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60" r:id="rId5"/>
    <p:sldId id="276" r:id="rId6"/>
    <p:sldId id="261" r:id="rId7"/>
    <p:sldId id="262" r:id="rId8"/>
    <p:sldId id="263" r:id="rId9"/>
    <p:sldId id="264" r:id="rId10"/>
    <p:sldId id="265" r:id="rId11"/>
    <p:sldId id="275" r:id="rId12"/>
    <p:sldId id="272" r:id="rId13"/>
    <p:sldId id="273" r:id="rId14"/>
    <p:sldId id="277" r:id="rId15"/>
    <p:sldId id="278" r:id="rId16"/>
    <p:sldId id="274" r:id="rId17"/>
    <p:sldId id="271" r:id="rId18"/>
  </p:sldIdLst>
  <p:sldSz cx="9144000" cy="6858000" type="screen4x3"/>
  <p:notesSz cx="6858000" cy="9144000"/>
  <p:embeddedFontLst>
    <p:embeddedFont>
      <p:font typeface="Calibri" panose="020F0502020204030204" pitchFamily="34" charset="0"/>
      <p:regular r:id="rId20"/>
      <p:bold r:id="rId21"/>
      <p:italic r:id="rId22"/>
      <p:boldItalic r:id="rId23"/>
    </p:embeddedFont>
    <p:embeddedFont>
      <p:font typeface="Lato" panose="020F0502020204030203"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jB56CD66ySLLvle7EPQljo3eEM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79" d="100"/>
          <a:sy n="79" d="100"/>
        </p:scale>
        <p:origin x="15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vi-V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 name="Google Shape;2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0977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3373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98250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 name="Google Shape;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 name="Google Shape;3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 name="Google Shape;5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 name="Google Shape;6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 name="Google Shape;68;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19"/>
          <p:cNvSpPr txBox="1">
            <a:spLocks noGrp="1"/>
          </p:cNvSpPr>
          <p:nvPr>
            <p:ph type="title"/>
          </p:nvPr>
        </p:nvSpPr>
        <p:spPr>
          <a:xfrm>
            <a:off x="2380488" y="2365248"/>
            <a:ext cx="4383024" cy="2127504"/>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4800"/>
              <a:buFont typeface="Lato"/>
              <a:buNone/>
              <a:defRPr sz="4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Section Header">
  <p:cSld name="1_Section Header">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1"/>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1"/>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21"/>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VN"/>
              <a:t>‹#›</a:t>
            </a:fld>
            <a:endParaRPr/>
          </a:p>
        </p:txBody>
      </p:sp>
      <p:sp>
        <p:nvSpPr>
          <p:cNvPr id="18" name="Google Shape;18;p21"/>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21"/>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22"/>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F2F2F2"/>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2"/>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C00000"/>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22"/>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0"/>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VN"/>
              <a:t>10</a:t>
            </a:fld>
            <a:endParaRPr/>
          </a:p>
        </p:txBody>
      </p:sp>
      <p:sp>
        <p:nvSpPr>
          <p:cNvPr id="92" name="Google Shape;92;p10"/>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Lato"/>
              <a:buNone/>
            </a:pPr>
            <a:r>
              <a:rPr lang="en-US"/>
              <a:t>Class Diagram - Controller</a:t>
            </a:r>
            <a:endParaRPr/>
          </a:p>
        </p:txBody>
      </p:sp>
      <p:sp>
        <p:nvSpPr>
          <p:cNvPr id="93" name="Google Shape;93;p10"/>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457200" marR="0" lvl="0" indent="-406400" algn="l" rtl="0">
              <a:lnSpc>
                <a:spcPct val="90000"/>
              </a:lnSpc>
              <a:spcBef>
                <a:spcPts val="1000"/>
              </a:spcBef>
              <a:spcAft>
                <a:spcPts val="0"/>
              </a:spcAft>
              <a:buClr>
                <a:schemeClr val="dk1"/>
              </a:buClr>
              <a:buSzPts val="2800"/>
              <a:buFont typeface="Arial"/>
              <a:buChar char="•"/>
            </a:pPr>
            <a:endParaRPr/>
          </a:p>
        </p:txBody>
      </p:sp>
      <p:pic>
        <p:nvPicPr>
          <p:cNvPr id="3" name="Picture 2">
            <a:extLst>
              <a:ext uri="{FF2B5EF4-FFF2-40B4-BE49-F238E27FC236}">
                <a16:creationId xmlns:a16="http://schemas.microsoft.com/office/drawing/2014/main" id="{87FB1897-A905-4D83-B5F2-CD8ECEA3B363}"/>
              </a:ext>
            </a:extLst>
          </p:cNvPr>
          <p:cNvPicPr>
            <a:picLocks noChangeAspect="1"/>
          </p:cNvPicPr>
          <p:nvPr/>
        </p:nvPicPr>
        <p:blipFill>
          <a:blip r:embed="rId3"/>
          <a:stretch>
            <a:fillRect/>
          </a:stretch>
        </p:blipFill>
        <p:spPr>
          <a:xfrm>
            <a:off x="0" y="1035573"/>
            <a:ext cx="9144000" cy="47868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C35967-F3DC-4EB4-967E-E21015FE9C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11</a:t>
            </a:fld>
            <a:endParaRPr lang="vi-VN"/>
          </a:p>
        </p:txBody>
      </p:sp>
      <p:sp>
        <p:nvSpPr>
          <p:cNvPr id="3" name="Title 2">
            <a:extLst>
              <a:ext uri="{FF2B5EF4-FFF2-40B4-BE49-F238E27FC236}">
                <a16:creationId xmlns:a16="http://schemas.microsoft.com/office/drawing/2014/main" id="{97F9B77E-F71D-40F6-83E8-0F68DBC8424B}"/>
              </a:ext>
            </a:extLst>
          </p:cNvPr>
          <p:cNvSpPr>
            <a:spLocks noGrp="1"/>
          </p:cNvSpPr>
          <p:nvPr>
            <p:ph type="title"/>
          </p:nvPr>
        </p:nvSpPr>
        <p:spPr/>
        <p:txBody>
          <a:bodyPr/>
          <a:lstStyle/>
          <a:p>
            <a:r>
              <a:rPr lang="en-US"/>
              <a:t>Database</a:t>
            </a:r>
          </a:p>
        </p:txBody>
      </p:sp>
      <p:pic>
        <p:nvPicPr>
          <p:cNvPr id="3074" name="Picture 2" descr="Diagram&#10;&#10;Description automatically generated">
            <a:extLst>
              <a:ext uri="{FF2B5EF4-FFF2-40B4-BE49-F238E27FC236}">
                <a16:creationId xmlns:a16="http://schemas.microsoft.com/office/drawing/2014/main" id="{BF065C9A-671E-4CD2-8A09-E61843C15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483" y="734277"/>
            <a:ext cx="6448020" cy="583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25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0"/>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VN"/>
              <a:t>12</a:t>
            </a:fld>
            <a:endParaRPr/>
          </a:p>
        </p:txBody>
      </p:sp>
      <p:sp>
        <p:nvSpPr>
          <p:cNvPr id="92" name="Google Shape;92;p10"/>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Lato"/>
              <a:buNone/>
            </a:pPr>
            <a:r>
              <a:rPr lang="en-US"/>
              <a:t>Design Concept</a:t>
            </a:r>
            <a:endParaRPr/>
          </a:p>
        </p:txBody>
      </p:sp>
      <p:sp>
        <p:nvSpPr>
          <p:cNvPr id="6" name="Text Placeholder 3">
            <a:extLst>
              <a:ext uri="{FF2B5EF4-FFF2-40B4-BE49-F238E27FC236}">
                <a16:creationId xmlns:a16="http://schemas.microsoft.com/office/drawing/2014/main" id="{A741E6A6-C5C8-4B33-AA66-9343D02A2990}"/>
              </a:ext>
            </a:extLst>
          </p:cNvPr>
          <p:cNvSpPr>
            <a:spLocks noGrp="1"/>
          </p:cNvSpPr>
          <p:nvPr>
            <p:ph type="body" idx="1"/>
          </p:nvPr>
        </p:nvSpPr>
        <p:spPr>
          <a:xfrm>
            <a:off x="235077" y="841247"/>
            <a:ext cx="8674100" cy="5303393"/>
          </a:xfrm>
        </p:spPr>
        <p:txBody>
          <a:bodyPr/>
          <a:lstStyle/>
          <a:p>
            <a:r>
              <a:rPr lang="en-US" sz="2400" b="1">
                <a:latin typeface="+mn-lt"/>
              </a:rPr>
              <a:t>ControlCoupling</a:t>
            </a:r>
          </a:p>
          <a:p>
            <a:pPr marL="50800" indent="0">
              <a:buNone/>
            </a:pPr>
            <a:endParaRPr lang="en-US" sz="2400" b="1">
              <a:latin typeface="+mn-lt"/>
            </a:endParaRPr>
          </a:p>
          <a:p>
            <a:pPr marL="50800" indent="0">
              <a:buNone/>
            </a:pPr>
            <a:r>
              <a:rPr lang="en-US" sz="2200" b="1">
                <a:latin typeface="+mn-lt"/>
              </a:rPr>
              <a:t>ReturnBikeController</a:t>
            </a:r>
            <a:r>
              <a:rPr lang="en-US" sz="2200">
                <a:latin typeface="+mn-lt"/>
              </a:rPr>
              <a:t>: Phương thức tính toán phí thuê xe truyền vào classifyId để xác định cách tính tiền </a:t>
            </a:r>
          </a:p>
          <a:p>
            <a:pPr marL="50800" indent="0">
              <a:buNone/>
            </a:pPr>
            <a:r>
              <a:rPr lang="en-US" sz="2200" b="1">
                <a:latin typeface="+mn-lt"/>
              </a:rPr>
              <a:t>Cải tiến</a:t>
            </a:r>
            <a:r>
              <a:rPr lang="en-US" sz="2200">
                <a:latin typeface="+mn-lt"/>
              </a:rPr>
              <a:t>: Chuyển cách tính tiền sang class khác và sử dụng factory pattern</a:t>
            </a:r>
          </a:p>
          <a:p>
            <a:pPr marL="50800" indent="0">
              <a:buNone/>
            </a:pPr>
            <a:endParaRPr lang="en-US" sz="2200" b="1">
              <a:latin typeface="+mn-lt"/>
            </a:endParaRPr>
          </a:p>
          <a:p>
            <a:r>
              <a:rPr lang="en-US" sz="2400" b="1">
                <a:latin typeface="+mn-lt"/>
              </a:rPr>
              <a:t>Communicational cohesion: </a:t>
            </a:r>
          </a:p>
          <a:p>
            <a:pPr marL="50800" indent="0">
              <a:buNone/>
            </a:pPr>
            <a:r>
              <a:rPr lang="en-US" sz="2200" b="1">
                <a:latin typeface="+mn-lt"/>
              </a:rPr>
              <a:t>InterbankSubsystemController</a:t>
            </a:r>
            <a:r>
              <a:rPr lang="en-US" sz="2200">
                <a:latin typeface="+mn-lt"/>
              </a:rPr>
              <a:t>: Các thành phần trong class để xử lý và trả về cùng 1 kiểu dữ liệu PaymentTransaction</a:t>
            </a:r>
          </a:p>
          <a:p>
            <a:pPr marL="50800" indent="0">
              <a:buNone/>
            </a:pPr>
            <a:r>
              <a:rPr lang="en-US" sz="2200" b="1">
                <a:latin typeface="+mn-lt"/>
              </a:rPr>
              <a:t>InterbankSubsystem</a:t>
            </a:r>
            <a:r>
              <a:rPr lang="en-US" sz="2200">
                <a:latin typeface="+mn-lt"/>
              </a:rPr>
              <a:t>:Tương tự như Interbank Subsystem Controller</a:t>
            </a:r>
          </a:p>
        </p:txBody>
      </p:sp>
    </p:spTree>
    <p:extLst>
      <p:ext uri="{BB962C8B-B14F-4D97-AF65-F5344CB8AC3E}">
        <p14:creationId xmlns:p14="http://schemas.microsoft.com/office/powerpoint/2010/main" val="4277667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0"/>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VN"/>
              <a:t>13</a:t>
            </a:fld>
            <a:endParaRPr/>
          </a:p>
        </p:txBody>
      </p:sp>
      <p:sp>
        <p:nvSpPr>
          <p:cNvPr id="92" name="Google Shape;92;p10"/>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Lato"/>
              <a:buNone/>
            </a:pPr>
            <a:r>
              <a:rPr lang="en-US"/>
              <a:t>Design Principles</a:t>
            </a:r>
            <a:endParaRPr/>
          </a:p>
        </p:txBody>
      </p:sp>
      <p:sp>
        <p:nvSpPr>
          <p:cNvPr id="6" name="Text Placeholder 3">
            <a:extLst>
              <a:ext uri="{FF2B5EF4-FFF2-40B4-BE49-F238E27FC236}">
                <a16:creationId xmlns:a16="http://schemas.microsoft.com/office/drawing/2014/main" id="{CE8793CE-B1C8-4CB4-90E8-24E1D4BBD4C0}"/>
              </a:ext>
            </a:extLst>
          </p:cNvPr>
          <p:cNvSpPr>
            <a:spLocks noGrp="1"/>
          </p:cNvSpPr>
          <p:nvPr>
            <p:ph type="body" idx="1"/>
          </p:nvPr>
        </p:nvSpPr>
        <p:spPr>
          <a:xfrm>
            <a:off x="235077" y="841247"/>
            <a:ext cx="8674100" cy="5303393"/>
          </a:xfrm>
        </p:spPr>
        <p:txBody>
          <a:bodyPr/>
          <a:lstStyle/>
          <a:p>
            <a:r>
              <a:rPr lang="en-US" b="1">
                <a:latin typeface="+mn-lt"/>
              </a:rPr>
              <a:t>Single Responsibility</a:t>
            </a:r>
          </a:p>
          <a:p>
            <a:pPr marL="50800" indent="0">
              <a:buNone/>
            </a:pPr>
            <a:endParaRPr lang="en-US" b="1">
              <a:latin typeface="+mn-lt"/>
            </a:endParaRPr>
          </a:p>
          <a:p>
            <a:pPr marL="50800" indent="0">
              <a:buNone/>
            </a:pPr>
            <a:r>
              <a:rPr lang="en-US" sz="2400" b="1">
                <a:latin typeface="+mn-lt"/>
              </a:rPr>
              <a:t>ReturnBikeController</a:t>
            </a:r>
            <a:r>
              <a:rPr lang="en-US" sz="2400">
                <a:latin typeface="+mn-lt"/>
              </a:rPr>
              <a:t>: Ngoài việc điều hướng thì controller còn phải thực hiện tính toán phí thuê xe</a:t>
            </a:r>
          </a:p>
          <a:p>
            <a:pPr marL="50800" indent="0">
              <a:buNone/>
            </a:pPr>
            <a:r>
              <a:rPr lang="en-US" sz="2400" b="1">
                <a:latin typeface="+mn-lt"/>
              </a:rPr>
              <a:t>Cải</a:t>
            </a:r>
            <a:r>
              <a:rPr lang="en-US" sz="2400">
                <a:latin typeface="+mn-lt"/>
              </a:rPr>
              <a:t> </a:t>
            </a:r>
            <a:r>
              <a:rPr lang="en-US" sz="2400" b="1">
                <a:latin typeface="+mn-lt"/>
              </a:rPr>
              <a:t>tiến</a:t>
            </a:r>
            <a:r>
              <a:rPr lang="en-US" sz="2400">
                <a:latin typeface="+mn-lt"/>
              </a:rPr>
              <a:t>: tách phương thức tính toán phí thuê xe ra class khác</a:t>
            </a:r>
          </a:p>
          <a:p>
            <a:pPr marL="50800" indent="0">
              <a:buNone/>
            </a:pPr>
            <a:endParaRPr lang="en-US" sz="2400">
              <a:latin typeface="+mn-lt"/>
            </a:endParaRPr>
          </a:p>
          <a:p>
            <a:pPr marL="50800" indent="0">
              <a:buNone/>
            </a:pPr>
            <a:r>
              <a:rPr lang="en-US" sz="2400" b="1">
                <a:latin typeface="+mn-lt"/>
              </a:rPr>
              <a:t>PaymentController</a:t>
            </a:r>
            <a:r>
              <a:rPr lang="en-US" sz="2400">
                <a:latin typeface="+mn-lt"/>
              </a:rPr>
              <a:t>: Ngoài việc điều hướng thanh toán thì controller còn phải thực hiện convert dữ liệ</a:t>
            </a:r>
          </a:p>
          <a:p>
            <a:pPr marL="50800" indent="0">
              <a:buNone/>
            </a:pPr>
            <a:r>
              <a:rPr lang="en-US" sz="2400" b="1">
                <a:latin typeface="+mn-lt"/>
              </a:rPr>
              <a:t>Cải tiến</a:t>
            </a:r>
            <a:r>
              <a:rPr lang="en-US" sz="2400">
                <a:latin typeface="+mn-lt"/>
              </a:rPr>
              <a:t>: tách việc xử lý, convert dữ liệu sang 1 class riêng</a:t>
            </a:r>
          </a:p>
        </p:txBody>
      </p:sp>
    </p:spTree>
    <p:extLst>
      <p:ext uri="{BB962C8B-B14F-4D97-AF65-F5344CB8AC3E}">
        <p14:creationId xmlns:p14="http://schemas.microsoft.com/office/powerpoint/2010/main" val="4271087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4F8AAA-7059-46DD-8752-A9E19012F2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14</a:t>
            </a:fld>
            <a:endParaRPr lang="vi-VN"/>
          </a:p>
        </p:txBody>
      </p:sp>
      <p:sp>
        <p:nvSpPr>
          <p:cNvPr id="3" name="Title 2">
            <a:extLst>
              <a:ext uri="{FF2B5EF4-FFF2-40B4-BE49-F238E27FC236}">
                <a16:creationId xmlns:a16="http://schemas.microsoft.com/office/drawing/2014/main" id="{41FED545-3243-466D-85BA-516C9504048C}"/>
              </a:ext>
            </a:extLst>
          </p:cNvPr>
          <p:cNvSpPr>
            <a:spLocks noGrp="1"/>
          </p:cNvSpPr>
          <p:nvPr>
            <p:ph type="title"/>
          </p:nvPr>
        </p:nvSpPr>
        <p:spPr/>
        <p:txBody>
          <a:bodyPr/>
          <a:lstStyle/>
          <a:p>
            <a:r>
              <a:rPr lang="en-US"/>
              <a:t>Design Principle</a:t>
            </a:r>
          </a:p>
        </p:txBody>
      </p:sp>
      <p:sp>
        <p:nvSpPr>
          <p:cNvPr id="4" name="Text Placeholder 3">
            <a:extLst>
              <a:ext uri="{FF2B5EF4-FFF2-40B4-BE49-F238E27FC236}">
                <a16:creationId xmlns:a16="http://schemas.microsoft.com/office/drawing/2014/main" id="{EA839DDA-321F-49FA-8161-CD9A326CECAF}"/>
              </a:ext>
            </a:extLst>
          </p:cNvPr>
          <p:cNvSpPr>
            <a:spLocks noGrp="1"/>
          </p:cNvSpPr>
          <p:nvPr>
            <p:ph type="body" idx="1"/>
          </p:nvPr>
        </p:nvSpPr>
        <p:spPr/>
        <p:txBody>
          <a:bodyPr/>
          <a:lstStyle/>
          <a:p>
            <a:r>
              <a:rPr lang="en-US" sz="2400" b="1">
                <a:latin typeface="+mn-lt"/>
              </a:rPr>
              <a:t>Open/Closed </a:t>
            </a:r>
          </a:p>
          <a:p>
            <a:pPr marL="50800" indent="0">
              <a:buNone/>
            </a:pPr>
            <a:r>
              <a:rPr lang="en-US" sz="2200" b="1">
                <a:latin typeface="+mn-lt"/>
              </a:rPr>
              <a:t>ReturnBikeController</a:t>
            </a:r>
            <a:r>
              <a:rPr lang="en-US" sz="2200">
                <a:latin typeface="+mn-lt"/>
              </a:rPr>
              <a:t>: Phương thức tính toán phí thuê xe calculateTotalAmount sẽ phải thay đổi khi muốn thêm cách thức tính tiền hoặc loại xe mới</a:t>
            </a:r>
          </a:p>
          <a:p>
            <a:pPr marL="50800" indent="0">
              <a:buNone/>
            </a:pPr>
            <a:r>
              <a:rPr lang="en-US" sz="2200" b="1">
                <a:latin typeface="+mn-lt"/>
              </a:rPr>
              <a:t>Cải tiến</a:t>
            </a:r>
            <a:r>
              <a:rPr lang="en-US" sz="2200">
                <a:latin typeface="+mn-lt"/>
              </a:rPr>
              <a:t>: </a:t>
            </a:r>
            <a:r>
              <a:rPr lang="en-US" sz="2200" b="0" i="0">
                <a:solidFill>
                  <a:srgbClr val="000000"/>
                </a:solidFill>
                <a:effectLst/>
                <a:latin typeface="+mn-lt"/>
              </a:rPr>
              <a:t>Tạo 1 interface CalculateAmount, khi muốn mở rộng thay đổi thì tạo class implement interface này, hoặc sửa class cần thay đổi </a:t>
            </a:r>
          </a:p>
          <a:p>
            <a:pPr marL="50800" indent="0">
              <a:buNone/>
            </a:pPr>
            <a:r>
              <a:rPr lang="en-US" sz="2400" b="1" i="0">
                <a:solidFill>
                  <a:srgbClr val="000000"/>
                </a:solidFill>
                <a:effectLst/>
                <a:latin typeface="+mn-lt"/>
              </a:rPr>
              <a:t>Interface Segregation Principle</a:t>
            </a:r>
          </a:p>
          <a:p>
            <a:pPr marL="50800" indent="0">
              <a:buNone/>
            </a:pPr>
            <a:r>
              <a:rPr lang="vi-VN" sz="2200" b="1" i="0">
                <a:solidFill>
                  <a:srgbClr val="000000"/>
                </a:solidFill>
                <a:effectLst/>
                <a:latin typeface="+mn-lt"/>
              </a:rPr>
              <a:t>InterbankInterface</a:t>
            </a:r>
            <a:r>
              <a:rPr lang="en-US" sz="2200" b="1" i="0">
                <a:solidFill>
                  <a:srgbClr val="000000"/>
                </a:solidFill>
                <a:effectLst/>
                <a:latin typeface="+mn-lt"/>
              </a:rPr>
              <a:t>:</a:t>
            </a:r>
            <a:r>
              <a:rPr lang="vi-VN" sz="2200" b="1" i="0">
                <a:solidFill>
                  <a:srgbClr val="000000"/>
                </a:solidFill>
                <a:effectLst/>
                <a:latin typeface="+mn-lt"/>
              </a:rPr>
              <a:t> </a:t>
            </a:r>
            <a:r>
              <a:rPr lang="en-US" sz="2200">
                <a:solidFill>
                  <a:srgbClr val="000000"/>
                </a:solidFill>
                <a:latin typeface="+mn-lt"/>
              </a:rPr>
              <a:t> </a:t>
            </a:r>
            <a:r>
              <a:rPr lang="vi-VN" sz="2200" b="0" i="0">
                <a:solidFill>
                  <a:srgbClr val="000000"/>
                </a:solidFill>
                <a:effectLst/>
                <a:latin typeface="+mn-lt"/>
              </a:rPr>
              <a:t>Khi có thêm hệ thống ngân hàng khác có thêm hay không dùng thức 2 phương thức payOrder hay refund lúc này interface đã vi phạm tính này </a:t>
            </a:r>
            <a:endParaRPr lang="en-US" sz="2200">
              <a:solidFill>
                <a:srgbClr val="000000"/>
              </a:solidFill>
              <a:latin typeface="+mn-lt"/>
            </a:endParaRPr>
          </a:p>
          <a:p>
            <a:pPr marL="50800" indent="0">
              <a:buNone/>
            </a:pPr>
            <a:r>
              <a:rPr lang="en-US" sz="2200" b="1">
                <a:solidFill>
                  <a:srgbClr val="000000"/>
                </a:solidFill>
                <a:latin typeface="+mn-lt"/>
              </a:rPr>
              <a:t>Cải tiến</a:t>
            </a:r>
            <a:r>
              <a:rPr lang="en-US" sz="2200">
                <a:solidFill>
                  <a:srgbClr val="000000"/>
                </a:solidFill>
                <a:latin typeface="+mn-lt"/>
              </a:rPr>
              <a:t>: </a:t>
            </a:r>
            <a:r>
              <a:rPr lang="vi-VN" sz="2200" b="0" i="0">
                <a:solidFill>
                  <a:srgbClr val="000000"/>
                </a:solidFill>
                <a:effectLst/>
                <a:latin typeface="+mn-lt"/>
              </a:rPr>
              <a:t>Tạo 1 interface cha để giao tiếp với các ngân hàng, tạo các interface con chứa các phương thức của ngân hàng đó. Các class sẽ implement các interface các chức năng mà ngân hàng đó cung cấp. </a:t>
            </a:r>
            <a:endParaRPr lang="en-US" sz="2200">
              <a:latin typeface="+mn-lt"/>
            </a:endParaRPr>
          </a:p>
        </p:txBody>
      </p:sp>
    </p:spTree>
    <p:extLst>
      <p:ext uri="{BB962C8B-B14F-4D97-AF65-F5344CB8AC3E}">
        <p14:creationId xmlns:p14="http://schemas.microsoft.com/office/powerpoint/2010/main" val="4216598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D32D90-4C1F-4A96-A420-CC9E6DFD48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15</a:t>
            </a:fld>
            <a:endParaRPr lang="vi-VN"/>
          </a:p>
        </p:txBody>
      </p:sp>
      <p:sp>
        <p:nvSpPr>
          <p:cNvPr id="3" name="Title 2">
            <a:extLst>
              <a:ext uri="{FF2B5EF4-FFF2-40B4-BE49-F238E27FC236}">
                <a16:creationId xmlns:a16="http://schemas.microsoft.com/office/drawing/2014/main" id="{9BE093C5-0EEF-44AF-B278-60925891EDEB}"/>
              </a:ext>
            </a:extLst>
          </p:cNvPr>
          <p:cNvSpPr>
            <a:spLocks noGrp="1"/>
          </p:cNvSpPr>
          <p:nvPr>
            <p:ph type="title"/>
          </p:nvPr>
        </p:nvSpPr>
        <p:spPr/>
        <p:txBody>
          <a:bodyPr/>
          <a:lstStyle/>
          <a:p>
            <a:r>
              <a:rPr lang="en-US"/>
              <a:t>Design Principle</a:t>
            </a:r>
          </a:p>
        </p:txBody>
      </p:sp>
      <p:sp>
        <p:nvSpPr>
          <p:cNvPr id="4" name="Text Placeholder 3">
            <a:extLst>
              <a:ext uri="{FF2B5EF4-FFF2-40B4-BE49-F238E27FC236}">
                <a16:creationId xmlns:a16="http://schemas.microsoft.com/office/drawing/2014/main" id="{41E2425D-316F-4E86-8A32-F3B075D5C6FE}"/>
              </a:ext>
            </a:extLst>
          </p:cNvPr>
          <p:cNvSpPr>
            <a:spLocks noGrp="1"/>
          </p:cNvSpPr>
          <p:nvPr>
            <p:ph type="body" idx="1"/>
          </p:nvPr>
        </p:nvSpPr>
        <p:spPr/>
        <p:txBody>
          <a:bodyPr/>
          <a:lstStyle/>
          <a:p>
            <a:r>
              <a:rPr lang="en-US" sz="2400" b="1">
                <a:latin typeface="+mn-lt"/>
              </a:rPr>
              <a:t>Dependency Inversion Principle</a:t>
            </a:r>
          </a:p>
          <a:p>
            <a:pPr marL="50800" indent="0">
              <a:buNone/>
            </a:pPr>
            <a:endParaRPr lang="en-US" sz="2400" b="1">
              <a:latin typeface="+mn-lt"/>
            </a:endParaRPr>
          </a:p>
          <a:p>
            <a:pPr marL="50800" indent="0">
              <a:buNone/>
            </a:pPr>
            <a:r>
              <a:rPr lang="en-US" sz="2200" b="1">
                <a:latin typeface="+mn-lt"/>
              </a:rPr>
              <a:t>PaymentTransaction</a:t>
            </a:r>
            <a:r>
              <a:rPr lang="en-US" sz="2200">
                <a:latin typeface="+mn-lt"/>
              </a:rPr>
              <a:t>: </a:t>
            </a:r>
            <a:r>
              <a:rPr lang="vi-VN" sz="2200" b="0" i="0">
                <a:solidFill>
                  <a:srgbClr val="000000"/>
                </a:solidFill>
                <a:effectLst/>
                <a:latin typeface="+mn-lt"/>
              </a:rPr>
              <a:t>PaymentTransaction đang phụ thuộc chặt chẽ vào CreditCard, khi mở rộng hệ thống sẽ có thêm thanh toán bằng hình thức khác thì sẽ không thể sử dụng CreditCard </a:t>
            </a:r>
            <a:endParaRPr lang="en-US" sz="2200" b="0" i="0">
              <a:solidFill>
                <a:srgbClr val="000000"/>
              </a:solidFill>
              <a:effectLst/>
              <a:latin typeface="+mn-lt"/>
            </a:endParaRPr>
          </a:p>
          <a:p>
            <a:pPr marL="50800" indent="0">
              <a:buNone/>
            </a:pPr>
            <a:r>
              <a:rPr lang="en-US" sz="2200" b="1">
                <a:solidFill>
                  <a:srgbClr val="000000"/>
                </a:solidFill>
                <a:latin typeface="+mn-lt"/>
              </a:rPr>
              <a:t>Cải tiến</a:t>
            </a:r>
            <a:r>
              <a:rPr lang="en-US" sz="2200">
                <a:solidFill>
                  <a:srgbClr val="000000"/>
                </a:solidFill>
                <a:latin typeface="+mn-lt"/>
              </a:rPr>
              <a:t>: </a:t>
            </a:r>
            <a:r>
              <a:rPr lang="vi-VN" sz="2200" b="0" i="0">
                <a:solidFill>
                  <a:srgbClr val="000000"/>
                </a:solidFill>
                <a:effectLst/>
                <a:latin typeface="+mn-lt"/>
              </a:rPr>
              <a:t>Tạo 1 interface PaymentCard để khi mở rộng thanh toán ta chỉ việc implemt lại interface này </a:t>
            </a:r>
            <a:endParaRPr lang="en-US" sz="2200">
              <a:latin typeface="+mn-lt"/>
            </a:endParaRPr>
          </a:p>
        </p:txBody>
      </p:sp>
    </p:spTree>
    <p:extLst>
      <p:ext uri="{BB962C8B-B14F-4D97-AF65-F5344CB8AC3E}">
        <p14:creationId xmlns:p14="http://schemas.microsoft.com/office/powerpoint/2010/main" val="3469716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0"/>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VN"/>
              <a:t>16</a:t>
            </a:fld>
            <a:endParaRPr/>
          </a:p>
        </p:txBody>
      </p:sp>
      <p:sp>
        <p:nvSpPr>
          <p:cNvPr id="92" name="Google Shape;92;p10"/>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Lato"/>
              <a:buNone/>
            </a:pPr>
            <a:r>
              <a:rPr lang="en-US"/>
              <a:t>Design Pattern</a:t>
            </a:r>
            <a:endParaRPr/>
          </a:p>
        </p:txBody>
      </p:sp>
      <p:pic>
        <p:nvPicPr>
          <p:cNvPr id="4" name="Picture 3">
            <a:extLst>
              <a:ext uri="{FF2B5EF4-FFF2-40B4-BE49-F238E27FC236}">
                <a16:creationId xmlns:a16="http://schemas.microsoft.com/office/drawing/2014/main" id="{22818F58-7093-4C4F-A5DA-4D9A5E090767}"/>
              </a:ext>
            </a:extLst>
          </p:cNvPr>
          <p:cNvPicPr>
            <a:picLocks noChangeAspect="1"/>
          </p:cNvPicPr>
          <p:nvPr/>
        </p:nvPicPr>
        <p:blipFill>
          <a:blip r:embed="rId3"/>
          <a:stretch>
            <a:fillRect/>
          </a:stretch>
        </p:blipFill>
        <p:spPr>
          <a:xfrm>
            <a:off x="5025889" y="1390757"/>
            <a:ext cx="3096057" cy="1352739"/>
          </a:xfrm>
          <a:prstGeom prst="rect">
            <a:avLst/>
          </a:prstGeom>
        </p:spPr>
      </p:pic>
      <p:pic>
        <p:nvPicPr>
          <p:cNvPr id="6" name="Picture 5">
            <a:extLst>
              <a:ext uri="{FF2B5EF4-FFF2-40B4-BE49-F238E27FC236}">
                <a16:creationId xmlns:a16="http://schemas.microsoft.com/office/drawing/2014/main" id="{46BA6467-8F01-4897-9651-0E446D1023C9}"/>
              </a:ext>
            </a:extLst>
          </p:cNvPr>
          <p:cNvPicPr>
            <a:picLocks noChangeAspect="1"/>
          </p:cNvPicPr>
          <p:nvPr/>
        </p:nvPicPr>
        <p:blipFill>
          <a:blip r:embed="rId4"/>
          <a:stretch>
            <a:fillRect/>
          </a:stretch>
        </p:blipFill>
        <p:spPr>
          <a:xfrm>
            <a:off x="329409" y="2912104"/>
            <a:ext cx="7792537" cy="3096057"/>
          </a:xfrm>
          <a:prstGeom prst="rect">
            <a:avLst/>
          </a:prstGeom>
        </p:spPr>
      </p:pic>
      <p:sp>
        <p:nvSpPr>
          <p:cNvPr id="7" name="TextBox 6">
            <a:extLst>
              <a:ext uri="{FF2B5EF4-FFF2-40B4-BE49-F238E27FC236}">
                <a16:creationId xmlns:a16="http://schemas.microsoft.com/office/drawing/2014/main" id="{BF07A128-6CBD-43AF-B827-FA072C610472}"/>
              </a:ext>
            </a:extLst>
          </p:cNvPr>
          <p:cNvSpPr txBox="1"/>
          <p:nvPr/>
        </p:nvSpPr>
        <p:spPr>
          <a:xfrm>
            <a:off x="700391" y="1419940"/>
            <a:ext cx="2354094" cy="461665"/>
          </a:xfrm>
          <a:prstGeom prst="rect">
            <a:avLst/>
          </a:prstGeom>
          <a:noFill/>
        </p:spPr>
        <p:txBody>
          <a:bodyPr wrap="square" rtlCol="0">
            <a:spAutoFit/>
          </a:bodyPr>
          <a:lstStyle/>
          <a:p>
            <a:r>
              <a:rPr lang="en-US" sz="2400"/>
              <a:t>Factory Pattern</a:t>
            </a:r>
          </a:p>
        </p:txBody>
      </p:sp>
    </p:spTree>
    <p:extLst>
      <p:ext uri="{BB962C8B-B14F-4D97-AF65-F5344CB8AC3E}">
        <p14:creationId xmlns:p14="http://schemas.microsoft.com/office/powerpoint/2010/main" val="337903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VN"/>
              <a:t>17</a:t>
            </a:fld>
            <a:endParaRPr/>
          </a:p>
        </p:txBody>
      </p:sp>
      <p:sp>
        <p:nvSpPr>
          <p:cNvPr id="157" name="Google Shape;157;p16"/>
          <p:cNvSpPr txBox="1"/>
          <p:nvPr/>
        </p:nvSpPr>
        <p:spPr>
          <a:xfrm>
            <a:off x="4181094" y="3021991"/>
            <a:ext cx="4197975" cy="81401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4800"/>
              <a:buFont typeface="Lato"/>
              <a:buNone/>
            </a:pPr>
            <a:r>
              <a:rPr lang="vi-VN" sz="4800" b="1" i="0" u="none" strike="noStrike" cap="none">
                <a:solidFill>
                  <a:srgbClr val="C00000"/>
                </a:solidFill>
                <a:latin typeface="Lato"/>
                <a:ea typeface="Lato"/>
                <a:cs typeface="Lato"/>
                <a:sym typeface="Lato"/>
              </a:rPr>
              <a:t>THANK YOU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2"/>
          <p:cNvSpPr txBox="1">
            <a:spLocks noGrp="1"/>
          </p:cNvSpPr>
          <p:nvPr>
            <p:ph type="title"/>
          </p:nvPr>
        </p:nvSpPr>
        <p:spPr>
          <a:xfrm>
            <a:off x="1300294" y="2759531"/>
            <a:ext cx="6318895" cy="212750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4800"/>
              <a:buFont typeface="Lato"/>
              <a:buNone/>
            </a:pPr>
            <a:r>
              <a:rPr lang="vi-VN">
                <a:latin typeface="+mn-lt"/>
              </a:rPr>
              <a:t>Nhóm </a:t>
            </a:r>
            <a:r>
              <a:rPr lang="en-US">
                <a:latin typeface="+mn-lt"/>
              </a:rPr>
              <a:t>08</a:t>
            </a:r>
            <a:r>
              <a:rPr lang="vi-VN">
                <a:latin typeface="+mn-lt"/>
              </a:rPr>
              <a:t> –</a:t>
            </a:r>
            <a:r>
              <a:rPr lang="en-US">
                <a:latin typeface="+mn-lt"/>
              </a:rPr>
              <a:t>Thiết kế và xây dựng phần mềm</a:t>
            </a:r>
            <a:endParaRPr>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pic>
        <p:nvPicPr>
          <p:cNvPr id="37" name="Google Shape;37;p3" descr="Text&#10;&#10;Description automatically generated"/>
          <p:cNvPicPr preferRelativeResize="0"/>
          <p:nvPr/>
        </p:nvPicPr>
        <p:blipFill rotWithShape="1">
          <a:blip r:embed="rId3">
            <a:alphaModFix/>
          </a:blip>
          <a:srcRect/>
          <a:stretch/>
        </p:blipFill>
        <p:spPr>
          <a:xfrm>
            <a:off x="413012" y="317038"/>
            <a:ext cx="2576374" cy="936215"/>
          </a:xfrm>
          <a:prstGeom prst="rect">
            <a:avLst/>
          </a:prstGeom>
          <a:noFill/>
          <a:ln>
            <a:noFill/>
          </a:ln>
        </p:spPr>
      </p:pic>
      <p:sp>
        <p:nvSpPr>
          <p:cNvPr id="38" name="Google Shape;38;p3"/>
          <p:cNvSpPr txBox="1"/>
          <p:nvPr/>
        </p:nvSpPr>
        <p:spPr>
          <a:xfrm>
            <a:off x="413012" y="2421636"/>
            <a:ext cx="7342482" cy="84879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5400"/>
              <a:buFont typeface="Lato"/>
              <a:buNone/>
            </a:pPr>
            <a:r>
              <a:rPr lang="en-US" sz="5400" b="1" i="0" u="none" strike="noStrike" cap="none">
                <a:solidFill>
                  <a:srgbClr val="C00000"/>
                </a:solidFill>
                <a:latin typeface="+mn-lt"/>
                <a:ea typeface="Lato"/>
                <a:cs typeface="Lato"/>
                <a:sym typeface="Lato"/>
              </a:rPr>
              <a:t>Nhóm 8 </a:t>
            </a:r>
            <a:endParaRPr sz="1400" b="0" i="0" u="none" strike="noStrike" cap="none">
              <a:solidFill>
                <a:srgbClr val="000000"/>
              </a:solidFill>
              <a:latin typeface="+mn-lt"/>
              <a:sym typeface="Arial"/>
            </a:endParaRPr>
          </a:p>
        </p:txBody>
      </p:sp>
      <p:sp>
        <p:nvSpPr>
          <p:cNvPr id="39" name="Google Shape;39;p3"/>
          <p:cNvSpPr txBox="1"/>
          <p:nvPr/>
        </p:nvSpPr>
        <p:spPr>
          <a:xfrm>
            <a:off x="413012" y="3618465"/>
            <a:ext cx="7342482" cy="84879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2800"/>
              <a:buFont typeface="Lato"/>
              <a:buNone/>
            </a:pPr>
            <a:r>
              <a:rPr lang="en-US" sz="2800" b="0" i="0" u="none" strike="noStrike" cap="none">
                <a:solidFill>
                  <a:srgbClr val="C00000"/>
                </a:solidFill>
                <a:latin typeface="+mn-lt"/>
                <a:ea typeface="Lato"/>
                <a:cs typeface="Lato"/>
                <a:sym typeface="Lato"/>
              </a:rPr>
              <a:t>Trần Ngọc Phiên</a:t>
            </a:r>
            <a:endParaRPr sz="1400" b="0" i="0" u="none" strike="noStrike" cap="none">
              <a:solidFill>
                <a:srgbClr val="000000"/>
              </a:solidFill>
              <a:latin typeface="+mn-lt"/>
              <a:ea typeface="Arial"/>
              <a:cs typeface="Arial"/>
              <a:sym typeface="Arial"/>
            </a:endParaRPr>
          </a:p>
          <a:p>
            <a:pPr marL="0" marR="0" lvl="0" indent="0" algn="l" rtl="0">
              <a:lnSpc>
                <a:spcPct val="90000"/>
              </a:lnSpc>
              <a:spcBef>
                <a:spcPts val="0"/>
              </a:spcBef>
              <a:spcAft>
                <a:spcPts val="0"/>
              </a:spcAft>
              <a:buClr>
                <a:srgbClr val="C00000"/>
              </a:buClr>
              <a:buSzPts val="2800"/>
              <a:buFont typeface="Lato"/>
              <a:buNone/>
            </a:pPr>
            <a:r>
              <a:rPr lang="en-US" sz="2800" b="0" i="0" u="none" strike="noStrike" cap="none">
                <a:solidFill>
                  <a:srgbClr val="C00000"/>
                </a:solidFill>
                <a:latin typeface="+mn-lt"/>
                <a:ea typeface="Lato"/>
                <a:cs typeface="Lato"/>
                <a:sym typeface="Lato"/>
              </a:rPr>
              <a:t>Trần Hải Trung</a:t>
            </a:r>
            <a:r>
              <a:rPr lang="vi-VN" sz="2800" b="0" i="0" u="none" strike="noStrike" cap="none">
                <a:solidFill>
                  <a:srgbClr val="C00000"/>
                </a:solidFill>
                <a:latin typeface="+mn-lt"/>
                <a:ea typeface="Lato"/>
                <a:cs typeface="Lato"/>
                <a:sym typeface="Lato"/>
              </a:rPr>
              <a:t>	</a:t>
            </a:r>
            <a:endParaRPr sz="1400" b="0" i="0" u="none" strike="noStrike" cap="none">
              <a:solidFill>
                <a:srgbClr val="000000"/>
              </a:solidFill>
              <a:latin typeface="+mn-lt"/>
              <a:ea typeface="Arial"/>
              <a:cs typeface="Arial"/>
              <a:sym typeface="Arial"/>
            </a:endParaRPr>
          </a:p>
          <a:p>
            <a:pPr marL="0" marR="0" lvl="0" indent="0" algn="l" rtl="0">
              <a:lnSpc>
                <a:spcPct val="90000"/>
              </a:lnSpc>
              <a:spcBef>
                <a:spcPts val="0"/>
              </a:spcBef>
              <a:spcAft>
                <a:spcPts val="0"/>
              </a:spcAft>
              <a:buClr>
                <a:srgbClr val="C00000"/>
              </a:buClr>
              <a:buSzPts val="2800"/>
              <a:buFont typeface="Lato"/>
              <a:buNone/>
            </a:pPr>
            <a:r>
              <a:rPr lang="en-US" sz="2800" b="0" i="0" u="none" strike="noStrike" cap="none">
                <a:solidFill>
                  <a:srgbClr val="C00000"/>
                </a:solidFill>
                <a:latin typeface="+mn-lt"/>
                <a:ea typeface="Lato"/>
                <a:cs typeface="Lato"/>
                <a:sym typeface="Lato"/>
              </a:rPr>
              <a:t>Đỗ Văn Thông</a:t>
            </a:r>
          </a:p>
          <a:p>
            <a:pPr marL="0" marR="0" lvl="0" indent="0" algn="l" rtl="0">
              <a:lnSpc>
                <a:spcPct val="90000"/>
              </a:lnSpc>
              <a:spcBef>
                <a:spcPts val="0"/>
              </a:spcBef>
              <a:spcAft>
                <a:spcPts val="0"/>
              </a:spcAft>
              <a:buClr>
                <a:srgbClr val="C00000"/>
              </a:buClr>
              <a:buSzPts val="2800"/>
              <a:buFont typeface="Lato"/>
              <a:buNone/>
            </a:pPr>
            <a:r>
              <a:rPr lang="en-US" sz="2800" b="0" i="0" u="none" strike="noStrike" cap="none">
                <a:solidFill>
                  <a:srgbClr val="C00000"/>
                </a:solidFill>
                <a:latin typeface="+mn-lt"/>
                <a:ea typeface="Lato"/>
                <a:cs typeface="Lato"/>
                <a:sym typeface="Lato"/>
              </a:rPr>
              <a:t>Nguyễn Việt Đức</a:t>
            </a:r>
            <a:endParaRPr lang="vi-VN" sz="1400" b="0" i="0" u="none" strike="noStrike" cap="none">
              <a:solidFill>
                <a:srgbClr val="000000"/>
              </a:solidFill>
              <a:latin typeface="+mn-lt"/>
              <a:ea typeface="Arial"/>
              <a:cs typeface="Arial"/>
              <a:sym typeface="Arial"/>
            </a:endParaRPr>
          </a:p>
        </p:txBody>
      </p:sp>
      <p:sp>
        <p:nvSpPr>
          <p:cNvPr id="40" name="Google Shape;40;p3"/>
          <p:cNvSpPr txBox="1"/>
          <p:nvPr/>
        </p:nvSpPr>
        <p:spPr>
          <a:xfrm>
            <a:off x="3811352" y="3624744"/>
            <a:ext cx="7342482" cy="84879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2800"/>
              <a:buFont typeface="Lato"/>
              <a:buNone/>
            </a:pPr>
            <a:r>
              <a:rPr lang="en-US" sz="2800">
                <a:solidFill>
                  <a:srgbClr val="C00000"/>
                </a:solidFill>
                <a:latin typeface="Lato"/>
                <a:sym typeface="Lato"/>
              </a:rPr>
              <a:t>20183603</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rgbClr val="C00000"/>
              </a:buClr>
              <a:buSzPts val="2800"/>
              <a:buFont typeface="Lato"/>
              <a:buNone/>
            </a:pPr>
            <a:r>
              <a:rPr lang="vi-VN" sz="2800" b="0" i="0" u="none" strike="noStrike" cap="none">
                <a:solidFill>
                  <a:srgbClr val="C00000"/>
                </a:solidFill>
                <a:latin typeface="Lato"/>
                <a:ea typeface="Lato"/>
                <a:cs typeface="Lato"/>
                <a:sym typeface="Lato"/>
              </a:rPr>
              <a:t>20183</a:t>
            </a:r>
            <a:r>
              <a:rPr lang="en-US" sz="2800" b="0" i="0" u="none" strike="noStrike" cap="none">
                <a:solidFill>
                  <a:srgbClr val="C00000"/>
                </a:solidFill>
                <a:latin typeface="Lato"/>
                <a:ea typeface="Lato"/>
                <a:cs typeface="Lato"/>
                <a:sym typeface="Lato"/>
              </a:rPr>
              <a:t>644</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rgbClr val="C00000"/>
              </a:buClr>
              <a:buSzPts val="2800"/>
              <a:buFont typeface="Lato"/>
              <a:buNone/>
            </a:pPr>
            <a:r>
              <a:rPr lang="vi-VN" sz="2800" b="0" i="0" u="none" strike="noStrike" cap="none">
                <a:solidFill>
                  <a:srgbClr val="C00000"/>
                </a:solidFill>
                <a:latin typeface="Lato"/>
                <a:ea typeface="Lato"/>
                <a:cs typeface="Lato"/>
                <a:sym typeface="Lato"/>
              </a:rPr>
              <a:t>2018</a:t>
            </a:r>
            <a:r>
              <a:rPr lang="en-US" sz="2800">
                <a:solidFill>
                  <a:srgbClr val="C00000"/>
                </a:solidFill>
                <a:latin typeface="Lato"/>
                <a:ea typeface="Lato"/>
                <a:cs typeface="Lato"/>
                <a:sym typeface="Lato"/>
              </a:rPr>
              <a:t>3636</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rgbClr val="C00000"/>
              </a:buClr>
              <a:buSzPts val="2800"/>
              <a:buFont typeface="Lato"/>
              <a:buNone/>
            </a:pPr>
            <a:r>
              <a:rPr lang="vi-VN" sz="2800" b="0" i="0" u="none" strike="noStrike" cap="none">
                <a:solidFill>
                  <a:srgbClr val="C00000"/>
                </a:solidFill>
                <a:latin typeface="Lato"/>
                <a:ea typeface="Lato"/>
                <a:cs typeface="Lato"/>
                <a:sym typeface="Lato"/>
              </a:rPr>
              <a:t>2018</a:t>
            </a:r>
            <a:r>
              <a:rPr lang="en-US" sz="2800">
                <a:solidFill>
                  <a:srgbClr val="C00000"/>
                </a:solidFill>
                <a:latin typeface="Lato"/>
                <a:ea typeface="Lato"/>
                <a:cs typeface="Lato"/>
                <a:sym typeface="Lato"/>
              </a:rPr>
              <a:t>3892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5"/>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VN"/>
              <a:t>4</a:t>
            </a:fld>
            <a:endParaRPr/>
          </a:p>
        </p:txBody>
      </p:sp>
      <p:sp>
        <p:nvSpPr>
          <p:cNvPr id="57" name="Google Shape;57;p5"/>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Lato"/>
              <a:buNone/>
            </a:pPr>
            <a:r>
              <a:rPr lang="en-US">
                <a:latin typeface="+mn-lt"/>
              </a:rPr>
              <a:t>Phân chia công việc</a:t>
            </a:r>
            <a:endParaRPr>
              <a:latin typeface="+mn-lt"/>
            </a:endParaRPr>
          </a:p>
        </p:txBody>
      </p:sp>
      <p:graphicFrame>
        <p:nvGraphicFramePr>
          <p:cNvPr id="2" name="Table 2">
            <a:extLst>
              <a:ext uri="{FF2B5EF4-FFF2-40B4-BE49-F238E27FC236}">
                <a16:creationId xmlns:a16="http://schemas.microsoft.com/office/drawing/2014/main" id="{FB6D1CD4-8EB9-4D68-8CF8-17B0AB7B94C5}"/>
              </a:ext>
            </a:extLst>
          </p:cNvPr>
          <p:cNvGraphicFramePr>
            <a:graphicFrameLocks noGrp="1"/>
          </p:cNvGraphicFramePr>
          <p:nvPr>
            <p:extLst>
              <p:ext uri="{D42A27DB-BD31-4B8C-83A1-F6EECF244321}">
                <p14:modId xmlns:p14="http://schemas.microsoft.com/office/powerpoint/2010/main" val="3892378247"/>
              </p:ext>
            </p:extLst>
          </p:nvPr>
        </p:nvGraphicFramePr>
        <p:xfrm>
          <a:off x="612842" y="1354193"/>
          <a:ext cx="8151780" cy="4235315"/>
        </p:xfrm>
        <a:graphic>
          <a:graphicData uri="http://schemas.openxmlformats.org/drawingml/2006/table">
            <a:tbl>
              <a:tblPr firstRow="1" bandRow="1">
                <a:tableStyleId>{5940675A-B579-460E-94D1-54222C63F5DA}</a:tableStyleId>
              </a:tblPr>
              <a:tblGrid>
                <a:gridCol w="2717260">
                  <a:extLst>
                    <a:ext uri="{9D8B030D-6E8A-4147-A177-3AD203B41FA5}">
                      <a16:colId xmlns:a16="http://schemas.microsoft.com/office/drawing/2014/main" val="1535746803"/>
                    </a:ext>
                  </a:extLst>
                </a:gridCol>
                <a:gridCol w="4053191">
                  <a:extLst>
                    <a:ext uri="{9D8B030D-6E8A-4147-A177-3AD203B41FA5}">
                      <a16:colId xmlns:a16="http://schemas.microsoft.com/office/drawing/2014/main" val="1898719511"/>
                    </a:ext>
                  </a:extLst>
                </a:gridCol>
                <a:gridCol w="1381329">
                  <a:extLst>
                    <a:ext uri="{9D8B030D-6E8A-4147-A177-3AD203B41FA5}">
                      <a16:colId xmlns:a16="http://schemas.microsoft.com/office/drawing/2014/main" val="3952507571"/>
                    </a:ext>
                  </a:extLst>
                </a:gridCol>
              </a:tblGrid>
              <a:tr h="847063">
                <a:tc>
                  <a:txBody>
                    <a:bodyPr/>
                    <a:lstStyle/>
                    <a:p>
                      <a:pPr algn="ctr"/>
                      <a:r>
                        <a:rPr lang="en-US" sz="2000"/>
                        <a:t>Tên thành viên</a:t>
                      </a:r>
                    </a:p>
                  </a:txBody>
                  <a:tcPr anchor="ctr"/>
                </a:tc>
                <a:tc>
                  <a:txBody>
                    <a:bodyPr/>
                    <a:lstStyle/>
                    <a:p>
                      <a:pPr algn="ctr"/>
                      <a:r>
                        <a:rPr lang="en-US" sz="2000"/>
                        <a:t>Phân chia công việc</a:t>
                      </a:r>
                    </a:p>
                  </a:txBody>
                  <a:tcPr anchor="ctr"/>
                </a:tc>
                <a:tc>
                  <a:txBody>
                    <a:bodyPr/>
                    <a:lstStyle/>
                    <a:p>
                      <a:pPr algn="ctr"/>
                      <a:r>
                        <a:rPr lang="en-US" sz="2000"/>
                        <a:t>Mức độ đóng góp</a:t>
                      </a:r>
                    </a:p>
                  </a:txBody>
                  <a:tcPr anchor="ctr"/>
                </a:tc>
                <a:extLst>
                  <a:ext uri="{0D108BD9-81ED-4DB2-BD59-A6C34878D82A}">
                    <a16:rowId xmlns:a16="http://schemas.microsoft.com/office/drawing/2014/main" val="2764925285"/>
                  </a:ext>
                </a:extLst>
              </a:tr>
              <a:tr h="847063">
                <a:tc>
                  <a:txBody>
                    <a:bodyPr/>
                    <a:lstStyle/>
                    <a:p>
                      <a:pPr algn="ctr"/>
                      <a:r>
                        <a:rPr lang="en-US" sz="1800"/>
                        <a:t>Trần Ngọc Phiên</a:t>
                      </a:r>
                    </a:p>
                  </a:txBody>
                  <a:tcPr anchor="ctr"/>
                </a:tc>
                <a:tc>
                  <a:txBody>
                    <a:bodyPr/>
                    <a:lstStyle/>
                    <a:p>
                      <a:r>
                        <a:rPr lang="en-US" sz="1800"/>
                        <a:t>Chức năng thuê xe và thanh toán tiền đặt cọc</a:t>
                      </a:r>
                    </a:p>
                  </a:txBody>
                  <a:tcPr/>
                </a:tc>
                <a:tc>
                  <a:txBody>
                    <a:bodyPr/>
                    <a:lstStyle/>
                    <a:p>
                      <a:pPr algn="ctr"/>
                      <a:r>
                        <a:rPr lang="en-US" sz="1800"/>
                        <a:t>30%</a:t>
                      </a:r>
                    </a:p>
                  </a:txBody>
                  <a:tcPr anchor="ctr"/>
                </a:tc>
                <a:extLst>
                  <a:ext uri="{0D108BD9-81ED-4DB2-BD59-A6C34878D82A}">
                    <a16:rowId xmlns:a16="http://schemas.microsoft.com/office/drawing/2014/main" val="1399214617"/>
                  </a:ext>
                </a:extLst>
              </a:tr>
              <a:tr h="847063">
                <a:tc>
                  <a:txBody>
                    <a:bodyPr/>
                    <a:lstStyle/>
                    <a:p>
                      <a:pPr algn="ctr"/>
                      <a:r>
                        <a:rPr lang="en-US" sz="1800"/>
                        <a:t>Trần Hải Trung</a:t>
                      </a:r>
                    </a:p>
                  </a:txBody>
                  <a:tcPr anchor="ctr"/>
                </a:tc>
                <a:tc>
                  <a:txBody>
                    <a:bodyPr/>
                    <a:lstStyle/>
                    <a:p>
                      <a:r>
                        <a:rPr lang="en-US" sz="1800"/>
                        <a:t>Chức năng tìm kiếm, trang chủ và trả xe</a:t>
                      </a:r>
                    </a:p>
                  </a:txBody>
                  <a:tcPr/>
                </a:tc>
                <a:tc>
                  <a:txBody>
                    <a:bodyPr/>
                    <a:lstStyle/>
                    <a:p>
                      <a:pPr algn="ctr"/>
                      <a:r>
                        <a:rPr lang="en-US" sz="1800"/>
                        <a:t>30%</a:t>
                      </a:r>
                    </a:p>
                  </a:txBody>
                  <a:tcPr anchor="ctr"/>
                </a:tc>
                <a:extLst>
                  <a:ext uri="{0D108BD9-81ED-4DB2-BD59-A6C34878D82A}">
                    <a16:rowId xmlns:a16="http://schemas.microsoft.com/office/drawing/2014/main" val="3347120487"/>
                  </a:ext>
                </a:extLst>
              </a:tr>
              <a:tr h="847063">
                <a:tc>
                  <a:txBody>
                    <a:bodyPr/>
                    <a:lstStyle/>
                    <a:p>
                      <a:pPr algn="ctr"/>
                      <a:r>
                        <a:rPr lang="en-US" sz="1800"/>
                        <a:t>Đỗ Văn Thông</a:t>
                      </a:r>
                    </a:p>
                  </a:txBody>
                  <a:tcPr anchor="ctr"/>
                </a:tc>
                <a:tc>
                  <a:txBody>
                    <a:bodyPr/>
                    <a:lstStyle/>
                    <a:p>
                      <a:r>
                        <a:rPr lang="en-US" sz="1800"/>
                        <a:t>Chức năng xem chi tiết bãi xe</a:t>
                      </a:r>
                    </a:p>
                  </a:txBody>
                  <a:tcPr/>
                </a:tc>
                <a:tc>
                  <a:txBody>
                    <a:bodyPr/>
                    <a:lstStyle/>
                    <a:p>
                      <a:pPr algn="ctr"/>
                      <a:r>
                        <a:rPr lang="en-US" sz="1800"/>
                        <a:t>20%</a:t>
                      </a:r>
                    </a:p>
                  </a:txBody>
                  <a:tcPr anchor="ctr"/>
                </a:tc>
                <a:extLst>
                  <a:ext uri="{0D108BD9-81ED-4DB2-BD59-A6C34878D82A}">
                    <a16:rowId xmlns:a16="http://schemas.microsoft.com/office/drawing/2014/main" val="2698284445"/>
                  </a:ext>
                </a:extLst>
              </a:tr>
              <a:tr h="847063">
                <a:tc>
                  <a:txBody>
                    <a:bodyPr/>
                    <a:lstStyle/>
                    <a:p>
                      <a:pPr algn="ctr"/>
                      <a:r>
                        <a:rPr lang="en-US" sz="1800"/>
                        <a:t>Nguyễn Việt Đức</a:t>
                      </a:r>
                    </a:p>
                  </a:txBody>
                  <a:tcPr anchor="ctr"/>
                </a:tc>
                <a:tc>
                  <a:txBody>
                    <a:bodyPr/>
                    <a:lstStyle/>
                    <a:p>
                      <a:r>
                        <a:rPr lang="en-US" sz="1800"/>
                        <a:t>Chức năng xem xe đang thuê</a:t>
                      </a:r>
                    </a:p>
                  </a:txBody>
                  <a:tcPr/>
                </a:tc>
                <a:tc>
                  <a:txBody>
                    <a:bodyPr/>
                    <a:lstStyle/>
                    <a:p>
                      <a:pPr algn="ctr"/>
                      <a:r>
                        <a:rPr lang="en-US" sz="1800"/>
                        <a:t>20%</a:t>
                      </a:r>
                    </a:p>
                  </a:txBody>
                  <a:tcPr anchor="ctr"/>
                </a:tc>
                <a:extLst>
                  <a:ext uri="{0D108BD9-81ED-4DB2-BD59-A6C34878D82A}">
                    <a16:rowId xmlns:a16="http://schemas.microsoft.com/office/drawing/2014/main" val="35973478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D29A58-9AA4-4863-970E-BE6F91B051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5</a:t>
            </a:fld>
            <a:endParaRPr lang="vi-VN"/>
          </a:p>
        </p:txBody>
      </p:sp>
      <p:sp>
        <p:nvSpPr>
          <p:cNvPr id="3" name="Title 2">
            <a:extLst>
              <a:ext uri="{FF2B5EF4-FFF2-40B4-BE49-F238E27FC236}">
                <a16:creationId xmlns:a16="http://schemas.microsoft.com/office/drawing/2014/main" id="{B94182CD-317E-451A-B1D2-2A5401DF0637}"/>
              </a:ext>
            </a:extLst>
          </p:cNvPr>
          <p:cNvSpPr>
            <a:spLocks noGrp="1"/>
          </p:cNvSpPr>
          <p:nvPr>
            <p:ph type="title"/>
          </p:nvPr>
        </p:nvSpPr>
        <p:spPr/>
        <p:txBody>
          <a:bodyPr/>
          <a:lstStyle/>
          <a:p>
            <a:r>
              <a:rPr lang="en-US"/>
              <a:t>EcobikeRental</a:t>
            </a:r>
          </a:p>
        </p:txBody>
      </p:sp>
      <p:sp>
        <p:nvSpPr>
          <p:cNvPr id="4" name="Text Placeholder 3">
            <a:extLst>
              <a:ext uri="{FF2B5EF4-FFF2-40B4-BE49-F238E27FC236}">
                <a16:creationId xmlns:a16="http://schemas.microsoft.com/office/drawing/2014/main" id="{D1C9A234-3ADB-4922-9BF5-479BB3BAC613}"/>
              </a:ext>
            </a:extLst>
          </p:cNvPr>
          <p:cNvSpPr>
            <a:spLocks noGrp="1"/>
          </p:cNvSpPr>
          <p:nvPr>
            <p:ph type="body" idx="1"/>
          </p:nvPr>
        </p:nvSpPr>
        <p:spPr>
          <a:xfrm>
            <a:off x="235077" y="841247"/>
            <a:ext cx="4093732" cy="5303393"/>
          </a:xfrm>
        </p:spPr>
        <p:txBody>
          <a:bodyPr/>
          <a:lstStyle/>
          <a:p>
            <a:pPr marL="50800" indent="0">
              <a:buNone/>
            </a:pPr>
            <a:r>
              <a:rPr lang="en-US" sz="2400">
                <a:latin typeface="+mn-lt"/>
              </a:rPr>
              <a:t>Các chức năng chính</a:t>
            </a:r>
          </a:p>
          <a:p>
            <a:r>
              <a:rPr lang="en-US" sz="2400">
                <a:latin typeface="+mn-lt"/>
              </a:rPr>
              <a:t>Xem thông tin bãi xe, tìm kiếm bãi xe</a:t>
            </a:r>
          </a:p>
          <a:p>
            <a:r>
              <a:rPr lang="en-US" sz="2400">
                <a:latin typeface="+mn-lt"/>
              </a:rPr>
              <a:t>Thuê xe</a:t>
            </a:r>
          </a:p>
          <a:p>
            <a:r>
              <a:rPr lang="en-US" sz="2400">
                <a:latin typeface="+mn-lt"/>
              </a:rPr>
              <a:t>Thanh toán tiền đặt cọc</a:t>
            </a:r>
          </a:p>
          <a:p>
            <a:r>
              <a:rPr lang="en-US" sz="2400">
                <a:latin typeface="+mn-lt"/>
              </a:rPr>
              <a:t>Trả xe</a:t>
            </a:r>
          </a:p>
          <a:p>
            <a:r>
              <a:rPr lang="en-US" sz="2400">
                <a:latin typeface="+mn-lt"/>
              </a:rPr>
              <a:t>Xem xe đang thuê</a:t>
            </a:r>
          </a:p>
          <a:p>
            <a:endParaRPr lang="en-US"/>
          </a:p>
        </p:txBody>
      </p:sp>
      <p:pic>
        <p:nvPicPr>
          <p:cNvPr id="6" name="Picture 5">
            <a:extLst>
              <a:ext uri="{FF2B5EF4-FFF2-40B4-BE49-F238E27FC236}">
                <a16:creationId xmlns:a16="http://schemas.microsoft.com/office/drawing/2014/main" id="{E39C9BCC-230F-4238-BCFB-F74821850757}"/>
              </a:ext>
            </a:extLst>
          </p:cNvPr>
          <p:cNvPicPr>
            <a:picLocks noChangeAspect="1"/>
          </p:cNvPicPr>
          <p:nvPr/>
        </p:nvPicPr>
        <p:blipFill>
          <a:blip r:embed="rId2"/>
          <a:stretch>
            <a:fillRect/>
          </a:stretch>
        </p:blipFill>
        <p:spPr>
          <a:xfrm>
            <a:off x="4572000" y="1463392"/>
            <a:ext cx="4163438" cy="3931216"/>
          </a:xfrm>
          <a:prstGeom prst="rect">
            <a:avLst/>
          </a:prstGeom>
        </p:spPr>
      </p:pic>
    </p:spTree>
    <p:extLst>
      <p:ext uri="{BB962C8B-B14F-4D97-AF65-F5344CB8AC3E}">
        <p14:creationId xmlns:p14="http://schemas.microsoft.com/office/powerpoint/2010/main" val="1818747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6"/>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VN"/>
              <a:t>6</a:t>
            </a:fld>
            <a:endParaRPr/>
          </a:p>
        </p:txBody>
      </p:sp>
      <p:sp>
        <p:nvSpPr>
          <p:cNvPr id="64" name="Google Shape;64;p6"/>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Lato"/>
              <a:buNone/>
            </a:pPr>
            <a:r>
              <a:rPr lang="en-US"/>
              <a:t>Interaction Diagram</a:t>
            </a:r>
            <a:endParaRPr/>
          </a:p>
        </p:txBody>
      </p:sp>
      <p:pic>
        <p:nvPicPr>
          <p:cNvPr id="1028" name="Picture 4">
            <a:extLst>
              <a:ext uri="{FF2B5EF4-FFF2-40B4-BE49-F238E27FC236}">
                <a16:creationId xmlns:a16="http://schemas.microsoft.com/office/drawing/2014/main" id="{84F716A8-CECD-4C99-842A-F9226C36A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5489"/>
            <a:ext cx="9144000" cy="4805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7"/>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VN"/>
              <a:t>7</a:t>
            </a:fld>
            <a:endParaRPr/>
          </a:p>
        </p:txBody>
      </p:sp>
      <p:sp>
        <p:nvSpPr>
          <p:cNvPr id="71" name="Google Shape;71;p7"/>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Lato"/>
              <a:buNone/>
            </a:pPr>
            <a:r>
              <a:rPr lang="en-US"/>
              <a:t>Interaction Diagram</a:t>
            </a:r>
            <a:endParaRPr/>
          </a:p>
        </p:txBody>
      </p:sp>
      <p:pic>
        <p:nvPicPr>
          <p:cNvPr id="2050" name="Picture 2">
            <a:extLst>
              <a:ext uri="{FF2B5EF4-FFF2-40B4-BE49-F238E27FC236}">
                <a16:creationId xmlns:a16="http://schemas.microsoft.com/office/drawing/2014/main" id="{3386233F-D604-4FAE-B757-70BBC8745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76388"/>
            <a:ext cx="9144000" cy="37036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8"/>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VN"/>
              <a:t>8</a:t>
            </a:fld>
            <a:endParaRPr/>
          </a:p>
        </p:txBody>
      </p:sp>
      <p:sp>
        <p:nvSpPr>
          <p:cNvPr id="78" name="Google Shape;78;p8"/>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Lato"/>
              <a:buNone/>
            </a:pPr>
            <a:r>
              <a:rPr lang="en-US"/>
              <a:t>Class Diagram</a:t>
            </a:r>
            <a:endParaRPr/>
          </a:p>
        </p:txBody>
      </p:sp>
      <p:pic>
        <p:nvPicPr>
          <p:cNvPr id="5" name="Picture 4">
            <a:extLst>
              <a:ext uri="{FF2B5EF4-FFF2-40B4-BE49-F238E27FC236}">
                <a16:creationId xmlns:a16="http://schemas.microsoft.com/office/drawing/2014/main" id="{E148B50B-CDAF-43DA-B545-FED6AFAE4372}"/>
              </a:ext>
            </a:extLst>
          </p:cNvPr>
          <p:cNvPicPr>
            <a:picLocks noChangeAspect="1"/>
          </p:cNvPicPr>
          <p:nvPr/>
        </p:nvPicPr>
        <p:blipFill>
          <a:blip r:embed="rId3"/>
          <a:stretch>
            <a:fillRect/>
          </a:stretch>
        </p:blipFill>
        <p:spPr>
          <a:xfrm>
            <a:off x="741905" y="713360"/>
            <a:ext cx="7886529" cy="82898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9"/>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vi-VN"/>
              <a:t>9</a:t>
            </a:fld>
            <a:endParaRPr/>
          </a:p>
        </p:txBody>
      </p:sp>
      <p:sp>
        <p:nvSpPr>
          <p:cNvPr id="85" name="Google Shape;85;p9"/>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800"/>
              <a:buFont typeface="Lato"/>
              <a:buNone/>
            </a:pPr>
            <a:r>
              <a:rPr lang="en-US"/>
              <a:t>Class Diagram – Entity</a:t>
            </a:r>
            <a:br>
              <a:rPr lang="en-US"/>
            </a:br>
            <a:endParaRPr/>
          </a:p>
        </p:txBody>
      </p:sp>
      <p:sp>
        <p:nvSpPr>
          <p:cNvPr id="86" name="Google Shape;86;p9"/>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p>
            <a:pPr marL="457200" marR="0" lvl="0" indent="-406400" algn="l" rtl="0">
              <a:lnSpc>
                <a:spcPct val="90000"/>
              </a:lnSpc>
              <a:spcBef>
                <a:spcPts val="1000"/>
              </a:spcBef>
              <a:spcAft>
                <a:spcPts val="0"/>
              </a:spcAft>
              <a:buClr>
                <a:schemeClr val="dk1"/>
              </a:buClr>
              <a:buSzPts val="2800"/>
              <a:buFont typeface="Arial"/>
              <a:buChar char="•"/>
            </a:pPr>
            <a:endParaRPr/>
          </a:p>
        </p:txBody>
      </p:sp>
      <p:pic>
        <p:nvPicPr>
          <p:cNvPr id="3" name="Picture 2">
            <a:extLst>
              <a:ext uri="{FF2B5EF4-FFF2-40B4-BE49-F238E27FC236}">
                <a16:creationId xmlns:a16="http://schemas.microsoft.com/office/drawing/2014/main" id="{6CB816F6-1864-443C-8371-7C4E2D0B6E85}"/>
              </a:ext>
            </a:extLst>
          </p:cNvPr>
          <p:cNvPicPr>
            <a:picLocks noChangeAspect="1"/>
          </p:cNvPicPr>
          <p:nvPr/>
        </p:nvPicPr>
        <p:blipFill>
          <a:blip r:embed="rId3"/>
          <a:stretch>
            <a:fillRect/>
          </a:stretch>
        </p:blipFill>
        <p:spPr>
          <a:xfrm>
            <a:off x="0" y="1031344"/>
            <a:ext cx="9144000" cy="479531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489</Words>
  <Application>Microsoft Office PowerPoint</Application>
  <PresentationFormat>On-screen Show (4:3)</PresentationFormat>
  <Paragraphs>85</Paragraphs>
  <Slides>17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Lato</vt:lpstr>
      <vt:lpstr>Office Theme</vt:lpstr>
      <vt:lpstr>PowerPoint Presentation</vt:lpstr>
      <vt:lpstr>Nhóm 08 –Thiết kế và xây dựng phần mềm</vt:lpstr>
      <vt:lpstr>PowerPoint Presentation</vt:lpstr>
      <vt:lpstr>Phân chia công việc</vt:lpstr>
      <vt:lpstr>EcobikeRental</vt:lpstr>
      <vt:lpstr>Interaction Diagram</vt:lpstr>
      <vt:lpstr>Interaction Diagram</vt:lpstr>
      <vt:lpstr>Class Diagram</vt:lpstr>
      <vt:lpstr>Class Diagram – Entity </vt:lpstr>
      <vt:lpstr>Class Diagram - Controller</vt:lpstr>
      <vt:lpstr>Database</vt:lpstr>
      <vt:lpstr>Design Concept</vt:lpstr>
      <vt:lpstr>Design Principles</vt:lpstr>
      <vt:lpstr>Design Principle</vt:lpstr>
      <vt:lpstr>Design Principle</vt:lpstr>
      <vt:lpstr>Design Pattern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TRAN NGOC PHIEN 20183603</cp:lastModifiedBy>
  <cp:revision>7</cp:revision>
  <dcterms:created xsi:type="dcterms:W3CDTF">2021-05-28T04:32:29Z</dcterms:created>
  <dcterms:modified xsi:type="dcterms:W3CDTF">2022-01-05T15:35:37Z</dcterms:modified>
</cp:coreProperties>
</file>