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7" r:id="rId5"/>
    <p:sldId id="258" r:id="rId6"/>
    <p:sldId id="288" r:id="rId7"/>
    <p:sldId id="285" r:id="rId8"/>
    <p:sldId id="286" r:id="rId9"/>
    <p:sldId id="287" r:id="rId10"/>
    <p:sldId id="261" r:id="rId11"/>
    <p:sldId id="262"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779"/>
    <a:srgbClr val="59C5EC"/>
    <a:srgbClr val="E8EFF3"/>
    <a:srgbClr val="000000"/>
    <a:srgbClr val="5A82A0"/>
    <a:srgbClr val="7B6984"/>
    <a:srgbClr val="6D3B4F"/>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315" autoAdjust="0"/>
  </p:normalViewPr>
  <p:slideViewPr>
    <p:cSldViewPr snapToGrid="0" showGuides="1">
      <p:cViewPr varScale="1">
        <p:scale>
          <a:sx n="73" d="100"/>
          <a:sy n="73" d="100"/>
        </p:scale>
        <p:origin x="636" y="78"/>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10/2/2022</a:t>
            </a:fld>
            <a:endParaRPr lang="en-US"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10/2/2022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smtClean="0"/>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smtClean="0"/>
              <a:t>Click icon to add table</a:t>
            </a:r>
            <a:endParaRPr lang="en-US" noProof="0"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smtClean="0"/>
              <a:t>Click icon to add chart</a:t>
            </a:r>
            <a:endParaRPr lang="en-US" noProof="0"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smtClean="0"/>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smtClean="0"/>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10/2/2022</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smtClean="0"/>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smtClean="0"/>
              <a:t>Click to edit Master title style</a:t>
            </a:r>
            <a:endParaRPr lang="en-US" noProof="0"/>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smtClean="0"/>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smtClean="0"/>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10/2/2022</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noProof="0" smtClean="0"/>
              <a:t>10/2/2022</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smtClean="0"/>
              <a:t>Click to edit Master title style</a:t>
            </a:r>
            <a:endParaRPr lang="en-US" noProof="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10/2/2022</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noProof="0" smtClean="0"/>
              <a:t>10/2/2022</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10/2/2022</a:t>
            </a:fld>
            <a:endParaRPr lang="en-US" noProof="0"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11F4D22-66FA-427F-8D2E-245BB0F8075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58725" y="610361"/>
            <a:ext cx="11274552" cy="5637276"/>
          </a:xfr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25" y="3918074"/>
            <a:ext cx="3765804" cy="728663"/>
          </a:xfrm>
        </p:spPr>
        <p:txBody>
          <a:bodyPr/>
          <a:lstStyle/>
          <a:p>
            <a:r>
              <a:rPr lang="en-US" smtClean="0"/>
              <a:t>Giới thiệu</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0344" y="4646737"/>
            <a:ext cx="3765030" cy="1600900"/>
          </a:xfrm>
        </p:spPr>
        <p:txBody>
          <a:bodyPr/>
          <a:lstStyle/>
          <a:p>
            <a:r>
              <a:rPr lang="en-US" smtClean="0"/>
              <a:t>React JS</a:t>
            </a:r>
            <a:endParaRPr lang="ru-RU" dirty="0"/>
          </a:p>
        </p:txBody>
      </p:sp>
    </p:spTree>
    <p:extLst>
      <p:ext uri="{BB962C8B-B14F-4D97-AF65-F5344CB8AC3E}">
        <p14:creationId xmlns:p14="http://schemas.microsoft.com/office/powerpoint/2010/main" val="254031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2637295" y="457200"/>
            <a:ext cx="6917410" cy="2971800"/>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p:txBody>
          <a:bodyPr/>
          <a:lstStyle/>
          <a:p>
            <a:pPr fontAlgn="base"/>
            <a:r>
              <a:rPr lang="en-US"/>
              <a:t>ReactJS là gì?</a:t>
            </a:r>
          </a:p>
        </p:txBody>
      </p:sp>
      <p:sp>
        <p:nvSpPr>
          <p:cNvPr id="3" name="Text Placeholder 2">
            <a:extLst>
              <a:ext uri="{FF2B5EF4-FFF2-40B4-BE49-F238E27FC236}">
                <a16:creationId xmlns:a16="http://schemas.microsoft.com/office/drawing/2014/main" id="{95114C9E-240D-455D-9C3D-87EAC24F2B62}"/>
              </a:ext>
            </a:extLst>
          </p:cNvPr>
          <p:cNvSpPr>
            <a:spLocks noGrp="1"/>
          </p:cNvSpPr>
          <p:nvPr>
            <p:ph type="body" idx="1"/>
          </p:nvPr>
        </p:nvSpPr>
        <p:spPr>
          <a:xfrm>
            <a:off x="821460" y="4669674"/>
            <a:ext cx="2642616" cy="1292214"/>
          </a:xfrm>
        </p:spPr>
        <p:txBody>
          <a:bodyPr>
            <a:noAutofit/>
          </a:bodyPr>
          <a:lstStyle/>
          <a:p>
            <a:r>
              <a:rPr lang="en-US" smtClean="0">
                <a:solidFill>
                  <a:srgbClr val="FF0000"/>
                </a:solidFill>
                <a:latin typeface="Calibri" panose="020F0502020204030204" pitchFamily="34" charset="0"/>
                <a:cs typeface="Calibri" panose="020F0502020204030204" pitchFamily="34" charset="0"/>
              </a:rPr>
              <a:t>React JS</a:t>
            </a:r>
            <a:r>
              <a:rPr lang="vi-VN">
                <a:latin typeface="Calibri" panose="020F0502020204030204" pitchFamily="34" charset="0"/>
                <a:cs typeface="Calibri" panose="020F0502020204030204" pitchFamily="34" charset="0"/>
              </a:rPr>
              <a:t> là thư viện Javascript mã nguồn mở được Facebook phát triển để xây dựng giao diện người dùng (UI</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3871830" y="4245429"/>
            <a:ext cx="6275470" cy="2046494"/>
          </a:xfrm>
        </p:spPr>
        <p:txBody>
          <a:bodyPr>
            <a:normAutofit/>
          </a:bodyPr>
          <a:lstStyle/>
          <a:p>
            <a:r>
              <a:rPr lang="en-US">
                <a:latin typeface="Times New Roman" panose="02020603050405020304" pitchFamily="18" charset="0"/>
                <a:cs typeface="Times New Roman" panose="02020603050405020304" pitchFamily="18" charset="0"/>
              </a:rPr>
              <a:t>Với React bạn hoàn toàn có thể sử dụng nó để phát triển một website hoặc sử dụng React Native để phát triển mobile app</a:t>
            </a:r>
            <a:r>
              <a:rPr lang="en-US" smtClean="0">
                <a:latin typeface="Times New Roman" panose="02020603050405020304" pitchFamily="18" charset="0"/>
                <a:cs typeface="Times New Roman" panose="02020603050405020304" pitchFamily="18" charset="0"/>
              </a:rPr>
              <a:t>. React js là phiên bản nâng cấp hơn của js và jquery. Giúp ta tạo ra trang người dùng đẹp hơn mượt hơn. Giao diện người dùng tái sử dụng.</a:t>
            </a:r>
            <a:endParaRPr lang="en-US" smtClean="0">
              <a:latin typeface="Times New Roman" panose="02020603050405020304" pitchFamily="18" charset="0"/>
              <a:cs typeface="Times New Roman" panose="02020603050405020304" pitchFamily="18" charset="0"/>
            </a:endParaRPr>
          </a:p>
          <a:p>
            <a:pPr fontAlgn="base"/>
            <a:r>
              <a:rPr lang="vi-VN">
                <a:latin typeface="Times New Roman" panose="02020603050405020304" pitchFamily="18" charset="0"/>
                <a:cs typeface="Times New Roman" panose="02020603050405020304" pitchFamily="18" charset="0"/>
              </a:rPr>
              <a:t>Mục tiêu cốt lõi của React là tạo ra </a:t>
            </a:r>
            <a:r>
              <a:rPr lang="vi-VN" smtClean="0">
                <a:latin typeface="Times New Roman" panose="02020603050405020304" pitchFamily="18" charset="0"/>
                <a:cs typeface="Times New Roman" panose="02020603050405020304" pitchFamily="18" charset="0"/>
              </a:rPr>
              <a:t>những </a:t>
            </a:r>
            <a:r>
              <a:rPr lang="vi-VN">
                <a:latin typeface="Times New Roman" panose="02020603050405020304" pitchFamily="18" charset="0"/>
                <a:cs typeface="Times New Roman" panose="02020603050405020304" pitchFamily="18" charset="0"/>
              </a:rPr>
              <a:t>ứng dụng web nhanh với số lượng code tối thiểu và mượt mà còn dễ để mở rộng bảo trì.</a:t>
            </a:r>
          </a:p>
          <a:p>
            <a:r>
              <a:rPr lang="en-US" smtClean="0">
                <a:latin typeface="Times New Roman" panose="02020603050405020304" pitchFamily="18" charset="0"/>
                <a:cs typeface="Times New Roman" panose="02020603050405020304" pitchFamily="18" charset="0"/>
              </a:rPr>
              <a:t>Làm việc với từng thành phần chia nhỏ ra module. </a:t>
            </a:r>
          </a:p>
          <a:p>
            <a:r>
              <a:rPr lang="vi-VN">
                <a:latin typeface="Times New Roman" panose="02020603050405020304" pitchFamily="18" charset="0"/>
                <a:cs typeface="Times New Roman" panose="02020603050405020304" pitchFamily="18" charset="0"/>
              </a:rPr>
              <a:t>Sử dụng DOM ảo là một đối tượng </a:t>
            </a:r>
            <a:r>
              <a:rPr lang="vi-VN">
                <a:latin typeface="Times New Roman" panose="02020603050405020304" pitchFamily="18" charset="0"/>
                <a:cs typeface="Times New Roman" panose="02020603050405020304" pitchFamily="18" charset="0"/>
              </a:rPr>
              <a:t>JavaScript</a:t>
            </a:r>
            <a:r>
              <a:rPr lang="vi-VN" smtClean="0">
                <a:latin typeface="Times New Roman" panose="02020603050405020304" pitchFamily="18" charset="0"/>
                <a:cs typeface="Times New Roman" panose="02020603050405020304" pitchFamily="18" charset="0"/>
              </a:rPr>
              <a:t>.</a:t>
            </a:r>
            <a:endParaRPr lang="en-US" dirty="0"/>
          </a:p>
        </p:txBody>
      </p:sp>
      <p:sp>
        <p:nvSpPr>
          <p:cNvPr id="6" name="Slide Number Placeholder 5">
            <a:extLst>
              <a:ext uri="{FF2B5EF4-FFF2-40B4-BE49-F238E27FC236}">
                <a16:creationId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t>2</a:t>
            </a:fld>
            <a:endParaRPr lang="en-US" dirty="0"/>
          </a:p>
        </p:txBody>
      </p:sp>
      <p:sp>
        <p:nvSpPr>
          <p:cNvPr id="4" name="Date Placeholder 3">
            <a:extLst>
              <a:ext uri="{FF2B5EF4-FFF2-40B4-BE49-F238E27FC236}">
                <a16:creationId xmlns:a16="http://schemas.microsoft.com/office/drawing/2014/main" id="{1135509A-C8BB-4FD7-B2AD-5580C62CA6CD}"/>
              </a:ext>
            </a:extLst>
          </p:cNvPr>
          <p:cNvSpPr>
            <a:spLocks noGrp="1"/>
          </p:cNvSpPr>
          <p:nvPr>
            <p:ph type="dt" sz="half" idx="10"/>
          </p:nvPr>
        </p:nvSpPr>
        <p:spPr/>
        <p:txBody>
          <a:bodyPr anchor="b" anchorCtr="0"/>
          <a:lstStyle/>
          <a:p>
            <a:fld id="{78B1225C-A326-43F6-99D9-A073D5261568}" type="datetime1">
              <a:rPr lang="en-US" smtClean="0"/>
              <a:t>10/2/2022</a:t>
            </a:fld>
            <a:endParaRPr lang="en-US" dirty="0"/>
          </a:p>
        </p:txBody>
      </p:sp>
      <p:sp>
        <p:nvSpPr>
          <p:cNvPr id="5" name="Footer Placeholder 4">
            <a:extLst>
              <a:ext uri="{FF2B5EF4-FFF2-40B4-BE49-F238E27FC236}">
                <a16:creationId xmlns:a16="http://schemas.microsoft.com/office/drawing/2014/main" id="{EFB237A3-D983-4D9C-945A-AFE973298F33}"/>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2010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Title 2"/>
          <p:cNvSpPr>
            <a:spLocks noGrp="1"/>
          </p:cNvSpPr>
          <p:nvPr>
            <p:ph type="title"/>
          </p:nvPr>
        </p:nvSpPr>
        <p:spPr/>
        <p:txBody>
          <a:bodyPr/>
          <a:lstStyle/>
          <a:p>
            <a:r>
              <a:rPr lang="en-US" smtClean="0"/>
              <a:t>Cơ chế hoạt động</a:t>
            </a:r>
            <a:endParaRPr lang="en-US"/>
          </a:p>
        </p:txBody>
      </p:sp>
      <p:sp>
        <p:nvSpPr>
          <p:cNvPr id="5" name="Date Placeholder 4"/>
          <p:cNvSpPr>
            <a:spLocks noGrp="1"/>
          </p:cNvSpPr>
          <p:nvPr>
            <p:ph type="dt" sz="half" idx="10"/>
          </p:nvPr>
        </p:nvSpPr>
        <p:spPr/>
        <p:txBody>
          <a:bodyPr/>
          <a:lstStyle/>
          <a:p>
            <a:fld id="{BC23DBD1-F259-4AEB-A7D9-D728D6E04490}" type="datetime1">
              <a:rPr lang="en-US" noProof="0" smtClean="0"/>
              <a:t>10/2/2022</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3CE5352E-9B9F-4EDC-8769-7FA3D3F814C7}" type="slidenum">
              <a:rPr lang="en-US" noProof="0" smtClean="0"/>
              <a:t>3</a:t>
            </a:fld>
            <a:endParaRPr lang="en-US" noProof="0" dirty="0"/>
          </a:p>
        </p:txBody>
      </p:sp>
      <p:sp>
        <p:nvSpPr>
          <p:cNvPr id="8" name="Text Placeholder 7"/>
          <p:cNvSpPr>
            <a:spLocks noGrp="1"/>
          </p:cNvSpPr>
          <p:nvPr>
            <p:ph type="body" idx="13"/>
          </p:nvPr>
        </p:nvSpPr>
        <p:spPr/>
        <p:txBody>
          <a:bodyPr/>
          <a:lstStyle/>
          <a:p>
            <a:pPr marL="0" indent="0">
              <a:buNone/>
            </a:pPr>
            <a:r>
              <a:rPr lang="en-US" smtClean="0"/>
              <a:t>Chạy file index.html -&gt; sau đó gọi file index.js -&gt; sau đó chạy file app.js thông qua gọi lệnh &lt;app /&gt; -&gt; tại app.js thì truyền thẻ H1 -&gt; từ thẻ H1 -&gt; truyền lên -&gt; index.js -&gt; và tiếp lệnh DOM gọi id root để hiện thị lên sẽ gọi bên index.html</a:t>
            </a:r>
            <a:endParaRPr lang="en-US"/>
          </a:p>
        </p:txBody>
      </p:sp>
      <p:sp>
        <p:nvSpPr>
          <p:cNvPr id="9" name="Picture Placeholder 8"/>
          <p:cNvSpPr>
            <a:spLocks noGrp="1"/>
          </p:cNvSpPr>
          <p:nvPr>
            <p:ph type="pic" sz="quarter" idx="15"/>
          </p:nvPr>
        </p:nvSpPr>
        <p:spPr/>
      </p:sp>
      <p:pic>
        <p:nvPicPr>
          <p:cNvPr id="10" name="Picture 9"/>
          <p:cNvPicPr>
            <a:picLocks noChangeAspect="1"/>
          </p:cNvPicPr>
          <p:nvPr/>
        </p:nvPicPr>
        <p:blipFill>
          <a:blip r:embed="rId2"/>
          <a:stretch>
            <a:fillRect/>
          </a:stretch>
        </p:blipFill>
        <p:spPr>
          <a:xfrm>
            <a:off x="5414339" y="213965"/>
            <a:ext cx="6777661" cy="6202710"/>
          </a:xfrm>
          <a:prstGeom prst="rect">
            <a:avLst/>
          </a:prstGeom>
        </p:spPr>
      </p:pic>
    </p:spTree>
    <p:extLst>
      <p:ext uri="{BB962C8B-B14F-4D97-AF65-F5344CB8AC3E}">
        <p14:creationId xmlns:p14="http://schemas.microsoft.com/office/powerpoint/2010/main" val="164960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p:txBody>
          <a:bodyPr>
            <a:normAutofit/>
          </a:bodyPr>
          <a:lstStyle/>
          <a:p>
            <a:pPr fontAlgn="base"/>
            <a:r>
              <a:rPr lang="en-US">
                <a:solidFill>
                  <a:schemeClr val="bg2"/>
                </a:solidFill>
              </a:rPr>
              <a:t>Các tính năng của react JS</a:t>
            </a:r>
            <a:r>
              <a:rPr lang="en-US"/>
              <a:t> </a:t>
            </a:r>
          </a:p>
        </p:txBody>
      </p:sp>
      <p:sp>
        <p:nvSpPr>
          <p:cNvPr id="8" name="Text Placeholder 7">
            <a:extLst>
              <a:ext uri="{FF2B5EF4-FFF2-40B4-BE49-F238E27FC236}">
                <a16:creationId xmlns:a16="http://schemas.microsoft.com/office/drawing/2014/main" id="{CE7DC52B-CC70-4061-93ED-F4C2DD548EB5}"/>
              </a:ext>
            </a:extLst>
          </p:cNvPr>
          <p:cNvSpPr>
            <a:spLocks noGrp="1"/>
          </p:cNvSpPr>
          <p:nvPr>
            <p:ph type="body" idx="13"/>
          </p:nvPr>
        </p:nvSpPr>
        <p:spPr>
          <a:xfrm>
            <a:off x="830128" y="2734056"/>
            <a:ext cx="4584212" cy="2487168"/>
          </a:xfrm>
        </p:spPr>
        <p:txBody>
          <a:bodyPr>
            <a:normAutofit/>
          </a:bodyPr>
          <a:lstStyle/>
          <a:p>
            <a:r>
              <a:rPr lang="vi-VN">
                <a:solidFill>
                  <a:schemeClr val="tx2"/>
                </a:solidFill>
                <a:latin typeface="Calibri" panose="020F0502020204030204" pitchFamily="34" charset="0"/>
                <a:cs typeface="Calibri" panose="020F0502020204030204" pitchFamily="34" charset="0"/>
              </a:rPr>
              <a:t>Viết ứng dụng trực tiếp trên JavaScript</a:t>
            </a:r>
          </a:p>
          <a:p>
            <a:r>
              <a:rPr lang="vi-VN">
                <a:solidFill>
                  <a:schemeClr val="tx2"/>
                </a:solidFill>
                <a:latin typeface="Calibri" panose="020F0502020204030204" pitchFamily="34" charset="0"/>
                <a:cs typeface="Calibri" panose="020F0502020204030204" pitchFamily="34" charset="0"/>
              </a:rPr>
              <a:t>Phá vỡ những cấu trúc UI phức tạp, biến chúng trở thành các component độc lập.</a:t>
            </a:r>
          </a:p>
          <a:p>
            <a:r>
              <a:rPr lang="vi-VN">
                <a:solidFill>
                  <a:schemeClr val="tx2"/>
                </a:solidFill>
                <a:latin typeface="Calibri" panose="020F0502020204030204" pitchFamily="34" charset="0"/>
                <a:cs typeface="Calibri" panose="020F0502020204030204" pitchFamily="34" charset="0"/>
              </a:rPr>
              <a:t>Chuyển các dữ liệu đã được tùy biến đến một UI component cụ thể</a:t>
            </a:r>
          </a:p>
          <a:p>
            <a:r>
              <a:rPr lang="vi-VN">
                <a:solidFill>
                  <a:schemeClr val="tx2"/>
                </a:solidFill>
                <a:latin typeface="Calibri" panose="020F0502020204030204" pitchFamily="34" charset="0"/>
                <a:cs typeface="Calibri" panose="020F0502020204030204" pitchFamily="34" charset="0"/>
              </a:rPr>
              <a:t>Thay đổi trạng thái cho nhiều component (child) trên ứng dụng nhưng không làm ảnh hưởng tới các component gốc (parent) đang ở trạng thái Stateful.</a:t>
            </a:r>
          </a:p>
          <a:p>
            <a:r>
              <a:rPr lang="vi-VN">
                <a:solidFill>
                  <a:schemeClr val="tx2"/>
                </a:solidFill>
                <a:latin typeface="Calibri" panose="020F0502020204030204" pitchFamily="34" charset="0"/>
                <a:cs typeface="Calibri" panose="020F0502020204030204" pitchFamily="34" charset="0"/>
              </a:rPr>
              <a:t>Biết được chính xác khi nào cần render lại hoặc khi nào cần bỏ đi các DOM chính.</a:t>
            </a:r>
          </a:p>
          <a:p>
            <a:endParaRPr lang="en-US" dirty="0"/>
          </a:p>
        </p:txBody>
      </p:sp>
      <p:sp>
        <p:nvSpPr>
          <p:cNvPr id="7" name="Slide Number Placeholder 6">
            <a:extLst>
              <a:ext uri="{FF2B5EF4-FFF2-40B4-BE49-F238E27FC236}">
                <a16:creationId xmlns:a16="http://schemas.microsoft.com/office/drawing/2014/main" id="{3EBE5032-BBDB-454D-8B28-8882C52280A1}"/>
              </a:ext>
            </a:extLst>
          </p:cNvPr>
          <p:cNvSpPr>
            <a:spLocks noGrp="1"/>
          </p:cNvSpPr>
          <p:nvPr>
            <p:ph type="sldNum" sz="quarter" idx="12"/>
          </p:nvPr>
        </p:nvSpPr>
        <p:spPr/>
        <p:txBody>
          <a:bodyPr/>
          <a:lstStyle/>
          <a:p>
            <a:fld id="{3CE5352E-9B9F-4EDC-8769-7FA3D3F814C7}" type="slidenum">
              <a:rPr lang="en-US" smtClean="0"/>
              <a:t>4</a:t>
            </a:fld>
            <a:endParaRPr lang="en-US" dirty="0"/>
          </a:p>
        </p:txBody>
      </p:sp>
      <p:sp>
        <p:nvSpPr>
          <p:cNvPr id="5" name="Date Placeholder 4">
            <a:extLst>
              <a:ext uri="{FF2B5EF4-FFF2-40B4-BE49-F238E27FC236}">
                <a16:creationId xmlns:a16="http://schemas.microsoft.com/office/drawing/2014/main" id="{F02EB53D-33E6-4A35-884A-01F8EC4A86DD}"/>
              </a:ext>
            </a:extLst>
          </p:cNvPr>
          <p:cNvSpPr>
            <a:spLocks noGrp="1"/>
          </p:cNvSpPr>
          <p:nvPr>
            <p:ph type="dt" sz="half" idx="10"/>
          </p:nvPr>
        </p:nvSpPr>
        <p:spPr/>
        <p:txBody>
          <a:bodyPr/>
          <a:lstStyle/>
          <a:p>
            <a:fld id="{BC23DBD1-F259-4AEB-A7D9-D728D6E04490}" type="datetime1">
              <a:rPr lang="en-US" smtClean="0"/>
              <a:t>10/2/2022</a:t>
            </a:fld>
            <a:endParaRPr lang="en-US" dirty="0"/>
          </a:p>
        </p:txBody>
      </p:sp>
      <p:sp>
        <p:nvSpPr>
          <p:cNvPr id="6" name="Footer Placeholder 5">
            <a:extLst>
              <a:ext uri="{FF2B5EF4-FFF2-40B4-BE49-F238E27FC236}">
                <a16:creationId xmlns:a16="http://schemas.microsoft.com/office/drawing/2014/main" id="{3B46E1F9-C193-47F2-8658-048521E0DDD3}"/>
              </a:ext>
            </a:extLst>
          </p:cNvPr>
          <p:cNvSpPr>
            <a:spLocks noGrp="1"/>
          </p:cNvSpPr>
          <p:nvPr>
            <p:ph type="ftr" sz="quarter" idx="11"/>
          </p:nvPr>
        </p:nvSpPr>
        <p:spPr/>
        <p:txBody>
          <a:bodyPr/>
          <a:lstStyle/>
          <a:p>
            <a:r>
              <a:rPr lang="en-US" dirty="0"/>
              <a:t>ADD A FOOTER</a:t>
            </a:r>
          </a:p>
        </p:txBody>
      </p:sp>
      <p:pic>
        <p:nvPicPr>
          <p:cNvPr id="21" name="Picture Placeholder 20">
            <a:extLst>
              <a:ext uri="{FF2B5EF4-FFF2-40B4-BE49-F238E27FC236}">
                <a16:creationId xmlns:a16="http://schemas.microsoft.com/office/drawing/2014/main" id="{337A6F9C-1D92-4870-BEBA-8D198AB7521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096000" y="1560781"/>
            <a:ext cx="5637276" cy="3752311"/>
          </a:xfrm>
        </p:spPr>
      </p:pic>
    </p:spTree>
    <p:extLst>
      <p:ext uri="{BB962C8B-B14F-4D97-AF65-F5344CB8AC3E}">
        <p14:creationId xmlns:p14="http://schemas.microsoft.com/office/powerpoint/2010/main" val="10834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DDC2-29D0-4966-B14C-A8992AE59BA4}"/>
              </a:ext>
            </a:extLst>
          </p:cNvPr>
          <p:cNvSpPr>
            <a:spLocks noGrp="1"/>
          </p:cNvSpPr>
          <p:nvPr>
            <p:ph type="title"/>
          </p:nvPr>
        </p:nvSpPr>
        <p:spPr>
          <a:xfrm>
            <a:off x="6726213" y="1450196"/>
            <a:ext cx="4584212" cy="540000"/>
          </a:xfrm>
        </p:spPr>
        <p:txBody>
          <a:bodyPr/>
          <a:lstStyle/>
          <a:p>
            <a:pPr fontAlgn="base"/>
            <a:r>
              <a:rPr lang="en-US">
                <a:solidFill>
                  <a:schemeClr val="bg2"/>
                </a:solidFill>
              </a:rPr>
              <a:t>Virtual DOM</a:t>
            </a:r>
          </a:p>
        </p:txBody>
      </p:sp>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726213" y="2130551"/>
            <a:ext cx="4584212" cy="3486477"/>
          </a:xfrm>
        </p:spPr>
        <p:txBody>
          <a:bodyPr>
            <a:normAutofit fontScale="92500" lnSpcReduction="10000"/>
          </a:bodyPr>
          <a:lstStyle/>
          <a:p>
            <a:pPr algn="just"/>
            <a:r>
              <a:rPr lang="en-US" smtClean="0">
                <a:solidFill>
                  <a:srgbClr val="FF0000"/>
                </a:solidFill>
                <a:latin typeface="Calibri" panose="020F0502020204030204" pitchFamily="34" charset="0"/>
                <a:cs typeface="Calibri" panose="020F0502020204030204" pitchFamily="34" charset="0"/>
              </a:rPr>
              <a:t>Virtual Dom</a:t>
            </a:r>
            <a:r>
              <a:rPr lang="vi-VN">
                <a:latin typeface="Calibri" panose="020F0502020204030204" pitchFamily="34" charset="0"/>
                <a:cs typeface="Calibri" panose="020F0502020204030204" pitchFamily="34" charset="0"/>
              </a:rPr>
              <a:t> </a:t>
            </a:r>
            <a:r>
              <a:rPr lang="vi-VN">
                <a:solidFill>
                  <a:schemeClr val="tx2"/>
                </a:solidFill>
                <a:latin typeface="Calibri" panose="020F0502020204030204" pitchFamily="34" charset="0"/>
                <a:cs typeface="Calibri" panose="020F0502020204030204" pitchFamily="34" charset="0"/>
              </a:rPr>
              <a:t>là công nghệ giúp ứng dụng của bạn có thể chạy mượt mà ngay cả khi bạn thay đổi thành phần website liên </a:t>
            </a:r>
            <a:r>
              <a:rPr lang="vi-VN" smtClean="0">
                <a:solidFill>
                  <a:schemeClr val="tx2"/>
                </a:solidFill>
                <a:latin typeface="Calibri" panose="020F0502020204030204" pitchFamily="34" charset="0"/>
                <a:cs typeface="Calibri" panose="020F0502020204030204" pitchFamily="34" charset="0"/>
              </a:rPr>
              <a:t>tục</a:t>
            </a:r>
            <a:r>
              <a:rPr lang="en-US" smtClean="0">
                <a:solidFill>
                  <a:schemeClr val="tx2"/>
                </a:solidFill>
                <a:latin typeface="Calibri" panose="020F0502020204030204" pitchFamily="34" charset="0"/>
                <a:cs typeface="Calibri" panose="020F0502020204030204" pitchFamily="34" charset="0"/>
              </a:rPr>
              <a:t>. </a:t>
            </a:r>
            <a:r>
              <a:rPr lang="vi-VN" sz="1200">
                <a:solidFill>
                  <a:schemeClr val="tx2"/>
                </a:solidFill>
              </a:rPr>
              <a:t>DOM ảo là một bản sao chép trừu tượng của DOM thật (HTML DOM). Bạn có thể tưởng tượng nó giống như một bản thiết kế, chứa các chi tiết cần thiết để cấu hình lên một </a:t>
            </a:r>
            <a:r>
              <a:rPr lang="vi-VN" sz="1200">
                <a:solidFill>
                  <a:schemeClr val="tx2"/>
                </a:solidFill>
              </a:rPr>
              <a:t>DOM</a:t>
            </a:r>
            <a:r>
              <a:rPr lang="vi-VN" sz="1200" smtClean="0">
                <a:solidFill>
                  <a:schemeClr val="tx2"/>
                </a:solidFill>
              </a:rPr>
              <a:t>.</a:t>
            </a:r>
            <a:endParaRPr lang="en-US" sz="1200" smtClean="0">
              <a:solidFill>
                <a:schemeClr val="tx2"/>
              </a:solidFill>
            </a:endParaRPr>
          </a:p>
          <a:p>
            <a:r>
              <a:rPr lang="en-US" smtClean="0"/>
              <a:t>Ví dụ :</a:t>
            </a:r>
            <a:r>
              <a:rPr lang="vi-VN"/>
              <a:t> </a:t>
            </a:r>
            <a:r>
              <a:rPr lang="vi-VN">
                <a:solidFill>
                  <a:schemeClr val="tx2"/>
                </a:solidFill>
              </a:rPr>
              <a:t>thay vì tạo một </a:t>
            </a:r>
            <a:r>
              <a:rPr lang="vi-VN">
                <a:solidFill>
                  <a:schemeClr val="tx2"/>
                </a:solidFill>
              </a:rPr>
              <a:t>thẻ</a:t>
            </a:r>
            <a:r>
              <a:rPr lang="en-US">
                <a:solidFill>
                  <a:schemeClr val="tx2"/>
                </a:solidFill>
              </a:rPr>
              <a:t> </a:t>
            </a:r>
            <a:r>
              <a:rPr lang="vi-VN">
                <a:solidFill>
                  <a:schemeClr val="tx2"/>
                </a:solidFill>
              </a:rPr>
              <a:t>thật </a:t>
            </a:r>
            <a:r>
              <a:rPr lang="vi-VN">
                <a:solidFill>
                  <a:schemeClr val="tx2"/>
                </a:solidFill>
              </a:rPr>
              <a:t>chứa các thẻ &lt;ul&gt; bên trong, nó sẽ tạo một div object chứa ul object bên trong. Cụ thể ở trong React sẽ là các React.div và React.ul. Khi tương tác, ta có thể tương tác với các object đó rất nhanh mà không phải động tới DOM thật hoặc thông qua DOM API.</a:t>
            </a:r>
          </a:p>
          <a:p>
            <a:pPr algn="just"/>
            <a:endParaRPr lang="en-US" sz="1200">
              <a:solidFill>
                <a:schemeClr val="tx2"/>
              </a:solidFill>
            </a:endParaRPr>
          </a:p>
          <a:p>
            <a:r>
              <a:rPr lang="en-US" smtClean="0">
                <a:solidFill>
                  <a:schemeClr val="tx2"/>
                </a:solidFill>
              </a:rPr>
              <a:t>Virtual DOM giúp bạn thao tác với DOM để render lại chỉ những thành phần nào thay đổi</a:t>
            </a:r>
          </a:p>
          <a:p>
            <a:r>
              <a:rPr lang="vi-VN" smtClean="0">
                <a:solidFill>
                  <a:schemeClr val="tx2"/>
                </a:solidFill>
                <a:latin typeface="Calibri" panose="020F0502020204030204" pitchFamily="34" charset="0"/>
                <a:cs typeface="Calibri" panose="020F0502020204030204" pitchFamily="34" charset="0"/>
              </a:rPr>
              <a:t>Nói dễ hiểu thì nếu bạn có một list gồm 10 item, với DOM thông thường nếu bạn thay đổi 1 item thì toàn bộ 9 item còn lại sẽ vẫn phải render lại, còn với Virtual DOM thì không, nó sẽ giúp bạn </a:t>
            </a:r>
            <a:r>
              <a:rPr lang="en-US" smtClean="0">
                <a:solidFill>
                  <a:schemeClr val="tx2"/>
                </a:solidFill>
                <a:latin typeface="Calibri" panose="020F0502020204030204" pitchFamily="34" charset="0"/>
                <a:cs typeface="Calibri" panose="020F0502020204030204" pitchFamily="34" charset="0"/>
              </a:rPr>
              <a:t>kiểm</a:t>
            </a:r>
            <a:r>
              <a:rPr lang="vi-VN" smtClean="0">
                <a:solidFill>
                  <a:schemeClr val="tx2"/>
                </a:solidFill>
                <a:latin typeface="Calibri" panose="020F0502020204030204" pitchFamily="34" charset="0"/>
                <a:cs typeface="Calibri" panose="020F0502020204030204" pitchFamily="34" charset="0"/>
              </a:rPr>
              <a:t> tra item nào vừa thay đổi và chỉ thực hiện thay đổi trên DOM đúng item đó mà thôi. Từ đó dẫn đến có thể cải thiện được hiệu năng của ứng dụng</a:t>
            </a:r>
            <a:r>
              <a:rPr lang="vi-VN" smtClean="0">
                <a:solidFill>
                  <a:schemeClr val="tx2"/>
                </a:solidFill>
                <a:latin typeface="Calibri" panose="020F0502020204030204" pitchFamily="34" charset="0"/>
                <a:cs typeface="Calibri" panose="020F0502020204030204" pitchFamily="34" charset="0"/>
              </a:rPr>
              <a:t>.</a:t>
            </a:r>
            <a:endParaRPr lang="en-US" smtClean="0">
              <a:solidFill>
                <a:schemeClr val="tx2"/>
              </a:solidFill>
              <a:latin typeface="Calibri" panose="020F0502020204030204" pitchFamily="34" charset="0"/>
              <a:cs typeface="Calibri" panose="020F0502020204030204" pitchFamily="34" charset="0"/>
            </a:endParaRPr>
          </a:p>
          <a:p>
            <a:endParaRPr lang="en-US" dirty="0">
              <a:solidFill>
                <a:schemeClr val="tx2"/>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en-US" smtClean="0"/>
              <a:pPr/>
              <a:t>5</a:t>
            </a:fld>
            <a:endParaRPr lang="en-US" dirty="0"/>
          </a:p>
        </p:txBody>
      </p:sp>
      <p:sp>
        <p:nvSpPr>
          <p:cNvPr id="3" name="Date Placeholder 2">
            <a:extLst>
              <a:ext uri="{FF2B5EF4-FFF2-40B4-BE49-F238E27FC236}">
                <a16:creationId xmlns:a16="http://schemas.microsoft.com/office/drawing/2014/main" id="{193B2D52-9A4E-4A82-B6C5-F3880238BC1E}"/>
              </a:ext>
            </a:extLst>
          </p:cNvPr>
          <p:cNvSpPr>
            <a:spLocks noGrp="1"/>
          </p:cNvSpPr>
          <p:nvPr>
            <p:ph type="dt" sz="half" idx="10"/>
          </p:nvPr>
        </p:nvSpPr>
        <p:spPr/>
        <p:txBody>
          <a:bodyPr/>
          <a:lstStyle/>
          <a:p>
            <a:fld id="{23D0A551-48C9-48F6-BF4E-DE641842128B}" type="datetime1">
              <a:rPr lang="en-US" smtClean="0"/>
              <a:pPr/>
              <a:t>10/2/2022</a:t>
            </a:fld>
            <a:endParaRPr lang="en-US" dirty="0"/>
          </a:p>
        </p:txBody>
      </p:sp>
      <p:sp>
        <p:nvSpPr>
          <p:cNvPr id="4" name="Footer Placeholder 3">
            <a:extLst>
              <a:ext uri="{FF2B5EF4-FFF2-40B4-BE49-F238E27FC236}">
                <a16:creationId xmlns:a16="http://schemas.microsoft.com/office/drawing/2014/main" id="{80B8BC12-36BE-410E-8EBC-A4CA318CFA38}"/>
              </a:ext>
            </a:extLst>
          </p:cNvPr>
          <p:cNvSpPr>
            <a:spLocks noGrp="1"/>
          </p:cNvSpPr>
          <p:nvPr>
            <p:ph type="ftr" sz="quarter" idx="11"/>
          </p:nvPr>
        </p:nvSpPr>
        <p:spPr/>
        <p:txBody>
          <a:bodyPr/>
          <a:lstStyle/>
          <a:p>
            <a:r>
              <a:rPr lang="en-US" dirty="0"/>
              <a:t>ADD A FOOTER</a:t>
            </a:r>
          </a:p>
        </p:txBody>
      </p:sp>
      <p:sp>
        <p:nvSpPr>
          <p:cNvPr id="6" name="Picture Placeholder 5"/>
          <p:cNvSpPr>
            <a:spLocks noGrp="1"/>
          </p:cNvSpPr>
          <p:nvPr>
            <p:ph type="pic" sz="quarter" idx="14"/>
          </p:nvPr>
        </p:nvSpPr>
        <p:spPr/>
      </p:sp>
      <p:pic>
        <p:nvPicPr>
          <p:cNvPr id="7" name="Picture 6"/>
          <p:cNvPicPr>
            <a:picLocks noChangeAspect="1"/>
          </p:cNvPicPr>
          <p:nvPr/>
        </p:nvPicPr>
        <p:blipFill>
          <a:blip r:embed="rId2"/>
          <a:stretch>
            <a:fillRect/>
          </a:stretch>
        </p:blipFill>
        <p:spPr>
          <a:xfrm>
            <a:off x="201589" y="457199"/>
            <a:ext cx="5890542" cy="5959476"/>
          </a:xfrm>
          <a:prstGeom prst="rect">
            <a:avLst/>
          </a:prstGeom>
        </p:spPr>
      </p:pic>
    </p:spTree>
    <p:extLst>
      <p:ext uri="{BB962C8B-B14F-4D97-AF65-F5344CB8AC3E}">
        <p14:creationId xmlns:p14="http://schemas.microsoft.com/office/powerpoint/2010/main" val="130147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DDC2-29D0-4966-B14C-A8992AE59BA4}"/>
              </a:ext>
            </a:extLst>
          </p:cNvPr>
          <p:cNvSpPr>
            <a:spLocks noGrp="1"/>
          </p:cNvSpPr>
          <p:nvPr>
            <p:ph type="title"/>
          </p:nvPr>
        </p:nvSpPr>
        <p:spPr>
          <a:xfrm>
            <a:off x="6616485" y="1508760"/>
            <a:ext cx="4584212" cy="1024128"/>
          </a:xfrm>
        </p:spPr>
        <p:txBody>
          <a:bodyPr>
            <a:normAutofit/>
          </a:bodyPr>
          <a:lstStyle/>
          <a:p>
            <a:r>
              <a:rPr lang="en-US" sz="4000">
                <a:solidFill>
                  <a:schemeClr val="bg2"/>
                </a:solidFill>
              </a:rPr>
              <a:t>JSX trong </a:t>
            </a:r>
            <a:r>
              <a:rPr lang="en-US" sz="4000" smtClean="0">
                <a:solidFill>
                  <a:schemeClr val="bg2"/>
                </a:solidFill>
              </a:rPr>
              <a:t>React</a:t>
            </a:r>
            <a:endParaRPr lang="en-US" dirty="0"/>
          </a:p>
        </p:txBody>
      </p:sp>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616485" y="2788921"/>
            <a:ext cx="4584212" cy="1645919"/>
          </a:xfrm>
        </p:spPr>
        <p:txBody>
          <a:bodyPr>
            <a:normAutofit fontScale="92500"/>
          </a:bodyPr>
          <a:lstStyle/>
          <a:p>
            <a:r>
              <a:rPr lang="vi-VN" b="1">
                <a:solidFill>
                  <a:schemeClr val="tx2"/>
                </a:solidFill>
                <a:latin typeface="Calibri" panose="020F0502020204030204" pitchFamily="34" charset="0"/>
                <a:cs typeface="Calibri" panose="020F0502020204030204" pitchFamily="34" charset="0"/>
              </a:rPr>
              <a:t>JSX</a:t>
            </a:r>
            <a:r>
              <a:rPr lang="vi-VN">
                <a:solidFill>
                  <a:schemeClr val="tx2"/>
                </a:solidFill>
                <a:latin typeface="Calibri" panose="020F0502020204030204" pitchFamily="34" charset="0"/>
                <a:cs typeface="Calibri" panose="020F0502020204030204" pitchFamily="34" charset="0"/>
              </a:rPr>
              <a:t> là viết tắt là Javascript XML, một template languges nhưng nó lại mang hầu hết tính năng của Javascript. Nó cho phép bạn viết các đoạn mã HTML trong React một cách </a:t>
            </a:r>
            <a:r>
              <a:rPr lang="vi-VN" smtClean="0">
                <a:solidFill>
                  <a:schemeClr val="tx2"/>
                </a:solidFill>
                <a:latin typeface="Calibri" panose="020F0502020204030204" pitchFamily="34" charset="0"/>
                <a:cs typeface="Calibri" panose="020F0502020204030204" pitchFamily="34" charset="0"/>
              </a:rPr>
              <a:t>d</a:t>
            </a:r>
            <a:r>
              <a:rPr lang="en-US" smtClean="0">
                <a:solidFill>
                  <a:schemeClr val="tx2"/>
                </a:solidFill>
                <a:latin typeface="Calibri" panose="020F0502020204030204" pitchFamily="34" charset="0"/>
                <a:cs typeface="Calibri" panose="020F0502020204030204" pitchFamily="34" charset="0"/>
              </a:rPr>
              <a:t>ễ</a:t>
            </a:r>
            <a:r>
              <a:rPr lang="vi-VN" smtClean="0">
                <a:solidFill>
                  <a:schemeClr val="tx2"/>
                </a:solidFill>
                <a:latin typeface="Calibri" panose="020F0502020204030204" pitchFamily="34" charset="0"/>
                <a:cs typeface="Calibri" panose="020F0502020204030204" pitchFamily="34" charset="0"/>
              </a:rPr>
              <a:t> </a:t>
            </a:r>
            <a:r>
              <a:rPr lang="vi-VN">
                <a:solidFill>
                  <a:schemeClr val="tx2"/>
                </a:solidFill>
                <a:latin typeface="Calibri" panose="020F0502020204030204" pitchFamily="34" charset="0"/>
                <a:cs typeface="Calibri" panose="020F0502020204030204" pitchFamily="34" charset="0"/>
              </a:rPr>
              <a:t>dàng và có cấu trúc hơn</a:t>
            </a:r>
            <a:r>
              <a:rPr lang="vi-VN" smtClean="0">
                <a:solidFill>
                  <a:schemeClr val="tx2"/>
                </a:solidFill>
                <a:latin typeface="Calibri" panose="020F0502020204030204" pitchFamily="34" charset="0"/>
                <a:cs typeface="Calibri" panose="020F0502020204030204" pitchFamily="34" charset="0"/>
              </a:rPr>
              <a:t>.</a:t>
            </a:r>
            <a:r>
              <a:rPr lang="en-US" smtClean="0">
                <a:solidFill>
                  <a:schemeClr val="tx2"/>
                </a:solidFill>
                <a:latin typeface="Calibri" panose="020F0502020204030204" pitchFamily="34" charset="0"/>
                <a:cs typeface="Calibri" panose="020F0502020204030204" pitchFamily="34" charset="0"/>
              </a:rPr>
              <a:t> Để react mô tả giao diện người dùng UI. Cho phép kết nói html và js trong cùng một sourse</a:t>
            </a:r>
            <a:endParaRPr lang="en-US" smtClean="0">
              <a:solidFill>
                <a:schemeClr val="tx2"/>
              </a:solidFill>
              <a:latin typeface="Calibri" panose="020F0502020204030204" pitchFamily="34" charset="0"/>
              <a:cs typeface="Calibri" panose="020F0502020204030204" pitchFamily="34" charset="0"/>
            </a:endParaRPr>
          </a:p>
          <a:p>
            <a:r>
              <a:rPr lang="vi-VN">
                <a:solidFill>
                  <a:schemeClr val="tx2"/>
                </a:solidFill>
                <a:latin typeface="Calibri" panose="020F0502020204030204" pitchFamily="34" charset="0"/>
                <a:cs typeface="Calibri" panose="020F0502020204030204" pitchFamily="34" charset="0"/>
              </a:rPr>
              <a:t>React sử dụng JSX cho việc xây dựng bố cục thay vì javascript thông thường. JSX giúp tạo ra các React </a:t>
            </a:r>
            <a:r>
              <a:rPr lang="vi-VN" smtClean="0">
                <a:solidFill>
                  <a:schemeClr val="tx2"/>
                </a:solidFill>
                <a:latin typeface="Calibri" panose="020F0502020204030204" pitchFamily="34" charset="0"/>
                <a:cs typeface="Calibri" panose="020F0502020204030204" pitchFamily="34" charset="0"/>
              </a:rPr>
              <a:t>elements</a:t>
            </a:r>
            <a:r>
              <a:rPr lang="vi-VN" smtClean="0">
                <a:solidFill>
                  <a:schemeClr val="tx2"/>
                </a:solidFill>
                <a:latin typeface="Calibri" panose="020F0502020204030204" pitchFamily="34" charset="0"/>
                <a:cs typeface="Calibri" panose="020F0502020204030204" pitchFamily="34" charset="0"/>
              </a:rPr>
              <a:t>.</a:t>
            </a:r>
            <a:endParaRPr lang="en-US" smtClean="0">
              <a:solidFill>
                <a:schemeClr val="tx2"/>
              </a:solidFill>
              <a:latin typeface="Calibri" panose="020F0502020204030204" pitchFamily="34" charset="0"/>
              <a:cs typeface="Calibri" panose="020F0502020204030204" pitchFamily="34" charset="0"/>
            </a:endParaRPr>
          </a:p>
          <a:p>
            <a:r>
              <a:rPr lang="en-US" smtClean="0">
                <a:solidFill>
                  <a:schemeClr val="tx2"/>
                </a:solidFill>
                <a:latin typeface="Calibri" panose="020F0502020204030204" pitchFamily="34" charset="0"/>
                <a:cs typeface="Calibri" panose="020F0502020204030204" pitchFamily="34" charset="0"/>
              </a:rPr>
              <a:t>Jsx cũng là một biểu thức : </a:t>
            </a:r>
            <a:endParaRPr lang="en-US" smtClean="0">
              <a:solidFill>
                <a:schemeClr val="tx2"/>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en-US" smtClean="0"/>
              <a:pPr/>
              <a:t>6</a:t>
            </a:fld>
            <a:endParaRPr lang="en-US" dirty="0"/>
          </a:p>
        </p:txBody>
      </p:sp>
      <p:sp>
        <p:nvSpPr>
          <p:cNvPr id="3" name="Date Placeholder 2">
            <a:extLst>
              <a:ext uri="{FF2B5EF4-FFF2-40B4-BE49-F238E27FC236}">
                <a16:creationId xmlns:a16="http://schemas.microsoft.com/office/drawing/2014/main" id="{193B2D52-9A4E-4A82-B6C5-F3880238BC1E}"/>
              </a:ext>
            </a:extLst>
          </p:cNvPr>
          <p:cNvSpPr>
            <a:spLocks noGrp="1"/>
          </p:cNvSpPr>
          <p:nvPr>
            <p:ph type="dt" sz="half" idx="10"/>
          </p:nvPr>
        </p:nvSpPr>
        <p:spPr/>
        <p:txBody>
          <a:bodyPr/>
          <a:lstStyle/>
          <a:p>
            <a:fld id="{23D0A551-48C9-48F6-BF4E-DE641842128B}" type="datetime1">
              <a:rPr lang="en-US" smtClean="0"/>
              <a:pPr/>
              <a:t>10/2/2022</a:t>
            </a:fld>
            <a:endParaRPr lang="en-US" dirty="0"/>
          </a:p>
        </p:txBody>
      </p:sp>
      <p:sp>
        <p:nvSpPr>
          <p:cNvPr id="4" name="Footer Placeholder 3">
            <a:extLst>
              <a:ext uri="{FF2B5EF4-FFF2-40B4-BE49-F238E27FC236}">
                <a16:creationId xmlns:a16="http://schemas.microsoft.com/office/drawing/2014/main" id="{80B8BC12-36BE-410E-8EBC-A4CA318CFA38}"/>
              </a:ext>
            </a:extLst>
          </p:cNvPr>
          <p:cNvSpPr>
            <a:spLocks noGrp="1"/>
          </p:cNvSpPr>
          <p:nvPr>
            <p:ph type="ftr" sz="quarter" idx="11"/>
          </p:nvPr>
        </p:nvSpPr>
        <p:spPr/>
        <p:txBody>
          <a:bodyPr/>
          <a:lstStyle/>
          <a:p>
            <a:r>
              <a:rPr lang="en-US" dirty="0"/>
              <a:t>ADD A FOOTER</a:t>
            </a:r>
          </a:p>
        </p:txBody>
      </p:sp>
      <p:pic>
        <p:nvPicPr>
          <p:cNvPr id="11" name="Picture Placeholder 10">
            <a:extLst>
              <a:ext uri="{FF2B5EF4-FFF2-40B4-BE49-F238E27FC236}">
                <a16:creationId xmlns:a16="http://schemas.microsoft.com/office/drawing/2014/main" id="{7E30118F-314F-416D-9E15-BE5CCBE0244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372558" y="1735010"/>
            <a:ext cx="5637276" cy="2818638"/>
          </a:xfrm>
        </p:spPr>
      </p:pic>
    </p:spTree>
    <p:extLst>
      <p:ext uri="{BB962C8B-B14F-4D97-AF65-F5344CB8AC3E}">
        <p14:creationId xmlns:p14="http://schemas.microsoft.com/office/powerpoint/2010/main" val="152565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702-8A75-423F-B84F-01840820755E}"/>
              </a:ext>
            </a:extLst>
          </p:cNvPr>
          <p:cNvSpPr>
            <a:spLocks noGrp="1"/>
          </p:cNvSpPr>
          <p:nvPr>
            <p:ph type="title"/>
          </p:nvPr>
        </p:nvSpPr>
        <p:spPr/>
        <p:txBody>
          <a:bodyPr>
            <a:normAutofit/>
          </a:bodyPr>
          <a:lstStyle/>
          <a:p>
            <a:pPr algn="ctr"/>
            <a:r>
              <a:rPr lang="en-US">
                <a:solidFill>
                  <a:schemeClr val="bg2"/>
                </a:solidFill>
              </a:rPr>
              <a:t>Tại sao sử dụng React</a:t>
            </a:r>
            <a:r>
              <a:rPr lang="en-US" smtClean="0">
                <a:solidFill>
                  <a:schemeClr val="bg2"/>
                </a:solidFill>
              </a:rPr>
              <a:t>?</a:t>
            </a:r>
            <a:endParaRPr lang="en-US" dirty="0">
              <a:solidFill>
                <a:schemeClr val="bg2"/>
              </a:solidFill>
            </a:endParaRPr>
          </a:p>
        </p:txBody>
      </p:sp>
      <p:sp>
        <p:nvSpPr>
          <p:cNvPr id="3" name="Text Placeholder 2">
            <a:extLst>
              <a:ext uri="{FF2B5EF4-FFF2-40B4-BE49-F238E27FC236}">
                <a16:creationId xmlns:a16="http://schemas.microsoft.com/office/drawing/2014/main" id="{7F0191D5-DBF1-43B7-BBB0-730366719FB8}"/>
              </a:ext>
            </a:extLst>
          </p:cNvPr>
          <p:cNvSpPr>
            <a:spLocks noGrp="1"/>
          </p:cNvSpPr>
          <p:nvPr>
            <p:ph type="body" idx="1"/>
          </p:nvPr>
        </p:nvSpPr>
        <p:spPr>
          <a:xfrm>
            <a:off x="836611" y="1538606"/>
            <a:ext cx="4866745" cy="334918"/>
          </a:xfrm>
        </p:spPr>
        <p:txBody>
          <a:bodyPr/>
          <a:lstStyle/>
          <a:p>
            <a:r>
              <a:rPr lang="en-US">
                <a:solidFill>
                  <a:schemeClr val="tx2"/>
                </a:solidFill>
              </a:rPr>
              <a:t>Phù hợp với đa dạng thể loại </a:t>
            </a:r>
            <a:r>
              <a:rPr lang="en-US" smtClean="0">
                <a:solidFill>
                  <a:schemeClr val="tx2"/>
                </a:solidFill>
              </a:rPr>
              <a:t>website</a:t>
            </a:r>
            <a:endParaRPr lang="en-US" dirty="0">
              <a:solidFill>
                <a:schemeClr val="tx2"/>
              </a:solidFill>
            </a:endParaRPr>
          </a:p>
        </p:txBody>
      </p:sp>
      <p:sp>
        <p:nvSpPr>
          <p:cNvPr id="7" name="Text Placeholder 6">
            <a:extLst>
              <a:ext uri="{FF2B5EF4-FFF2-40B4-BE49-F238E27FC236}">
                <a16:creationId xmlns:a16="http://schemas.microsoft.com/office/drawing/2014/main" id="{DB744087-FB5E-49D7-98F3-1A513E463AD8}"/>
              </a:ext>
            </a:extLst>
          </p:cNvPr>
          <p:cNvSpPr>
            <a:spLocks noGrp="1"/>
          </p:cNvSpPr>
          <p:nvPr>
            <p:ph type="body" sz="quarter" idx="13"/>
          </p:nvPr>
        </p:nvSpPr>
        <p:spPr>
          <a:xfrm>
            <a:off x="836611" y="1982422"/>
            <a:ext cx="4866745" cy="839352"/>
          </a:xfrm>
        </p:spPr>
        <p:txBody>
          <a:bodyPr>
            <a:noAutofit/>
          </a:bodyPr>
          <a:lstStyle/>
          <a:p>
            <a:r>
              <a:rPr lang="vi-VN">
                <a:latin typeface="Calibri" panose="020F0502020204030204" pitchFamily="34" charset="0"/>
                <a:cs typeface="Calibri" panose="020F0502020204030204" pitchFamily="34" charset="0"/>
              </a:rPr>
              <a:t>ReactJS khiến cho việc khởi tạo website dễ dàng hơn bởi vì bạn không cần phải code nhiều như khi tạo trang web thuần chỉ dùng JavaScript, HTML và nó đã cung cấp cho bạn đủ loại “đồ chơi” để bạn có thể dùng cho nhiều trường hợp.</a:t>
            </a:r>
            <a:endParaRPr lang="en-US" dirty="0">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39A8CC28-6DD2-445E-BB0B-D20300C9A8B0}"/>
              </a:ext>
            </a:extLst>
          </p:cNvPr>
          <p:cNvSpPr>
            <a:spLocks noGrp="1"/>
          </p:cNvSpPr>
          <p:nvPr>
            <p:ph type="body" idx="14"/>
          </p:nvPr>
        </p:nvSpPr>
        <p:spPr>
          <a:xfrm>
            <a:off x="6486746" y="1538606"/>
            <a:ext cx="4866745" cy="334918"/>
          </a:xfrm>
        </p:spPr>
        <p:txBody>
          <a:bodyPr/>
          <a:lstStyle/>
          <a:p>
            <a:r>
              <a:rPr lang="en-US">
                <a:solidFill>
                  <a:schemeClr val="tx2"/>
                </a:solidFill>
              </a:rPr>
              <a:t>Thân thiện với SEO</a:t>
            </a:r>
          </a:p>
        </p:txBody>
      </p:sp>
      <p:sp>
        <p:nvSpPr>
          <p:cNvPr id="9" name="Text Placeholder 8">
            <a:extLst>
              <a:ext uri="{FF2B5EF4-FFF2-40B4-BE49-F238E27FC236}">
                <a16:creationId xmlns:a16="http://schemas.microsoft.com/office/drawing/2014/main" id="{6AB53B3A-22A6-4234-A6A3-0873B4C6AE40}"/>
              </a:ext>
            </a:extLst>
          </p:cNvPr>
          <p:cNvSpPr>
            <a:spLocks noGrp="1"/>
          </p:cNvSpPr>
          <p:nvPr>
            <p:ph type="body" sz="quarter" idx="15"/>
          </p:nvPr>
        </p:nvSpPr>
        <p:spPr>
          <a:xfrm>
            <a:off x="6486746" y="2010060"/>
            <a:ext cx="4866745" cy="960108"/>
          </a:xfrm>
        </p:spPr>
        <p:txBody>
          <a:bodyPr>
            <a:normAutofit/>
          </a:bodyPr>
          <a:lstStyle/>
          <a:p>
            <a:r>
              <a:rPr lang="vi-VN" smtClean="0">
                <a:latin typeface="Calibri" panose="020F0502020204030204" pitchFamily="34" charset="0"/>
                <a:cs typeface="Calibri" panose="020F0502020204030204" pitchFamily="34" charset="0"/>
              </a:rPr>
              <a:t>SEO </a:t>
            </a:r>
            <a:r>
              <a:rPr lang="vi-VN">
                <a:latin typeface="Calibri" panose="020F0502020204030204" pitchFamily="34" charset="0"/>
                <a:cs typeface="Calibri" panose="020F0502020204030204" pitchFamily="34" charset="0"/>
              </a:rPr>
              <a:t>là một phần không thể thiếu để đưa thông tin website của bạn lên top đầu tìm kiếm của </a:t>
            </a:r>
            <a:r>
              <a:rPr lang="vi-VN" smtClean="0">
                <a:latin typeface="Calibri" panose="020F0502020204030204" pitchFamily="34" charset="0"/>
                <a:cs typeface="Calibri" panose="020F0502020204030204" pitchFamily="34" charset="0"/>
              </a:rPr>
              <a:t>Google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React </a:t>
            </a:r>
            <a:r>
              <a:rPr lang="vi-VN">
                <a:latin typeface="Calibri" panose="020F0502020204030204" pitchFamily="34" charset="0"/>
                <a:cs typeface="Calibri" panose="020F0502020204030204" pitchFamily="34" charset="0"/>
              </a:rPr>
              <a:t>cho phép bạn tạo giao diện người dùng có thể được truy cập trên các công cụ tìm kiếm khác nhau. </a:t>
            </a:r>
            <a:endParaRPr lang="en-US" dirty="0">
              <a:latin typeface="Calibri" panose="020F0502020204030204" pitchFamily="34" charset="0"/>
              <a:cs typeface="Calibri" panose="020F0502020204030204" pitchFamily="34" charset="0"/>
            </a:endParaRPr>
          </a:p>
        </p:txBody>
      </p:sp>
      <p:sp>
        <p:nvSpPr>
          <p:cNvPr id="12" name="Text Placeholder 11">
            <a:extLst>
              <a:ext uri="{FF2B5EF4-FFF2-40B4-BE49-F238E27FC236}">
                <a16:creationId xmlns:a16="http://schemas.microsoft.com/office/drawing/2014/main" id="{527411E9-7586-4E60-A67E-57517F797ECE}"/>
              </a:ext>
            </a:extLst>
          </p:cNvPr>
          <p:cNvSpPr>
            <a:spLocks noGrp="1"/>
          </p:cNvSpPr>
          <p:nvPr>
            <p:ph type="body" idx="18"/>
          </p:nvPr>
        </p:nvSpPr>
        <p:spPr>
          <a:xfrm>
            <a:off x="836610" y="2983485"/>
            <a:ext cx="4866745" cy="334918"/>
          </a:xfrm>
        </p:spPr>
        <p:txBody>
          <a:bodyPr/>
          <a:lstStyle/>
          <a:p>
            <a:r>
              <a:rPr lang="en-US">
                <a:solidFill>
                  <a:schemeClr val="tx2"/>
                </a:solidFill>
              </a:rPr>
              <a:t>Tái sử dụng các Component</a:t>
            </a:r>
            <a:endParaRPr lang="en-US" dirty="0">
              <a:solidFill>
                <a:schemeClr val="tx2"/>
              </a:solidFill>
            </a:endParaRPr>
          </a:p>
        </p:txBody>
      </p:sp>
      <p:sp>
        <p:nvSpPr>
          <p:cNvPr id="13" name="Text Placeholder 12">
            <a:extLst>
              <a:ext uri="{FF2B5EF4-FFF2-40B4-BE49-F238E27FC236}">
                <a16:creationId xmlns:a16="http://schemas.microsoft.com/office/drawing/2014/main" id="{A0665AA9-7996-4F7E-9EBD-9502039CD3DE}"/>
              </a:ext>
            </a:extLst>
          </p:cNvPr>
          <p:cNvSpPr>
            <a:spLocks noGrp="1"/>
          </p:cNvSpPr>
          <p:nvPr>
            <p:ph type="body" sz="quarter" idx="19"/>
          </p:nvPr>
        </p:nvSpPr>
        <p:spPr>
          <a:xfrm>
            <a:off x="836611" y="3502769"/>
            <a:ext cx="4866745" cy="540000"/>
          </a:xfrm>
        </p:spPr>
        <p:txBody>
          <a:bodyPr/>
          <a:lstStyle/>
          <a:p>
            <a:r>
              <a:rPr lang="vi-VN">
                <a:latin typeface="Calibri" panose="020F0502020204030204" pitchFamily="34" charset="0"/>
                <a:cs typeface="Calibri" panose="020F0502020204030204" pitchFamily="34" charset="0"/>
              </a:rPr>
              <a:t>React cho phép bạn sử dụng lại components đã được phát triển thành các ứng dụng khác có cùng chức năng</a:t>
            </a:r>
            <a:endParaRPr lang="en-US" dirty="0">
              <a:latin typeface="Calibri" panose="020F0502020204030204" pitchFamily="34" charset="0"/>
              <a:cs typeface="Calibri" panose="020F0502020204030204" pitchFamily="34" charset="0"/>
            </a:endParaRPr>
          </a:p>
        </p:txBody>
      </p:sp>
      <p:sp>
        <p:nvSpPr>
          <p:cNvPr id="14" name="Text Placeholder 13">
            <a:extLst>
              <a:ext uri="{FF2B5EF4-FFF2-40B4-BE49-F238E27FC236}">
                <a16:creationId xmlns:a16="http://schemas.microsoft.com/office/drawing/2014/main" id="{58C7FCDF-C095-418D-B8A5-3D9E26756B8E}"/>
              </a:ext>
            </a:extLst>
          </p:cNvPr>
          <p:cNvSpPr>
            <a:spLocks noGrp="1"/>
          </p:cNvSpPr>
          <p:nvPr>
            <p:ph type="body" idx="20"/>
          </p:nvPr>
        </p:nvSpPr>
        <p:spPr>
          <a:xfrm>
            <a:off x="6486746" y="2983485"/>
            <a:ext cx="4866745" cy="334918"/>
          </a:xfrm>
        </p:spPr>
        <p:txBody>
          <a:bodyPr/>
          <a:lstStyle/>
          <a:p>
            <a:r>
              <a:rPr lang="en-US">
                <a:solidFill>
                  <a:schemeClr val="tx2"/>
                </a:solidFill>
              </a:rPr>
              <a:t>Debug dễ dàng</a:t>
            </a:r>
            <a:endParaRPr lang="en-US" dirty="0">
              <a:solidFill>
                <a:schemeClr val="tx2"/>
              </a:solidFill>
            </a:endParaRPr>
          </a:p>
        </p:txBody>
      </p:sp>
      <p:sp>
        <p:nvSpPr>
          <p:cNvPr id="15" name="Text Placeholder 14">
            <a:extLst>
              <a:ext uri="{FF2B5EF4-FFF2-40B4-BE49-F238E27FC236}">
                <a16:creationId xmlns:a16="http://schemas.microsoft.com/office/drawing/2014/main" id="{A6A0C06E-2C62-495A-9F3F-E595CFA9276B}"/>
              </a:ext>
            </a:extLst>
          </p:cNvPr>
          <p:cNvSpPr>
            <a:spLocks noGrp="1"/>
          </p:cNvSpPr>
          <p:nvPr>
            <p:ph type="body" sz="quarter" idx="21"/>
          </p:nvPr>
        </p:nvSpPr>
        <p:spPr>
          <a:xfrm>
            <a:off x="6454103" y="3512384"/>
            <a:ext cx="4866745" cy="667596"/>
          </a:xfrm>
        </p:spPr>
        <p:txBody>
          <a:bodyPr>
            <a:normAutofit/>
          </a:bodyPr>
          <a:lstStyle/>
          <a:p>
            <a:r>
              <a:rPr lang="vi-VN">
                <a:latin typeface="Calibri" panose="020F0502020204030204" pitchFamily="34" charset="0"/>
                <a:cs typeface="Calibri" panose="020F0502020204030204" pitchFamily="34" charset="0"/>
              </a:rPr>
              <a:t>Facebook đã phát hành 1 Chrome extension dùng trong việc debug trong quá trình phát triển ứng dụng. Điều đó giúp tăng tốc quá trình release sản phẩm cung như quá trình coding của bạn.</a:t>
            </a:r>
            <a:endParaRPr lang="en-US"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295D9BC-AB8F-4271-8A48-4BAD2E39C8C2}"/>
              </a:ext>
            </a:extLst>
          </p:cNvPr>
          <p:cNvSpPr>
            <a:spLocks noGrp="1"/>
          </p:cNvSpPr>
          <p:nvPr>
            <p:ph type="sldNum" sz="quarter" idx="12"/>
          </p:nvPr>
        </p:nvSpPr>
        <p:spPr/>
        <p:txBody>
          <a:bodyPr/>
          <a:lstStyle/>
          <a:p>
            <a:fld id="{3CE5352E-9B9F-4EDC-8769-7FA3D3F814C7}" type="slidenum">
              <a:rPr lang="en-US" smtClean="0"/>
              <a:t>7</a:t>
            </a:fld>
            <a:endParaRPr lang="en-US" dirty="0"/>
          </a:p>
        </p:txBody>
      </p:sp>
      <p:sp>
        <p:nvSpPr>
          <p:cNvPr id="4" name="Date Placeholder 3">
            <a:extLst>
              <a:ext uri="{FF2B5EF4-FFF2-40B4-BE49-F238E27FC236}">
                <a16:creationId xmlns:a16="http://schemas.microsoft.com/office/drawing/2014/main" id="{0435A89F-85F0-4325-8637-CE201FBFC001}"/>
              </a:ext>
            </a:extLst>
          </p:cNvPr>
          <p:cNvSpPr>
            <a:spLocks noGrp="1"/>
          </p:cNvSpPr>
          <p:nvPr>
            <p:ph type="dt" sz="half" idx="10"/>
          </p:nvPr>
        </p:nvSpPr>
        <p:spPr/>
        <p:txBody>
          <a:bodyPr/>
          <a:lstStyle/>
          <a:p>
            <a:fld id="{23D0A551-48C9-48F6-BF4E-DE641842128B}" type="datetime1">
              <a:rPr lang="en-US" smtClean="0"/>
              <a:t>10/2/2022</a:t>
            </a:fld>
            <a:endParaRPr lang="en-US" dirty="0"/>
          </a:p>
        </p:txBody>
      </p:sp>
      <p:sp>
        <p:nvSpPr>
          <p:cNvPr id="5" name="Footer Placeholder 4">
            <a:extLst>
              <a:ext uri="{FF2B5EF4-FFF2-40B4-BE49-F238E27FC236}">
                <a16:creationId xmlns:a16="http://schemas.microsoft.com/office/drawing/2014/main" id="{6FB2EF21-F9C6-409F-949E-FFB6F82E2B7E}"/>
              </a:ext>
            </a:extLst>
          </p:cNvPr>
          <p:cNvSpPr>
            <a:spLocks noGrp="1"/>
          </p:cNvSpPr>
          <p:nvPr>
            <p:ph type="ftr" sz="quarter" idx="11"/>
          </p:nvPr>
        </p:nvSpPr>
        <p:spPr/>
        <p:txBody>
          <a:bodyPr/>
          <a:lstStyle/>
          <a:p>
            <a:r>
              <a:rPr lang="en-US" dirty="0"/>
              <a:t>ADD </a:t>
            </a:r>
            <a:r>
              <a:rPr lang="en-US"/>
              <a:t>A </a:t>
            </a:r>
            <a:r>
              <a:rPr lang="en-US" smtClean="0"/>
              <a:t>FOOTER</a:t>
            </a:r>
            <a:endParaRPr lang="en-US" dirty="0"/>
          </a:p>
        </p:txBody>
      </p:sp>
      <p:sp>
        <p:nvSpPr>
          <p:cNvPr id="24" name="Text Placeholder 11">
            <a:extLst>
              <a:ext uri="{FF2B5EF4-FFF2-40B4-BE49-F238E27FC236}">
                <a16:creationId xmlns:a16="http://schemas.microsoft.com/office/drawing/2014/main" id="{527411E9-7586-4E60-A67E-57517F797ECE}"/>
              </a:ext>
            </a:extLst>
          </p:cNvPr>
          <p:cNvSpPr>
            <a:spLocks noGrp="1"/>
          </p:cNvSpPr>
          <p:nvPr>
            <p:ph type="body" idx="18"/>
          </p:nvPr>
        </p:nvSpPr>
        <p:spPr>
          <a:xfrm>
            <a:off x="836609" y="4170365"/>
            <a:ext cx="4866745" cy="334918"/>
          </a:xfrm>
        </p:spPr>
        <p:txBody>
          <a:bodyPr/>
          <a:lstStyle/>
          <a:p>
            <a:pPr fontAlgn="base"/>
            <a:r>
              <a:rPr lang="en-US">
                <a:solidFill>
                  <a:schemeClr val="tx2"/>
                </a:solidFill>
              </a:rPr>
              <a:t>Virtual DOM</a:t>
            </a:r>
          </a:p>
        </p:txBody>
      </p:sp>
      <p:sp>
        <p:nvSpPr>
          <p:cNvPr id="25" name="Text Placeholder 12">
            <a:extLst>
              <a:ext uri="{FF2B5EF4-FFF2-40B4-BE49-F238E27FC236}">
                <a16:creationId xmlns:a16="http://schemas.microsoft.com/office/drawing/2014/main" id="{A0665AA9-7996-4F7E-9EBD-9502039CD3DE}"/>
              </a:ext>
            </a:extLst>
          </p:cNvPr>
          <p:cNvSpPr>
            <a:spLocks noGrp="1"/>
          </p:cNvSpPr>
          <p:nvPr>
            <p:ph type="body" sz="quarter" idx="19"/>
          </p:nvPr>
        </p:nvSpPr>
        <p:spPr>
          <a:xfrm>
            <a:off x="836610" y="4632880"/>
            <a:ext cx="4866745" cy="540000"/>
          </a:xfrm>
        </p:spPr>
        <p:txBody>
          <a:bodyPr>
            <a:normAutofit/>
          </a:bodyPr>
          <a:lstStyle/>
          <a:p>
            <a:r>
              <a:rPr lang="vi-VN" smtClean="0">
                <a:latin typeface="Calibri" panose="020F0502020204030204" pitchFamily="34" charset="0"/>
                <a:cs typeface="Calibri" panose="020F0502020204030204" pitchFamily="34" charset="0"/>
              </a:rPr>
              <a:t>React </a:t>
            </a:r>
            <a:r>
              <a:rPr lang="vi-VN">
                <a:latin typeface="Calibri" panose="020F0502020204030204" pitchFamily="34" charset="0"/>
                <a:cs typeface="Calibri" panose="020F0502020204030204" pitchFamily="34" charset="0"/>
              </a:rPr>
              <a:t>sử dụng Virtual DOM để giúp chúng ta thao tác với Real DOM, nó giúp ứng dụng của bạn nâng cao hiệu năng rất nhiều</a:t>
            </a:r>
            <a:endParaRPr lang="en-US" dirty="0">
              <a:latin typeface="Calibri" panose="020F0502020204030204" pitchFamily="34" charset="0"/>
              <a:cs typeface="Calibri" panose="020F0502020204030204" pitchFamily="34" charset="0"/>
            </a:endParaRPr>
          </a:p>
        </p:txBody>
      </p:sp>
      <p:sp>
        <p:nvSpPr>
          <p:cNvPr id="27" name="Text Placeholder 13">
            <a:extLst>
              <a:ext uri="{FF2B5EF4-FFF2-40B4-BE49-F238E27FC236}">
                <a16:creationId xmlns:a16="http://schemas.microsoft.com/office/drawing/2014/main" id="{58C7FCDF-C095-418D-B8A5-3D9E26756B8E}"/>
              </a:ext>
            </a:extLst>
          </p:cNvPr>
          <p:cNvSpPr>
            <a:spLocks noGrp="1"/>
          </p:cNvSpPr>
          <p:nvPr>
            <p:ph type="body" idx="20"/>
          </p:nvPr>
        </p:nvSpPr>
        <p:spPr>
          <a:xfrm>
            <a:off x="6454104" y="4170219"/>
            <a:ext cx="4866745" cy="334918"/>
          </a:xfrm>
        </p:spPr>
        <p:txBody>
          <a:bodyPr/>
          <a:lstStyle/>
          <a:p>
            <a:pPr fontAlgn="base"/>
            <a:r>
              <a:rPr lang="en-US">
                <a:solidFill>
                  <a:schemeClr val="tx2"/>
                </a:solidFill>
              </a:rPr>
              <a:t>Cộng đồng đông đảo</a:t>
            </a:r>
          </a:p>
        </p:txBody>
      </p:sp>
      <p:sp>
        <p:nvSpPr>
          <p:cNvPr id="28" name="Text Placeholder 14">
            <a:extLst>
              <a:ext uri="{FF2B5EF4-FFF2-40B4-BE49-F238E27FC236}">
                <a16:creationId xmlns:a16="http://schemas.microsoft.com/office/drawing/2014/main" id="{A6A0C06E-2C62-495A-9F3F-E595CFA9276B}"/>
              </a:ext>
            </a:extLst>
          </p:cNvPr>
          <p:cNvSpPr>
            <a:spLocks noGrp="1"/>
          </p:cNvSpPr>
          <p:nvPr>
            <p:ph type="body" sz="quarter" idx="21"/>
          </p:nvPr>
        </p:nvSpPr>
        <p:spPr>
          <a:xfrm>
            <a:off x="6454102" y="4632880"/>
            <a:ext cx="4866745" cy="667596"/>
          </a:xfrm>
        </p:spPr>
        <p:txBody>
          <a:bodyPr>
            <a:normAutofit/>
          </a:bodyPr>
          <a:lstStyle/>
          <a:p>
            <a:r>
              <a:rPr lang="vi-VN">
                <a:latin typeface="Calibri" panose="020F0502020204030204" pitchFamily="34" charset="0"/>
                <a:cs typeface="Calibri" panose="020F0502020204030204" pitchFamily="34" charset="0"/>
              </a:rPr>
              <a:t>Với độ phổ biến của React thì bạn có thể dễ dàng tìm sự hỗ trợ hay tìm những thư viện đã được cộng đồng phát triển và tối ưu để sử dụng.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562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C92-FA88-4A0C-B400-5D88B6D2029F}"/>
              </a:ext>
            </a:extLst>
          </p:cNvPr>
          <p:cNvSpPr>
            <a:spLocks noGrp="1"/>
          </p:cNvSpPr>
          <p:nvPr>
            <p:ph type="title"/>
          </p:nvPr>
        </p:nvSpPr>
        <p:spPr/>
        <p:txBody>
          <a:bodyPr/>
          <a:lstStyle/>
          <a:p>
            <a:pPr fontAlgn="base"/>
            <a:r>
              <a:rPr lang="en-US" smtClean="0"/>
              <a:t>Cuối cùng những </a:t>
            </a:r>
            <a:r>
              <a:rPr lang="en-US"/>
              <a:t>điều cần biết về ReactJS</a:t>
            </a:r>
          </a:p>
        </p:txBody>
      </p:sp>
      <p:pic>
        <p:nvPicPr>
          <p:cNvPr id="15" name="Picture 14" descr="Logo with hanger, text, and mini mountain on the bottom"/>
          <p:cNvPicPr>
            <a:picLocks noChangeAspect="1"/>
          </p:cNvPicPr>
          <p:nvPr/>
        </p:nvPicPr>
        <p:blipFill>
          <a:blip r:embed="rId2"/>
          <a:stretch>
            <a:fillRect/>
          </a:stretch>
        </p:blipFill>
        <p:spPr>
          <a:xfrm>
            <a:off x="10534467" y="789427"/>
            <a:ext cx="786384" cy="433314"/>
          </a:xfrm>
          <a:prstGeom prst="rect">
            <a:avLst/>
          </a:prstGeom>
        </p:spPr>
      </p:pic>
      <p:pic>
        <p:nvPicPr>
          <p:cNvPr id="16" name="Picture Placeholder 15">
            <a:extLst>
              <a:ext uri="{FF2B5EF4-FFF2-40B4-BE49-F238E27FC236}">
                <a16:creationId xmlns:a16="http://schemas.microsoft.com/office/drawing/2014/main" id="{EE4F382B-7FE7-4635-A204-081B5D8A812B}"/>
              </a:ext>
            </a:extLst>
          </p:cNvPr>
          <p:cNvPicPr>
            <a:picLocks noGrp="1" noChangeAspect="1"/>
          </p:cNvPicPr>
          <p:nvPr>
            <p:ph type="pic" sz="quarter" idx="26"/>
          </p:nvPr>
        </p:nvPicPr>
        <p:blipFill>
          <a:blip r:embed="rId3">
            <a:extLst>
              <a:ext uri="{28A0092B-C50C-407E-A947-70E740481C1C}">
                <a14:useLocalDpi xmlns:a14="http://schemas.microsoft.com/office/drawing/2010/main" val="0"/>
              </a:ext>
            </a:extLst>
          </a:blip>
          <a:stretch>
            <a:fillRect/>
          </a:stretch>
        </p:blipFill>
        <p:spPr>
          <a:xfrm>
            <a:off x="1061177" y="2475815"/>
            <a:ext cx="4555067" cy="2562225"/>
          </a:xfrm>
        </p:spPr>
      </p:pic>
      <p:sp>
        <p:nvSpPr>
          <p:cNvPr id="6" name="Text Placeholder 5">
            <a:extLst>
              <a:ext uri="{FF2B5EF4-FFF2-40B4-BE49-F238E27FC236}">
                <a16:creationId xmlns:a16="http://schemas.microsoft.com/office/drawing/2014/main" id="{701787BF-9235-4D95-B58C-581EE119EE4E}"/>
              </a:ext>
            </a:extLst>
          </p:cNvPr>
          <p:cNvSpPr>
            <a:spLocks noGrp="1"/>
          </p:cNvSpPr>
          <p:nvPr>
            <p:ph type="body" idx="14"/>
          </p:nvPr>
        </p:nvSpPr>
        <p:spPr>
          <a:xfrm>
            <a:off x="6486746" y="2010287"/>
            <a:ext cx="1980598" cy="334918"/>
          </a:xfrm>
        </p:spPr>
        <p:txBody>
          <a:bodyPr/>
          <a:lstStyle/>
          <a:p>
            <a:r>
              <a:rPr lang="en-US" dirty="0"/>
              <a:t>Section 1 Title</a:t>
            </a:r>
          </a:p>
        </p:txBody>
      </p:sp>
      <p:sp>
        <p:nvSpPr>
          <p:cNvPr id="7" name="Text Placeholder 6">
            <a:extLst>
              <a:ext uri="{FF2B5EF4-FFF2-40B4-BE49-F238E27FC236}">
                <a16:creationId xmlns:a16="http://schemas.microsoft.com/office/drawing/2014/main" id="{0D505D62-4634-44E6-92F4-F8BD9D3BB637}"/>
              </a:ext>
            </a:extLst>
          </p:cNvPr>
          <p:cNvSpPr>
            <a:spLocks noGrp="1"/>
          </p:cNvSpPr>
          <p:nvPr>
            <p:ph type="body" sz="quarter" idx="15"/>
          </p:nvPr>
        </p:nvSpPr>
        <p:spPr>
          <a:xfrm>
            <a:off x="6486747" y="2475815"/>
            <a:ext cx="4858652" cy="2141905"/>
          </a:xfrm>
        </p:spPr>
        <p:txBody>
          <a:bodyPr>
            <a:normAutofit/>
          </a:bodyPr>
          <a:lstStyle/>
          <a:p>
            <a:pPr fontAlgn="base"/>
            <a:r>
              <a:rPr lang="vi-VN">
                <a:latin typeface="Calibri" panose="020F0502020204030204" pitchFamily="34" charset="0"/>
                <a:cs typeface="Calibri" panose="020F0502020204030204" pitchFamily="34" charset="0"/>
              </a:rPr>
              <a:t>Không giống như VueJS hay Angular thì React lại chỉ là một Library, nó chịu trách nhiệm chỉ phần view mà thôi, vậy nên nếu bạn sử dụng React để xây dựng ứng dụng thì cần phải kết hợp với một số lib khác.</a:t>
            </a:r>
          </a:p>
          <a:p>
            <a:pPr fontAlgn="base"/>
            <a:r>
              <a:rPr lang="vi-VN">
                <a:latin typeface="Calibri" panose="020F0502020204030204" pitchFamily="34" charset="0"/>
                <a:cs typeface="Calibri" panose="020F0502020204030204" pitchFamily="34" charset="0"/>
              </a:rPr>
              <a:t>Khi làm việc với component thì bạn nên giữ cho nó nhỏ gọn nhất có thể, tốt nhất là mỗi component sẽ thực hiện một chức năng cụ thể nào đó</a:t>
            </a:r>
          </a:p>
          <a:p>
            <a:pPr fontAlgn="base"/>
            <a:r>
              <a:rPr lang="vi-VN">
                <a:latin typeface="Calibri" panose="020F0502020204030204" pitchFamily="34" charset="0"/>
                <a:cs typeface="Calibri" panose="020F0502020204030204" pitchFamily="34" charset="0"/>
              </a:rPr>
              <a:t>Có thể bạn cần kết hợp với một lib giúp bạn quản lý state trong ứng dụng như là Redux hay Flux</a:t>
            </a:r>
          </a:p>
        </p:txBody>
      </p:sp>
      <p:sp>
        <p:nvSpPr>
          <p:cNvPr id="5" name="Slide Number Placeholder 4">
            <a:extLst>
              <a:ext uri="{FF2B5EF4-FFF2-40B4-BE49-F238E27FC236}">
                <a16:creationId xmlns:a16="http://schemas.microsoft.com/office/drawing/2014/main" id="{22E98698-98C2-42EB-AA76-F053D543C053}"/>
              </a:ext>
            </a:extLst>
          </p:cNvPr>
          <p:cNvSpPr>
            <a:spLocks noGrp="1"/>
          </p:cNvSpPr>
          <p:nvPr>
            <p:ph type="sldNum" sz="quarter" idx="12"/>
          </p:nvPr>
        </p:nvSpPr>
        <p:spPr/>
        <p:txBody>
          <a:bodyPr/>
          <a:lstStyle/>
          <a:p>
            <a:fld id="{3CE5352E-9B9F-4EDC-8769-7FA3D3F814C7}" type="slidenum">
              <a:rPr lang="en-US" smtClean="0"/>
              <a:t>8</a:t>
            </a:fld>
            <a:endParaRPr lang="en-US" dirty="0"/>
          </a:p>
        </p:txBody>
      </p:sp>
      <p:sp>
        <p:nvSpPr>
          <p:cNvPr id="3" name="Date Placeholder 2">
            <a:extLst>
              <a:ext uri="{FF2B5EF4-FFF2-40B4-BE49-F238E27FC236}">
                <a16:creationId xmlns:a16="http://schemas.microsoft.com/office/drawing/2014/main" id="{A0EAE629-ED63-492C-8AA3-1856FD1A0110}"/>
              </a:ext>
            </a:extLst>
          </p:cNvPr>
          <p:cNvSpPr>
            <a:spLocks noGrp="1"/>
          </p:cNvSpPr>
          <p:nvPr>
            <p:ph type="dt" sz="half" idx="10"/>
          </p:nvPr>
        </p:nvSpPr>
        <p:spPr/>
        <p:txBody>
          <a:bodyPr/>
          <a:lstStyle/>
          <a:p>
            <a:fld id="{D8FBFFEB-7D66-4958-8CB8-D2B18C6A5A9B}" type="datetime1">
              <a:rPr lang="en-US" smtClean="0"/>
              <a:t>10/2/2022</a:t>
            </a:fld>
            <a:endParaRPr lang="en-US" dirty="0"/>
          </a:p>
        </p:txBody>
      </p:sp>
      <p:sp>
        <p:nvSpPr>
          <p:cNvPr id="4" name="Footer Placeholder 3">
            <a:extLst>
              <a:ext uri="{FF2B5EF4-FFF2-40B4-BE49-F238E27FC236}">
                <a16:creationId xmlns:a16="http://schemas.microsoft.com/office/drawing/2014/main" id="{D1EA9ED7-4F97-41C5-8D9B-60DE271DC426}"/>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14262618"/>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7391F-2502-4070-B520-AB23643635E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BED453-9FB1-4982-A2CE-02B1DAF46A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Retail pitch deck</Template>
  <TotalTime>0</TotalTime>
  <Words>677</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Times New Roman</vt:lpstr>
      <vt:lpstr>Wingdings</vt:lpstr>
      <vt:lpstr>Office Theme</vt:lpstr>
      <vt:lpstr>React JS</vt:lpstr>
      <vt:lpstr>ReactJS là gì?</vt:lpstr>
      <vt:lpstr>Cơ chế hoạt động</vt:lpstr>
      <vt:lpstr>Các tính năng của react JS </vt:lpstr>
      <vt:lpstr>Virtual DOM</vt:lpstr>
      <vt:lpstr>JSX trong React</vt:lpstr>
      <vt:lpstr>Tại sao sử dụng React?</vt:lpstr>
      <vt:lpstr>Cuối cùng những điều cần biết về ReactJS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2022-09-30T04:38:26Z</dcterms:created>
  <dcterms:modified xsi:type="dcterms:W3CDTF">2022-10-02T13:18:39Z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