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85" r:id="rId3"/>
    <p:sldId id="386" r:id="rId4"/>
    <p:sldId id="388" r:id="rId5"/>
    <p:sldId id="390" r:id="rId6"/>
    <p:sldId id="367" r:id="rId7"/>
    <p:sldId id="391" r:id="rId8"/>
    <p:sldId id="393" r:id="rId9"/>
    <p:sldId id="395" r:id="rId10"/>
    <p:sldId id="369" r:id="rId11"/>
    <p:sldId id="396" r:id="rId12"/>
    <p:sldId id="398" r:id="rId13"/>
    <p:sldId id="399" r:id="rId14"/>
    <p:sldId id="401" r:id="rId15"/>
    <p:sldId id="403" r:id="rId16"/>
    <p:sldId id="405" r:id="rId17"/>
    <p:sldId id="407" r:id="rId18"/>
    <p:sldId id="383" r:id="rId19"/>
    <p:sldId id="409" r:id="rId20"/>
    <p:sldId id="411" r:id="rId21"/>
    <p:sldId id="413" r:id="rId22"/>
    <p:sldId id="373" r:id="rId23"/>
    <p:sldId id="414" r:id="rId24"/>
    <p:sldId id="415" r:id="rId25"/>
    <p:sldId id="417" r:id="rId26"/>
    <p:sldId id="374" r:id="rId27"/>
    <p:sldId id="418" r:id="rId28"/>
    <p:sldId id="419" r:id="rId29"/>
    <p:sldId id="42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20F"/>
    <a:srgbClr val="F3B3AE"/>
    <a:srgbClr val="F3890B"/>
    <a:srgbClr val="B88A0B"/>
    <a:srgbClr val="D8A300"/>
    <a:srgbClr val="F6FD4C"/>
    <a:srgbClr val="129D9C"/>
    <a:srgbClr val="F7860C"/>
    <a:srgbClr val="C34D07"/>
    <a:srgbClr val="C83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2545" autoAdjust="0"/>
  </p:normalViewPr>
  <p:slideViewPr>
    <p:cSldViewPr snapToGrid="0">
      <p:cViewPr varScale="1">
        <p:scale>
          <a:sx n="53" d="100"/>
          <a:sy n="53" d="100"/>
        </p:scale>
        <p:origin x="14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E79D0-5262-4330-B56E-7DCAFEE74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1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7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0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29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92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2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E79D0-5262-4330-B56E-7DCAFEE740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E79D0-5262-4330-B56E-7DCAFEE740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2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06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4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241" y="-44319"/>
            <a:ext cx="7152005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-1" fmla="*/ 0 w 5122843"/>
              <a:gd name="connsiteY0-2" fmla="*/ 0 h 3723701"/>
              <a:gd name="connsiteX1-3" fmla="*/ 5122843 w 5122843"/>
              <a:gd name="connsiteY1-4" fmla="*/ 0 h 3723701"/>
              <a:gd name="connsiteX2-5" fmla="*/ 4649118 w 5122843"/>
              <a:gd name="connsiteY2-6" fmla="*/ 3294044 h 3723701"/>
              <a:gd name="connsiteX3-7" fmla="*/ 0 w 5122843"/>
              <a:gd name="connsiteY3-8" fmla="*/ 3723701 h 3723701"/>
              <a:gd name="connsiteX4-9" fmla="*/ 0 w 5122843"/>
              <a:gd name="connsiteY4-10" fmla="*/ 0 h 3723701"/>
              <a:gd name="connsiteX0-11" fmla="*/ 0 w 5122843"/>
              <a:gd name="connsiteY0-12" fmla="*/ 0 h 3723701"/>
              <a:gd name="connsiteX1-13" fmla="*/ 5122843 w 5122843"/>
              <a:gd name="connsiteY1-14" fmla="*/ 0 h 3723701"/>
              <a:gd name="connsiteX2-15" fmla="*/ 4239691 w 5122843"/>
              <a:gd name="connsiteY2-16" fmla="*/ 2774026 h 3723701"/>
              <a:gd name="connsiteX3-17" fmla="*/ 0 w 5122843"/>
              <a:gd name="connsiteY3-18" fmla="*/ 3723701 h 3723701"/>
              <a:gd name="connsiteX4-19" fmla="*/ 0 w 5122843"/>
              <a:gd name="connsiteY4-20" fmla="*/ 0 h 3723701"/>
              <a:gd name="connsiteX0-21" fmla="*/ 0 w 5122843"/>
              <a:gd name="connsiteY0-22" fmla="*/ 0 h 3723701"/>
              <a:gd name="connsiteX1-23" fmla="*/ 5122843 w 5122843"/>
              <a:gd name="connsiteY1-24" fmla="*/ 0 h 3723701"/>
              <a:gd name="connsiteX2-25" fmla="*/ 4369510 w 5122843"/>
              <a:gd name="connsiteY2-26" fmla="*/ 3026481 h 3723701"/>
              <a:gd name="connsiteX3-27" fmla="*/ 0 w 5122843"/>
              <a:gd name="connsiteY3-28" fmla="*/ 3723701 h 3723701"/>
              <a:gd name="connsiteX4-29" fmla="*/ 0 w 5122843"/>
              <a:gd name="connsiteY4-30" fmla="*/ 0 h 3723701"/>
              <a:gd name="connsiteX0-31" fmla="*/ 0 w 5122843"/>
              <a:gd name="connsiteY0-32" fmla="*/ 0 h 3723701"/>
              <a:gd name="connsiteX1-33" fmla="*/ 5122843 w 5122843"/>
              <a:gd name="connsiteY1-34" fmla="*/ 0 h 3723701"/>
              <a:gd name="connsiteX2-35" fmla="*/ 4069929 w 5122843"/>
              <a:gd name="connsiteY2-36" fmla="*/ 2535970 h 3723701"/>
              <a:gd name="connsiteX3-37" fmla="*/ 0 w 5122843"/>
              <a:gd name="connsiteY3-38" fmla="*/ 3723701 h 3723701"/>
              <a:gd name="connsiteX4-39" fmla="*/ 0 w 5122843"/>
              <a:gd name="connsiteY4-40" fmla="*/ 0 h 3723701"/>
              <a:gd name="connsiteX0-41" fmla="*/ 0 w 4813275"/>
              <a:gd name="connsiteY0-42" fmla="*/ 5982 h 3729683"/>
              <a:gd name="connsiteX1-43" fmla="*/ 4813275 w 4813275"/>
              <a:gd name="connsiteY1-44" fmla="*/ 0 h 3729683"/>
              <a:gd name="connsiteX2-45" fmla="*/ 4069929 w 4813275"/>
              <a:gd name="connsiteY2-46" fmla="*/ 2541952 h 3729683"/>
              <a:gd name="connsiteX3-47" fmla="*/ 0 w 4813275"/>
              <a:gd name="connsiteY3-48" fmla="*/ 3729683 h 3729683"/>
              <a:gd name="connsiteX4-49" fmla="*/ 0 w 4813275"/>
              <a:gd name="connsiteY4-50" fmla="*/ 5982 h 3729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42898" y="1524793"/>
            <a:ext cx="6435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16110068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16131104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65" y="2819062"/>
            <a:ext cx="4800600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477750" cy="6844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??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3591493" y="381000"/>
            <a:ext cx="8352857" cy="5543550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98857" y="10287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 Box 1"/>
          <p:cNvSpPr txBox="1"/>
          <p:nvPr/>
        </p:nvSpPr>
        <p:spPr>
          <a:xfrm>
            <a:off x="4868076" y="3337947"/>
            <a:ext cx="6557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đòi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01" y="1073661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07" y="3401191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04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1955490" y="197346"/>
            <a:ext cx="107442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Selenium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279" r="-872"/>
          <a:stretch/>
        </p:blipFill>
        <p:spPr>
          <a:xfrm>
            <a:off x="3395305" y="2347316"/>
            <a:ext cx="9082445" cy="43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7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0"/>
          <p:cNvSpPr/>
          <p:nvPr/>
        </p:nvSpPr>
        <p:spPr bwMode="auto">
          <a:xfrm>
            <a:off x="7542846" y="2638988"/>
            <a:ext cx="4726307" cy="3342783"/>
          </a:xfrm>
          <a:custGeom>
            <a:avLst/>
            <a:gdLst>
              <a:gd name="T0" fmla="*/ 595 w 595"/>
              <a:gd name="T1" fmla="*/ 88 h 524"/>
              <a:gd name="T2" fmla="*/ 419 w 595"/>
              <a:gd name="T3" fmla="*/ 522 h 524"/>
              <a:gd name="T4" fmla="*/ 417 w 595"/>
              <a:gd name="T5" fmla="*/ 524 h 524"/>
              <a:gd name="T6" fmla="*/ 0 w 595"/>
              <a:gd name="T7" fmla="*/ 524 h 524"/>
              <a:gd name="T8" fmla="*/ 0 w 595"/>
              <a:gd name="T9" fmla="*/ 0 h 524"/>
              <a:gd name="T10" fmla="*/ 589 w 595"/>
              <a:gd name="T11" fmla="*/ 0 h 524"/>
              <a:gd name="T12" fmla="*/ 595 w 595"/>
              <a:gd name="T13" fmla="*/ 88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5" h="524">
                <a:moveTo>
                  <a:pt x="595" y="88"/>
                </a:moveTo>
                <a:cubicBezTo>
                  <a:pt x="595" y="257"/>
                  <a:pt x="528" y="410"/>
                  <a:pt x="419" y="522"/>
                </a:cubicBezTo>
                <a:cubicBezTo>
                  <a:pt x="418" y="523"/>
                  <a:pt x="417" y="523"/>
                  <a:pt x="417" y="52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0"/>
                  <a:pt x="0" y="0"/>
                  <a:pt x="0" y="0"/>
                </a:cubicBezTo>
                <a:cubicBezTo>
                  <a:pt x="589" y="0"/>
                  <a:pt x="589" y="0"/>
                  <a:pt x="589" y="0"/>
                </a:cubicBezTo>
                <a:cubicBezTo>
                  <a:pt x="593" y="29"/>
                  <a:pt x="595" y="58"/>
                  <a:pt x="595" y="8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 bwMode="auto">
          <a:xfrm>
            <a:off x="288290" y="4310380"/>
            <a:ext cx="5279390" cy="2473960"/>
          </a:xfrm>
          <a:custGeom>
            <a:avLst/>
            <a:gdLst>
              <a:gd name="T0" fmla="*/ 596 w 596"/>
              <a:gd name="T1" fmla="*/ 0 h 524"/>
              <a:gd name="T2" fmla="*/ 596 w 596"/>
              <a:gd name="T3" fmla="*/ 524 h 524"/>
              <a:gd name="T4" fmla="*/ 179 w 596"/>
              <a:gd name="T5" fmla="*/ 524 h 524"/>
              <a:gd name="T6" fmla="*/ 179 w 596"/>
              <a:gd name="T7" fmla="*/ 524 h 524"/>
              <a:gd name="T8" fmla="*/ 1 w 596"/>
              <a:gd name="T9" fmla="*/ 99 h 524"/>
              <a:gd name="T10" fmla="*/ 7 w 596"/>
              <a:gd name="T11" fmla="*/ 0 h 524"/>
              <a:gd name="T12" fmla="*/ 596 w 596"/>
              <a:gd name="T13" fmla="*/ 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524">
                <a:moveTo>
                  <a:pt x="596" y="0"/>
                </a:moveTo>
                <a:cubicBezTo>
                  <a:pt x="596" y="524"/>
                  <a:pt x="596" y="524"/>
                  <a:pt x="596" y="524"/>
                </a:cubicBezTo>
                <a:cubicBezTo>
                  <a:pt x="179" y="524"/>
                  <a:pt x="179" y="524"/>
                  <a:pt x="179" y="524"/>
                </a:cubicBezTo>
                <a:cubicBezTo>
                  <a:pt x="179" y="524"/>
                  <a:pt x="179" y="524"/>
                  <a:pt x="179" y="524"/>
                </a:cubicBezTo>
                <a:cubicBezTo>
                  <a:pt x="71" y="414"/>
                  <a:pt x="4" y="264"/>
                  <a:pt x="1" y="99"/>
                </a:cubicBezTo>
                <a:cubicBezTo>
                  <a:pt x="0" y="66"/>
                  <a:pt x="3" y="32"/>
                  <a:pt x="7" y="0"/>
                </a:cubicBezTo>
                <a:lnTo>
                  <a:pt x="59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Selenium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lõi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automation open-source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Studio,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Watir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Protractor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Robot Framework</a:t>
            </a: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359251" y="14890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9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0" y="0"/>
            <a:ext cx="5638800" cy="3225594"/>
          </a:xfrm>
          <a:custGeom>
            <a:avLst/>
            <a:gdLst>
              <a:gd name="T0" fmla="*/ 579 w 579"/>
              <a:gd name="T1" fmla="*/ 0 h 480"/>
              <a:gd name="T2" fmla="*/ 579 w 579"/>
              <a:gd name="T3" fmla="*/ 480 h 480"/>
              <a:gd name="T4" fmla="*/ 0 w 579"/>
              <a:gd name="T5" fmla="*/ 480 h 480"/>
              <a:gd name="T6" fmla="*/ 579 w 579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9" h="480">
                <a:moveTo>
                  <a:pt x="579" y="0"/>
                </a:moveTo>
                <a:cubicBezTo>
                  <a:pt x="579" y="480"/>
                  <a:pt x="579" y="480"/>
                  <a:pt x="579" y="480"/>
                </a:cubicBezTo>
                <a:cubicBezTo>
                  <a:pt x="0" y="480"/>
                  <a:pt x="0" y="480"/>
                  <a:pt x="0" y="480"/>
                </a:cubicBezTo>
                <a:cubicBezTo>
                  <a:pt x="63" y="215"/>
                  <a:pt x="298" y="13"/>
                  <a:pt x="579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762500" y="2260025"/>
            <a:ext cx="3281044" cy="3253987"/>
          </a:xfrm>
          <a:prstGeom prst="ellipse">
            <a:avLst/>
          </a:prstGeom>
          <a:noFill/>
          <a:ln w="60325">
            <a:solidFill>
              <a:srgbClr val="BB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4626610" y="3225594"/>
            <a:ext cx="368363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spc="-300" dirty="0" err="1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en-US" sz="4400" b="1" spc="-300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Selenium</a:t>
            </a:r>
            <a:endParaRPr lang="en-US" sz="4400" b="1" spc="-300" dirty="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471" y="786660"/>
            <a:ext cx="42227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open-source automation test framework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2424" y="2260025"/>
            <a:ext cx="44437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Selenium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tester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automation framework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scrpit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AUT (application under test).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92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94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04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018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-1771650" y="114300"/>
            <a:ext cx="10744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Selenium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37894" y="1037630"/>
            <a:ext cx="8906455" cy="5401270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24251" y="1236270"/>
            <a:ext cx="8667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ty KMS Technology release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September 12, 2016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93189" y="2404049"/>
            <a:ext cx="7779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Studio 7 (KS7)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0450" y="31381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Selenium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Appium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0450" y="448276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Windows 32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64 (7, 8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10)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OS X 10.5+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6827" y="5443001"/>
            <a:ext cx="7779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tester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1" y="1320805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77" y="2426776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39" y="3167061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17" y="4682661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5550768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77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17012" y="218923"/>
            <a:ext cx="5132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4400" b="1" spc="-3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78787" y="6020315"/>
            <a:ext cx="5240192" cy="43880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27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116"/>
          <p:cNvSpPr>
            <a:spLocks noEditPoints="1"/>
          </p:cNvSpPr>
          <p:nvPr/>
        </p:nvSpPr>
        <p:spPr bwMode="auto">
          <a:xfrm>
            <a:off x="5022668" y="3246445"/>
            <a:ext cx="314634" cy="341852"/>
          </a:xfrm>
          <a:custGeom>
            <a:avLst/>
            <a:gdLst>
              <a:gd name="T0" fmla="*/ 333 w 6034"/>
              <a:gd name="T1" fmla="*/ 4904 h 6556"/>
              <a:gd name="T2" fmla="*/ 2846 w 6034"/>
              <a:gd name="T3" fmla="*/ 3034 h 6556"/>
              <a:gd name="T4" fmla="*/ 5699 w 6034"/>
              <a:gd name="T5" fmla="*/ 1808 h 6556"/>
              <a:gd name="T6" fmla="*/ 4691 w 6034"/>
              <a:gd name="T7" fmla="*/ 3269 h 6556"/>
              <a:gd name="T8" fmla="*/ 4667 w 6034"/>
              <a:gd name="T9" fmla="*/ 3353 h 6556"/>
              <a:gd name="T10" fmla="*/ 4607 w 6034"/>
              <a:gd name="T11" fmla="*/ 3413 h 6556"/>
              <a:gd name="T12" fmla="*/ 4524 w 6034"/>
              <a:gd name="T13" fmla="*/ 3434 h 6556"/>
              <a:gd name="T14" fmla="*/ 4440 w 6034"/>
              <a:gd name="T15" fmla="*/ 3413 h 6556"/>
              <a:gd name="T16" fmla="*/ 4380 w 6034"/>
              <a:gd name="T17" fmla="*/ 3353 h 6556"/>
              <a:gd name="T18" fmla="*/ 4358 w 6034"/>
              <a:gd name="T19" fmla="*/ 3269 h 6556"/>
              <a:gd name="T20" fmla="*/ 3178 w 6034"/>
              <a:gd name="T21" fmla="*/ 3034 h 6556"/>
              <a:gd name="T22" fmla="*/ 5699 w 6034"/>
              <a:gd name="T23" fmla="*/ 4898 h 6556"/>
              <a:gd name="T24" fmla="*/ 1724 w 6034"/>
              <a:gd name="T25" fmla="*/ 977 h 6556"/>
              <a:gd name="T26" fmla="*/ 3013 w 6034"/>
              <a:gd name="T27" fmla="*/ 2745 h 6556"/>
              <a:gd name="T28" fmla="*/ 1724 w 6034"/>
              <a:gd name="T29" fmla="*/ 977 h 6556"/>
              <a:gd name="T30" fmla="*/ 2104 w 6034"/>
              <a:gd name="T31" fmla="*/ 791 h 6556"/>
              <a:gd name="T32" fmla="*/ 5480 w 6034"/>
              <a:gd name="T33" fmla="*/ 1547 h 6556"/>
              <a:gd name="T34" fmla="*/ 3013 w 6034"/>
              <a:gd name="T35" fmla="*/ 0 h 6556"/>
              <a:gd name="T36" fmla="*/ 3085 w 6034"/>
              <a:gd name="T37" fmla="*/ 18 h 6556"/>
              <a:gd name="T38" fmla="*/ 5936 w 6034"/>
              <a:gd name="T39" fmla="*/ 1395 h 6556"/>
              <a:gd name="T40" fmla="*/ 5994 w 6034"/>
              <a:gd name="T41" fmla="*/ 1441 h 6556"/>
              <a:gd name="T42" fmla="*/ 6028 w 6034"/>
              <a:gd name="T43" fmla="*/ 1509 h 6556"/>
              <a:gd name="T44" fmla="*/ 6032 w 6034"/>
              <a:gd name="T45" fmla="*/ 1547 h 6556"/>
              <a:gd name="T46" fmla="*/ 6034 w 6034"/>
              <a:gd name="T47" fmla="*/ 1551 h 6556"/>
              <a:gd name="T48" fmla="*/ 6030 w 6034"/>
              <a:gd name="T49" fmla="*/ 5043 h 6556"/>
              <a:gd name="T50" fmla="*/ 5998 w 6034"/>
              <a:gd name="T51" fmla="*/ 5109 h 6556"/>
              <a:gd name="T52" fmla="*/ 5940 w 6034"/>
              <a:gd name="T53" fmla="*/ 5155 h 6556"/>
              <a:gd name="T54" fmla="*/ 3087 w 6034"/>
              <a:gd name="T55" fmla="*/ 6538 h 6556"/>
              <a:gd name="T56" fmla="*/ 3085 w 6034"/>
              <a:gd name="T57" fmla="*/ 6540 h 6556"/>
              <a:gd name="T58" fmla="*/ 3071 w 6034"/>
              <a:gd name="T59" fmla="*/ 6544 h 6556"/>
              <a:gd name="T60" fmla="*/ 3067 w 6034"/>
              <a:gd name="T61" fmla="*/ 6546 h 6556"/>
              <a:gd name="T62" fmla="*/ 3053 w 6034"/>
              <a:gd name="T63" fmla="*/ 6550 h 6556"/>
              <a:gd name="T64" fmla="*/ 3049 w 6034"/>
              <a:gd name="T65" fmla="*/ 6552 h 6556"/>
              <a:gd name="T66" fmla="*/ 3041 w 6034"/>
              <a:gd name="T67" fmla="*/ 6554 h 6556"/>
              <a:gd name="T68" fmla="*/ 3031 w 6034"/>
              <a:gd name="T69" fmla="*/ 6554 h 6556"/>
              <a:gd name="T70" fmla="*/ 3019 w 6034"/>
              <a:gd name="T71" fmla="*/ 6556 h 6556"/>
              <a:gd name="T72" fmla="*/ 3007 w 6034"/>
              <a:gd name="T73" fmla="*/ 6556 h 6556"/>
              <a:gd name="T74" fmla="*/ 2995 w 6034"/>
              <a:gd name="T75" fmla="*/ 6554 h 6556"/>
              <a:gd name="T76" fmla="*/ 2987 w 6034"/>
              <a:gd name="T77" fmla="*/ 6554 h 6556"/>
              <a:gd name="T78" fmla="*/ 2977 w 6034"/>
              <a:gd name="T79" fmla="*/ 6552 h 6556"/>
              <a:gd name="T80" fmla="*/ 2973 w 6034"/>
              <a:gd name="T81" fmla="*/ 6550 h 6556"/>
              <a:gd name="T82" fmla="*/ 2959 w 6034"/>
              <a:gd name="T83" fmla="*/ 6546 h 6556"/>
              <a:gd name="T84" fmla="*/ 2955 w 6034"/>
              <a:gd name="T85" fmla="*/ 6544 h 6556"/>
              <a:gd name="T86" fmla="*/ 2943 w 6034"/>
              <a:gd name="T87" fmla="*/ 6540 h 6556"/>
              <a:gd name="T88" fmla="*/ 2941 w 6034"/>
              <a:gd name="T89" fmla="*/ 6538 h 6556"/>
              <a:gd name="T90" fmla="*/ 96 w 6034"/>
              <a:gd name="T91" fmla="*/ 5159 h 6556"/>
              <a:gd name="T92" fmla="*/ 36 w 6034"/>
              <a:gd name="T93" fmla="*/ 5113 h 6556"/>
              <a:gd name="T94" fmla="*/ 6 w 6034"/>
              <a:gd name="T95" fmla="*/ 5047 h 6556"/>
              <a:gd name="T96" fmla="*/ 0 w 6034"/>
              <a:gd name="T97" fmla="*/ 1541 h 6556"/>
              <a:gd name="T98" fmla="*/ 20 w 6034"/>
              <a:gd name="T99" fmla="*/ 1471 h 6556"/>
              <a:gd name="T100" fmla="*/ 64 w 6034"/>
              <a:gd name="T101" fmla="*/ 1415 h 6556"/>
              <a:gd name="T102" fmla="*/ 2941 w 6034"/>
              <a:gd name="T103" fmla="*/ 18 h 6556"/>
              <a:gd name="T104" fmla="*/ 3013 w 6034"/>
              <a:gd name="T105" fmla="*/ 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34" h="6556">
                <a:moveTo>
                  <a:pt x="333" y="1814"/>
                </a:moveTo>
                <a:lnTo>
                  <a:pt x="333" y="4904"/>
                </a:lnTo>
                <a:lnTo>
                  <a:pt x="2846" y="6124"/>
                </a:lnTo>
                <a:lnTo>
                  <a:pt x="2846" y="3034"/>
                </a:lnTo>
                <a:lnTo>
                  <a:pt x="333" y="1814"/>
                </a:lnTo>
                <a:close/>
                <a:moveTo>
                  <a:pt x="5699" y="1808"/>
                </a:moveTo>
                <a:lnTo>
                  <a:pt x="4691" y="2298"/>
                </a:lnTo>
                <a:lnTo>
                  <a:pt x="4691" y="3269"/>
                </a:lnTo>
                <a:lnTo>
                  <a:pt x="4685" y="3313"/>
                </a:lnTo>
                <a:lnTo>
                  <a:pt x="4667" y="3353"/>
                </a:lnTo>
                <a:lnTo>
                  <a:pt x="4641" y="3387"/>
                </a:lnTo>
                <a:lnTo>
                  <a:pt x="4607" y="3413"/>
                </a:lnTo>
                <a:lnTo>
                  <a:pt x="4567" y="3429"/>
                </a:lnTo>
                <a:lnTo>
                  <a:pt x="4524" y="3434"/>
                </a:lnTo>
                <a:lnTo>
                  <a:pt x="4480" y="3429"/>
                </a:lnTo>
                <a:lnTo>
                  <a:pt x="4440" y="3413"/>
                </a:lnTo>
                <a:lnTo>
                  <a:pt x="4406" y="3387"/>
                </a:lnTo>
                <a:lnTo>
                  <a:pt x="4380" y="3353"/>
                </a:lnTo>
                <a:lnTo>
                  <a:pt x="4364" y="3313"/>
                </a:lnTo>
                <a:lnTo>
                  <a:pt x="4358" y="3269"/>
                </a:lnTo>
                <a:lnTo>
                  <a:pt x="4358" y="2460"/>
                </a:lnTo>
                <a:lnTo>
                  <a:pt x="3178" y="3034"/>
                </a:lnTo>
                <a:lnTo>
                  <a:pt x="3178" y="6124"/>
                </a:lnTo>
                <a:lnTo>
                  <a:pt x="5699" y="4898"/>
                </a:lnTo>
                <a:lnTo>
                  <a:pt x="5699" y="1808"/>
                </a:lnTo>
                <a:close/>
                <a:moveTo>
                  <a:pt x="1724" y="977"/>
                </a:moveTo>
                <a:lnTo>
                  <a:pt x="544" y="1547"/>
                </a:lnTo>
                <a:lnTo>
                  <a:pt x="3013" y="2745"/>
                </a:lnTo>
                <a:lnTo>
                  <a:pt x="4191" y="2173"/>
                </a:lnTo>
                <a:lnTo>
                  <a:pt x="1724" y="977"/>
                </a:lnTo>
                <a:close/>
                <a:moveTo>
                  <a:pt x="3013" y="351"/>
                </a:moveTo>
                <a:lnTo>
                  <a:pt x="2104" y="791"/>
                </a:lnTo>
                <a:lnTo>
                  <a:pt x="4571" y="1989"/>
                </a:lnTo>
                <a:lnTo>
                  <a:pt x="5480" y="1547"/>
                </a:lnTo>
                <a:lnTo>
                  <a:pt x="3013" y="351"/>
                </a:lnTo>
                <a:close/>
                <a:moveTo>
                  <a:pt x="3013" y="0"/>
                </a:moveTo>
                <a:lnTo>
                  <a:pt x="3051" y="4"/>
                </a:lnTo>
                <a:lnTo>
                  <a:pt x="3085" y="18"/>
                </a:lnTo>
                <a:lnTo>
                  <a:pt x="5903" y="1383"/>
                </a:lnTo>
                <a:lnTo>
                  <a:pt x="5936" y="1395"/>
                </a:lnTo>
                <a:lnTo>
                  <a:pt x="5968" y="1415"/>
                </a:lnTo>
                <a:lnTo>
                  <a:pt x="5994" y="1441"/>
                </a:lnTo>
                <a:lnTo>
                  <a:pt x="6016" y="1473"/>
                </a:lnTo>
                <a:lnTo>
                  <a:pt x="6028" y="1509"/>
                </a:lnTo>
                <a:lnTo>
                  <a:pt x="6032" y="1547"/>
                </a:lnTo>
                <a:lnTo>
                  <a:pt x="6032" y="1547"/>
                </a:lnTo>
                <a:lnTo>
                  <a:pt x="6032" y="1549"/>
                </a:lnTo>
                <a:lnTo>
                  <a:pt x="6034" y="1551"/>
                </a:lnTo>
                <a:lnTo>
                  <a:pt x="6034" y="5005"/>
                </a:lnTo>
                <a:lnTo>
                  <a:pt x="6030" y="5043"/>
                </a:lnTo>
                <a:lnTo>
                  <a:pt x="6018" y="5077"/>
                </a:lnTo>
                <a:lnTo>
                  <a:pt x="5998" y="5109"/>
                </a:lnTo>
                <a:lnTo>
                  <a:pt x="5972" y="5135"/>
                </a:lnTo>
                <a:lnTo>
                  <a:pt x="5940" y="5155"/>
                </a:lnTo>
                <a:lnTo>
                  <a:pt x="3087" y="6538"/>
                </a:lnTo>
                <a:lnTo>
                  <a:pt x="3087" y="6538"/>
                </a:lnTo>
                <a:lnTo>
                  <a:pt x="3085" y="6540"/>
                </a:lnTo>
                <a:lnTo>
                  <a:pt x="3085" y="6540"/>
                </a:lnTo>
                <a:lnTo>
                  <a:pt x="3079" y="6542"/>
                </a:lnTo>
                <a:lnTo>
                  <a:pt x="3071" y="6544"/>
                </a:lnTo>
                <a:lnTo>
                  <a:pt x="3069" y="6546"/>
                </a:lnTo>
                <a:lnTo>
                  <a:pt x="3067" y="6546"/>
                </a:lnTo>
                <a:lnTo>
                  <a:pt x="3067" y="6546"/>
                </a:lnTo>
                <a:lnTo>
                  <a:pt x="3053" y="6550"/>
                </a:lnTo>
                <a:lnTo>
                  <a:pt x="3051" y="6552"/>
                </a:lnTo>
                <a:lnTo>
                  <a:pt x="3049" y="6552"/>
                </a:lnTo>
                <a:lnTo>
                  <a:pt x="3045" y="6554"/>
                </a:lnTo>
                <a:lnTo>
                  <a:pt x="3041" y="6554"/>
                </a:lnTo>
                <a:lnTo>
                  <a:pt x="3035" y="6554"/>
                </a:lnTo>
                <a:lnTo>
                  <a:pt x="3031" y="6554"/>
                </a:lnTo>
                <a:lnTo>
                  <a:pt x="3025" y="6556"/>
                </a:lnTo>
                <a:lnTo>
                  <a:pt x="3019" y="6556"/>
                </a:lnTo>
                <a:lnTo>
                  <a:pt x="3013" y="6556"/>
                </a:lnTo>
                <a:lnTo>
                  <a:pt x="3007" y="6556"/>
                </a:lnTo>
                <a:lnTo>
                  <a:pt x="3001" y="6554"/>
                </a:lnTo>
                <a:lnTo>
                  <a:pt x="2995" y="6554"/>
                </a:lnTo>
                <a:lnTo>
                  <a:pt x="2991" y="6554"/>
                </a:lnTo>
                <a:lnTo>
                  <a:pt x="2987" y="6554"/>
                </a:lnTo>
                <a:lnTo>
                  <a:pt x="2981" y="6552"/>
                </a:lnTo>
                <a:lnTo>
                  <a:pt x="2977" y="6552"/>
                </a:lnTo>
                <a:lnTo>
                  <a:pt x="2975" y="6552"/>
                </a:lnTo>
                <a:lnTo>
                  <a:pt x="2973" y="6550"/>
                </a:lnTo>
                <a:lnTo>
                  <a:pt x="2961" y="6546"/>
                </a:lnTo>
                <a:lnTo>
                  <a:pt x="2959" y="6546"/>
                </a:lnTo>
                <a:lnTo>
                  <a:pt x="2957" y="6546"/>
                </a:lnTo>
                <a:lnTo>
                  <a:pt x="2955" y="6544"/>
                </a:lnTo>
                <a:lnTo>
                  <a:pt x="2949" y="6542"/>
                </a:lnTo>
                <a:lnTo>
                  <a:pt x="2943" y="6540"/>
                </a:lnTo>
                <a:lnTo>
                  <a:pt x="2941" y="6538"/>
                </a:lnTo>
                <a:lnTo>
                  <a:pt x="2941" y="6538"/>
                </a:lnTo>
                <a:lnTo>
                  <a:pt x="2941" y="6538"/>
                </a:lnTo>
                <a:lnTo>
                  <a:pt x="96" y="5159"/>
                </a:lnTo>
                <a:lnTo>
                  <a:pt x="64" y="5139"/>
                </a:lnTo>
                <a:lnTo>
                  <a:pt x="36" y="5113"/>
                </a:lnTo>
                <a:lnTo>
                  <a:pt x="18" y="5081"/>
                </a:lnTo>
                <a:lnTo>
                  <a:pt x="6" y="5047"/>
                </a:lnTo>
                <a:lnTo>
                  <a:pt x="0" y="5009"/>
                </a:lnTo>
                <a:lnTo>
                  <a:pt x="0" y="1541"/>
                </a:lnTo>
                <a:lnTo>
                  <a:pt x="6" y="1505"/>
                </a:lnTo>
                <a:lnTo>
                  <a:pt x="20" y="1471"/>
                </a:lnTo>
                <a:lnTo>
                  <a:pt x="38" y="1441"/>
                </a:lnTo>
                <a:lnTo>
                  <a:pt x="64" y="1415"/>
                </a:lnTo>
                <a:lnTo>
                  <a:pt x="96" y="1397"/>
                </a:lnTo>
                <a:lnTo>
                  <a:pt x="2941" y="18"/>
                </a:lnTo>
                <a:lnTo>
                  <a:pt x="2975" y="4"/>
                </a:lnTo>
                <a:lnTo>
                  <a:pt x="30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cxnSp>
        <p:nvCxnSpPr>
          <p:cNvPr id="39" name="Elbow Connector 38"/>
          <p:cNvCxnSpPr/>
          <p:nvPr/>
        </p:nvCxnSpPr>
        <p:spPr>
          <a:xfrm rot="10800000">
            <a:off x="3938435" y="2363450"/>
            <a:ext cx="1368700" cy="835602"/>
          </a:xfrm>
          <a:prstGeom prst="bentConnector3">
            <a:avLst/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6"/>
          <p:cNvSpPr txBox="1"/>
          <p:nvPr/>
        </p:nvSpPr>
        <p:spPr>
          <a:xfrm>
            <a:off x="885559" y="5203728"/>
            <a:ext cx="4377752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NGHIỆP LỚN</a:t>
            </a:r>
            <a:endParaRPr lang="en-IN" sz="40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58"/>
          <p:cNvSpPr txBox="1"/>
          <p:nvPr/>
        </p:nvSpPr>
        <p:spPr>
          <a:xfrm>
            <a:off x="885559" y="2750572"/>
            <a:ext cx="279322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32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NGHIỆP VỪA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Elbow Connector 71"/>
          <p:cNvCxnSpPr/>
          <p:nvPr/>
        </p:nvCxnSpPr>
        <p:spPr>
          <a:xfrm rot="10800000" flipV="1">
            <a:off x="2191353" y="3764150"/>
            <a:ext cx="2669540" cy="331960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0800000" flipV="1">
            <a:off x="4293301" y="4240821"/>
            <a:ext cx="1360394" cy="9958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1"/>
          <p:cNvSpPr txBox="1"/>
          <p:nvPr/>
        </p:nvSpPr>
        <p:spPr>
          <a:xfrm>
            <a:off x="8374141" y="704353"/>
            <a:ext cx="3830695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4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BEGINNERS</a:t>
            </a:r>
            <a:endParaRPr lang="en-IN" sz="4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Elbow Connector 75"/>
          <p:cNvCxnSpPr/>
          <p:nvPr/>
        </p:nvCxnSpPr>
        <p:spPr>
          <a:xfrm rot="10800000" flipV="1">
            <a:off x="7149078" y="1534362"/>
            <a:ext cx="3000763" cy="12468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855425" y="5327447"/>
            <a:ext cx="3131539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</a:t>
            </a:r>
            <a:endParaRPr lang="en-IN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16200000" flipV="1">
            <a:off x="7761362" y="4082658"/>
            <a:ext cx="1225559" cy="1169721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alpha val="33000"/>
              </a:schemeClr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0"/>
          <p:cNvSpPr txBox="1"/>
          <p:nvPr/>
        </p:nvSpPr>
        <p:spPr>
          <a:xfrm>
            <a:off x="1761314" y="1742307"/>
            <a:ext cx="253198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NGHIỆP NHỎ</a:t>
            </a:r>
            <a:endParaRPr lang="en-I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35859" y="-151697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05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66707" y="1905635"/>
            <a:ext cx="4630" cy="51535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-74337" y="6134"/>
            <a:ext cx="2091349" cy="20327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93" y="3026022"/>
            <a:ext cx="4800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67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630" y="2273300"/>
            <a:ext cx="2719705" cy="19996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spc="-300" dirty="0" smtClean="0">
                <a:solidFill>
                  <a:srgbClr val="C00000"/>
                </a:solidFill>
              </a:rPr>
              <a:t>06</a:t>
            </a:r>
            <a:endParaRPr lang="en-US" sz="4400" b="1" spc="-300" dirty="0">
              <a:solidFill>
                <a:srgbClr val="C00000"/>
              </a:solidFill>
            </a:endParaRPr>
          </a:p>
          <a:p>
            <a:pPr algn="ctr"/>
            <a:r>
              <a:rPr lang="en-US" sz="4400" b="1" spc="-300" dirty="0" err="1" smtClean="0">
                <a:solidFill>
                  <a:srgbClr val="C00000"/>
                </a:solidFill>
              </a:rPr>
              <a:t>Lợi</a:t>
            </a:r>
            <a:r>
              <a:rPr lang="en-US" sz="4400" b="1" spc="-300" dirty="0" smtClean="0">
                <a:solidFill>
                  <a:srgbClr val="C00000"/>
                </a:solidFill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</a:rPr>
              <a:t>ích</a:t>
            </a:r>
            <a:endParaRPr lang="en-US" sz="4400" b="1" spc="-300" dirty="0">
              <a:solidFill>
                <a:srgbClr val="C0000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flipV="1">
            <a:off x="245674" y="4250823"/>
            <a:ext cx="3410278" cy="3602516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3994169" y="256031"/>
            <a:ext cx="7807527" cy="4940347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9601" y="464558"/>
            <a:ext cx="3268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601" y="1196305"/>
            <a:ext cx="5386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601" y="1928052"/>
            <a:ext cx="4974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9601" y="2673121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601" y="3351789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9601" y="4075040"/>
            <a:ext cx="4091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10" y="403961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10" y="1153252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69" y="1885654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10" y="2659799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38" y="3329971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38" y="4009294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592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92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94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07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018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-1771650" y="114300"/>
            <a:ext cx="10744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5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37894" y="1037630"/>
            <a:ext cx="8906455" cy="5401270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1862" y="1079743"/>
            <a:ext cx="86677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(Pre-defined structure)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9495" y="2057400"/>
            <a:ext cx="78833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Web,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IE, Chrome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Firefox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9495" y="3629054"/>
            <a:ext cx="74087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Excel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CSV, MySQL, SQL Server,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Oracle.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Katalon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Studio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tin XML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0694" y="5444936"/>
            <a:ext cx="4297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test scripts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3481856" y="1095328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5"/>
          <p:cNvSpPr txBox="1"/>
          <p:nvPr/>
        </p:nvSpPr>
        <p:spPr>
          <a:xfrm>
            <a:off x="3633057" y="2027519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3636656" y="3547905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4196840" y="5284446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48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atalon-recor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2" y="0"/>
            <a:ext cx="116119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92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94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07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018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-1175260" y="95484"/>
            <a:ext cx="10744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5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37894" y="928419"/>
            <a:ext cx="8906455" cy="5401270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52607" y="1227697"/>
            <a:ext cx="8667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6180" y="2094779"/>
            <a:ext cx="7883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3201" y="3182074"/>
            <a:ext cx="7408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hợp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3201" y="4273005"/>
            <a:ext cx="315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Hỗ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người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dùng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3481856" y="1095328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3633057" y="2027519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3785428" y="308639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974119" y="4178604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4347825" y="5151606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en-IN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0967" y="5301347"/>
            <a:ext cx="4621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Fix Bugs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Release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định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kì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9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27363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/>
            <p:cNvSpPr/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2" name="Freeform 19"/>
            <p:cNvSpPr/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27363" y="3935630"/>
            <a:ext cx="5316537" cy="1158875"/>
            <a:chOff x="3025775" y="4731931"/>
            <a:chExt cx="7602537" cy="1158875"/>
          </a:xfrm>
        </p:grpSpPr>
        <p:sp>
          <p:nvSpPr>
            <p:cNvPr id="79" name="Freeform 15"/>
            <p:cNvSpPr/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0" name="Freeform 16"/>
            <p:cNvSpPr/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28950" y="2983875"/>
            <a:ext cx="5943600" cy="958850"/>
            <a:chOff x="3027362" y="3546496"/>
            <a:chExt cx="7600950" cy="958850"/>
          </a:xfrm>
        </p:grpSpPr>
        <p:sp>
          <p:nvSpPr>
            <p:cNvPr id="77" name="Freeform 12"/>
            <p:cNvSpPr/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8" name="Freeform 13"/>
            <p:cNvSpPr/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28950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/>
            <p:cNvSpPr/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6" name="Freeform 10"/>
            <p:cNvSpPr/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28951" y="688806"/>
            <a:ext cx="7634289" cy="1147762"/>
            <a:chOff x="3027362" y="1253332"/>
            <a:chExt cx="7600950" cy="1147762"/>
          </a:xfrm>
        </p:grpSpPr>
        <p:sp>
          <p:nvSpPr>
            <p:cNvPr id="70" name="Freeform 5"/>
            <p:cNvSpPr/>
            <p:nvPr/>
          </p:nvSpPr>
          <p:spPr bwMode="auto">
            <a:xfrm>
              <a:off x="3027362" y="1253332"/>
              <a:ext cx="406399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1" name="Freeform 7"/>
            <p:cNvSpPr/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6"/>
          <p:cNvSpPr/>
          <p:nvPr/>
        </p:nvSpPr>
        <p:spPr bwMode="auto">
          <a:xfrm>
            <a:off x="1562100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5"/>
          <p:cNvSpPr/>
          <p:nvPr/>
        </p:nvSpPr>
        <p:spPr bwMode="auto">
          <a:xfrm>
            <a:off x="3028950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7"/>
          <p:cNvSpPr/>
          <p:nvPr/>
        </p:nvSpPr>
        <p:spPr bwMode="auto">
          <a:xfrm>
            <a:off x="3435349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1552574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9"/>
          <p:cNvSpPr/>
          <p:nvPr/>
        </p:nvSpPr>
        <p:spPr bwMode="auto">
          <a:xfrm>
            <a:off x="3435350" y="1805305"/>
            <a:ext cx="84899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10"/>
          <p:cNvSpPr/>
          <p:nvPr/>
        </p:nvSpPr>
        <p:spPr bwMode="auto">
          <a:xfrm>
            <a:off x="3028950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5" name="Freeform 11"/>
          <p:cNvSpPr/>
          <p:nvPr/>
        </p:nvSpPr>
        <p:spPr bwMode="auto">
          <a:xfrm>
            <a:off x="1562100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6" name="Freeform 12"/>
          <p:cNvSpPr/>
          <p:nvPr/>
        </p:nvSpPr>
        <p:spPr bwMode="auto">
          <a:xfrm>
            <a:off x="3435350" y="2934017"/>
            <a:ext cx="553720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7" name="Freeform 13"/>
          <p:cNvSpPr/>
          <p:nvPr/>
        </p:nvSpPr>
        <p:spPr bwMode="auto">
          <a:xfrm>
            <a:off x="3028950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8" name="Freeform 14"/>
          <p:cNvSpPr/>
          <p:nvPr/>
        </p:nvSpPr>
        <p:spPr bwMode="auto">
          <a:xfrm>
            <a:off x="1562100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9" name="Freeform 15"/>
          <p:cNvSpPr/>
          <p:nvPr/>
        </p:nvSpPr>
        <p:spPr bwMode="auto">
          <a:xfrm>
            <a:off x="3435350" y="4081780"/>
            <a:ext cx="4908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0" name="Freeform 16"/>
          <p:cNvSpPr/>
          <p:nvPr/>
        </p:nvSpPr>
        <p:spPr bwMode="auto">
          <a:xfrm>
            <a:off x="3027363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1" name="Freeform 17"/>
          <p:cNvSpPr/>
          <p:nvPr/>
        </p:nvSpPr>
        <p:spPr bwMode="auto">
          <a:xfrm>
            <a:off x="1562100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2" name="Freeform 18"/>
          <p:cNvSpPr/>
          <p:nvPr/>
        </p:nvSpPr>
        <p:spPr bwMode="auto">
          <a:xfrm>
            <a:off x="3435350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3" name="Freeform 19"/>
          <p:cNvSpPr/>
          <p:nvPr/>
        </p:nvSpPr>
        <p:spPr bwMode="auto">
          <a:xfrm>
            <a:off x="3027363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948430" y="1829128"/>
            <a:ext cx="759587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994548" y="113587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2" name="TextBox 94"/>
          <p:cNvSpPr txBox="1"/>
          <p:nvPr/>
        </p:nvSpPr>
        <p:spPr>
          <a:xfrm>
            <a:off x="4043490" y="3131473"/>
            <a:ext cx="390207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94"/>
          <p:cNvSpPr txBox="1"/>
          <p:nvPr/>
        </p:nvSpPr>
        <p:spPr>
          <a:xfrm>
            <a:off x="4066668" y="4266406"/>
            <a:ext cx="47713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94"/>
          <p:cNvSpPr txBox="1"/>
          <p:nvPr/>
        </p:nvSpPr>
        <p:spPr>
          <a:xfrm>
            <a:off x="4066668" y="5513704"/>
            <a:ext cx="537591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3200" b="1" kern="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Đối tượng sử dụng</a:t>
            </a:r>
          </a:p>
        </p:txBody>
      </p:sp>
      <p:sp>
        <p:nvSpPr>
          <p:cNvPr id="11" name="TextBox 94"/>
          <p:cNvSpPr txBox="1"/>
          <p:nvPr/>
        </p:nvSpPr>
        <p:spPr>
          <a:xfrm>
            <a:off x="3948430" y="873760"/>
            <a:ext cx="61683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200" b="1" kern="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94548" y="307961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19313" y="403782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19313" y="504049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94548" y="210996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309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1"/>
          <p:cNvGrpSpPr/>
          <p:nvPr/>
        </p:nvGrpSpPr>
        <p:grpSpPr>
          <a:xfrm>
            <a:off x="7504137" y="4648627"/>
            <a:ext cx="4249585" cy="1861707"/>
            <a:chOff x="7504137" y="4648627"/>
            <a:chExt cx="4249585" cy="1861707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50" name="Freeform 533"/>
            <p:cNvSpPr>
              <a:spLocks/>
            </p:cNvSpPr>
            <p:nvPr/>
          </p:nvSpPr>
          <p:spPr bwMode="auto">
            <a:xfrm>
              <a:off x="7504137" y="4648627"/>
              <a:ext cx="4218958" cy="1861707"/>
            </a:xfrm>
            <a:custGeom>
              <a:avLst/>
              <a:gdLst>
                <a:gd name="T0" fmla="*/ 852 w 1400"/>
                <a:gd name="T1" fmla="*/ 175 h 589"/>
                <a:gd name="T2" fmla="*/ 10 w 1400"/>
                <a:gd name="T3" fmla="*/ 175 h 589"/>
                <a:gd name="T4" fmla="*/ 0 w 1400"/>
                <a:gd name="T5" fmla="*/ 408 h 589"/>
                <a:gd name="T6" fmla="*/ 852 w 1400"/>
                <a:gd name="T7" fmla="*/ 408 h 589"/>
                <a:gd name="T8" fmla="*/ 852 w 1400"/>
                <a:gd name="T9" fmla="*/ 533 h 589"/>
                <a:gd name="T10" fmla="*/ 921 w 1400"/>
                <a:gd name="T11" fmla="*/ 574 h 589"/>
                <a:gd name="T12" fmla="*/ 1365 w 1400"/>
                <a:gd name="T13" fmla="*/ 335 h 589"/>
                <a:gd name="T14" fmla="*/ 1363 w 1400"/>
                <a:gd name="T15" fmla="*/ 253 h 589"/>
                <a:gd name="T16" fmla="*/ 922 w 1400"/>
                <a:gd name="T17" fmla="*/ 15 h 589"/>
                <a:gd name="T18" fmla="*/ 852 w 1400"/>
                <a:gd name="T19" fmla="*/ 57 h 589"/>
                <a:gd name="T20" fmla="*/ 852 w 1400"/>
                <a:gd name="T21" fmla="*/ 17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0" h="589">
                  <a:moveTo>
                    <a:pt x="852" y="175"/>
                  </a:moveTo>
                  <a:cubicBezTo>
                    <a:pt x="10" y="175"/>
                    <a:pt x="10" y="175"/>
                    <a:pt x="10" y="175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852" y="408"/>
                    <a:pt x="852" y="408"/>
                    <a:pt x="852" y="408"/>
                  </a:cubicBezTo>
                  <a:cubicBezTo>
                    <a:pt x="852" y="533"/>
                    <a:pt x="852" y="533"/>
                    <a:pt x="852" y="533"/>
                  </a:cubicBezTo>
                  <a:cubicBezTo>
                    <a:pt x="852" y="575"/>
                    <a:pt x="894" y="589"/>
                    <a:pt x="921" y="574"/>
                  </a:cubicBezTo>
                  <a:cubicBezTo>
                    <a:pt x="1365" y="335"/>
                    <a:pt x="1365" y="335"/>
                    <a:pt x="1365" y="335"/>
                  </a:cubicBezTo>
                  <a:cubicBezTo>
                    <a:pt x="1400" y="316"/>
                    <a:pt x="1395" y="270"/>
                    <a:pt x="1363" y="253"/>
                  </a:cubicBezTo>
                  <a:cubicBezTo>
                    <a:pt x="922" y="15"/>
                    <a:pt x="922" y="15"/>
                    <a:pt x="922" y="15"/>
                  </a:cubicBezTo>
                  <a:cubicBezTo>
                    <a:pt x="894" y="0"/>
                    <a:pt x="852" y="14"/>
                    <a:pt x="852" y="57"/>
                  </a:cubicBezTo>
                  <a:lnTo>
                    <a:pt x="852" y="1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9720489" y="5321350"/>
              <a:ext cx="20332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MAINTAIN</a:t>
              </a:r>
              <a:r>
                <a:rPr lang="en-US" sz="2800" b="1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8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6137836" y="4402259"/>
            <a:ext cx="3132751" cy="2313516"/>
            <a:chOff x="6137836" y="4402259"/>
            <a:chExt cx="3132751" cy="2313516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46" name="Freeform 529"/>
            <p:cNvSpPr>
              <a:spLocks/>
            </p:cNvSpPr>
            <p:nvPr/>
          </p:nvSpPr>
          <p:spPr bwMode="auto">
            <a:xfrm>
              <a:off x="6137836" y="4402259"/>
              <a:ext cx="3132751" cy="2313516"/>
            </a:xfrm>
            <a:custGeom>
              <a:avLst/>
              <a:gdLst>
                <a:gd name="T0" fmla="*/ 486 w 1274"/>
                <a:gd name="T1" fmla="*/ 254 h 847"/>
                <a:gd name="T2" fmla="*/ 9 w 1274"/>
                <a:gd name="T3" fmla="*/ 254 h 847"/>
                <a:gd name="T4" fmla="*/ 0 w 1274"/>
                <a:gd name="T5" fmla="*/ 593 h 847"/>
                <a:gd name="T6" fmla="*/ 486 w 1274"/>
                <a:gd name="T7" fmla="*/ 593 h 847"/>
                <a:gd name="T8" fmla="*/ 486 w 1274"/>
                <a:gd name="T9" fmla="*/ 767 h 847"/>
                <a:gd name="T10" fmla="*/ 586 w 1274"/>
                <a:gd name="T11" fmla="*/ 826 h 847"/>
                <a:gd name="T12" fmla="*/ 1223 w 1274"/>
                <a:gd name="T13" fmla="*/ 482 h 847"/>
                <a:gd name="T14" fmla="*/ 1221 w 1274"/>
                <a:gd name="T15" fmla="*/ 364 h 847"/>
                <a:gd name="T16" fmla="*/ 587 w 1274"/>
                <a:gd name="T17" fmla="*/ 22 h 847"/>
                <a:gd name="T18" fmla="*/ 486 w 1274"/>
                <a:gd name="T19" fmla="*/ 82 h 847"/>
                <a:gd name="T20" fmla="*/ 486 w 1274"/>
                <a:gd name="T21" fmla="*/ 25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4" h="847">
                  <a:moveTo>
                    <a:pt x="486" y="254"/>
                  </a:moveTo>
                  <a:cubicBezTo>
                    <a:pt x="9" y="254"/>
                    <a:pt x="9" y="254"/>
                    <a:pt x="9" y="254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486" y="593"/>
                    <a:pt x="486" y="593"/>
                    <a:pt x="486" y="593"/>
                  </a:cubicBezTo>
                  <a:cubicBezTo>
                    <a:pt x="486" y="767"/>
                    <a:pt x="486" y="767"/>
                    <a:pt x="486" y="767"/>
                  </a:cubicBezTo>
                  <a:cubicBezTo>
                    <a:pt x="486" y="827"/>
                    <a:pt x="546" y="847"/>
                    <a:pt x="586" y="826"/>
                  </a:cubicBezTo>
                  <a:cubicBezTo>
                    <a:pt x="1223" y="482"/>
                    <a:pt x="1223" y="482"/>
                    <a:pt x="1223" y="482"/>
                  </a:cubicBezTo>
                  <a:cubicBezTo>
                    <a:pt x="1274" y="455"/>
                    <a:pt x="1267" y="388"/>
                    <a:pt x="1221" y="364"/>
                  </a:cubicBezTo>
                  <a:cubicBezTo>
                    <a:pt x="587" y="22"/>
                    <a:pt x="587" y="22"/>
                    <a:pt x="587" y="22"/>
                  </a:cubicBezTo>
                  <a:cubicBezTo>
                    <a:pt x="546" y="0"/>
                    <a:pt x="486" y="20"/>
                    <a:pt x="486" y="82"/>
                  </a:cubicBezTo>
                  <a:lnTo>
                    <a:pt x="486" y="25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6687307" y="5198239"/>
              <a:ext cx="2319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  <a:endParaRPr lang="en-US" sz="36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4743859" y="1549912"/>
            <a:ext cx="2637131" cy="4561207"/>
            <a:chOff x="4743859" y="1549912"/>
            <a:chExt cx="2637131" cy="4561207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42" name="Freeform 525"/>
            <p:cNvSpPr>
              <a:spLocks/>
            </p:cNvSpPr>
            <p:nvPr/>
          </p:nvSpPr>
          <p:spPr bwMode="auto">
            <a:xfrm>
              <a:off x="4844955" y="1549912"/>
              <a:ext cx="2536035" cy="4561207"/>
            </a:xfrm>
            <a:custGeom>
              <a:avLst/>
              <a:gdLst>
                <a:gd name="T0" fmla="*/ 316 w 1045"/>
                <a:gd name="T1" fmla="*/ 0 h 1780"/>
                <a:gd name="T2" fmla="*/ 316 w 1045"/>
                <a:gd name="T3" fmla="*/ 809 h 1780"/>
                <a:gd name="T4" fmla="*/ 100 w 1045"/>
                <a:gd name="T5" fmla="*/ 809 h 1780"/>
                <a:gd name="T6" fmla="*/ 27 w 1045"/>
                <a:gd name="T7" fmla="*/ 932 h 1780"/>
                <a:gd name="T8" fmla="*/ 450 w 1045"/>
                <a:gd name="T9" fmla="*/ 1718 h 1780"/>
                <a:gd name="T10" fmla="*/ 597 w 1045"/>
                <a:gd name="T11" fmla="*/ 1715 h 1780"/>
                <a:gd name="T12" fmla="*/ 1018 w 1045"/>
                <a:gd name="T13" fmla="*/ 933 h 1780"/>
                <a:gd name="T14" fmla="*/ 943 w 1045"/>
                <a:gd name="T15" fmla="*/ 809 h 1780"/>
                <a:gd name="T16" fmla="*/ 724 w 1045"/>
                <a:gd name="T17" fmla="*/ 809 h 1780"/>
                <a:gd name="T18" fmla="*/ 724 w 1045"/>
                <a:gd name="T19" fmla="*/ 6 h 1780"/>
                <a:gd name="T20" fmla="*/ 316 w 1045"/>
                <a:gd name="T2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5" h="1780">
                  <a:moveTo>
                    <a:pt x="316" y="0"/>
                  </a:moveTo>
                  <a:cubicBezTo>
                    <a:pt x="316" y="809"/>
                    <a:pt x="316" y="809"/>
                    <a:pt x="316" y="809"/>
                  </a:cubicBezTo>
                  <a:cubicBezTo>
                    <a:pt x="100" y="809"/>
                    <a:pt x="100" y="809"/>
                    <a:pt x="100" y="809"/>
                  </a:cubicBezTo>
                  <a:cubicBezTo>
                    <a:pt x="25" y="809"/>
                    <a:pt x="0" y="883"/>
                    <a:pt x="27" y="932"/>
                  </a:cubicBezTo>
                  <a:cubicBezTo>
                    <a:pt x="450" y="1718"/>
                    <a:pt x="450" y="1718"/>
                    <a:pt x="450" y="1718"/>
                  </a:cubicBezTo>
                  <a:cubicBezTo>
                    <a:pt x="484" y="1780"/>
                    <a:pt x="566" y="1772"/>
                    <a:pt x="597" y="1715"/>
                  </a:cubicBezTo>
                  <a:cubicBezTo>
                    <a:pt x="1018" y="933"/>
                    <a:pt x="1018" y="933"/>
                    <a:pt x="1018" y="933"/>
                  </a:cubicBezTo>
                  <a:cubicBezTo>
                    <a:pt x="1045" y="883"/>
                    <a:pt x="1019" y="809"/>
                    <a:pt x="943" y="809"/>
                  </a:cubicBezTo>
                  <a:cubicBezTo>
                    <a:pt x="724" y="809"/>
                    <a:pt x="724" y="809"/>
                    <a:pt x="724" y="809"/>
                  </a:cubicBezTo>
                  <a:cubicBezTo>
                    <a:pt x="724" y="6"/>
                    <a:pt x="724" y="6"/>
                    <a:pt x="724" y="6"/>
                  </a:cubicBez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743859" y="3817484"/>
              <a:ext cx="26298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OPERATE</a:t>
              </a:r>
              <a:endParaRPr lang="en-US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9" name="Group 568"/>
          <p:cNvGrpSpPr/>
          <p:nvPr/>
        </p:nvGrpSpPr>
        <p:grpSpPr>
          <a:xfrm>
            <a:off x="5093586" y="498337"/>
            <a:ext cx="5159093" cy="2983844"/>
            <a:chOff x="5093586" y="498337"/>
            <a:chExt cx="5159093" cy="2983844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38" name="Freeform 521"/>
            <p:cNvSpPr>
              <a:spLocks/>
            </p:cNvSpPr>
            <p:nvPr/>
          </p:nvSpPr>
          <p:spPr bwMode="auto">
            <a:xfrm>
              <a:off x="5093586" y="498337"/>
              <a:ext cx="5159093" cy="2983844"/>
            </a:xfrm>
            <a:custGeom>
              <a:avLst/>
              <a:gdLst>
                <a:gd name="T0" fmla="*/ 2141 w 2145"/>
                <a:gd name="T1" fmla="*/ 332 h 1149"/>
                <a:gd name="T2" fmla="*/ 1069 w 2145"/>
                <a:gd name="T3" fmla="*/ 332 h 1149"/>
                <a:gd name="T4" fmla="*/ 1069 w 2145"/>
                <a:gd name="T5" fmla="*/ 112 h 1149"/>
                <a:gd name="T6" fmla="*/ 931 w 2145"/>
                <a:gd name="T7" fmla="*/ 30 h 1149"/>
                <a:gd name="T8" fmla="*/ 72 w 2145"/>
                <a:gd name="T9" fmla="*/ 493 h 1149"/>
                <a:gd name="T10" fmla="*/ 69 w 2145"/>
                <a:gd name="T11" fmla="*/ 654 h 1149"/>
                <a:gd name="T12" fmla="*/ 933 w 2145"/>
                <a:gd name="T13" fmla="*/ 1120 h 1149"/>
                <a:gd name="T14" fmla="*/ 1069 w 2145"/>
                <a:gd name="T15" fmla="*/ 1040 h 1149"/>
                <a:gd name="T16" fmla="*/ 1069 w 2145"/>
                <a:gd name="T17" fmla="*/ 813 h 1149"/>
                <a:gd name="T18" fmla="*/ 2145 w 2145"/>
                <a:gd name="T19" fmla="*/ 813 h 1149"/>
                <a:gd name="T20" fmla="*/ 2141 w 2145"/>
                <a:gd name="T21" fmla="*/ 33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5" h="1149">
                  <a:moveTo>
                    <a:pt x="2141" y="332"/>
                  </a:moveTo>
                  <a:cubicBezTo>
                    <a:pt x="1069" y="332"/>
                    <a:pt x="1069" y="332"/>
                    <a:pt x="1069" y="332"/>
                  </a:cubicBezTo>
                  <a:cubicBezTo>
                    <a:pt x="1069" y="112"/>
                    <a:pt x="1069" y="112"/>
                    <a:pt x="1069" y="112"/>
                  </a:cubicBezTo>
                  <a:cubicBezTo>
                    <a:pt x="1069" y="28"/>
                    <a:pt x="987" y="0"/>
                    <a:pt x="931" y="30"/>
                  </a:cubicBezTo>
                  <a:cubicBezTo>
                    <a:pt x="72" y="493"/>
                    <a:pt x="72" y="493"/>
                    <a:pt x="72" y="493"/>
                  </a:cubicBezTo>
                  <a:cubicBezTo>
                    <a:pt x="9" y="527"/>
                    <a:pt x="0" y="617"/>
                    <a:pt x="69" y="654"/>
                  </a:cubicBezTo>
                  <a:cubicBezTo>
                    <a:pt x="933" y="1120"/>
                    <a:pt x="933" y="1120"/>
                    <a:pt x="933" y="1120"/>
                  </a:cubicBezTo>
                  <a:cubicBezTo>
                    <a:pt x="986" y="1149"/>
                    <a:pt x="1069" y="1122"/>
                    <a:pt x="1069" y="1040"/>
                  </a:cubicBezTo>
                  <a:cubicBezTo>
                    <a:pt x="1069" y="813"/>
                    <a:pt x="1069" y="813"/>
                    <a:pt x="1069" y="813"/>
                  </a:cubicBezTo>
                  <a:cubicBezTo>
                    <a:pt x="2145" y="813"/>
                    <a:pt x="2145" y="813"/>
                    <a:pt x="2145" y="813"/>
                  </a:cubicBezTo>
                  <a:lnTo>
                    <a:pt x="2141" y="3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381869" y="1645132"/>
              <a:ext cx="27201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lang="en-US" sz="4000" b="1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40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8" name="Group 567"/>
          <p:cNvGrpSpPr/>
          <p:nvPr/>
        </p:nvGrpSpPr>
        <p:grpSpPr>
          <a:xfrm>
            <a:off x="8102021" y="248587"/>
            <a:ext cx="4089979" cy="3470199"/>
            <a:chOff x="8102021" y="248587"/>
            <a:chExt cx="4089979" cy="3470199"/>
          </a:xfrm>
          <a:effectLst>
            <a:outerShdw blurRad="279400" dist="38100" dir="8100000" sx="102000" sy="102000" algn="tr" rotWithShape="0">
              <a:prstClr val="black">
                <a:alpha val="24000"/>
              </a:prstClr>
            </a:outerShdw>
          </a:effectLst>
        </p:grpSpPr>
        <p:sp>
          <p:nvSpPr>
            <p:cNvPr id="534" name="Freeform 517"/>
            <p:cNvSpPr>
              <a:spLocks/>
            </p:cNvSpPr>
            <p:nvPr/>
          </p:nvSpPr>
          <p:spPr bwMode="auto">
            <a:xfrm>
              <a:off x="8102021" y="248587"/>
              <a:ext cx="4089979" cy="3470199"/>
            </a:xfrm>
            <a:custGeom>
              <a:avLst/>
              <a:gdLst>
                <a:gd name="T0" fmla="*/ 82 w 1679"/>
                <a:gd name="T1" fmla="*/ 775 h 1361"/>
                <a:gd name="T2" fmla="*/ 86 w 1679"/>
                <a:gd name="T3" fmla="*/ 584 h 1361"/>
                <a:gd name="T4" fmla="*/ 1104 w 1679"/>
                <a:gd name="T5" fmla="*/ 35 h 1361"/>
                <a:gd name="T6" fmla="*/ 1267 w 1679"/>
                <a:gd name="T7" fmla="*/ 132 h 1361"/>
                <a:gd name="T8" fmla="*/ 1267 w 1679"/>
                <a:gd name="T9" fmla="*/ 386 h 1361"/>
                <a:gd name="T10" fmla="*/ 1679 w 1679"/>
                <a:gd name="T11" fmla="*/ 386 h 1361"/>
                <a:gd name="T12" fmla="*/ 1679 w 1679"/>
                <a:gd name="T13" fmla="*/ 976 h 1361"/>
                <a:gd name="T14" fmla="*/ 1267 w 1679"/>
                <a:gd name="T15" fmla="*/ 976 h 1361"/>
                <a:gd name="T16" fmla="*/ 1267 w 1679"/>
                <a:gd name="T17" fmla="*/ 1232 h 1361"/>
                <a:gd name="T18" fmla="*/ 1106 w 1679"/>
                <a:gd name="T19" fmla="*/ 1327 h 1361"/>
                <a:gd name="T20" fmla="*/ 82 w 1679"/>
                <a:gd name="T21" fmla="*/ 775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9" h="1361">
                  <a:moveTo>
                    <a:pt x="82" y="775"/>
                  </a:moveTo>
                  <a:cubicBezTo>
                    <a:pt x="0" y="731"/>
                    <a:pt x="11" y="624"/>
                    <a:pt x="86" y="584"/>
                  </a:cubicBezTo>
                  <a:cubicBezTo>
                    <a:pt x="1104" y="35"/>
                    <a:pt x="1104" y="35"/>
                    <a:pt x="1104" y="35"/>
                  </a:cubicBezTo>
                  <a:cubicBezTo>
                    <a:pt x="1170" y="0"/>
                    <a:pt x="1267" y="33"/>
                    <a:pt x="1267" y="132"/>
                  </a:cubicBezTo>
                  <a:cubicBezTo>
                    <a:pt x="1267" y="386"/>
                    <a:pt x="1267" y="386"/>
                    <a:pt x="1267" y="386"/>
                  </a:cubicBezTo>
                  <a:cubicBezTo>
                    <a:pt x="1679" y="386"/>
                    <a:pt x="1679" y="386"/>
                    <a:pt x="1679" y="386"/>
                  </a:cubicBezTo>
                  <a:cubicBezTo>
                    <a:pt x="1679" y="976"/>
                    <a:pt x="1679" y="976"/>
                    <a:pt x="1679" y="976"/>
                  </a:cubicBezTo>
                  <a:cubicBezTo>
                    <a:pt x="1267" y="976"/>
                    <a:pt x="1267" y="976"/>
                    <a:pt x="1267" y="976"/>
                  </a:cubicBezTo>
                  <a:cubicBezTo>
                    <a:pt x="1267" y="1232"/>
                    <a:pt x="1267" y="1232"/>
                    <a:pt x="1267" y="1232"/>
                  </a:cubicBezTo>
                  <a:cubicBezTo>
                    <a:pt x="1267" y="1329"/>
                    <a:pt x="1170" y="1361"/>
                    <a:pt x="1106" y="1327"/>
                  </a:cubicBezTo>
                  <a:lnTo>
                    <a:pt x="82" y="7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9055755" y="1629743"/>
              <a:ext cx="2667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INITIATE</a:t>
              </a:r>
              <a:r>
                <a:rPr lang="en-US" sz="4000" b="1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40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37744" y="2509216"/>
            <a:ext cx="2267712" cy="22913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365" y="2777500"/>
            <a:ext cx="165716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spc="-300" dirty="0" smtClean="0">
                <a:solidFill>
                  <a:srgbClr val="C00000"/>
                </a:solidFill>
              </a:rPr>
              <a:t>08</a:t>
            </a:r>
            <a:endParaRPr lang="en-US" sz="9600" b="1" spc="-300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291619" y="481587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24925" y="552525"/>
            <a:ext cx="468172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4400" b="1" spc="-3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  <a:endParaRPr lang="en-US" sz="4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59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09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2832735" y="1556415"/>
            <a:ext cx="9359265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66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9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0"/>
            <a:ext cx="1089964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26098"/>
              </p:ext>
            </p:extLst>
          </p:nvPr>
        </p:nvGraphicFramePr>
        <p:xfrm>
          <a:off x="0" y="0"/>
          <a:ext cx="12192000" cy="682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3951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12224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2658453"/>
                    </a:ext>
                  </a:extLst>
                </a:gridCol>
              </a:tblGrid>
              <a:tr h="165118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48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800" baseline="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endParaRPr lang="en-US" sz="4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48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800" baseline="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mạnh</a:t>
                      </a:r>
                      <a:endParaRPr lang="en-US" sz="4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Hạn</a:t>
                      </a:r>
                      <a:r>
                        <a:rPr lang="en-US" sz="48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800" baseline="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chế</a:t>
                      </a:r>
                      <a:endParaRPr lang="en-US" sz="4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417444"/>
                  </a:ext>
                </a:extLst>
              </a:tr>
              <a:tr h="1695522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sẵn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nổi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chóng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21137"/>
                  </a:ext>
                </a:extLst>
              </a:tr>
              <a:tr h="1409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framework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8599"/>
                  </a:ext>
                </a:extLst>
              </a:tr>
              <a:tr h="1409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Selenium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nhu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kĩ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nâng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Selenium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lựa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ngôn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ngữ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kịch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Java/ Groovy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847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5400000">
            <a:off x="-420806" y="3967425"/>
            <a:ext cx="4552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5991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3951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12224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2658453"/>
                    </a:ext>
                  </a:extLst>
                </a:gridCol>
              </a:tblGrid>
              <a:tr h="175408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48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800" baseline="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endParaRPr lang="en-US" sz="4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48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800" baseline="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mạnh</a:t>
                      </a:r>
                      <a:endParaRPr lang="en-US" sz="4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Hạn</a:t>
                      </a:r>
                      <a:r>
                        <a:rPr lang="en-US" sz="48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800" baseline="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chế</a:t>
                      </a:r>
                      <a:endParaRPr lang="en-US" sz="4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417444"/>
                  </a:ext>
                </a:extLst>
              </a:tr>
              <a:tr h="1801192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nguồn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mở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kỹ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nghiệp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Selenium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framework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21137"/>
                  </a:ext>
                </a:extLst>
              </a:tr>
              <a:tr h="16513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cực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kịp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nghệ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mềm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8599"/>
                  </a:ext>
                </a:extLst>
              </a:tr>
              <a:tr h="16513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Mở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framework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cường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trợ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chậm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847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5400000">
            <a:off x="-420806" y="3875092"/>
            <a:ext cx="4552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en-US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2847" y="4835605"/>
            <a:ext cx="4723517" cy="5375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2830830" y="1529031"/>
            <a:ext cx="9359265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66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8" y="2057400"/>
            <a:ext cx="2310723" cy="23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Ảnh động Powerpoint CTU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951" y="4835605"/>
            <a:ext cx="2551049" cy="20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478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4320" y="476885"/>
            <a:ext cx="11442192" cy="56495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42950" y="1039524"/>
            <a:ext cx="109735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đòi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nỗ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039524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2126038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3598717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10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-324231" y="-49486"/>
            <a:ext cx="93592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5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35548"/>
              </p:ext>
            </p:extLst>
          </p:nvPr>
        </p:nvGraphicFramePr>
        <p:xfrm>
          <a:off x="3500053" y="873844"/>
          <a:ext cx="8600506" cy="59841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00253">
                  <a:extLst>
                    <a:ext uri="{9D8B030D-6E8A-4147-A177-3AD203B41FA5}">
                      <a16:colId xmlns:a16="http://schemas.microsoft.com/office/drawing/2014/main" val="957311188"/>
                    </a:ext>
                  </a:extLst>
                </a:gridCol>
                <a:gridCol w="4300253">
                  <a:extLst>
                    <a:ext uri="{9D8B030D-6E8A-4147-A177-3AD203B41FA5}">
                      <a16:colId xmlns:a16="http://schemas.microsoft.com/office/drawing/2014/main" val="2405688664"/>
                    </a:ext>
                  </a:extLst>
                </a:gridCol>
              </a:tblGrid>
              <a:tr h="482646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en-US" sz="3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154054"/>
                  </a:ext>
                </a:extLst>
              </a:tr>
              <a:tr h="86351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2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2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7, Win 8, Win 10,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10.11+, Linux (Ubuntu based)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96586"/>
                  </a:ext>
                </a:extLst>
              </a:tr>
              <a:tr h="77927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Ghz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hơn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32 bit (x86)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64 bit (x64)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11955"/>
                  </a:ext>
                </a:extLst>
              </a:tr>
              <a:tr h="143199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2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nhớ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thiểu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1GB RAM (32 bit)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GB RAM (64 bit).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Khuyến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nghị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4GB RAM  (32 bit)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8GB RAM (64 bit)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675"/>
                  </a:ext>
                </a:extLst>
              </a:tr>
              <a:tr h="147243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Ổ</a:t>
                      </a:r>
                      <a:r>
                        <a:rPr lang="en-US" sz="2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cứng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Ít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GB dung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ổ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cứng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đĩa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nguồn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6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33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9733" y="74861"/>
            <a:ext cx="663321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4400" b="1" spc="-3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4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endParaRPr lang="en-US" sz="4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78787" y="6020315"/>
            <a:ext cx="5240192" cy="43880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27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35859" y="-151697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11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66707" y="1905635"/>
            <a:ext cx="4630" cy="51535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-74337" y="6134"/>
            <a:ext cx="2091349" cy="20327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0058" y="913029"/>
            <a:ext cx="10753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Explorer, Microsoft Edge, Firefox, Google Chrome, Safari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30904"/>
              </p:ext>
            </p:extLst>
          </p:nvPr>
        </p:nvGraphicFramePr>
        <p:xfrm>
          <a:off x="966709" y="2510257"/>
          <a:ext cx="11225291" cy="416923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3613">
                  <a:extLst>
                    <a:ext uri="{9D8B030D-6E8A-4147-A177-3AD203B41FA5}">
                      <a16:colId xmlns:a16="http://schemas.microsoft.com/office/drawing/2014/main" val="2538361038"/>
                    </a:ext>
                  </a:extLst>
                </a:gridCol>
                <a:gridCol w="1603613">
                  <a:extLst>
                    <a:ext uri="{9D8B030D-6E8A-4147-A177-3AD203B41FA5}">
                      <a16:colId xmlns:a16="http://schemas.microsoft.com/office/drawing/2014/main" val="819668652"/>
                    </a:ext>
                  </a:extLst>
                </a:gridCol>
                <a:gridCol w="1603613">
                  <a:extLst>
                    <a:ext uri="{9D8B030D-6E8A-4147-A177-3AD203B41FA5}">
                      <a16:colId xmlns:a16="http://schemas.microsoft.com/office/drawing/2014/main" val="2140762598"/>
                    </a:ext>
                  </a:extLst>
                </a:gridCol>
                <a:gridCol w="1603613">
                  <a:extLst>
                    <a:ext uri="{9D8B030D-6E8A-4147-A177-3AD203B41FA5}">
                      <a16:colId xmlns:a16="http://schemas.microsoft.com/office/drawing/2014/main" val="2844382140"/>
                    </a:ext>
                  </a:extLst>
                </a:gridCol>
                <a:gridCol w="1603613">
                  <a:extLst>
                    <a:ext uri="{9D8B030D-6E8A-4147-A177-3AD203B41FA5}">
                      <a16:colId xmlns:a16="http://schemas.microsoft.com/office/drawing/2014/main" val="1605224403"/>
                    </a:ext>
                  </a:extLst>
                </a:gridCol>
                <a:gridCol w="1603613">
                  <a:extLst>
                    <a:ext uri="{9D8B030D-6E8A-4147-A177-3AD203B41FA5}">
                      <a16:colId xmlns:a16="http://schemas.microsoft.com/office/drawing/2014/main" val="1289932009"/>
                    </a:ext>
                  </a:extLst>
                </a:gridCol>
                <a:gridCol w="1603613">
                  <a:extLst>
                    <a:ext uri="{9D8B030D-6E8A-4147-A177-3AD203B41FA5}">
                      <a16:colId xmlns:a16="http://schemas.microsoft.com/office/drawing/2014/main" val="3520285469"/>
                    </a:ext>
                  </a:extLst>
                </a:gridCol>
              </a:tblGrid>
              <a:tr h="124315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Installation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Windows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macOS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Appium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App Support 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Hybrid App Support 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Browser Support 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06680"/>
                  </a:ext>
                </a:extLst>
              </a:tr>
              <a:tr h="124315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6.x, 7.x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6.x, 7.x</a:t>
                      </a: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1.6 , 1.7 , 1.8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62049"/>
                  </a:ext>
                </a:extLst>
              </a:tr>
              <a:tr h="124315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sẵn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9, 10, 11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1.6 , 1.7 , 1.8</a:t>
                      </a:r>
                    </a:p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754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8964" y="1905635"/>
            <a:ext cx="234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29781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92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94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12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018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84851" y="135357"/>
            <a:ext cx="59060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Lastest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Version: 7.0</a:t>
            </a:r>
            <a:endParaRPr lang="en-US" sz="5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37894" y="1037630"/>
            <a:ext cx="8906455" cy="5401270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6600" y="1259174"/>
            <a:ext cx="866774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Smart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Desktop app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Test artifacts sharing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Private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Test suite collection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Data-driven testing with custom test data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SSL client certificate and console log customization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7003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27363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/>
            <p:cNvSpPr/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2" name="Freeform 19"/>
            <p:cNvSpPr/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27363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/>
            <p:cNvSpPr/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80" name="Freeform 16"/>
            <p:cNvSpPr/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28950" y="2983875"/>
            <a:ext cx="6418580" cy="958850"/>
            <a:chOff x="3027362" y="3546496"/>
            <a:chExt cx="7600950" cy="958850"/>
          </a:xfrm>
        </p:grpSpPr>
        <p:sp>
          <p:nvSpPr>
            <p:cNvPr id="77" name="Freeform 12"/>
            <p:cNvSpPr/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8" name="Freeform 13"/>
            <p:cNvSpPr/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28950" y="1855281"/>
            <a:ext cx="5391150" cy="958850"/>
            <a:chOff x="3027362" y="2521487"/>
            <a:chExt cx="7600950" cy="958850"/>
          </a:xfrm>
        </p:grpSpPr>
        <p:sp>
          <p:nvSpPr>
            <p:cNvPr id="75" name="Freeform 9"/>
            <p:cNvSpPr/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6" name="Freeform 10"/>
            <p:cNvSpPr/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28951" y="688806"/>
            <a:ext cx="4705349" cy="1147762"/>
            <a:chOff x="3027362" y="1253332"/>
            <a:chExt cx="7600950" cy="1147762"/>
          </a:xfrm>
        </p:grpSpPr>
        <p:sp>
          <p:nvSpPr>
            <p:cNvPr id="70" name="Freeform 5"/>
            <p:cNvSpPr/>
            <p:nvPr/>
          </p:nvSpPr>
          <p:spPr bwMode="auto">
            <a:xfrm>
              <a:off x="3027362" y="1253332"/>
              <a:ext cx="406399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1" name="Freeform 7"/>
            <p:cNvSpPr/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6"/>
          <p:cNvSpPr/>
          <p:nvPr/>
        </p:nvSpPr>
        <p:spPr bwMode="auto">
          <a:xfrm>
            <a:off x="1562100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5"/>
          <p:cNvSpPr/>
          <p:nvPr/>
        </p:nvSpPr>
        <p:spPr bwMode="auto">
          <a:xfrm>
            <a:off x="3028950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7"/>
          <p:cNvSpPr/>
          <p:nvPr/>
        </p:nvSpPr>
        <p:spPr bwMode="auto">
          <a:xfrm>
            <a:off x="3435349" y="640080"/>
            <a:ext cx="4298951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1562100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9"/>
          <p:cNvSpPr/>
          <p:nvPr/>
        </p:nvSpPr>
        <p:spPr bwMode="auto">
          <a:xfrm>
            <a:off x="3435350" y="1805305"/>
            <a:ext cx="49847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10"/>
          <p:cNvSpPr/>
          <p:nvPr/>
        </p:nvSpPr>
        <p:spPr bwMode="auto">
          <a:xfrm>
            <a:off x="3028950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5" name="Freeform 11"/>
          <p:cNvSpPr/>
          <p:nvPr/>
        </p:nvSpPr>
        <p:spPr bwMode="auto">
          <a:xfrm>
            <a:off x="1562100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6" name="Freeform 12"/>
          <p:cNvSpPr/>
          <p:nvPr/>
        </p:nvSpPr>
        <p:spPr bwMode="auto">
          <a:xfrm>
            <a:off x="3435350" y="2934017"/>
            <a:ext cx="601218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7" name="Freeform 13"/>
          <p:cNvSpPr/>
          <p:nvPr/>
        </p:nvSpPr>
        <p:spPr bwMode="auto">
          <a:xfrm>
            <a:off x="3028950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8" name="Freeform 14"/>
          <p:cNvSpPr/>
          <p:nvPr/>
        </p:nvSpPr>
        <p:spPr bwMode="auto">
          <a:xfrm>
            <a:off x="1562100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9" name="Freeform 15"/>
          <p:cNvSpPr/>
          <p:nvPr/>
        </p:nvSpPr>
        <p:spPr bwMode="auto">
          <a:xfrm>
            <a:off x="3435350" y="4081780"/>
            <a:ext cx="816610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0" name="Freeform 16"/>
          <p:cNvSpPr/>
          <p:nvPr/>
        </p:nvSpPr>
        <p:spPr bwMode="auto">
          <a:xfrm>
            <a:off x="3027363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1" name="Freeform 17"/>
          <p:cNvSpPr/>
          <p:nvPr/>
        </p:nvSpPr>
        <p:spPr bwMode="auto">
          <a:xfrm>
            <a:off x="1562100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2" name="Freeform 18"/>
          <p:cNvSpPr/>
          <p:nvPr/>
        </p:nvSpPr>
        <p:spPr bwMode="auto">
          <a:xfrm>
            <a:off x="3435350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3" name="Freeform 19"/>
          <p:cNvSpPr/>
          <p:nvPr/>
        </p:nvSpPr>
        <p:spPr bwMode="auto">
          <a:xfrm>
            <a:off x="3027363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789186" y="2085911"/>
            <a:ext cx="52412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94"/>
          <p:cNvSpPr txBox="1"/>
          <p:nvPr/>
        </p:nvSpPr>
        <p:spPr>
          <a:xfrm>
            <a:off x="3715314" y="3176061"/>
            <a:ext cx="5031740" cy="492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94"/>
          <p:cNvSpPr txBox="1"/>
          <p:nvPr/>
        </p:nvSpPr>
        <p:spPr>
          <a:xfrm>
            <a:off x="3574156" y="4329121"/>
            <a:ext cx="78867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4"/>
          <p:cNvSpPr txBox="1"/>
          <p:nvPr/>
        </p:nvSpPr>
        <p:spPr>
          <a:xfrm>
            <a:off x="3715314" y="5457982"/>
            <a:ext cx="66040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94"/>
          <p:cNvSpPr txBox="1"/>
          <p:nvPr/>
        </p:nvSpPr>
        <p:spPr>
          <a:xfrm>
            <a:off x="3793480" y="870531"/>
            <a:ext cx="534162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32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6918" y="113587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0893" y="210996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75498" y="308850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60893" y="402322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09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60893" y="506017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28950" y="3684081"/>
            <a:ext cx="7634288" cy="958850"/>
            <a:chOff x="3027362" y="2521487"/>
            <a:chExt cx="7600950" cy="958850"/>
          </a:xfrm>
        </p:grpSpPr>
        <p:sp>
          <p:nvSpPr>
            <p:cNvPr id="75" name="Freeform 9"/>
            <p:cNvSpPr/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6" name="Freeform 10"/>
            <p:cNvSpPr/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28951" y="2517606"/>
            <a:ext cx="6915149" cy="1147762"/>
            <a:chOff x="3027362" y="1253332"/>
            <a:chExt cx="7600950" cy="1147762"/>
          </a:xfrm>
        </p:grpSpPr>
        <p:sp>
          <p:nvSpPr>
            <p:cNvPr id="70" name="Freeform 5"/>
            <p:cNvSpPr/>
            <p:nvPr/>
          </p:nvSpPr>
          <p:spPr bwMode="auto">
            <a:xfrm>
              <a:off x="3027362" y="1253332"/>
              <a:ext cx="406399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  <p:sp>
          <p:nvSpPr>
            <p:cNvPr id="71" name="Freeform 7"/>
            <p:cNvSpPr/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6"/>
          <p:cNvSpPr/>
          <p:nvPr/>
        </p:nvSpPr>
        <p:spPr bwMode="auto">
          <a:xfrm>
            <a:off x="1562100" y="28244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5"/>
          <p:cNvSpPr/>
          <p:nvPr/>
        </p:nvSpPr>
        <p:spPr bwMode="auto">
          <a:xfrm>
            <a:off x="3028950" y="24688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7"/>
          <p:cNvSpPr/>
          <p:nvPr/>
        </p:nvSpPr>
        <p:spPr bwMode="auto">
          <a:xfrm>
            <a:off x="3435349" y="2468880"/>
            <a:ext cx="6508751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1562100" y="37992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9"/>
          <p:cNvSpPr/>
          <p:nvPr/>
        </p:nvSpPr>
        <p:spPr bwMode="auto">
          <a:xfrm>
            <a:off x="3435350" y="36341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10"/>
          <p:cNvSpPr/>
          <p:nvPr/>
        </p:nvSpPr>
        <p:spPr bwMode="auto">
          <a:xfrm>
            <a:off x="3028950" y="36356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206240" y="3877310"/>
            <a:ext cx="52412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kern="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b="1" kern="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b="1" kern="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3200" b="1" kern="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94"/>
          <p:cNvSpPr txBox="1"/>
          <p:nvPr/>
        </p:nvSpPr>
        <p:spPr>
          <a:xfrm>
            <a:off x="4206240" y="2712085"/>
            <a:ext cx="534162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3200" b="1" kern="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Môi trường hỗ trợ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6918" y="296467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11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60893" y="393876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12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rgbClr val="C00000"/>
                </a:solidFill>
              </a:rPr>
              <a:t>01</a:t>
            </a: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2832735" y="2875001"/>
            <a:ext cx="935926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sz="66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7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812" y="209550"/>
            <a:ext cx="12640662" cy="651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rgbClr val="C00000"/>
                </a:solidFill>
              </a:rPr>
              <a:t>01</a:t>
            </a: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-1110615" y="243184"/>
            <a:ext cx="93592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sz="5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591493" y="1166515"/>
            <a:ext cx="8467157" cy="4662786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024" y="1472593"/>
            <a:ext cx="8134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Khi việc kiểm thử tự động trở nên quan trọng trong nền công nghệ hiện tại, có thể nó sẽ </a:t>
            </a:r>
            <a:r>
              <a:rPr lang="vi-VN" sz="2400" dirty="0" smtClean="0"/>
              <a:t>trở</a:t>
            </a:r>
            <a:r>
              <a:rPr lang="en-US" sz="2400" dirty="0" smtClean="0"/>
              <a:t> </a:t>
            </a:r>
            <a:r>
              <a:rPr lang="vi-VN" sz="2400" dirty="0" smtClean="0"/>
              <a:t>thành </a:t>
            </a:r>
            <a:r>
              <a:rPr lang="vi-VN" sz="2400" dirty="0"/>
              <a:t>một thách thức lớn để tìm ra được một giải pháp tự động đáp ứng các tiêu chuẩn về mặt giá </a:t>
            </a:r>
            <a:r>
              <a:rPr lang="vi-VN" sz="2400" dirty="0" smtClean="0"/>
              <a:t>thành,</a:t>
            </a:r>
            <a:r>
              <a:rPr lang="en-US" sz="2400" dirty="0" smtClean="0"/>
              <a:t> </a:t>
            </a:r>
            <a:r>
              <a:rPr lang="vi-VN" sz="2400" dirty="0" smtClean="0"/>
              <a:t>dễ </a:t>
            </a:r>
            <a:r>
              <a:rPr lang="vi-VN" sz="2400" dirty="0"/>
              <a:t>dàng để cài đặt, và giải quyết được tất cả những gì mà một công cụ kiểm thử tự động cần phải có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59191" y="4150251"/>
            <a:ext cx="7302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Để </a:t>
            </a:r>
            <a:r>
              <a:rPr lang="vi-VN" sz="2400" dirty="0"/>
              <a:t>giải quyết những vấn đề cấp thiết này, Katalon Studio ra đời như một công cụ thay thế khả thi cho cả</a:t>
            </a:r>
          </a:p>
          <a:p>
            <a:r>
              <a:rPr lang="vi-VN" sz="2400" dirty="0"/>
              <a:t>open-source và thương mại</a:t>
            </a:r>
          </a:p>
          <a:p>
            <a:endParaRPr lang="en-US" sz="2400" dirty="0"/>
          </a:p>
        </p:txBody>
      </p:sp>
      <p:pic>
        <p:nvPicPr>
          <p:cNvPr id="11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91" y="1475420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49" y="4150250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86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09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3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02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574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-671112" y="177968"/>
            <a:ext cx="123106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4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54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248593" y="1166514"/>
            <a:ext cx="8810058" cy="5691485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3287" y="1272570"/>
            <a:ext cx="7586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tester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chán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3681" y="2948285"/>
            <a:ext cx="8945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(excel,..)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excel,...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8532" y="4352924"/>
            <a:ext cx="79801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bớt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Rèn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tester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91" y="1475420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74" y="3006774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Ảnh động Powerpoint CT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41" y="4408511"/>
            <a:ext cx="666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21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 smtClean="0">
                <a:solidFill>
                  <a:srgbClr val="C00000"/>
                </a:solidFill>
              </a:rPr>
              <a:t>03</a:t>
            </a:r>
            <a:endParaRPr lang="en-US" sz="13800" b="1" spc="-3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2832735" y="1556415"/>
            <a:ext cx="9359265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6600" b="1" spc="-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spc="-3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6600" b="1" spc="-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1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ight Light">
      <a:dk1>
        <a:sysClr val="windowText" lastClr="000000"/>
      </a:dk1>
      <a:lt1>
        <a:sysClr val="window" lastClr="FFFFFF"/>
      </a:lt1>
      <a:dk2>
        <a:srgbClr val="27303D"/>
      </a:dk2>
      <a:lt2>
        <a:srgbClr val="E7E6E6"/>
      </a:lt2>
      <a:accent1>
        <a:srgbClr val="6DCF00"/>
      </a:accent1>
      <a:accent2>
        <a:srgbClr val="159192"/>
      </a:accent2>
      <a:accent3>
        <a:srgbClr val="09AEF2"/>
      </a:accent3>
      <a:accent4>
        <a:srgbClr val="FCC000"/>
      </a:accent4>
      <a:accent5>
        <a:srgbClr val="FE1101"/>
      </a:accent5>
      <a:accent6>
        <a:srgbClr val="5C9329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1393</Words>
  <Application>Microsoft Office PowerPoint</Application>
  <PresentationFormat>Widescreen</PresentationFormat>
  <Paragraphs>189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Admin</cp:lastModifiedBy>
  <cp:revision>114</cp:revision>
  <dcterms:created xsi:type="dcterms:W3CDTF">2016-04-01T19:13:00Z</dcterms:created>
  <dcterms:modified xsi:type="dcterms:W3CDTF">2019-11-30T03:53:36Z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