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82" r:id="rId2"/>
    <p:sldId id="281" r:id="rId3"/>
    <p:sldId id="347" r:id="rId4"/>
    <p:sldId id="348" r:id="rId5"/>
    <p:sldId id="359" r:id="rId6"/>
    <p:sldId id="351" r:id="rId7"/>
    <p:sldId id="350" r:id="rId8"/>
    <p:sldId id="353" r:id="rId9"/>
    <p:sldId id="356" r:id="rId10"/>
    <p:sldId id="355" r:id="rId11"/>
    <p:sldId id="357" r:id="rId12"/>
    <p:sldId id="358" r:id="rId13"/>
    <p:sldId id="260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Montserrat Black" panose="00000A00000000000000" pitchFamily="2" charset="0"/>
      <p:bold r:id="rId24"/>
      <p:boldItalic r:id="rId25"/>
    </p:embeddedFont>
    <p:embeddedFont>
      <p:font typeface="Montserrat ExtraBold" panose="00000900000000000000" pitchFamily="2" charset="0"/>
      <p:bold r:id="rId26"/>
      <p:boldItalic r:id="rId27"/>
    </p:embeddedFont>
    <p:embeddedFont>
      <p:font typeface="Montserrat Medium" panose="00000600000000000000" pitchFamily="2" charset="0"/>
      <p:regular r:id="rId28"/>
      <p:bold r:id="rId29"/>
      <p:italic r:id="rId30"/>
      <p:boldItalic r:id="rId31"/>
    </p:embeddedFont>
    <p:embeddedFont>
      <p:font typeface="Trebuchet MS" panose="020B060302020202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8" roundtripDataSignature="AMtx7mirXkCGjZF/d1qb7RGT2S1sXUuH6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uang Nguyen Duy" initials="QND" lastIdx="1" clrIdx="0">
    <p:extLst>
      <p:ext uri="{19B8F6BF-5375-455C-9EA6-DF929625EA0E}">
        <p15:presenceInfo xmlns:p15="http://schemas.microsoft.com/office/powerpoint/2012/main" userId="861f1e9149ada05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2727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59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58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bb26f517d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11bb26f517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bac9ab7f9_1_6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g11bac9ab7f9_1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7948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6788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bb26f517d_0_1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g11bb26f517d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2"/>
          <p:cNvSpPr txBox="1">
            <a:spLocks noGrp="1"/>
          </p:cNvSpPr>
          <p:nvPr>
            <p:ph type="title"/>
          </p:nvPr>
        </p:nvSpPr>
        <p:spPr>
          <a:xfrm rot="5400000">
            <a:off x="-1225840" y="1040275"/>
            <a:ext cx="4164099" cy="184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Montserrat Black"/>
              <a:buNone/>
              <a:defRPr sz="6000" b="1">
                <a:solidFill>
                  <a:srgbClr val="C0000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body" idx="1"/>
          </p:nvPr>
        </p:nvSpPr>
        <p:spPr>
          <a:xfrm>
            <a:off x="2394064" y="2759840"/>
            <a:ext cx="1122220" cy="113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6000"/>
              <a:buFont typeface="Montserrat"/>
              <a:buNone/>
              <a:defRPr sz="6000" b="1">
                <a:solidFill>
                  <a:srgbClr val="BE2727"/>
                </a:solidFill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body" idx="2"/>
          </p:nvPr>
        </p:nvSpPr>
        <p:spPr>
          <a:xfrm>
            <a:off x="3516284" y="2888427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2000"/>
              <a:buFont typeface="Montserrat"/>
              <a:buNone/>
              <a:defRPr sz="2000" b="1">
                <a:solidFill>
                  <a:srgbClr val="BE2727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2"/>
          <p:cNvSpPr txBox="1">
            <a:spLocks noGrp="1"/>
          </p:cNvSpPr>
          <p:nvPr>
            <p:ph type="body" idx="3"/>
          </p:nvPr>
        </p:nvSpPr>
        <p:spPr>
          <a:xfrm>
            <a:off x="2310942" y="4349625"/>
            <a:ext cx="1205342" cy="113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6000"/>
              <a:buFont typeface="Montserrat"/>
              <a:buNone/>
              <a:defRPr sz="6000" b="1">
                <a:solidFill>
                  <a:srgbClr val="BE2727"/>
                </a:solidFill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2"/>
          <p:cNvSpPr txBox="1">
            <a:spLocks noGrp="1"/>
          </p:cNvSpPr>
          <p:nvPr>
            <p:ph type="body" idx="4"/>
          </p:nvPr>
        </p:nvSpPr>
        <p:spPr>
          <a:xfrm>
            <a:off x="3516284" y="4478213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2000"/>
              <a:buFont typeface="Montserrat"/>
              <a:buNone/>
              <a:defRPr sz="2000" b="1">
                <a:solidFill>
                  <a:srgbClr val="BE2727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32"/>
          <p:cNvSpPr txBox="1">
            <a:spLocks noGrp="1"/>
          </p:cNvSpPr>
          <p:nvPr>
            <p:ph type="body" idx="5"/>
          </p:nvPr>
        </p:nvSpPr>
        <p:spPr>
          <a:xfrm>
            <a:off x="7245926" y="2759840"/>
            <a:ext cx="1202576" cy="113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6000"/>
              <a:buFont typeface="Montserrat"/>
              <a:buNone/>
              <a:defRPr sz="6000" b="1">
                <a:solidFill>
                  <a:srgbClr val="BE2727"/>
                </a:solidFill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2"/>
          <p:cNvSpPr txBox="1">
            <a:spLocks noGrp="1"/>
          </p:cNvSpPr>
          <p:nvPr>
            <p:ph type="body" idx="6"/>
          </p:nvPr>
        </p:nvSpPr>
        <p:spPr>
          <a:xfrm>
            <a:off x="8448502" y="2888427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2000"/>
              <a:buFont typeface="Montserrat"/>
              <a:buNone/>
              <a:defRPr sz="2000" b="1">
                <a:solidFill>
                  <a:srgbClr val="BE2727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2"/>
          <p:cNvSpPr txBox="1">
            <a:spLocks noGrp="1"/>
          </p:cNvSpPr>
          <p:nvPr>
            <p:ph type="body" idx="7"/>
          </p:nvPr>
        </p:nvSpPr>
        <p:spPr>
          <a:xfrm>
            <a:off x="7245926" y="4349625"/>
            <a:ext cx="1202576" cy="113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6000"/>
              <a:buFont typeface="Montserrat"/>
              <a:buNone/>
              <a:defRPr sz="6000" b="1">
                <a:solidFill>
                  <a:srgbClr val="BE2727"/>
                </a:solidFill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2"/>
          <p:cNvSpPr txBox="1">
            <a:spLocks noGrp="1"/>
          </p:cNvSpPr>
          <p:nvPr>
            <p:ph type="body" idx="8"/>
          </p:nvPr>
        </p:nvSpPr>
        <p:spPr>
          <a:xfrm>
            <a:off x="8448502" y="4478213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2000"/>
              <a:buFont typeface="Montserrat"/>
              <a:buNone/>
              <a:defRPr sz="2000" b="1">
                <a:solidFill>
                  <a:srgbClr val="BE2727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32"/>
          <p:cNvSpPr txBox="1">
            <a:spLocks noGrp="1"/>
          </p:cNvSpPr>
          <p:nvPr>
            <p:ph type="body" idx="9"/>
          </p:nvPr>
        </p:nvSpPr>
        <p:spPr>
          <a:xfrm>
            <a:off x="3516283" y="3284445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Montserrat"/>
              <a:buNone/>
              <a:defRPr sz="1400">
                <a:solidFill>
                  <a:srgbClr val="171616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2"/>
          <p:cNvSpPr txBox="1">
            <a:spLocks noGrp="1"/>
          </p:cNvSpPr>
          <p:nvPr>
            <p:ph type="body" idx="13"/>
          </p:nvPr>
        </p:nvSpPr>
        <p:spPr>
          <a:xfrm>
            <a:off x="3516283" y="4874231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Montserrat"/>
              <a:buNone/>
              <a:defRPr sz="1400">
                <a:solidFill>
                  <a:srgbClr val="171616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32"/>
          <p:cNvSpPr txBox="1">
            <a:spLocks noGrp="1"/>
          </p:cNvSpPr>
          <p:nvPr>
            <p:ph type="body" idx="14"/>
          </p:nvPr>
        </p:nvSpPr>
        <p:spPr>
          <a:xfrm>
            <a:off x="8448501" y="3284444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Montserrat"/>
              <a:buNone/>
              <a:defRPr sz="1400">
                <a:solidFill>
                  <a:srgbClr val="171616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32"/>
          <p:cNvSpPr txBox="1">
            <a:spLocks noGrp="1"/>
          </p:cNvSpPr>
          <p:nvPr>
            <p:ph type="body" idx="15"/>
          </p:nvPr>
        </p:nvSpPr>
        <p:spPr>
          <a:xfrm>
            <a:off x="8448500" y="4893727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Montserrat"/>
              <a:buNone/>
              <a:defRPr sz="1400">
                <a:solidFill>
                  <a:srgbClr val="171616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1" name="Google Shape;31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59085"/>
            <a:ext cx="12534822" cy="695910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1"/>
          <p:cNvSpPr txBox="1">
            <a:spLocks noGrp="1"/>
          </p:cNvSpPr>
          <p:nvPr>
            <p:ph type="ctrTitle"/>
          </p:nvPr>
        </p:nvSpPr>
        <p:spPr>
          <a:xfrm>
            <a:off x="2594340" y="3145331"/>
            <a:ext cx="7558961" cy="151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Black"/>
              <a:buNone/>
              <a:defRPr sz="3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1"/>
          <p:cNvSpPr txBox="1">
            <a:spLocks noGrp="1"/>
          </p:cNvSpPr>
          <p:nvPr>
            <p:ph type="subTitle" idx="1"/>
          </p:nvPr>
        </p:nvSpPr>
        <p:spPr>
          <a:xfrm>
            <a:off x="2594340" y="4372481"/>
            <a:ext cx="7558961" cy="1300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97" name="Google Shape;97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4571" y="1362499"/>
            <a:ext cx="4280502" cy="425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41803" y="1422897"/>
            <a:ext cx="4280502" cy="425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10423" y="2015275"/>
            <a:ext cx="2012426" cy="9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60713" y="0"/>
            <a:ext cx="12352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3"/>
          <p:cNvSpPr txBox="1">
            <a:spLocks noGrp="1"/>
          </p:cNvSpPr>
          <p:nvPr>
            <p:ph type="title"/>
          </p:nvPr>
        </p:nvSpPr>
        <p:spPr>
          <a:xfrm rot="5400000">
            <a:off x="-1225840" y="973773"/>
            <a:ext cx="4164099" cy="184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Black"/>
              <a:buNone/>
              <a:defRPr sz="6000" b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33"/>
          <p:cNvSpPr txBox="1">
            <a:spLocks noGrp="1"/>
          </p:cNvSpPr>
          <p:nvPr>
            <p:ph type="body" idx="1"/>
          </p:nvPr>
        </p:nvSpPr>
        <p:spPr>
          <a:xfrm>
            <a:off x="2394064" y="2759840"/>
            <a:ext cx="1122220" cy="113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>
                <a:solidFill>
                  <a:schemeClr val="lt1"/>
                </a:solidFill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33"/>
          <p:cNvSpPr txBox="1">
            <a:spLocks noGrp="1"/>
          </p:cNvSpPr>
          <p:nvPr>
            <p:ph type="body" idx="2"/>
          </p:nvPr>
        </p:nvSpPr>
        <p:spPr>
          <a:xfrm>
            <a:off x="3516284" y="2888427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 b="1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33"/>
          <p:cNvSpPr txBox="1">
            <a:spLocks noGrp="1"/>
          </p:cNvSpPr>
          <p:nvPr>
            <p:ph type="body" idx="3"/>
          </p:nvPr>
        </p:nvSpPr>
        <p:spPr>
          <a:xfrm>
            <a:off x="2310942" y="4349625"/>
            <a:ext cx="1205342" cy="113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>
                <a:solidFill>
                  <a:schemeClr val="lt1"/>
                </a:solidFill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33"/>
          <p:cNvSpPr txBox="1">
            <a:spLocks noGrp="1"/>
          </p:cNvSpPr>
          <p:nvPr>
            <p:ph type="body" idx="4"/>
          </p:nvPr>
        </p:nvSpPr>
        <p:spPr>
          <a:xfrm>
            <a:off x="3516284" y="4478213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 b="1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33"/>
          <p:cNvSpPr txBox="1">
            <a:spLocks noGrp="1"/>
          </p:cNvSpPr>
          <p:nvPr>
            <p:ph type="body" idx="5"/>
          </p:nvPr>
        </p:nvSpPr>
        <p:spPr>
          <a:xfrm>
            <a:off x="7245926" y="2759840"/>
            <a:ext cx="1202576" cy="113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>
                <a:solidFill>
                  <a:schemeClr val="lt1"/>
                </a:solidFill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33"/>
          <p:cNvSpPr txBox="1">
            <a:spLocks noGrp="1"/>
          </p:cNvSpPr>
          <p:nvPr>
            <p:ph type="body" idx="6"/>
          </p:nvPr>
        </p:nvSpPr>
        <p:spPr>
          <a:xfrm>
            <a:off x="8448502" y="2888427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 b="1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33"/>
          <p:cNvSpPr txBox="1">
            <a:spLocks noGrp="1"/>
          </p:cNvSpPr>
          <p:nvPr>
            <p:ph type="body" idx="7"/>
          </p:nvPr>
        </p:nvSpPr>
        <p:spPr>
          <a:xfrm>
            <a:off x="7245926" y="4349625"/>
            <a:ext cx="1202576" cy="113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>
                <a:solidFill>
                  <a:schemeClr val="lt1"/>
                </a:solidFill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33"/>
          <p:cNvSpPr txBox="1">
            <a:spLocks noGrp="1"/>
          </p:cNvSpPr>
          <p:nvPr>
            <p:ph type="body" idx="8"/>
          </p:nvPr>
        </p:nvSpPr>
        <p:spPr>
          <a:xfrm>
            <a:off x="8448502" y="4478213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 b="1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33"/>
          <p:cNvSpPr txBox="1">
            <a:spLocks noGrp="1"/>
          </p:cNvSpPr>
          <p:nvPr>
            <p:ph type="body" idx="9"/>
          </p:nvPr>
        </p:nvSpPr>
        <p:spPr>
          <a:xfrm>
            <a:off x="3516283" y="3284445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33"/>
          <p:cNvSpPr txBox="1">
            <a:spLocks noGrp="1"/>
          </p:cNvSpPr>
          <p:nvPr>
            <p:ph type="body" idx="13"/>
          </p:nvPr>
        </p:nvSpPr>
        <p:spPr>
          <a:xfrm>
            <a:off x="3516283" y="4874231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33"/>
          <p:cNvSpPr txBox="1">
            <a:spLocks noGrp="1"/>
          </p:cNvSpPr>
          <p:nvPr>
            <p:ph type="body" idx="14"/>
          </p:nvPr>
        </p:nvSpPr>
        <p:spPr>
          <a:xfrm>
            <a:off x="8448501" y="3284444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33"/>
          <p:cNvSpPr txBox="1">
            <a:spLocks noGrp="1"/>
          </p:cNvSpPr>
          <p:nvPr>
            <p:ph type="body" idx="15"/>
          </p:nvPr>
        </p:nvSpPr>
        <p:spPr>
          <a:xfrm>
            <a:off x="8448500" y="4893727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16" name="Google Shape;11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55475" y="328227"/>
            <a:ext cx="1809802" cy="88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5"/>
          <p:cNvSpPr txBox="1">
            <a:spLocks noGrp="1"/>
          </p:cNvSpPr>
          <p:nvPr>
            <p:ph type="title"/>
          </p:nvPr>
        </p:nvSpPr>
        <p:spPr>
          <a:xfrm>
            <a:off x="838200" y="509145"/>
            <a:ext cx="8463742" cy="723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  <a:defRPr sz="2800" b="1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9" name="Google Shape;119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5"/>
          <p:cNvSpPr txBox="1">
            <a:spLocks noGrp="1"/>
          </p:cNvSpPr>
          <p:nvPr>
            <p:ph type="sldNum" idx="12"/>
          </p:nvPr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45"/>
          <p:cNvSpPr txBox="1">
            <a:spLocks noGrp="1"/>
          </p:cNvSpPr>
          <p:nvPr>
            <p:ph type="body" idx="1"/>
          </p:nvPr>
        </p:nvSpPr>
        <p:spPr>
          <a:xfrm>
            <a:off x="775162" y="1232201"/>
            <a:ext cx="10641676" cy="5040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116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60"/>
              <a:buFont typeface="Arial"/>
              <a:buChar char="•"/>
              <a:defRPr sz="1600"/>
            </a:lvl1pPr>
            <a:lvl2pPr marL="914400" lvl="1" indent="-31089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296"/>
              <a:buFont typeface="Courier New"/>
              <a:buChar char="o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pic>
        <p:nvPicPr>
          <p:cNvPr id="123" name="Google Shape;123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6"/>
          <p:cNvSpPr txBox="1">
            <a:spLocks noGrp="1"/>
          </p:cNvSpPr>
          <p:nvPr>
            <p:ph type="body" idx="1"/>
          </p:nvPr>
        </p:nvSpPr>
        <p:spPr>
          <a:xfrm>
            <a:off x="1695999" y="1566639"/>
            <a:ext cx="317525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6" name="Google Shape;126;p46"/>
          <p:cNvSpPr txBox="1">
            <a:spLocks noGrp="1"/>
          </p:cNvSpPr>
          <p:nvPr>
            <p:ph type="body" idx="2"/>
          </p:nvPr>
        </p:nvSpPr>
        <p:spPr>
          <a:xfrm>
            <a:off x="7176164" y="1566639"/>
            <a:ext cx="317526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127" name="Google Shape;127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6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2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46"/>
          <p:cNvSpPr/>
          <p:nvPr/>
        </p:nvSpPr>
        <p:spPr>
          <a:xfrm>
            <a:off x="2199884" y="2284225"/>
            <a:ext cx="2307266" cy="53163"/>
          </a:xfrm>
          <a:prstGeom prst="rect">
            <a:avLst/>
          </a:prstGeom>
          <a:solidFill>
            <a:srgbClr val="BE272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46"/>
          <p:cNvSpPr/>
          <p:nvPr/>
        </p:nvSpPr>
        <p:spPr>
          <a:xfrm>
            <a:off x="7610161" y="2337388"/>
            <a:ext cx="2307266" cy="53163"/>
          </a:xfrm>
          <a:prstGeom prst="rect">
            <a:avLst/>
          </a:prstGeom>
          <a:solidFill>
            <a:srgbClr val="BE272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46"/>
          <p:cNvSpPr txBox="1">
            <a:spLocks noGrp="1"/>
          </p:cNvSpPr>
          <p:nvPr>
            <p:ph type="body" idx="3"/>
          </p:nvPr>
        </p:nvSpPr>
        <p:spPr>
          <a:xfrm>
            <a:off x="838200" y="2524124"/>
            <a:ext cx="5063836" cy="3832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116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60"/>
              <a:buFont typeface="Arial"/>
              <a:buChar char="•"/>
              <a:defRPr sz="1600"/>
            </a:lvl1pPr>
            <a:lvl2pPr marL="914400" lvl="1" indent="-31089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296"/>
              <a:buFont typeface="Arial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46"/>
          <p:cNvSpPr txBox="1">
            <a:spLocks noGrp="1"/>
          </p:cNvSpPr>
          <p:nvPr>
            <p:ph type="body" idx="4"/>
          </p:nvPr>
        </p:nvSpPr>
        <p:spPr>
          <a:xfrm>
            <a:off x="6137734" y="2524123"/>
            <a:ext cx="5063836" cy="3832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116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60"/>
              <a:buFont typeface="Arial"/>
              <a:buChar char="•"/>
              <a:defRPr sz="1600"/>
            </a:lvl1pPr>
            <a:lvl2pPr marL="914400" lvl="1" indent="-31089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296"/>
              <a:buFont typeface="Arial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46"/>
          <p:cNvSpPr txBox="1">
            <a:spLocks noGrp="1"/>
          </p:cNvSpPr>
          <p:nvPr>
            <p:ph type="title"/>
          </p:nvPr>
        </p:nvSpPr>
        <p:spPr>
          <a:xfrm>
            <a:off x="838200" y="509145"/>
            <a:ext cx="8463742" cy="94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  <a:defRPr sz="2800" b="1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5" name="Google Shape;135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7"/>
          <p:cNvSpPr txBox="1">
            <a:spLocks noGrp="1"/>
          </p:cNvSpPr>
          <p:nvPr>
            <p:ph type="body" idx="1"/>
          </p:nvPr>
        </p:nvSpPr>
        <p:spPr>
          <a:xfrm>
            <a:off x="838199" y="3672580"/>
            <a:ext cx="3932237" cy="140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138" name="Google Shape;138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47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2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47"/>
          <p:cNvSpPr txBox="1">
            <a:spLocks noGrp="1"/>
          </p:cNvSpPr>
          <p:nvPr>
            <p:ph type="body" idx="2"/>
          </p:nvPr>
        </p:nvSpPr>
        <p:spPr>
          <a:xfrm>
            <a:off x="803764" y="834017"/>
            <a:ext cx="2978527" cy="2030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  <a:defRPr sz="2800" b="0">
                <a:solidFill>
                  <a:srgbClr val="C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2" name="Google Shape;142;p47"/>
          <p:cNvSpPr txBox="1">
            <a:spLocks noGrp="1"/>
          </p:cNvSpPr>
          <p:nvPr>
            <p:ph type="body" idx="3"/>
          </p:nvPr>
        </p:nvSpPr>
        <p:spPr>
          <a:xfrm>
            <a:off x="5170488" y="1346200"/>
            <a:ext cx="6375400" cy="4887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43" name="Google Shape;143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4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4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8" name="Google Shape;148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4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5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g128e061f2de_0_109"/>
          <p:cNvCxnSpPr/>
          <p:nvPr/>
        </p:nvCxnSpPr>
        <p:spPr>
          <a:xfrm>
            <a:off x="575800" y="6322471"/>
            <a:ext cx="11040300" cy="0"/>
          </a:xfrm>
          <a:prstGeom prst="straightConnector1">
            <a:avLst/>
          </a:prstGeom>
          <a:noFill/>
          <a:ln w="9525" cap="flat" cmpd="sng">
            <a:solidFill>
              <a:srgbClr val="C6C5C5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65" name="Google Shape;165;g128e061f2de_0_109"/>
          <p:cNvSpPr txBox="1">
            <a:spLocks noGrp="1"/>
          </p:cNvSpPr>
          <p:nvPr>
            <p:ph type="title"/>
          </p:nvPr>
        </p:nvSpPr>
        <p:spPr>
          <a:xfrm>
            <a:off x="415600" y="284933"/>
            <a:ext cx="113607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3700"/>
              <a:buFont typeface="Trebuchet MS"/>
              <a:buNone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cxnSp>
        <p:nvCxnSpPr>
          <p:cNvPr id="166" name="Google Shape;166;g128e061f2de_0_109"/>
          <p:cNvCxnSpPr/>
          <p:nvPr/>
        </p:nvCxnSpPr>
        <p:spPr>
          <a:xfrm>
            <a:off x="575800" y="1002333"/>
            <a:ext cx="11040300" cy="0"/>
          </a:xfrm>
          <a:prstGeom prst="straightConnector1">
            <a:avLst/>
          </a:prstGeom>
          <a:noFill/>
          <a:ln w="9525" cap="flat" cmpd="sng">
            <a:solidFill>
              <a:srgbClr val="C6C5C5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67" name="Google Shape;167;g128e061f2de_0_109">
            <a:hlinkClick r:id="" action="ppaction://hlinkshowjump?jump=previousslide"/>
          </p:cNvPr>
          <p:cNvSpPr/>
          <p:nvPr/>
        </p:nvSpPr>
        <p:spPr>
          <a:xfrm rot="2700000">
            <a:off x="11348840" y="6420393"/>
            <a:ext cx="113279" cy="113279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28e061f2de_0_109"/>
          <p:cNvSpPr/>
          <p:nvPr/>
        </p:nvSpPr>
        <p:spPr>
          <a:xfrm>
            <a:off x="579075" y="6315167"/>
            <a:ext cx="506400" cy="232800"/>
          </a:xfrm>
          <a:prstGeom prst="rect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128e061f2de_0_109">
            <a:hlinkClick r:id="" action="ppaction://hlinkshowjump?jump=nextslide"/>
          </p:cNvPr>
          <p:cNvSpPr/>
          <p:nvPr/>
        </p:nvSpPr>
        <p:spPr>
          <a:xfrm rot="-8100000">
            <a:off x="11508840" y="6420194"/>
            <a:ext cx="113279" cy="113279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128e061f2de_0_109"/>
          <p:cNvSpPr txBox="1">
            <a:spLocks noGrp="1"/>
          </p:cNvSpPr>
          <p:nvPr>
            <p:ph type="sldNum" idx="12"/>
          </p:nvPr>
        </p:nvSpPr>
        <p:spPr>
          <a:xfrm>
            <a:off x="579067" y="6315167"/>
            <a:ext cx="506400" cy="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g128e061f2de_0_109"/>
          <p:cNvSpPr txBox="1"/>
          <p:nvPr/>
        </p:nvSpPr>
        <p:spPr>
          <a:xfrm>
            <a:off x="9204248" y="6246912"/>
            <a:ext cx="2043600" cy="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C6C5C5"/>
                </a:solidFill>
                <a:latin typeface="Arial"/>
                <a:ea typeface="Arial"/>
                <a:cs typeface="Arial"/>
                <a:sym typeface="Arial"/>
              </a:rPr>
              <a:t>www.companyname.com</a:t>
            </a:r>
            <a:endParaRPr sz="1200" b="0" i="0" u="none" strike="noStrike" cap="none">
              <a:solidFill>
                <a:srgbClr val="C6C5C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9185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34"/>
          <p:cNvSpPr txBox="1">
            <a:spLocks noGrp="1"/>
          </p:cNvSpPr>
          <p:nvPr>
            <p:ph type="ctrTitle"/>
          </p:nvPr>
        </p:nvSpPr>
        <p:spPr>
          <a:xfrm>
            <a:off x="1697669" y="3351966"/>
            <a:ext cx="7200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Montserrat ExtraBold"/>
              <a:buNone/>
              <a:defRPr sz="400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34"/>
          <p:cNvSpPr txBox="1">
            <a:spLocks noGrp="1"/>
          </p:cNvSpPr>
          <p:nvPr>
            <p:ph type="subTitle" idx="1"/>
          </p:nvPr>
        </p:nvSpPr>
        <p:spPr>
          <a:xfrm>
            <a:off x="1697669" y="4071966"/>
            <a:ext cx="5041797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None/>
              <a:defRPr>
                <a:solidFill>
                  <a:srgbClr val="AEABAB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lvl="3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44" name="Google Shape;44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49810" y="1223962"/>
            <a:ext cx="4438650" cy="441007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34"/>
          <p:cNvSpPr/>
          <p:nvPr/>
        </p:nvSpPr>
        <p:spPr>
          <a:xfrm rot="5400000">
            <a:off x="-307571" y="2821864"/>
            <a:ext cx="1446414" cy="831272"/>
          </a:xfrm>
          <a:prstGeom prst="triangle">
            <a:avLst>
              <a:gd name="adj" fmla="val 50000"/>
            </a:avLst>
          </a:prstGeom>
          <a:solidFill>
            <a:srgbClr val="BE272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" name="Google Shape;46;p34"/>
          <p:cNvSpPr txBox="1">
            <a:spLocks noGrp="1"/>
          </p:cNvSpPr>
          <p:nvPr>
            <p:ph type="body" idx="2"/>
          </p:nvPr>
        </p:nvSpPr>
        <p:spPr>
          <a:xfrm>
            <a:off x="1562203" y="1974293"/>
            <a:ext cx="2978527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9600"/>
              <a:buNone/>
              <a:defRPr sz="9600" b="0">
                <a:solidFill>
                  <a:srgbClr val="C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47" name="Google Shape;47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55325" y="5268225"/>
            <a:ext cx="2040576" cy="99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title"/>
          </p:nvPr>
        </p:nvSpPr>
        <p:spPr>
          <a:xfrm>
            <a:off x="1974966" y="2521987"/>
            <a:ext cx="80763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Montserrat Black"/>
              <a:buNone/>
              <a:defRPr sz="6000" b="1">
                <a:solidFill>
                  <a:srgbClr val="C0000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0" name="Google Shape;50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9185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35"/>
          <p:cNvSpPr txBox="1">
            <a:spLocks noGrp="1"/>
          </p:cNvSpPr>
          <p:nvPr>
            <p:ph type="body" idx="1"/>
          </p:nvPr>
        </p:nvSpPr>
        <p:spPr>
          <a:xfrm>
            <a:off x="1989667" y="3847550"/>
            <a:ext cx="807635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sz="32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35"/>
          <p:cNvSpPr/>
          <p:nvPr/>
        </p:nvSpPr>
        <p:spPr>
          <a:xfrm rot="10800000">
            <a:off x="5289935" y="1559948"/>
            <a:ext cx="1446414" cy="831272"/>
          </a:xfrm>
          <a:prstGeom prst="triangle">
            <a:avLst>
              <a:gd name="adj" fmla="val 50000"/>
            </a:avLst>
          </a:prstGeom>
          <a:solidFill>
            <a:srgbClr val="BE272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3" name="Google Shape;53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2013" y="5255650"/>
            <a:ext cx="2040576" cy="99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36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2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36"/>
          <p:cNvSpPr txBox="1">
            <a:spLocks noGrp="1"/>
          </p:cNvSpPr>
          <p:nvPr>
            <p:ph type="title"/>
          </p:nvPr>
        </p:nvSpPr>
        <p:spPr>
          <a:xfrm>
            <a:off x="838200" y="509145"/>
            <a:ext cx="8463742" cy="94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  <a:defRPr sz="2800" b="1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9" name="Google Shape;59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ntent with Caption">
  <p:cSld name="2_Content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7"/>
          <p:cNvSpPr txBox="1">
            <a:spLocks noGrp="1"/>
          </p:cNvSpPr>
          <p:nvPr>
            <p:ph type="body" idx="1"/>
          </p:nvPr>
        </p:nvSpPr>
        <p:spPr>
          <a:xfrm>
            <a:off x="3818313" y="3901864"/>
            <a:ext cx="4555374" cy="2169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62" name="Google Shape;62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37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2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37"/>
          <p:cNvSpPr txBox="1">
            <a:spLocks noGrp="1"/>
          </p:cNvSpPr>
          <p:nvPr>
            <p:ph type="body" idx="2"/>
          </p:nvPr>
        </p:nvSpPr>
        <p:spPr>
          <a:xfrm>
            <a:off x="803764" y="834017"/>
            <a:ext cx="2978527" cy="2030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  <a:defRPr sz="3200" b="0">
                <a:solidFill>
                  <a:srgbClr val="C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66" name="Google Shape;66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838200" y="3858704"/>
            <a:ext cx="2860964" cy="45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with Caption">
  <p:cSld name="1_Content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9"/>
          <p:cNvSpPr txBox="1">
            <a:spLocks noGrp="1"/>
          </p:cNvSpPr>
          <p:nvPr>
            <p:ph type="body" idx="1"/>
          </p:nvPr>
        </p:nvSpPr>
        <p:spPr>
          <a:xfrm>
            <a:off x="746918" y="3882043"/>
            <a:ext cx="3816769" cy="2169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70" name="Google Shape;70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39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2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39"/>
          <p:cNvSpPr txBox="1">
            <a:spLocks noGrp="1"/>
          </p:cNvSpPr>
          <p:nvPr>
            <p:ph type="body" idx="2"/>
          </p:nvPr>
        </p:nvSpPr>
        <p:spPr>
          <a:xfrm>
            <a:off x="803764" y="834017"/>
            <a:ext cx="2978527" cy="2030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  <a:defRPr sz="2800" b="0">
                <a:solidFill>
                  <a:srgbClr val="C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74" name="Google Shape;74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59085"/>
            <a:ext cx="12534822" cy="695910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40"/>
          <p:cNvSpPr txBox="1">
            <a:spLocks noGrp="1"/>
          </p:cNvSpPr>
          <p:nvPr>
            <p:ph type="ctrTitle"/>
          </p:nvPr>
        </p:nvSpPr>
        <p:spPr>
          <a:xfrm>
            <a:off x="2594340" y="3145331"/>
            <a:ext cx="7558961" cy="151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Black"/>
              <a:buNone/>
              <a:defRPr sz="3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0"/>
          <p:cNvSpPr txBox="1">
            <a:spLocks noGrp="1"/>
          </p:cNvSpPr>
          <p:nvPr>
            <p:ph type="subTitle" idx="1"/>
          </p:nvPr>
        </p:nvSpPr>
        <p:spPr>
          <a:xfrm>
            <a:off x="2594340" y="4372481"/>
            <a:ext cx="7558961" cy="1300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79" name="Google Shape;79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4571" y="1362499"/>
            <a:ext cx="4280502" cy="425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41803" y="1422897"/>
            <a:ext cx="4280502" cy="425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61198" y="4951700"/>
            <a:ext cx="2012426" cy="9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11667" y="-83672"/>
            <a:ext cx="12640676" cy="701787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30"/>
          <p:cNvSpPr txBox="1">
            <a:spLocks noGrp="1"/>
          </p:cNvSpPr>
          <p:nvPr>
            <p:ph type="ctrTitle"/>
          </p:nvPr>
        </p:nvSpPr>
        <p:spPr>
          <a:xfrm>
            <a:off x="279991" y="3969209"/>
            <a:ext cx="9144000" cy="1464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Black"/>
              <a:buNone/>
              <a:defRPr sz="3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0"/>
          <p:cNvSpPr txBox="1">
            <a:spLocks noGrp="1"/>
          </p:cNvSpPr>
          <p:nvPr>
            <p:ph type="subTitle" idx="1"/>
          </p:nvPr>
        </p:nvSpPr>
        <p:spPr>
          <a:xfrm>
            <a:off x="279991" y="543362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86" name="Google Shape;8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42381" y="-123349"/>
            <a:ext cx="7133810" cy="7097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0000" y="322051"/>
            <a:ext cx="3225201" cy="157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41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2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1" name="Google Shape;9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sz="4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9"/>
          <p:cNvSpPr txBox="1"/>
          <p:nvPr/>
        </p:nvSpPr>
        <p:spPr>
          <a:xfrm>
            <a:off x="1981200" y="6338813"/>
            <a:ext cx="712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2022 By Rikkei Academy - Rikkei Education - All rights reserved.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bb26f517d_0_1"/>
          <p:cNvSpPr txBox="1">
            <a:spLocks noGrp="1"/>
          </p:cNvSpPr>
          <p:nvPr>
            <p:ph type="ctrTitle"/>
          </p:nvPr>
        </p:nvSpPr>
        <p:spPr>
          <a:xfrm>
            <a:off x="1697674" y="2660574"/>
            <a:ext cx="8613943" cy="9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Montserrat ExtraBold"/>
              <a:buNone/>
            </a:pPr>
            <a:r>
              <a:rPr lang="en-US" sz="3000" b="1" dirty="0">
                <a:latin typeface="Montserrat ExtraBold" pitchFamily="2" charset="0"/>
              </a:rPr>
              <a:t>DOM AND EVENT</a:t>
            </a:r>
            <a:endParaRPr sz="3000" b="1" dirty="0">
              <a:latin typeface="Montserrat ExtraBold" pitchFamily="2" charset="0"/>
            </a:endParaRPr>
          </a:p>
        </p:txBody>
      </p:sp>
      <p:sp>
        <p:nvSpPr>
          <p:cNvPr id="177" name="Google Shape;177;g11bb26f517d_0_1"/>
          <p:cNvSpPr txBox="1">
            <a:spLocks noGrp="1"/>
          </p:cNvSpPr>
          <p:nvPr>
            <p:ph type="subTitle" idx="1"/>
          </p:nvPr>
        </p:nvSpPr>
        <p:spPr>
          <a:xfrm>
            <a:off x="1697669" y="4071966"/>
            <a:ext cx="5041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r>
              <a:rPr lang="en-US" sz="1800" dirty="0">
                <a:solidFill>
                  <a:srgbClr val="595959"/>
                </a:solidFill>
                <a:latin typeface="+mj-lt"/>
                <a:ea typeface="Montserrat"/>
                <a:cs typeface="Montserrat"/>
                <a:sym typeface="Montserrat"/>
              </a:rPr>
              <a:t>Version: 2.0</a:t>
            </a:r>
            <a:endParaRPr dirty="0">
              <a:latin typeface="+mj-lt"/>
            </a:endParaRPr>
          </a:p>
        </p:txBody>
      </p:sp>
      <p:sp>
        <p:nvSpPr>
          <p:cNvPr id="178" name="Google Shape;178;g11bb26f517d_0_1"/>
          <p:cNvSpPr txBox="1">
            <a:spLocks noGrp="1"/>
          </p:cNvSpPr>
          <p:nvPr>
            <p:ph type="body" idx="2"/>
          </p:nvPr>
        </p:nvSpPr>
        <p:spPr>
          <a:xfrm>
            <a:off x="1562200" y="1974300"/>
            <a:ext cx="81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600"/>
              <a:buNone/>
            </a:pPr>
            <a:r>
              <a:rPr lang="en-US" sz="3000" b="1" dirty="0">
                <a:latin typeface="Montserrat ExtraBold" pitchFamily="2" charset="0"/>
              </a:rPr>
              <a:t>SESSION 14:</a:t>
            </a:r>
            <a:endParaRPr sz="3000" b="1" dirty="0">
              <a:latin typeface="Montserrat ExtraBold" pitchFamily="2" charset="0"/>
            </a:endParaRPr>
          </a:p>
        </p:txBody>
      </p:sp>
      <p:sp>
        <p:nvSpPr>
          <p:cNvPr id="179" name="Google Shape;179;g11bb26f517d_0_1"/>
          <p:cNvSpPr txBox="1"/>
          <p:nvPr/>
        </p:nvSpPr>
        <p:spPr>
          <a:xfrm>
            <a:off x="1697668" y="3664241"/>
            <a:ext cx="6485039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Montserrat"/>
                <a:cs typeface="Montserrat"/>
                <a:sym typeface="Montserrat"/>
              </a:rPr>
              <a:t>Module 1: </a:t>
            </a:r>
            <a:r>
              <a:rPr lang="en-US" sz="180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Web Front-end Fundamental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872C-D91D-86ED-CC5B-23602F338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- 3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90737-D7E7-DB0A-E482-3578C928A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5162" y="1232201"/>
            <a:ext cx="9845946" cy="50408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>
                <a:solidFill>
                  <a:srgbClr val="C00000"/>
                </a:solidFill>
                <a:latin typeface="+mn-lt"/>
              </a:rPr>
              <a:t>Ví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+mn-lt"/>
              </a:rPr>
              <a:t>dụ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+mn-lt"/>
              </a:rPr>
              <a:t>sự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+mn-lt"/>
              </a:rPr>
              <a:t>kiện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+mn-lt"/>
              </a:rPr>
              <a:t>với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+mn-lt"/>
              </a:rPr>
              <a:t>chuột</a:t>
            </a:r>
            <a:endParaRPr lang="en-US" sz="20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51CD80-722C-014A-7BE5-289CAE730BF8}"/>
              </a:ext>
            </a:extLst>
          </p:cNvPr>
          <p:cNvSpPr txBox="1"/>
          <p:nvPr/>
        </p:nvSpPr>
        <p:spPr>
          <a:xfrm>
            <a:off x="2650135" y="1955257"/>
            <a:ext cx="609600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+mn-lt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+mn-lt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+mn-lt"/>
              </a:rPr>
              <a:t>"header"</a:t>
            </a:r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+mn-lt"/>
              </a:rPr>
              <a:t>onmouseover</a:t>
            </a:r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+mn-lt"/>
              </a:rPr>
              <a:t>"</a:t>
            </a:r>
            <a:r>
              <a:rPr lang="en-US" b="0" dirty="0" err="1">
                <a:solidFill>
                  <a:srgbClr val="795E26"/>
                </a:solidFill>
                <a:effectLst/>
                <a:latin typeface="+mn-lt"/>
              </a:rPr>
              <a:t>onMouseOver</a:t>
            </a:r>
            <a:r>
              <a:rPr lang="en-US" b="0" dirty="0">
                <a:solidFill>
                  <a:srgbClr val="0000FF"/>
                </a:solidFill>
                <a:effectLst/>
                <a:latin typeface="+mn-lt"/>
              </a:rPr>
              <a:t>()"</a:t>
            </a:r>
            <a:r>
              <a:rPr lang="en-US" b="0" dirty="0">
                <a:solidFill>
                  <a:srgbClr val="800000"/>
                </a:solidFill>
                <a:effectLst/>
                <a:latin typeface="+mn-lt"/>
              </a:rPr>
              <a:t>&gt;&lt;/div&gt;</a:t>
            </a:r>
            <a:endParaRPr lang="en-US" b="0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+mn-lt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+mn-lt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b="0" dirty="0">
                <a:solidFill>
                  <a:srgbClr val="0070C1"/>
                </a:solidFill>
                <a:effectLst/>
                <a:latin typeface="+mn-lt"/>
              </a:rPr>
              <a:t>header</a:t>
            </a:r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+mn-lt"/>
              </a:rPr>
              <a:t>document</a:t>
            </a:r>
            <a:r>
              <a:rPr lang="en-US" b="0" dirty="0" err="1">
                <a:solidFill>
                  <a:srgbClr val="000000"/>
                </a:solidFill>
                <a:effectLst/>
                <a:latin typeface="+mn-lt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+mn-lt"/>
              </a:rPr>
              <a:t>getElementById</a:t>
            </a:r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+mn-lt"/>
              </a:rPr>
              <a:t>"header"</a:t>
            </a:r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        </a:t>
            </a:r>
            <a:r>
              <a:rPr lang="en-US" b="0" dirty="0" err="1">
                <a:solidFill>
                  <a:srgbClr val="0070C1"/>
                </a:solidFill>
                <a:effectLst/>
                <a:latin typeface="+mn-lt"/>
              </a:rPr>
              <a:t>header</a:t>
            </a:r>
            <a:r>
              <a:rPr lang="en-US" b="0" dirty="0" err="1">
                <a:solidFill>
                  <a:srgbClr val="000000"/>
                </a:solidFill>
                <a:effectLst/>
                <a:latin typeface="+mn-lt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+mn-lt"/>
              </a:rPr>
              <a:t>addEventListener</a:t>
            </a:r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+mn-lt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+mn-lt"/>
              </a:rPr>
              <a:t>mousedown</a:t>
            </a:r>
            <a:r>
              <a:rPr lang="en-US" b="0" dirty="0">
                <a:solidFill>
                  <a:srgbClr val="A31515"/>
                </a:solidFill>
                <a:effectLst/>
                <a:latin typeface="+mn-lt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, (</a:t>
            </a:r>
            <a:r>
              <a:rPr lang="en-US" b="0" dirty="0">
                <a:solidFill>
                  <a:srgbClr val="001080"/>
                </a:solidFill>
                <a:effectLst/>
                <a:latin typeface="+mn-lt"/>
              </a:rPr>
              <a:t>e</a:t>
            </a:r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+mn-lt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            </a:t>
            </a:r>
            <a:r>
              <a:rPr lang="en-US" b="0" dirty="0">
                <a:solidFill>
                  <a:srgbClr val="001080"/>
                </a:solidFill>
                <a:effectLst/>
                <a:latin typeface="+mn-lt"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  <a:latin typeface="+mn-lt"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+mn-lt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+mn-lt"/>
              </a:rPr>
              <a:t>mousedown</a:t>
            </a:r>
            <a:r>
              <a:rPr lang="en-US" b="0" dirty="0">
                <a:solidFill>
                  <a:srgbClr val="A31515"/>
                </a:solidFill>
                <a:effectLst/>
                <a:latin typeface="+mn-lt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        });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        </a:t>
            </a:r>
            <a:r>
              <a:rPr lang="en-US" b="0" dirty="0" err="1">
                <a:solidFill>
                  <a:srgbClr val="0070C1"/>
                </a:solidFill>
                <a:effectLst/>
                <a:latin typeface="+mn-lt"/>
              </a:rPr>
              <a:t>header</a:t>
            </a:r>
            <a:r>
              <a:rPr lang="en-US" b="0" dirty="0" err="1">
                <a:solidFill>
                  <a:srgbClr val="000000"/>
                </a:solidFill>
                <a:effectLst/>
                <a:latin typeface="+mn-lt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+mn-lt"/>
              </a:rPr>
              <a:t>addEventListener</a:t>
            </a:r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+mn-lt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+mn-lt"/>
              </a:rPr>
              <a:t>mouseup</a:t>
            </a:r>
            <a:r>
              <a:rPr lang="en-US" b="0" dirty="0">
                <a:solidFill>
                  <a:srgbClr val="A31515"/>
                </a:solidFill>
                <a:effectLst/>
                <a:latin typeface="+mn-lt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, (</a:t>
            </a:r>
            <a:r>
              <a:rPr lang="en-US" b="0" dirty="0">
                <a:solidFill>
                  <a:srgbClr val="001080"/>
                </a:solidFill>
                <a:effectLst/>
                <a:latin typeface="+mn-lt"/>
              </a:rPr>
              <a:t>e</a:t>
            </a:r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+mn-lt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            </a:t>
            </a:r>
            <a:r>
              <a:rPr lang="en-US" b="0" dirty="0">
                <a:solidFill>
                  <a:srgbClr val="001080"/>
                </a:solidFill>
                <a:effectLst/>
                <a:latin typeface="+mn-lt"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  <a:latin typeface="+mn-lt"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+mn-lt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+mn-lt"/>
              </a:rPr>
              <a:t>mouseup</a:t>
            </a:r>
            <a:r>
              <a:rPr lang="en-US" b="0" dirty="0">
                <a:solidFill>
                  <a:srgbClr val="A31515"/>
                </a:solidFill>
                <a:effectLst/>
                <a:latin typeface="+mn-lt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        });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        </a:t>
            </a:r>
            <a:r>
              <a:rPr lang="en-US" b="0" dirty="0" err="1">
                <a:solidFill>
                  <a:srgbClr val="0070C1"/>
                </a:solidFill>
                <a:effectLst/>
                <a:latin typeface="+mn-lt"/>
              </a:rPr>
              <a:t>header</a:t>
            </a:r>
            <a:r>
              <a:rPr lang="en-US" b="0" dirty="0" err="1">
                <a:solidFill>
                  <a:srgbClr val="000000"/>
                </a:solidFill>
                <a:effectLst/>
                <a:latin typeface="+mn-lt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+mn-lt"/>
              </a:rPr>
              <a:t>addEventListener</a:t>
            </a:r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+mn-lt"/>
              </a:rPr>
              <a:t>"click"</a:t>
            </a:r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, (</a:t>
            </a:r>
            <a:r>
              <a:rPr lang="en-US" b="0" dirty="0">
                <a:solidFill>
                  <a:srgbClr val="001080"/>
                </a:solidFill>
                <a:effectLst/>
                <a:latin typeface="+mn-lt"/>
              </a:rPr>
              <a:t>e</a:t>
            </a:r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+mn-lt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            </a:t>
            </a:r>
            <a:r>
              <a:rPr lang="en-US" b="0" dirty="0">
                <a:solidFill>
                  <a:srgbClr val="001080"/>
                </a:solidFill>
                <a:effectLst/>
                <a:latin typeface="+mn-lt"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  <a:latin typeface="+mn-lt"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+mn-lt"/>
              </a:rPr>
              <a:t>"click"</a:t>
            </a:r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        });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        </a:t>
            </a:r>
            <a:r>
              <a:rPr lang="en-US" b="0" dirty="0" err="1">
                <a:solidFill>
                  <a:srgbClr val="0070C1"/>
                </a:solidFill>
                <a:effectLst/>
                <a:latin typeface="+mn-lt"/>
              </a:rPr>
              <a:t>header</a:t>
            </a:r>
            <a:r>
              <a:rPr lang="en-US" b="0" dirty="0" err="1">
                <a:solidFill>
                  <a:srgbClr val="000000"/>
                </a:solidFill>
                <a:effectLst/>
                <a:latin typeface="+mn-lt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+mn-lt"/>
              </a:rPr>
              <a:t>addEventListener</a:t>
            </a:r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+mn-lt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+mn-lt"/>
              </a:rPr>
              <a:t>mousemove</a:t>
            </a:r>
            <a:r>
              <a:rPr lang="en-US" b="0" dirty="0">
                <a:solidFill>
                  <a:srgbClr val="A31515"/>
                </a:solidFill>
                <a:effectLst/>
                <a:latin typeface="+mn-lt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, (</a:t>
            </a:r>
            <a:r>
              <a:rPr lang="en-US" b="0" dirty="0">
                <a:solidFill>
                  <a:srgbClr val="001080"/>
                </a:solidFill>
                <a:effectLst/>
                <a:latin typeface="+mn-lt"/>
              </a:rPr>
              <a:t>e</a:t>
            </a:r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+mn-lt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            </a:t>
            </a:r>
            <a:r>
              <a:rPr lang="en-US" b="0" dirty="0">
                <a:solidFill>
                  <a:srgbClr val="001080"/>
                </a:solidFill>
                <a:effectLst/>
                <a:latin typeface="+mn-lt"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  <a:latin typeface="+mn-lt"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+mn-lt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+mn-lt"/>
              </a:rPr>
              <a:t>mousemove</a:t>
            </a:r>
            <a:r>
              <a:rPr lang="en-US" b="0" dirty="0">
                <a:solidFill>
                  <a:srgbClr val="A31515"/>
                </a:solidFill>
                <a:effectLst/>
                <a:latin typeface="+mn-lt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        });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+mn-lt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+mn-lt"/>
              </a:rPr>
              <a:t>onMouseOver</a:t>
            </a:r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            </a:t>
            </a:r>
            <a:r>
              <a:rPr lang="en-US" b="0" dirty="0">
                <a:solidFill>
                  <a:srgbClr val="001080"/>
                </a:solidFill>
                <a:effectLst/>
                <a:latin typeface="+mn-lt"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  <a:latin typeface="+mn-lt"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+mn-lt"/>
              </a:rPr>
              <a:t>'mouseover'</a:t>
            </a:r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+mn-lt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9833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872C-D91D-86ED-CC5B-23602F338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- 4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90737-D7E7-DB0A-E482-3578C928A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5162" y="1232201"/>
            <a:ext cx="10578638" cy="6200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>
                <a:solidFill>
                  <a:srgbClr val="C00000"/>
                </a:solidFill>
                <a:latin typeface="+mn-lt"/>
              </a:rPr>
              <a:t>Sự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+mn-lt"/>
              </a:rPr>
              <a:t>kiện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+mn-lt"/>
              </a:rPr>
              <a:t>với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+mn-lt"/>
              </a:rPr>
              <a:t>bàn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+mn-lt"/>
              </a:rPr>
              <a:t>phím</a:t>
            </a:r>
            <a:endParaRPr lang="en-US" sz="2000" b="1" dirty="0">
              <a:solidFill>
                <a:srgbClr val="C00000"/>
              </a:solidFill>
              <a:latin typeface="+mn-lt"/>
            </a:endParaRPr>
          </a:p>
          <a:p>
            <a:pPr lvl="2">
              <a:lnSpc>
                <a:spcPct val="150000"/>
              </a:lnSpc>
            </a:pPr>
            <a:endParaRPr lang="en-US" sz="2000" dirty="0">
              <a:latin typeface="+mn-l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8BD1BB-F198-8B42-00C6-E525E1A16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458630"/>
              </p:ext>
            </p:extLst>
          </p:nvPr>
        </p:nvGraphicFramePr>
        <p:xfrm>
          <a:off x="1350498" y="2133600"/>
          <a:ext cx="10003301" cy="1739366"/>
        </p:xfrm>
        <a:graphic>
          <a:graphicData uri="http://schemas.openxmlformats.org/drawingml/2006/table">
            <a:tbl>
              <a:tblPr/>
              <a:tblGrid>
                <a:gridCol w="2421294">
                  <a:extLst>
                    <a:ext uri="{9D8B030D-6E8A-4147-A177-3AD203B41FA5}">
                      <a16:colId xmlns:a16="http://schemas.microsoft.com/office/drawing/2014/main" val="890293097"/>
                    </a:ext>
                  </a:extLst>
                </a:gridCol>
                <a:gridCol w="2910265">
                  <a:extLst>
                    <a:ext uri="{9D8B030D-6E8A-4147-A177-3AD203B41FA5}">
                      <a16:colId xmlns:a16="http://schemas.microsoft.com/office/drawing/2014/main" val="1185218242"/>
                    </a:ext>
                  </a:extLst>
                </a:gridCol>
                <a:gridCol w="4671742">
                  <a:extLst>
                    <a:ext uri="{9D8B030D-6E8A-4147-A177-3AD203B41FA5}">
                      <a16:colId xmlns:a16="http://schemas.microsoft.com/office/drawing/2014/main" val="3826702846"/>
                    </a:ext>
                  </a:extLst>
                </a:gridCol>
              </a:tblGrid>
              <a:tr h="49218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Event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272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Property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272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27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784960"/>
                  </a:ext>
                </a:extLst>
              </a:tr>
              <a:tr h="623589">
                <a:tc>
                  <a:txBody>
                    <a:bodyPr/>
                    <a:lstStyle/>
                    <a:p>
                      <a:pPr rtl="0" fontAlgn="t"/>
                      <a:r>
                        <a:rPr lang="en-US" sz="1600" dirty="0" err="1">
                          <a:latin typeface="+mn-lt"/>
                        </a:rPr>
                        <a:t>keydown</a:t>
                      </a:r>
                      <a:r>
                        <a:rPr lang="en-US" sz="1600" dirty="0">
                          <a:latin typeface="+mn-lt"/>
                        </a:rPr>
                        <a:t>/</a:t>
                      </a:r>
                      <a:r>
                        <a:rPr lang="en-US" sz="1600" dirty="0" err="1">
                          <a:latin typeface="+mn-lt"/>
                        </a:rPr>
                        <a:t>keyup</a:t>
                      </a:r>
                      <a:endParaRPr lang="en-US" sz="1600" b="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400" dirty="0" err="1">
                          <a:latin typeface="+mn-lt"/>
                        </a:rPr>
                        <a:t>onkeydown</a:t>
                      </a:r>
                      <a:r>
                        <a:rPr lang="en-US" sz="1400" dirty="0">
                          <a:latin typeface="+mn-lt"/>
                        </a:rPr>
                        <a:t>/</a:t>
                      </a:r>
                      <a:r>
                        <a:rPr lang="en-US" sz="1400" dirty="0" err="1">
                          <a:latin typeface="+mn-lt"/>
                        </a:rPr>
                        <a:t>onkeyup</a:t>
                      </a:r>
                      <a:endParaRPr lang="en-US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 err="1">
                          <a:latin typeface="+mn-lt"/>
                        </a:rPr>
                        <a:t>Kích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hoạt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khi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bạn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nhấn</a:t>
                      </a:r>
                      <a:r>
                        <a:rPr lang="en-US" sz="1600" dirty="0">
                          <a:latin typeface="+mn-lt"/>
                        </a:rPr>
                        <a:t>/</a:t>
                      </a:r>
                      <a:r>
                        <a:rPr lang="en-US" sz="1600" dirty="0" err="1">
                          <a:latin typeface="+mn-lt"/>
                        </a:rPr>
                        <a:t>thả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một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phím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trên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bàn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phím</a:t>
                      </a:r>
                      <a:endParaRPr lang="en-US" sz="16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728897"/>
                  </a:ext>
                </a:extLst>
              </a:tr>
              <a:tr h="623589">
                <a:tc>
                  <a:txBody>
                    <a:bodyPr/>
                    <a:lstStyle/>
                    <a:p>
                      <a:pPr rtl="0" fontAlgn="t"/>
                      <a:r>
                        <a:rPr lang="en-US" sz="1600" dirty="0">
                          <a:latin typeface="+mn-lt"/>
                        </a:rPr>
                        <a:t>keypress</a:t>
                      </a:r>
                      <a:endParaRPr lang="en-US" sz="1600" b="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600" dirty="0" err="1">
                          <a:latin typeface="+mn-lt"/>
                        </a:rPr>
                        <a:t>onkeypress</a:t>
                      </a:r>
                      <a:endParaRPr lang="en-US" sz="16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 err="1">
                          <a:latin typeface="+mn-lt"/>
                        </a:rPr>
                        <a:t>Kích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hoạt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khi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bạn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nhấn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và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giữ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một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phím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trên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bàn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phím</a:t>
                      </a:r>
                      <a:r>
                        <a:rPr lang="en-US" sz="1600" dirty="0">
                          <a:latin typeface="+mn-lt"/>
                        </a:rPr>
                        <a:t>. </a:t>
                      </a:r>
                      <a:endParaRPr lang="en-US" sz="1600" b="0" i="0" u="none" strike="noStrike" cap="none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208988"/>
                  </a:ext>
                </a:extLst>
              </a:tr>
            </a:tbl>
          </a:graphicData>
        </a:graphic>
      </p:graphicFrame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4D8A799-0E90-B738-7121-D4E71AC18670}"/>
              </a:ext>
            </a:extLst>
          </p:cNvPr>
          <p:cNvSpPr txBox="1">
            <a:spLocks/>
          </p:cNvSpPr>
          <p:nvPr/>
        </p:nvSpPr>
        <p:spPr>
          <a:xfrm>
            <a:off x="775162" y="4154320"/>
            <a:ext cx="11158930" cy="215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116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089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296"/>
              <a:buFont typeface="Courier New"/>
              <a:buChar char="o"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lnSpc>
                <a:spcPct val="100000"/>
              </a:lnSpc>
            </a:pPr>
            <a:r>
              <a:rPr lang="en-US" i="1" dirty="0" err="1">
                <a:latin typeface="+mn-lt"/>
              </a:rPr>
              <a:t>Lưu</a:t>
            </a:r>
            <a:r>
              <a:rPr lang="en-US" i="1" dirty="0">
                <a:latin typeface="+mn-lt"/>
              </a:rPr>
              <a:t> ý:</a:t>
            </a:r>
            <a:endParaRPr lang="en-US" b="1" i="1" dirty="0">
              <a:solidFill>
                <a:srgbClr val="C00000"/>
              </a:solidFill>
              <a:latin typeface="+mn-lt"/>
            </a:endParaRPr>
          </a:p>
          <a:p>
            <a:pPr lvl="1">
              <a:lnSpc>
                <a:spcPct val="100000"/>
              </a:lnSpc>
            </a:pPr>
            <a:r>
              <a:rPr lang="en-US" dirty="0" err="1">
                <a:latin typeface="+mn-lt"/>
              </a:rPr>
              <a:t>Có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thể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bắt</a:t>
            </a:r>
            <a:r>
              <a:rPr lang="en-US" dirty="0">
                <a:latin typeface="+mn-lt"/>
              </a:rPr>
              <a:t> event </a:t>
            </a:r>
            <a:r>
              <a:rPr lang="en-US" dirty="0" err="1">
                <a:latin typeface="+mn-lt"/>
              </a:rPr>
              <a:t>để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kiểm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tên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của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phím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nhập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vào</a:t>
            </a:r>
            <a:r>
              <a:rPr lang="en-US" dirty="0">
                <a:latin typeface="+mn-lt"/>
              </a:rPr>
              <a:t> (</a:t>
            </a:r>
            <a:r>
              <a:rPr lang="en-US" dirty="0" err="1">
                <a:latin typeface="+mn-lt"/>
              </a:rPr>
              <a:t>event.code</a:t>
            </a:r>
            <a:r>
              <a:rPr lang="en-US" dirty="0">
                <a:latin typeface="+mn-lt"/>
              </a:rPr>
              <a:t>) </a:t>
            </a:r>
            <a:r>
              <a:rPr lang="en-US" dirty="0" err="1">
                <a:latin typeface="+mn-lt"/>
              </a:rPr>
              <a:t>hoặc</a:t>
            </a:r>
            <a:r>
              <a:rPr lang="en-US" dirty="0">
                <a:latin typeface="+mn-lt"/>
              </a:rPr>
              <a:t> key code </a:t>
            </a:r>
            <a:r>
              <a:rPr lang="en-US" dirty="0" err="1">
                <a:latin typeface="+mn-lt"/>
              </a:rPr>
              <a:t>của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phím</a:t>
            </a:r>
            <a:r>
              <a:rPr lang="en-US" dirty="0">
                <a:latin typeface="+mn-lt"/>
              </a:rPr>
              <a:t> (</a:t>
            </a:r>
            <a:r>
              <a:rPr lang="en-US" dirty="0" err="1">
                <a:latin typeface="+mn-lt"/>
              </a:rPr>
              <a:t>event.keycode</a:t>
            </a:r>
            <a:r>
              <a:rPr lang="en-US" dirty="0">
                <a:latin typeface="+mn-lt"/>
              </a:rPr>
              <a:t>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E8D2EE-A095-7D6B-5F10-9783B6464B4F}"/>
              </a:ext>
            </a:extLst>
          </p:cNvPr>
          <p:cNvSpPr txBox="1"/>
          <p:nvPr/>
        </p:nvSpPr>
        <p:spPr>
          <a:xfrm>
            <a:off x="1744394" y="5179304"/>
            <a:ext cx="741865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b="0" dirty="0" err="1">
                <a:solidFill>
                  <a:srgbClr val="001080"/>
                </a:solidFill>
                <a:effectLst/>
                <a:latin typeface="+mj-lt"/>
              </a:rPr>
              <a:t>document</a:t>
            </a:r>
            <a:r>
              <a:rPr lang="en-US" b="0" dirty="0" err="1">
                <a:solidFill>
                  <a:srgbClr val="000000"/>
                </a:solidFill>
                <a:effectLst/>
                <a:latin typeface="+mj-lt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+mj-lt"/>
              </a:rPr>
              <a:t>addEventListener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+mj-lt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+mj-lt"/>
              </a:rPr>
              <a:t>keydown</a:t>
            </a:r>
            <a:r>
              <a:rPr lang="en-US" b="0" dirty="0">
                <a:solidFill>
                  <a:srgbClr val="A31515"/>
                </a:solidFill>
                <a:effectLst/>
                <a:latin typeface="+mj-lt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+mj-lt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 (</a:t>
            </a:r>
            <a:r>
              <a:rPr lang="en-US" b="0" dirty="0">
                <a:solidFill>
                  <a:srgbClr val="001080"/>
                </a:solidFill>
                <a:effectLst/>
                <a:latin typeface="+mj-lt"/>
              </a:rPr>
              <a:t>event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            </a:t>
            </a:r>
            <a:r>
              <a:rPr lang="en-US" b="0" dirty="0">
                <a:solidFill>
                  <a:srgbClr val="001080"/>
                </a:solidFill>
                <a:effectLst/>
                <a:latin typeface="+mj-lt"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  <a:latin typeface="+mj-lt"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+mj-lt"/>
              </a:rPr>
              <a:t>event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            </a:t>
            </a:r>
            <a:r>
              <a:rPr lang="en-US" b="0" dirty="0">
                <a:solidFill>
                  <a:srgbClr val="001080"/>
                </a:solidFill>
                <a:effectLst/>
                <a:latin typeface="+mj-lt"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  <a:latin typeface="+mj-lt"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+mj-lt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+mj-lt"/>
              </a:rPr>
              <a:t>Hiển</a:t>
            </a:r>
            <a:r>
              <a:rPr lang="en-US" b="0" dirty="0">
                <a:solidFill>
                  <a:srgbClr val="A31515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rgbClr val="A31515"/>
                </a:solidFill>
                <a:effectLst/>
                <a:latin typeface="+mj-lt"/>
              </a:rPr>
              <a:t>thị</a:t>
            </a:r>
            <a:r>
              <a:rPr lang="en-US" b="0" dirty="0">
                <a:solidFill>
                  <a:srgbClr val="A31515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rgbClr val="A31515"/>
                </a:solidFill>
                <a:effectLst/>
                <a:latin typeface="+mj-lt"/>
              </a:rPr>
              <a:t>tên</a:t>
            </a:r>
            <a:r>
              <a:rPr lang="en-US" b="0" dirty="0">
                <a:solidFill>
                  <a:srgbClr val="A31515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rgbClr val="A31515"/>
                </a:solidFill>
                <a:effectLst/>
                <a:latin typeface="+mj-lt"/>
              </a:rPr>
              <a:t>của</a:t>
            </a:r>
            <a:r>
              <a:rPr lang="en-US" b="0" dirty="0">
                <a:solidFill>
                  <a:srgbClr val="A31515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rgbClr val="A31515"/>
                </a:solidFill>
                <a:effectLst/>
                <a:latin typeface="+mj-lt"/>
              </a:rPr>
              <a:t>phím</a:t>
            </a:r>
            <a:r>
              <a:rPr lang="en-US" b="0" dirty="0">
                <a:solidFill>
                  <a:srgbClr val="A31515"/>
                </a:solidFill>
                <a:effectLst/>
                <a:latin typeface="+mj-lt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+mj-lt"/>
              </a:rPr>
              <a:t>event</a:t>
            </a:r>
            <a:r>
              <a:rPr lang="en-US" b="0" dirty="0" err="1">
                <a:solidFill>
                  <a:srgbClr val="000000"/>
                </a:solidFill>
                <a:effectLst/>
                <a:latin typeface="+mj-lt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+mj-lt"/>
              </a:rPr>
              <a:t>code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            </a:t>
            </a:r>
            <a:r>
              <a:rPr lang="en-US" b="0" dirty="0">
                <a:solidFill>
                  <a:srgbClr val="001080"/>
                </a:solidFill>
                <a:effectLst/>
                <a:latin typeface="+mj-lt"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  <a:latin typeface="+mj-lt"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+mj-lt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+mj-lt"/>
              </a:rPr>
              <a:t>Hiển</a:t>
            </a:r>
            <a:r>
              <a:rPr lang="en-US" b="0" dirty="0">
                <a:solidFill>
                  <a:srgbClr val="A31515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rgbClr val="A31515"/>
                </a:solidFill>
                <a:effectLst/>
                <a:latin typeface="+mj-lt"/>
              </a:rPr>
              <a:t>thị</a:t>
            </a:r>
            <a:r>
              <a:rPr lang="en-US" b="0" dirty="0">
                <a:solidFill>
                  <a:srgbClr val="A31515"/>
                </a:solidFill>
                <a:effectLst/>
                <a:latin typeface="+mj-lt"/>
              </a:rPr>
              <a:t> code </a:t>
            </a:r>
            <a:r>
              <a:rPr lang="en-US" b="0" dirty="0" err="1">
                <a:solidFill>
                  <a:srgbClr val="A31515"/>
                </a:solidFill>
                <a:effectLst/>
                <a:latin typeface="+mj-lt"/>
              </a:rPr>
              <a:t>của</a:t>
            </a:r>
            <a:r>
              <a:rPr lang="en-US" b="0" dirty="0">
                <a:solidFill>
                  <a:srgbClr val="A31515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rgbClr val="A31515"/>
                </a:solidFill>
                <a:effectLst/>
                <a:latin typeface="+mj-lt"/>
              </a:rPr>
              <a:t>phím</a:t>
            </a:r>
            <a:r>
              <a:rPr lang="en-US" b="0" dirty="0">
                <a:solidFill>
                  <a:srgbClr val="A31515"/>
                </a:solidFill>
                <a:effectLst/>
                <a:latin typeface="+mj-lt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+mj-lt"/>
              </a:rPr>
              <a:t>event</a:t>
            </a:r>
            <a:r>
              <a:rPr lang="en-US" b="0" dirty="0" err="1">
                <a:solidFill>
                  <a:srgbClr val="000000"/>
                </a:solidFill>
                <a:effectLst/>
                <a:latin typeface="+mj-lt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+mj-lt"/>
              </a:rPr>
              <a:t>keyCode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   })</a:t>
            </a:r>
          </a:p>
        </p:txBody>
      </p:sp>
    </p:spTree>
    <p:extLst>
      <p:ext uri="{BB962C8B-B14F-4D97-AF65-F5344CB8AC3E}">
        <p14:creationId xmlns:p14="http://schemas.microsoft.com/office/powerpoint/2010/main" val="1024619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872C-D91D-86ED-CC5B-23602F338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- 5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90737-D7E7-DB0A-E482-3578C928A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5162" y="1232201"/>
            <a:ext cx="10578638" cy="6200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>
                <a:solidFill>
                  <a:srgbClr val="C00000"/>
                </a:solidFill>
                <a:latin typeface="+mj-lt"/>
              </a:rPr>
              <a:t>Một</a:t>
            </a:r>
            <a:r>
              <a:rPr lang="en-US" sz="20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+mj-lt"/>
              </a:rPr>
              <a:t>số</a:t>
            </a:r>
            <a:r>
              <a:rPr lang="en-US" sz="20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+mj-lt"/>
              </a:rPr>
              <a:t>sự</a:t>
            </a:r>
            <a:r>
              <a:rPr lang="en-US" sz="20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+mj-lt"/>
              </a:rPr>
              <a:t>kiện</a:t>
            </a:r>
            <a:r>
              <a:rPr lang="en-US" sz="20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+mj-lt"/>
              </a:rPr>
              <a:t>khác</a:t>
            </a:r>
            <a:endParaRPr lang="en-US" sz="2000" b="1" dirty="0">
              <a:solidFill>
                <a:srgbClr val="C00000"/>
              </a:solidFill>
              <a:latin typeface="+mj-lt"/>
            </a:endParaRPr>
          </a:p>
          <a:p>
            <a:pPr lvl="2">
              <a:lnSpc>
                <a:spcPct val="150000"/>
              </a:lnSpc>
            </a:pPr>
            <a:endParaRPr lang="en-US" sz="2000" dirty="0">
              <a:latin typeface="+mj-lt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0E8EB9-42A5-68AD-9EA0-55A9D13B2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856423"/>
              </p:ext>
            </p:extLst>
          </p:nvPr>
        </p:nvGraphicFramePr>
        <p:xfrm>
          <a:off x="1336431" y="2044166"/>
          <a:ext cx="10017369" cy="4023361"/>
        </p:xfrm>
        <a:graphic>
          <a:graphicData uri="http://schemas.openxmlformats.org/drawingml/2006/table">
            <a:tbl>
              <a:tblPr/>
              <a:tblGrid>
                <a:gridCol w="2424699">
                  <a:extLst>
                    <a:ext uri="{9D8B030D-6E8A-4147-A177-3AD203B41FA5}">
                      <a16:colId xmlns:a16="http://schemas.microsoft.com/office/drawing/2014/main" val="890293097"/>
                    </a:ext>
                  </a:extLst>
                </a:gridCol>
                <a:gridCol w="2914358">
                  <a:extLst>
                    <a:ext uri="{9D8B030D-6E8A-4147-A177-3AD203B41FA5}">
                      <a16:colId xmlns:a16="http://schemas.microsoft.com/office/drawing/2014/main" val="1185218242"/>
                    </a:ext>
                  </a:extLst>
                </a:gridCol>
                <a:gridCol w="4678312">
                  <a:extLst>
                    <a:ext uri="{9D8B030D-6E8A-4147-A177-3AD203B41FA5}">
                      <a16:colId xmlns:a16="http://schemas.microsoft.com/office/drawing/2014/main" val="3826702846"/>
                    </a:ext>
                  </a:extLst>
                </a:gridCol>
              </a:tblGrid>
              <a:tr h="49218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Event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272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Property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272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Description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27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784960"/>
                  </a:ext>
                </a:extLst>
              </a:tr>
              <a:tr h="623589">
                <a:tc>
                  <a:txBody>
                    <a:bodyPr/>
                    <a:lstStyle/>
                    <a:p>
                      <a:pPr rtl="0" fontAlgn="t"/>
                      <a:r>
                        <a:rPr lang="en-US" sz="1600" dirty="0"/>
                        <a:t>change</a:t>
                      </a:r>
                      <a:endParaRPr lang="en-US" sz="16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 err="1"/>
                        <a:t>onchange</a:t>
                      </a:r>
                      <a:endParaRPr lang="en-US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 err="1"/>
                        <a:t>Sự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kiện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xảy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ra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khi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giá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trị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của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phần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tử</a:t>
                      </a:r>
                      <a:r>
                        <a:rPr lang="en-US" sz="1600" dirty="0"/>
                        <a:t>  </a:t>
                      </a:r>
                      <a:r>
                        <a:rPr lang="en-US" sz="1600" dirty="0" err="1"/>
                        <a:t>thay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đổi</a:t>
                      </a:r>
                      <a:endParaRPr lang="en-US" sz="16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728897"/>
                  </a:ext>
                </a:extLst>
              </a:tr>
              <a:tr h="623589">
                <a:tc>
                  <a:txBody>
                    <a:bodyPr/>
                    <a:lstStyle/>
                    <a:p>
                      <a:pPr rtl="0" fontAlgn="t"/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input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oninput</a:t>
                      </a:r>
                      <a:endParaRPr lang="en-US" sz="16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 err="1"/>
                        <a:t>Sự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kiện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xảy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khi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người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dùng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nhập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giá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trị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hoặc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thay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đổi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giá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trị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của</a:t>
                      </a:r>
                      <a:r>
                        <a:rPr lang="en-US" sz="1600" dirty="0"/>
                        <a:t> element</a:t>
                      </a:r>
                      <a:endParaRPr lang="en-US" sz="1600" b="0" i="0" u="none" strike="noStrike" cap="none" dirty="0">
                        <a:solidFill>
                          <a:srgbClr val="FF0000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208988"/>
                  </a:ext>
                </a:extLst>
              </a:tr>
              <a:tr h="623589">
                <a:tc>
                  <a:txBody>
                    <a:bodyPr/>
                    <a:lstStyle/>
                    <a:p>
                      <a:pPr rtl="0" fontAlgn="t"/>
                      <a:r>
                        <a:rPr lang="en-US" sz="1600" b="0" dirty="0">
                          <a:effectLst/>
                          <a:latin typeface="+mj-lt"/>
                        </a:rPr>
                        <a:t>scroll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onscroll</a:t>
                      </a:r>
                      <a:endParaRPr lang="en-US" sz="16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/>
                        <a:t>Khi </a:t>
                      </a:r>
                      <a:r>
                        <a:rPr lang="en-US" sz="1600" dirty="0" err="1"/>
                        <a:t>thanh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cuộc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của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phần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tử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đang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được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cuộc</a:t>
                      </a:r>
                      <a:endParaRPr lang="en-US" sz="1600" b="0" i="0" u="none" strike="noStrike" cap="none" dirty="0">
                        <a:solidFill>
                          <a:srgbClr val="FF0000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882971"/>
                  </a:ext>
                </a:extLst>
              </a:tr>
              <a:tr h="83020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resize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onresize</a:t>
                      </a:r>
                      <a:endParaRPr lang="en-US" sz="1600" b="0" i="0" u="none" strike="noStrike" cap="none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Khi </a:t>
                      </a:r>
                      <a:r>
                        <a:rPr lang="en-US" sz="1600" dirty="0" err="1"/>
                        <a:t>kích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thước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của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trình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duyệt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thay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đổi</a:t>
                      </a:r>
                      <a:endParaRPr lang="en-US" sz="1600" b="0" i="0" u="none" strike="noStrike" cap="none" dirty="0">
                        <a:solidFill>
                          <a:srgbClr val="FF0000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632424"/>
                  </a:ext>
                </a:extLst>
              </a:tr>
              <a:tr h="830203">
                <a:tc>
                  <a:txBody>
                    <a:bodyPr/>
                    <a:lstStyle/>
                    <a:p>
                      <a:pPr rtl="0" fontAlgn="t"/>
                      <a:r>
                        <a:rPr lang="en-US" sz="1600" dirty="0"/>
                        <a:t>load</a:t>
                      </a:r>
                      <a:endParaRPr lang="en-US" sz="1600" b="0" dirty="0">
                        <a:effectLst/>
                        <a:latin typeface="+mj-lt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onload</a:t>
                      </a:r>
                      <a:endParaRPr lang="en-US" sz="16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/>
                        <a:t>Khi </a:t>
                      </a:r>
                      <a:r>
                        <a:rPr lang="en-US" sz="1600" dirty="0" err="1"/>
                        <a:t>phần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tử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đã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được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tải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xong</a:t>
                      </a:r>
                      <a:endParaRPr lang="en-US" sz="1600" b="0" i="0" u="none" strike="noStrike" cap="none" dirty="0">
                        <a:solidFill>
                          <a:srgbClr val="FF0000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050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285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bb26f517d_0_162"/>
          <p:cNvSpPr txBox="1">
            <a:spLocks noGrp="1"/>
          </p:cNvSpPr>
          <p:nvPr>
            <p:ph type="ctrTitle"/>
          </p:nvPr>
        </p:nvSpPr>
        <p:spPr>
          <a:xfrm>
            <a:off x="279991" y="3969209"/>
            <a:ext cx="9144000" cy="14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Black"/>
              <a:buNone/>
            </a:pPr>
            <a:r>
              <a:rPr lang="en-US"/>
              <a:t>KẾT THÚC</a:t>
            </a:r>
            <a:endParaRPr/>
          </a:p>
        </p:txBody>
      </p:sp>
      <p:sp>
        <p:nvSpPr>
          <p:cNvPr id="206" name="Google Shape;206;g11bb26f517d_0_162"/>
          <p:cNvSpPr txBox="1">
            <a:spLocks noGrp="1"/>
          </p:cNvSpPr>
          <p:nvPr>
            <p:ph type="subTitle" idx="1"/>
          </p:nvPr>
        </p:nvSpPr>
        <p:spPr>
          <a:xfrm>
            <a:off x="279991" y="543362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HỌC VIỆN ĐÀO TẠO LẬP TRÌNH CHẤT LƯỢNG NHẬT BẢN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bac9ab7f9_1_682"/>
          <p:cNvSpPr txBox="1">
            <a:spLocks noGrp="1"/>
          </p:cNvSpPr>
          <p:nvPr>
            <p:ph type="body" idx="1"/>
          </p:nvPr>
        </p:nvSpPr>
        <p:spPr>
          <a:xfrm>
            <a:off x="1651450" y="1111600"/>
            <a:ext cx="9767400" cy="2639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200000"/>
              </a:lnSpc>
              <a:spcBef>
                <a:spcPts val="2600"/>
              </a:spcBef>
              <a:spcAft>
                <a:spcPts val="0"/>
              </a:spcAft>
              <a:buClr>
                <a:srgbClr val="333333"/>
              </a:buClr>
              <a:buSzPts val="2400"/>
              <a:buAutoNum type="arabicPeriod"/>
            </a:pPr>
            <a:r>
              <a:rPr lang="en-US" sz="2400" dirty="0">
                <a:solidFill>
                  <a:srgbClr val="333333"/>
                </a:solidFill>
                <a:latin typeface="Montserrat ExtraBold" pitchFamily="2" charset="0"/>
              </a:rPr>
              <a:t>DOM</a:t>
            </a:r>
          </a:p>
          <a:p>
            <a:pPr marL="457200" lvl="0" indent="-381000" algn="l" rtl="0">
              <a:lnSpc>
                <a:spcPct val="200000"/>
              </a:lnSpc>
              <a:spcBef>
                <a:spcPts val="2600"/>
              </a:spcBef>
              <a:spcAft>
                <a:spcPts val="0"/>
              </a:spcAft>
              <a:buClr>
                <a:srgbClr val="333333"/>
              </a:buClr>
              <a:buSzPts val="2400"/>
              <a:buAutoNum type="arabicPeriod"/>
            </a:pPr>
            <a:r>
              <a:rPr lang="en-US" sz="2400" dirty="0">
                <a:solidFill>
                  <a:srgbClr val="333333"/>
                </a:solidFill>
                <a:latin typeface="Montserrat ExtraBold" pitchFamily="2" charset="0"/>
              </a:rPr>
              <a:t>Events</a:t>
            </a:r>
            <a:endParaRPr lang="vi-VN" sz="2400" dirty="0">
              <a:solidFill>
                <a:srgbClr val="333333"/>
              </a:solidFill>
              <a:latin typeface="Montserrat ExtraBold" pitchFamily="2" charset="0"/>
            </a:endParaRPr>
          </a:p>
        </p:txBody>
      </p:sp>
      <p:sp>
        <p:nvSpPr>
          <p:cNvPr id="185" name="Google Shape;185;g11bac9ab7f9_1_682"/>
          <p:cNvSpPr txBox="1">
            <a:spLocks noGrp="1"/>
          </p:cNvSpPr>
          <p:nvPr>
            <p:ph type="title"/>
          </p:nvPr>
        </p:nvSpPr>
        <p:spPr>
          <a:xfrm rot="5400000">
            <a:off x="-1686375" y="1500953"/>
            <a:ext cx="5085300" cy="18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Montserrat Black"/>
              <a:buNone/>
            </a:pPr>
            <a:r>
              <a:rPr lang="en-US"/>
              <a:t> NỘI DUNG</a:t>
            </a:r>
            <a:endParaRPr/>
          </a:p>
        </p:txBody>
      </p:sp>
      <p:pic>
        <p:nvPicPr>
          <p:cNvPr id="186" name="Google Shape;186;g11bac9ab7f9_1_6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863816" y="5111676"/>
            <a:ext cx="3515280" cy="3492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872C-D91D-86ED-CC5B-23602F338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- 1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90737-D7E7-DB0A-E482-3578C928A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5162" y="1232201"/>
            <a:ext cx="6293853" cy="504087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>
                <a:solidFill>
                  <a:srgbClr val="C00000"/>
                </a:solidFill>
                <a:latin typeface="+mn-lt"/>
              </a:rPr>
              <a:t>Định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+mn-lt"/>
              </a:rPr>
              <a:t>nghĩa</a:t>
            </a:r>
            <a:endParaRPr lang="en-US" sz="2000" b="1" dirty="0">
              <a:solidFill>
                <a:srgbClr val="C00000"/>
              </a:solidFill>
              <a:latin typeface="+mn-lt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+mn-lt"/>
              </a:rPr>
              <a:t>DOM - </a:t>
            </a:r>
            <a:r>
              <a:rPr lang="en-US" b="1" dirty="0">
                <a:latin typeface="+mn-lt"/>
              </a:rPr>
              <a:t>D</a:t>
            </a:r>
            <a:r>
              <a:rPr lang="en-US" dirty="0">
                <a:latin typeface="+mn-lt"/>
              </a:rPr>
              <a:t>ocument </a:t>
            </a:r>
            <a:r>
              <a:rPr lang="en-US" b="1" dirty="0">
                <a:latin typeface="+mn-lt"/>
              </a:rPr>
              <a:t>O</a:t>
            </a:r>
            <a:r>
              <a:rPr lang="en-US" dirty="0">
                <a:latin typeface="+mn-lt"/>
              </a:rPr>
              <a:t>bject </a:t>
            </a:r>
            <a:r>
              <a:rPr lang="en-US" b="1" dirty="0">
                <a:latin typeface="+mn-lt"/>
              </a:rPr>
              <a:t>M</a:t>
            </a:r>
            <a:r>
              <a:rPr lang="en-US" dirty="0">
                <a:latin typeface="+mn-lt"/>
              </a:rPr>
              <a:t>odel – </a:t>
            </a:r>
            <a:r>
              <a:rPr lang="en-US" dirty="0" err="1">
                <a:latin typeface="+mn-lt"/>
              </a:rPr>
              <a:t>Mô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hình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các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đối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tượng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tài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liệu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là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giao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diện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lập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trình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độc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lập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nền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tảng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và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ngôn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ngữ</a:t>
            </a:r>
            <a:endParaRPr lang="en-US" b="1" dirty="0">
              <a:latin typeface="+mn-lt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+mn-lt"/>
              </a:rPr>
              <a:t>Cho </a:t>
            </a:r>
            <a:r>
              <a:rPr lang="en-US" dirty="0" err="1">
                <a:latin typeface="+mn-lt"/>
              </a:rPr>
              <a:t>phép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các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chương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trình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mã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lập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trình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truy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xuất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động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và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cập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nhật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nội</a:t>
            </a:r>
            <a:r>
              <a:rPr lang="en-US" dirty="0">
                <a:latin typeface="+mn-lt"/>
              </a:rPr>
              <a:t> dung, </a:t>
            </a:r>
            <a:r>
              <a:rPr lang="en-US" dirty="0" err="1">
                <a:latin typeface="+mn-lt"/>
              </a:rPr>
              <a:t>cấu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trúc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cũng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như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định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dạng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của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tài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liệu</a:t>
            </a:r>
            <a:endParaRPr lang="en-US" dirty="0">
              <a:latin typeface="+mn-lt"/>
            </a:endParaRP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+mn-lt"/>
              </a:rPr>
              <a:t>Có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cấu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trúc</a:t>
            </a:r>
            <a:r>
              <a:rPr lang="en-US" dirty="0">
                <a:latin typeface="+mn-lt"/>
              </a:rPr>
              <a:t> </a:t>
            </a:r>
            <a:r>
              <a:rPr lang="en-US" b="1" dirty="0">
                <a:latin typeface="+mn-lt"/>
              </a:rPr>
              <a:t>tree of Object</a:t>
            </a:r>
          </a:p>
          <a:p>
            <a:pPr lvl="1">
              <a:lnSpc>
                <a:spcPct val="150000"/>
              </a:lnSpc>
            </a:pPr>
            <a:r>
              <a:rPr lang="vi-VN" b="0" i="0" dirty="0">
                <a:solidFill>
                  <a:srgbClr val="000000"/>
                </a:solidFill>
                <a:effectLst/>
                <a:latin typeface="+mn-lt"/>
              </a:rPr>
              <a:t>DOM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được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định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nghĩa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: </a:t>
            </a:r>
          </a:p>
          <a:p>
            <a:pPr lvl="2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+mn-lt"/>
              </a:rPr>
              <a:t>Các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phần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tử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HTML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như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object</a:t>
            </a:r>
          </a:p>
          <a:p>
            <a:pPr lvl="2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+mn-lt"/>
              </a:rPr>
              <a:t>Có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thể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truy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vấn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tất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cả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các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thuộc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tính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phần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tử</a:t>
            </a:r>
            <a:endParaRPr lang="en-US" dirty="0">
              <a:solidFill>
                <a:srgbClr val="000000"/>
              </a:solidFill>
              <a:latin typeface="+mn-lt"/>
            </a:endParaRPr>
          </a:p>
          <a:p>
            <a:pPr lvl="2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+mn-lt"/>
              </a:rPr>
              <a:t>Có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các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phương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thức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(method)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truy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vấn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tới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toàn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bộ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phần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tử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HTML</a:t>
            </a:r>
          </a:p>
          <a:p>
            <a:pPr lvl="2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+mn-lt"/>
              </a:rPr>
              <a:t>Có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các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sự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kiện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cho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tất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cả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phần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tử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HTML</a:t>
            </a:r>
            <a:endParaRPr lang="en-US" b="0" i="0" dirty="0">
              <a:solidFill>
                <a:srgbClr val="000000"/>
              </a:solidFill>
              <a:effectLst/>
              <a:latin typeface="+mn-lt"/>
            </a:endParaRPr>
          </a:p>
          <a:p>
            <a:pPr lvl="2">
              <a:lnSpc>
                <a:spcPct val="150000"/>
              </a:lnSpc>
            </a:pPr>
            <a:endParaRPr lang="en-US" sz="1400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pic>
        <p:nvPicPr>
          <p:cNvPr id="4" name="Picture 2" descr="DOM là gì? Tìm hiểu và thao tác DOM trong Javascript | TopDev">
            <a:extLst>
              <a:ext uri="{FF2B5EF4-FFF2-40B4-BE49-F238E27FC236}">
                <a16:creationId xmlns:a16="http://schemas.microsoft.com/office/drawing/2014/main" id="{36975F2B-984C-64D8-3CE7-A283F77AF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053" y="1032269"/>
            <a:ext cx="5063688" cy="524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298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0D26-FA64-D7C3-D050-961307F98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– 2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CD83B-7424-4F6B-CC03-427D744BB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5162" y="1232201"/>
            <a:ext cx="10641676" cy="523456"/>
          </a:xfrm>
        </p:spPr>
        <p:txBody>
          <a:bodyPr>
            <a:normAutofit/>
          </a:bodyPr>
          <a:lstStyle/>
          <a:p>
            <a:r>
              <a:rPr lang="en-US" sz="2000" b="1" dirty="0" err="1">
                <a:solidFill>
                  <a:srgbClr val="C00000"/>
                </a:solidFill>
                <a:latin typeface="+mj-lt"/>
              </a:rPr>
              <a:t>Tìm</a:t>
            </a:r>
            <a:r>
              <a:rPr lang="en-US" sz="20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+mj-lt"/>
              </a:rPr>
              <a:t>kiếm</a:t>
            </a:r>
            <a:r>
              <a:rPr lang="en-US" sz="20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+mj-lt"/>
              </a:rPr>
              <a:t>các</a:t>
            </a:r>
            <a:r>
              <a:rPr lang="en-US" sz="20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+mj-lt"/>
              </a:rPr>
              <a:t>phần</a:t>
            </a:r>
            <a:r>
              <a:rPr lang="en-US" sz="20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+mj-lt"/>
              </a:rPr>
              <a:t>tử</a:t>
            </a:r>
            <a:r>
              <a:rPr lang="en-US" sz="20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+mj-lt"/>
              </a:rPr>
              <a:t>trong</a:t>
            </a:r>
            <a:r>
              <a:rPr lang="en-US" sz="2000" b="1" dirty="0">
                <a:solidFill>
                  <a:srgbClr val="C00000"/>
                </a:solidFill>
                <a:latin typeface="+mj-lt"/>
              </a:rPr>
              <a:t> HTML</a:t>
            </a:r>
          </a:p>
          <a:p>
            <a:endParaRPr lang="en-US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04C19C-A11A-1AF4-2942-9500D1ED4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323188"/>
              </p:ext>
            </p:extLst>
          </p:nvPr>
        </p:nvGraphicFramePr>
        <p:xfrm>
          <a:off x="1350499" y="1899140"/>
          <a:ext cx="10066340" cy="2288560"/>
        </p:xfrm>
        <a:graphic>
          <a:graphicData uri="http://schemas.openxmlformats.org/drawingml/2006/table">
            <a:tbl>
              <a:tblPr/>
              <a:tblGrid>
                <a:gridCol w="4330203">
                  <a:extLst>
                    <a:ext uri="{9D8B030D-6E8A-4147-A177-3AD203B41FA5}">
                      <a16:colId xmlns:a16="http://schemas.microsoft.com/office/drawing/2014/main" val="890293097"/>
                    </a:ext>
                  </a:extLst>
                </a:gridCol>
                <a:gridCol w="5736137">
                  <a:extLst>
                    <a:ext uri="{9D8B030D-6E8A-4147-A177-3AD203B41FA5}">
                      <a16:colId xmlns:a16="http://schemas.microsoft.com/office/drawing/2014/main" val="3826702846"/>
                    </a:ext>
                  </a:extLst>
                </a:gridCol>
              </a:tblGrid>
              <a:tr h="31108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Method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272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27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784960"/>
                  </a:ext>
                </a:extLst>
              </a:tr>
              <a:tr h="362038"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0" i="0" u="none" strike="noStrike" cap="none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document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.g</a:t>
                      </a:r>
                      <a:r>
                        <a:rPr lang="en-US" sz="1200" b="0" dirty="0" err="1">
                          <a:effectLst/>
                          <a:latin typeface="+mn-lt"/>
                        </a:rPr>
                        <a:t>etElementById</a:t>
                      </a:r>
                      <a:r>
                        <a:rPr lang="en-US" sz="1200" b="0" dirty="0">
                          <a:effectLst/>
                          <a:latin typeface="+mn-lt"/>
                        </a:rPr>
                        <a:t>(id)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Tìm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phần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tử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HTML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đầu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tiên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trong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document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theo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id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và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trả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về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phần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tử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HTML</a:t>
                      </a: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728897"/>
                  </a:ext>
                </a:extLst>
              </a:tr>
              <a:tr h="362038"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0" i="0" u="none" strike="noStrike" cap="none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element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  <a:r>
                        <a:rPr lang="en-US" sz="1200" b="0" dirty="0" err="1">
                          <a:effectLst/>
                          <a:latin typeface="+mn-lt"/>
                        </a:rPr>
                        <a:t>getElementsByTagName</a:t>
                      </a:r>
                      <a:r>
                        <a:rPr lang="en-US" sz="1200" b="0" dirty="0">
                          <a:effectLst/>
                          <a:latin typeface="+mn-lt"/>
                        </a:rPr>
                        <a:t>(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tag_name</a:t>
                      </a:r>
                      <a:r>
                        <a:rPr lang="en-US" sz="1200" b="0" dirty="0"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Tìm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tất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cả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phần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tử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trong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element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theo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tên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tag (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thẻ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và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trả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về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1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HTMLCollection</a:t>
                      </a: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chứa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các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element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có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tag &lt;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tag_name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&gt;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208988"/>
                  </a:ext>
                </a:extLst>
              </a:tr>
              <a:tr h="362038"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0" i="0" u="none" strike="noStrike" cap="none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element</a:t>
                      </a:r>
                      <a:r>
                        <a:rPr lang="en-US" sz="1200" b="0" dirty="0" err="1">
                          <a:effectLst/>
                          <a:latin typeface="+mn-lt"/>
                        </a:rPr>
                        <a:t>.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getElementsByClassName</a:t>
                      </a:r>
                      <a:r>
                        <a:rPr lang="en-US" sz="1200" b="0" dirty="0">
                          <a:effectLst/>
                          <a:latin typeface="+mn-lt"/>
                        </a:rPr>
                        <a:t>(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class_name</a:t>
                      </a:r>
                      <a:r>
                        <a:rPr lang="en-US" sz="1200" b="0" dirty="0"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Tìm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tất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cả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phần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tử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trong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element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theo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class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và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trả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về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1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HTMLCollection</a:t>
                      </a: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chứa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các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element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có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class=“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class_name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“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882971"/>
                  </a:ext>
                </a:extLst>
              </a:tr>
              <a:tr h="362038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i="0" u="none" strike="noStrike" cap="none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element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.querySelector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(selector)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Tìm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phần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tử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đầu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tiên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trong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element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theo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selector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và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trả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về</a:t>
                      </a: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phần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tử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HTML</a:t>
                      </a:r>
                      <a:endParaRPr lang="en-US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524829"/>
                  </a:ext>
                </a:extLst>
              </a:tr>
              <a:tr h="362038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i="0" u="none" strike="noStrike" cap="none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element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.querySelectorAll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(selector)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Tìm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tất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cả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element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trong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element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theo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selector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và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trả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về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1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NodeList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chứa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các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element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có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selectors 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206123"/>
                  </a:ext>
                </a:extLst>
              </a:tr>
            </a:tbl>
          </a:graphicData>
        </a:graphic>
      </p:graphicFrame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933A5DB-276E-0C67-5A14-0CAD617D92FB}"/>
              </a:ext>
            </a:extLst>
          </p:cNvPr>
          <p:cNvSpPr txBox="1">
            <a:spLocks/>
          </p:cNvSpPr>
          <p:nvPr/>
        </p:nvSpPr>
        <p:spPr>
          <a:xfrm>
            <a:off x="838200" y="4276578"/>
            <a:ext cx="10578638" cy="2072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116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089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296"/>
              <a:buFont typeface="Courier New"/>
              <a:buChar char="o"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lnSpc>
                <a:spcPct val="100000"/>
              </a:lnSpc>
            </a:pPr>
            <a:r>
              <a:rPr lang="en-US" i="1" dirty="0" err="1">
                <a:latin typeface="+mj-lt"/>
              </a:rPr>
              <a:t>Lưu</a:t>
            </a:r>
            <a:r>
              <a:rPr lang="en-US" i="1" dirty="0">
                <a:latin typeface="+mj-lt"/>
              </a:rPr>
              <a:t> ý:</a:t>
            </a:r>
            <a:endParaRPr lang="en-US" b="1" i="1" dirty="0">
              <a:solidFill>
                <a:srgbClr val="C00000"/>
              </a:solidFill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en-US" dirty="0" err="1">
                <a:latin typeface="+mj-lt"/>
              </a:rPr>
              <a:t>Giá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trị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trong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những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phương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thức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kiểu</a:t>
            </a:r>
            <a:r>
              <a:rPr lang="en-US" dirty="0">
                <a:latin typeface="+mj-lt"/>
              </a:rPr>
              <a:t> string. </a:t>
            </a:r>
          </a:p>
          <a:p>
            <a:pPr lvl="2">
              <a:lnSpc>
                <a:spcPct val="100000"/>
              </a:lnSpc>
            </a:pPr>
            <a:r>
              <a:rPr lang="en-US" sz="1400" dirty="0" err="1">
                <a:latin typeface="+mj-lt"/>
              </a:rPr>
              <a:t>Ví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dụ</a:t>
            </a:r>
            <a:r>
              <a:rPr lang="en-US" sz="1400" dirty="0">
                <a:latin typeface="+mj-lt"/>
              </a:rPr>
              <a:t>: </a:t>
            </a:r>
            <a:r>
              <a:rPr lang="en-US" sz="1400" b="0" i="0" u="none" strike="noStrike" cap="none" dirty="0" err="1">
                <a:solidFill>
                  <a:srgbClr val="FF0000"/>
                </a:solidFill>
                <a:effectLst/>
                <a:latin typeface="+mj-lt"/>
                <a:ea typeface="+mn-ea"/>
                <a:cs typeface="+mn-cs"/>
                <a:sym typeface="Arial"/>
              </a:rPr>
              <a:t>document</a:t>
            </a:r>
            <a:r>
              <a:rPr lang="en-US" sz="1400" b="0" i="0" u="none" strike="noStrike" cap="none" dirty="0" err="1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  <a:sym typeface="Arial"/>
              </a:rPr>
              <a:t>.</a:t>
            </a:r>
            <a:r>
              <a:rPr lang="en-US" sz="1400" b="0" dirty="0" err="1">
                <a:effectLst/>
                <a:latin typeface="+mj-lt"/>
              </a:rPr>
              <a:t>getElementsByTagName</a:t>
            </a:r>
            <a:r>
              <a:rPr lang="en-US" sz="1400" b="0" dirty="0">
                <a:effectLst/>
                <a:latin typeface="+mj-lt"/>
              </a:rPr>
              <a:t>(</a:t>
            </a:r>
            <a:r>
              <a:rPr lang="en-US" sz="1400" dirty="0">
                <a:solidFill>
                  <a:schemeClr val="tx1"/>
                </a:solidFill>
                <a:latin typeface="+mj-lt"/>
                <a:ea typeface="+mn-ea"/>
                <a:cs typeface="+mn-cs"/>
                <a:sym typeface="Arial"/>
              </a:rPr>
              <a:t>“p”</a:t>
            </a:r>
            <a:r>
              <a:rPr lang="en-US" sz="1400" b="0" dirty="0">
                <a:effectLst/>
                <a:latin typeface="+mj-lt"/>
              </a:rPr>
              <a:t>) </a:t>
            </a:r>
            <a:r>
              <a:rPr lang="en-US" sz="1400" b="0" dirty="0">
                <a:solidFill>
                  <a:srgbClr val="00B050"/>
                </a:solidFill>
                <a:effectLst/>
                <a:latin typeface="+mj-lt"/>
              </a:rPr>
              <a:t>// </a:t>
            </a:r>
            <a:r>
              <a:rPr lang="en-US" sz="1400" b="0" dirty="0" err="1">
                <a:solidFill>
                  <a:srgbClr val="00B050"/>
                </a:solidFill>
                <a:effectLst/>
                <a:latin typeface="+mj-lt"/>
              </a:rPr>
              <a:t>Tìm</a:t>
            </a:r>
            <a:r>
              <a:rPr lang="en-US" sz="1400" b="0" dirty="0">
                <a:solidFill>
                  <a:srgbClr val="00B050"/>
                </a:solidFill>
                <a:effectLst/>
                <a:latin typeface="+mj-lt"/>
              </a:rPr>
              <a:t> </a:t>
            </a:r>
            <a:r>
              <a:rPr lang="en-US" sz="1400" b="0" dirty="0" err="1">
                <a:solidFill>
                  <a:srgbClr val="00B050"/>
                </a:solidFill>
                <a:effectLst/>
                <a:latin typeface="+mj-lt"/>
              </a:rPr>
              <a:t>tất</a:t>
            </a:r>
            <a:r>
              <a:rPr lang="en-US" sz="1400" b="0" dirty="0">
                <a:solidFill>
                  <a:srgbClr val="00B050"/>
                </a:solidFill>
                <a:effectLst/>
                <a:latin typeface="+mj-lt"/>
              </a:rPr>
              <a:t> </a:t>
            </a:r>
            <a:r>
              <a:rPr lang="en-US" sz="1400" b="0" dirty="0" err="1">
                <a:solidFill>
                  <a:srgbClr val="00B050"/>
                </a:solidFill>
                <a:effectLst/>
                <a:latin typeface="+mj-lt"/>
              </a:rPr>
              <a:t>cả</a:t>
            </a:r>
            <a:r>
              <a:rPr lang="en-US" sz="1400" b="0" dirty="0">
                <a:solidFill>
                  <a:srgbClr val="00B050"/>
                </a:solidFill>
                <a:effectLst/>
                <a:latin typeface="+mj-lt"/>
              </a:rPr>
              <a:t> </a:t>
            </a:r>
            <a:r>
              <a:rPr lang="en-US" sz="1400" b="0" dirty="0" err="1">
                <a:solidFill>
                  <a:srgbClr val="00B050"/>
                </a:solidFill>
                <a:effectLst/>
                <a:latin typeface="+mj-lt"/>
              </a:rPr>
              <a:t>phần</a:t>
            </a:r>
            <a:r>
              <a:rPr lang="en-US" sz="1400" b="0" dirty="0">
                <a:solidFill>
                  <a:srgbClr val="00B050"/>
                </a:solidFill>
                <a:effectLst/>
                <a:latin typeface="+mj-lt"/>
              </a:rPr>
              <a:t> </a:t>
            </a:r>
            <a:r>
              <a:rPr lang="en-US" sz="1400" b="0" dirty="0" err="1">
                <a:solidFill>
                  <a:srgbClr val="00B050"/>
                </a:solidFill>
                <a:effectLst/>
                <a:latin typeface="+mj-lt"/>
              </a:rPr>
              <a:t>tử</a:t>
            </a:r>
            <a:r>
              <a:rPr lang="en-US" sz="1400" b="0" dirty="0">
                <a:solidFill>
                  <a:srgbClr val="00B050"/>
                </a:solidFill>
                <a:effectLst/>
                <a:latin typeface="+mj-lt"/>
              </a:rPr>
              <a:t> </a:t>
            </a:r>
            <a:r>
              <a:rPr lang="en-US" sz="1400" b="0" dirty="0" err="1">
                <a:solidFill>
                  <a:srgbClr val="00B050"/>
                </a:solidFill>
                <a:effectLst/>
                <a:latin typeface="+mj-lt"/>
              </a:rPr>
              <a:t>có</a:t>
            </a:r>
            <a:r>
              <a:rPr lang="en-US" sz="1400" b="0" dirty="0">
                <a:solidFill>
                  <a:srgbClr val="00B050"/>
                </a:solidFill>
                <a:effectLst/>
                <a:latin typeface="+mj-lt"/>
              </a:rPr>
              <a:t> </a:t>
            </a:r>
            <a:r>
              <a:rPr lang="en-US" sz="1400" b="0" dirty="0" err="1">
                <a:solidFill>
                  <a:srgbClr val="00B050"/>
                </a:solidFill>
                <a:effectLst/>
                <a:latin typeface="+mj-lt"/>
              </a:rPr>
              <a:t>thẻ</a:t>
            </a:r>
            <a:r>
              <a:rPr lang="en-US" sz="1400" b="0" dirty="0">
                <a:solidFill>
                  <a:srgbClr val="00B050"/>
                </a:solidFill>
                <a:effectLst/>
                <a:latin typeface="+mj-lt"/>
              </a:rPr>
              <a:t> </a:t>
            </a:r>
            <a:r>
              <a:rPr lang="en-US" sz="1400" b="0" dirty="0" err="1">
                <a:solidFill>
                  <a:srgbClr val="00B050"/>
                </a:solidFill>
                <a:effectLst/>
                <a:latin typeface="+mj-lt"/>
              </a:rPr>
              <a:t>là</a:t>
            </a:r>
            <a:r>
              <a:rPr lang="en-US" sz="1400" b="0" dirty="0">
                <a:solidFill>
                  <a:srgbClr val="00B050"/>
                </a:solidFill>
                <a:effectLst/>
                <a:latin typeface="+mj-lt"/>
              </a:rPr>
              <a:t> &lt;p&gt; </a:t>
            </a:r>
            <a:r>
              <a:rPr lang="en-US" sz="1400" b="0" dirty="0" err="1">
                <a:solidFill>
                  <a:srgbClr val="00B050"/>
                </a:solidFill>
                <a:effectLst/>
                <a:latin typeface="+mj-lt"/>
              </a:rPr>
              <a:t>trong</a:t>
            </a:r>
            <a:r>
              <a:rPr lang="en-US" sz="1400" b="0" dirty="0">
                <a:solidFill>
                  <a:srgbClr val="00B050"/>
                </a:solidFill>
                <a:effectLst/>
                <a:latin typeface="+mj-lt"/>
              </a:rPr>
              <a:t> HTML</a:t>
            </a:r>
            <a:endParaRPr lang="en-US" sz="1400" dirty="0">
              <a:solidFill>
                <a:srgbClr val="00B050"/>
              </a:solidFill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selector </a:t>
            </a:r>
            <a:r>
              <a:rPr lang="en-US" dirty="0" err="1">
                <a:latin typeface="+mj-lt"/>
              </a:rPr>
              <a:t>được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viết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giống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như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trong</a:t>
            </a:r>
            <a:r>
              <a:rPr lang="en-US" dirty="0">
                <a:latin typeface="+mj-lt"/>
              </a:rPr>
              <a:t> CSS. </a:t>
            </a:r>
          </a:p>
          <a:p>
            <a:pPr lvl="2">
              <a:lnSpc>
                <a:spcPct val="100000"/>
              </a:lnSpc>
            </a:pPr>
            <a:r>
              <a:rPr lang="en-US" sz="1400" dirty="0" err="1">
                <a:latin typeface="+mj-lt"/>
              </a:rPr>
              <a:t>Ví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dụ</a:t>
            </a:r>
            <a:r>
              <a:rPr lang="en-US" sz="1400" dirty="0">
                <a:latin typeface="+mj-lt"/>
              </a:rPr>
              <a:t>:  </a:t>
            </a:r>
            <a:r>
              <a:rPr lang="en-US" sz="1400" b="0" i="0" u="none" strike="noStrike" cap="none" dirty="0" err="1">
                <a:solidFill>
                  <a:srgbClr val="FF0000"/>
                </a:solidFill>
                <a:effectLst/>
                <a:latin typeface="+mj-lt"/>
                <a:ea typeface="+mn-ea"/>
                <a:cs typeface="+mn-cs"/>
                <a:sym typeface="Arial"/>
              </a:rPr>
              <a:t>document</a:t>
            </a:r>
            <a:r>
              <a:rPr lang="en-US" sz="1400" b="0" i="0" u="none" strike="noStrike" cap="none" dirty="0" err="1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  <a:sym typeface="Arial"/>
              </a:rPr>
              <a:t>.querySelector</a:t>
            </a:r>
            <a:r>
              <a:rPr lang="en-US" sz="1400" b="0" i="0" u="none" strike="noStrike" cap="none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  <a:sym typeface="Arial"/>
              </a:rPr>
              <a:t>(“#header p”)</a:t>
            </a:r>
            <a:r>
              <a:rPr lang="en-US" sz="1400" b="0" i="0" u="none" strike="noStrike" cap="none" dirty="0">
                <a:solidFill>
                  <a:srgbClr val="00B050"/>
                </a:solidFill>
                <a:effectLst/>
                <a:latin typeface="+mj-lt"/>
                <a:ea typeface="+mn-ea"/>
                <a:cs typeface="+mn-cs"/>
                <a:sym typeface="Arial"/>
              </a:rPr>
              <a:t> //</a:t>
            </a:r>
            <a:r>
              <a:rPr lang="en-US" sz="1400" b="0" i="0" u="none" strike="noStrike" cap="none" dirty="0" err="1">
                <a:solidFill>
                  <a:srgbClr val="00B050"/>
                </a:solidFill>
                <a:effectLst/>
                <a:latin typeface="+mj-lt"/>
                <a:ea typeface="+mn-ea"/>
                <a:cs typeface="+mn-cs"/>
                <a:sym typeface="Arial"/>
              </a:rPr>
              <a:t>Tìm</a:t>
            </a:r>
            <a:r>
              <a:rPr lang="en-US" sz="1400" b="0" i="0" u="none" strike="noStrike" cap="none" dirty="0">
                <a:solidFill>
                  <a:srgbClr val="00B050"/>
                </a:solidFill>
                <a:effectLst/>
                <a:latin typeface="+mj-lt"/>
                <a:ea typeface="+mn-ea"/>
                <a:cs typeface="+mn-cs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B050"/>
                </a:solidFill>
                <a:effectLst/>
                <a:latin typeface="+mj-lt"/>
                <a:ea typeface="+mn-ea"/>
                <a:cs typeface="+mn-cs"/>
                <a:sym typeface="Arial"/>
              </a:rPr>
              <a:t>phần</a:t>
            </a:r>
            <a:r>
              <a:rPr lang="en-US" sz="1400" b="0" i="0" u="none" strike="noStrike" cap="none" dirty="0">
                <a:solidFill>
                  <a:srgbClr val="00B050"/>
                </a:solidFill>
                <a:effectLst/>
                <a:latin typeface="+mj-lt"/>
                <a:ea typeface="+mn-ea"/>
                <a:cs typeface="+mn-cs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B050"/>
                </a:solidFill>
                <a:effectLst/>
                <a:latin typeface="+mj-lt"/>
                <a:ea typeface="+mn-ea"/>
                <a:cs typeface="+mn-cs"/>
                <a:sym typeface="Arial"/>
              </a:rPr>
              <a:t>tử</a:t>
            </a:r>
            <a:r>
              <a:rPr lang="en-US" sz="1400" b="0" i="0" u="none" strike="noStrike" cap="none" dirty="0">
                <a:solidFill>
                  <a:srgbClr val="00B050"/>
                </a:solidFill>
                <a:effectLst/>
                <a:latin typeface="+mj-lt"/>
                <a:ea typeface="+mn-ea"/>
                <a:cs typeface="+mn-cs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B050"/>
                </a:solidFill>
                <a:effectLst/>
                <a:latin typeface="+mj-lt"/>
                <a:ea typeface="+mn-ea"/>
                <a:cs typeface="+mn-cs"/>
                <a:sym typeface="Arial"/>
              </a:rPr>
              <a:t>đầu</a:t>
            </a:r>
            <a:r>
              <a:rPr lang="en-US" sz="1400" b="0" i="0" u="none" strike="noStrike" cap="none" dirty="0">
                <a:solidFill>
                  <a:srgbClr val="00B050"/>
                </a:solidFill>
                <a:effectLst/>
                <a:latin typeface="+mj-lt"/>
                <a:ea typeface="+mn-ea"/>
                <a:cs typeface="+mn-cs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B050"/>
                </a:solidFill>
                <a:effectLst/>
                <a:latin typeface="+mj-lt"/>
                <a:ea typeface="+mn-ea"/>
                <a:cs typeface="+mn-cs"/>
                <a:sym typeface="Arial"/>
              </a:rPr>
              <a:t>tiên</a:t>
            </a:r>
            <a:r>
              <a:rPr lang="en-US" sz="1400" b="0" i="0" u="none" strike="noStrike" cap="none" dirty="0">
                <a:solidFill>
                  <a:srgbClr val="00B050"/>
                </a:solidFill>
                <a:effectLst/>
                <a:latin typeface="+mj-lt"/>
                <a:ea typeface="+mn-ea"/>
                <a:cs typeface="+mn-cs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B050"/>
                </a:solidFill>
                <a:effectLst/>
                <a:latin typeface="+mj-lt"/>
                <a:ea typeface="+mn-ea"/>
                <a:cs typeface="+mn-cs"/>
                <a:sym typeface="Arial"/>
              </a:rPr>
              <a:t>có</a:t>
            </a:r>
            <a:r>
              <a:rPr lang="en-US" sz="1400" b="0" i="0" u="none" strike="noStrike" cap="none" dirty="0">
                <a:solidFill>
                  <a:srgbClr val="00B050"/>
                </a:solidFill>
                <a:effectLst/>
                <a:latin typeface="+mj-lt"/>
                <a:ea typeface="+mn-ea"/>
                <a:cs typeface="+mn-cs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B050"/>
                </a:solidFill>
                <a:effectLst/>
                <a:latin typeface="+mj-lt"/>
                <a:ea typeface="+mn-ea"/>
                <a:cs typeface="+mn-cs"/>
                <a:sym typeface="Arial"/>
              </a:rPr>
              <a:t>thẻ</a:t>
            </a:r>
            <a:r>
              <a:rPr lang="en-US" sz="1400" b="0" i="0" u="none" strike="noStrike" cap="none" dirty="0">
                <a:solidFill>
                  <a:srgbClr val="00B050"/>
                </a:solidFill>
                <a:effectLst/>
                <a:latin typeface="+mj-lt"/>
                <a:ea typeface="+mn-ea"/>
                <a:cs typeface="+mn-cs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B050"/>
                </a:solidFill>
                <a:effectLst/>
                <a:latin typeface="+mj-lt"/>
                <a:ea typeface="+mn-ea"/>
                <a:cs typeface="+mn-cs"/>
                <a:sym typeface="Arial"/>
              </a:rPr>
              <a:t>là</a:t>
            </a:r>
            <a:r>
              <a:rPr lang="en-US" sz="1400" b="0" i="0" u="none" strike="noStrike" cap="none" dirty="0">
                <a:solidFill>
                  <a:srgbClr val="00B050"/>
                </a:solidFill>
                <a:effectLst/>
                <a:latin typeface="+mj-lt"/>
                <a:ea typeface="+mn-ea"/>
                <a:cs typeface="+mn-cs"/>
                <a:sym typeface="Arial"/>
              </a:rPr>
              <a:t> &lt;p&gt; </a:t>
            </a:r>
            <a:r>
              <a:rPr lang="en-US" sz="1400" b="0" i="0" u="none" strike="noStrike" cap="none" dirty="0" err="1">
                <a:solidFill>
                  <a:srgbClr val="00B050"/>
                </a:solidFill>
                <a:effectLst/>
                <a:latin typeface="+mj-lt"/>
                <a:ea typeface="+mn-ea"/>
                <a:cs typeface="+mn-cs"/>
                <a:sym typeface="Arial"/>
              </a:rPr>
              <a:t>trong</a:t>
            </a:r>
            <a:r>
              <a:rPr lang="en-US" sz="1400" b="0" i="0" u="none" strike="noStrike" cap="none" dirty="0">
                <a:solidFill>
                  <a:srgbClr val="00B050"/>
                </a:solidFill>
                <a:effectLst/>
                <a:latin typeface="+mj-lt"/>
                <a:ea typeface="+mn-ea"/>
                <a:cs typeface="+mn-cs"/>
                <a:sym typeface="Arial"/>
              </a:rPr>
              <a:t> id=“header’</a:t>
            </a:r>
          </a:p>
        </p:txBody>
      </p:sp>
    </p:spTree>
    <p:extLst>
      <p:ext uri="{BB962C8B-B14F-4D97-AF65-F5344CB8AC3E}">
        <p14:creationId xmlns:p14="http://schemas.microsoft.com/office/powerpoint/2010/main" val="1884891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778E2-6BCB-5A20-3965-8EAA98048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– 3 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298652C-3AF0-D960-1E66-A559046BE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5162" y="1232201"/>
            <a:ext cx="10641676" cy="523456"/>
          </a:xfrm>
        </p:spPr>
        <p:txBody>
          <a:bodyPr>
            <a:normAutofit/>
          </a:bodyPr>
          <a:lstStyle/>
          <a:p>
            <a:r>
              <a:rPr lang="en-US" sz="2000" b="1" dirty="0" err="1">
                <a:solidFill>
                  <a:srgbClr val="C00000"/>
                </a:solidFill>
                <a:latin typeface="+mn-lt"/>
              </a:rPr>
              <a:t>Thay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+mn-lt"/>
              </a:rPr>
              <a:t>đổi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+mn-lt"/>
              </a:rPr>
              <a:t>các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+mn-lt"/>
              </a:rPr>
              <a:t>thuộc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+mn-lt"/>
              </a:rPr>
              <a:t>tính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+mn-lt"/>
              </a:rPr>
              <a:t>của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+mn-lt"/>
              </a:rPr>
              <a:t>trong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 HTML</a:t>
            </a:r>
          </a:p>
          <a:p>
            <a:endParaRPr lang="en-US" sz="2000" dirty="0">
              <a:solidFill>
                <a:srgbClr val="C00000"/>
              </a:solidFill>
              <a:latin typeface="+mn-lt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98923C-EF86-AB1E-9A9A-C6C63959E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626235"/>
              </p:ext>
            </p:extLst>
          </p:nvPr>
        </p:nvGraphicFramePr>
        <p:xfrm>
          <a:off x="1364566" y="1840065"/>
          <a:ext cx="10052272" cy="2155159"/>
        </p:xfrm>
        <a:graphic>
          <a:graphicData uri="http://schemas.openxmlformats.org/drawingml/2006/table">
            <a:tbl>
              <a:tblPr/>
              <a:tblGrid>
                <a:gridCol w="4430222">
                  <a:extLst>
                    <a:ext uri="{9D8B030D-6E8A-4147-A177-3AD203B41FA5}">
                      <a16:colId xmlns:a16="http://schemas.microsoft.com/office/drawing/2014/main" val="890293097"/>
                    </a:ext>
                  </a:extLst>
                </a:gridCol>
                <a:gridCol w="5622050">
                  <a:extLst>
                    <a:ext uri="{9D8B030D-6E8A-4147-A177-3AD203B41FA5}">
                      <a16:colId xmlns:a16="http://schemas.microsoft.com/office/drawing/2014/main" val="3826702846"/>
                    </a:ext>
                  </a:extLst>
                </a:gridCol>
              </a:tblGrid>
              <a:tr h="28464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Property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272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27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784960"/>
                  </a:ext>
                </a:extLst>
              </a:tr>
              <a:tr h="427971">
                <a:tc>
                  <a:txBody>
                    <a:bodyPr/>
                    <a:lstStyle/>
                    <a:p>
                      <a:pPr rtl="0" fontAlgn="t"/>
                      <a:r>
                        <a:rPr lang="en-US" sz="14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element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innerHTML</a:t>
                      </a:r>
                      <a:endParaRPr lang="en-US" sz="1400" b="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Giá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trị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được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hiển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thị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kiểu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HTML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của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element</a:t>
                      </a:r>
                      <a:endParaRPr lang="en-US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728897"/>
                  </a:ext>
                </a:extLst>
              </a:tr>
              <a:tr h="360636">
                <a:tc>
                  <a:txBody>
                    <a:bodyPr/>
                    <a:lstStyle/>
                    <a:p>
                      <a:pPr rtl="0" fontAlgn="t"/>
                      <a:r>
                        <a:rPr lang="en-US" sz="1400" b="0" i="0" u="none" strike="noStrike" cap="none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element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.attribute</a:t>
                      </a:r>
                      <a:endParaRPr lang="en-US" sz="1400" b="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Giá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trị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của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một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thuộc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tính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cụ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thể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có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trong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element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208988"/>
                  </a:ext>
                </a:extLst>
              </a:tr>
              <a:tr h="360636">
                <a:tc>
                  <a:txBody>
                    <a:bodyPr/>
                    <a:lstStyle/>
                    <a:p>
                      <a:pPr rtl="0" fontAlgn="t"/>
                      <a:r>
                        <a:rPr lang="en-US" sz="1400" b="0" i="0" u="none" strike="noStrike" cap="none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element</a:t>
                      </a:r>
                      <a:r>
                        <a:rPr lang="en-US" sz="1400" b="0" dirty="0" err="1">
                          <a:effectLst/>
                          <a:latin typeface="+mn-lt"/>
                        </a:rPr>
                        <a:t>.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style.property</a:t>
                      </a:r>
                      <a:endParaRPr lang="en-US" sz="1400" b="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Giá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trị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property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của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CSS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của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element</a:t>
                      </a:r>
                      <a:endParaRPr lang="en-US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882971"/>
                  </a:ext>
                </a:extLst>
              </a:tr>
              <a:tr h="360636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Method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272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27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524829"/>
                  </a:ext>
                </a:extLst>
              </a:tr>
              <a:tr h="360636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element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setAttribute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(attribute, value)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Thay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đổi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giá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trị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của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thuộc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tính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element</a:t>
                      </a:r>
                      <a:endParaRPr lang="en-US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206123"/>
                  </a:ext>
                </a:extLst>
              </a:tr>
            </a:tbl>
          </a:graphicData>
        </a:graphic>
      </p:graphicFrame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B428E22-A9BC-C22A-CD68-865069F23FB1}"/>
              </a:ext>
            </a:extLst>
          </p:cNvPr>
          <p:cNvSpPr txBox="1">
            <a:spLocks/>
          </p:cNvSpPr>
          <p:nvPr/>
        </p:nvSpPr>
        <p:spPr>
          <a:xfrm>
            <a:off x="775162" y="4193695"/>
            <a:ext cx="11158930" cy="215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116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089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296"/>
              <a:buFont typeface="Courier New"/>
              <a:buChar char="o"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lnSpc>
                <a:spcPct val="100000"/>
              </a:lnSpc>
            </a:pPr>
            <a:r>
              <a:rPr lang="en-US" i="1" dirty="0" err="1">
                <a:latin typeface="+mn-lt"/>
              </a:rPr>
              <a:t>Lưu</a:t>
            </a:r>
            <a:r>
              <a:rPr lang="en-US" i="1" dirty="0">
                <a:latin typeface="+mn-lt"/>
              </a:rPr>
              <a:t> ý:</a:t>
            </a:r>
            <a:endParaRPr lang="en-US" b="1" i="1" dirty="0">
              <a:solidFill>
                <a:srgbClr val="C00000"/>
              </a:solidFill>
              <a:latin typeface="+mn-lt"/>
            </a:endParaRPr>
          </a:p>
          <a:p>
            <a:pPr lvl="1">
              <a:lnSpc>
                <a:spcPct val="100000"/>
              </a:lnSpc>
            </a:pPr>
            <a:r>
              <a:rPr lang="en-US" dirty="0" err="1">
                <a:latin typeface="+mn-lt"/>
              </a:rPr>
              <a:t>Dùng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toán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tử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gán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để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thay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đổi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giá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trị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các</a:t>
            </a:r>
            <a:r>
              <a:rPr lang="en-US" dirty="0">
                <a:latin typeface="+mn-lt"/>
              </a:rPr>
              <a:t> property </a:t>
            </a:r>
            <a:r>
              <a:rPr lang="en-US" dirty="0" err="1">
                <a:latin typeface="+mn-lt"/>
              </a:rPr>
              <a:t>trong</a:t>
            </a:r>
            <a:r>
              <a:rPr lang="en-US" dirty="0">
                <a:latin typeface="+mn-lt"/>
              </a:rPr>
              <a:t> element. 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latin typeface="+mn-lt"/>
              </a:rPr>
              <a:t>Không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thể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thay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đổi</a:t>
            </a:r>
            <a:r>
              <a:rPr lang="en-US" dirty="0">
                <a:latin typeface="+mn-lt"/>
              </a:rPr>
              <a:t> attribute </a:t>
            </a:r>
            <a:r>
              <a:rPr lang="en-US" dirty="0" err="1">
                <a:latin typeface="+mn-lt"/>
              </a:rPr>
              <a:t>bằng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cách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gán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giá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trị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đối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với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những</a:t>
            </a:r>
            <a:r>
              <a:rPr lang="en-US" dirty="0">
                <a:latin typeface="+mn-lt"/>
              </a:rPr>
              <a:t> attribute </a:t>
            </a:r>
            <a:r>
              <a:rPr lang="en-US" dirty="0" err="1">
                <a:latin typeface="+mn-lt"/>
              </a:rPr>
              <a:t>là</a:t>
            </a:r>
            <a:r>
              <a:rPr lang="en-US" dirty="0">
                <a:latin typeface="+mn-lt"/>
              </a:rPr>
              <a:t> function </a:t>
            </a:r>
            <a:r>
              <a:rPr lang="en-US" dirty="0" err="1">
                <a:latin typeface="+mn-lt"/>
              </a:rPr>
              <a:t>như</a:t>
            </a:r>
            <a:r>
              <a:rPr lang="en-US" dirty="0">
                <a:latin typeface="+mn-lt"/>
              </a:rPr>
              <a:t> onclick, </a:t>
            </a:r>
            <a:r>
              <a:rPr lang="en-US" dirty="0" err="1">
                <a:latin typeface="+mn-lt"/>
              </a:rPr>
              <a:t>onchange</a:t>
            </a:r>
            <a:r>
              <a:rPr lang="en-US" dirty="0">
                <a:latin typeface="+mn-lt"/>
              </a:rPr>
              <a:t>,…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latin typeface="+mn-lt"/>
              </a:rPr>
              <a:t>Đối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với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những</a:t>
            </a:r>
            <a:r>
              <a:rPr lang="en-US" dirty="0">
                <a:latin typeface="+mn-lt"/>
              </a:rPr>
              <a:t> attribute </a:t>
            </a:r>
            <a:r>
              <a:rPr lang="en-US" dirty="0" err="1">
                <a:latin typeface="+mn-lt"/>
              </a:rPr>
              <a:t>là</a:t>
            </a:r>
            <a:r>
              <a:rPr lang="en-US" dirty="0">
                <a:latin typeface="+mn-lt"/>
              </a:rPr>
              <a:t> function, </a:t>
            </a:r>
            <a:r>
              <a:rPr lang="en-US" dirty="0" err="1">
                <a:latin typeface="+mn-lt"/>
              </a:rPr>
              <a:t>chỉ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có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thể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thay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đổi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bằng</a:t>
            </a:r>
            <a:r>
              <a:rPr lang="en-US" dirty="0">
                <a:latin typeface="+mn-lt"/>
              </a:rPr>
              <a:t> method </a:t>
            </a:r>
            <a:r>
              <a:rPr lang="en-US" dirty="0" err="1">
                <a:latin typeface="+mn-lt"/>
              </a:rPr>
              <a:t>setAttribute</a:t>
            </a:r>
            <a:r>
              <a:rPr lang="en-US" dirty="0">
                <a:latin typeface="+mn-lt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6614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0D26-FA64-D7C3-D050-961307F98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– 4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CD83B-7424-4F6B-CC03-427D744BB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5162" y="1232201"/>
            <a:ext cx="10641676" cy="523456"/>
          </a:xfrm>
        </p:spPr>
        <p:txBody>
          <a:bodyPr>
            <a:normAutofit/>
          </a:bodyPr>
          <a:lstStyle/>
          <a:p>
            <a:r>
              <a:rPr lang="en-US" sz="2000" b="1" dirty="0" err="1">
                <a:solidFill>
                  <a:srgbClr val="C00000"/>
                </a:solidFill>
                <a:latin typeface="+mj-lt"/>
              </a:rPr>
              <a:t>Thêm</a:t>
            </a:r>
            <a:r>
              <a:rPr lang="en-US" sz="20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+mj-lt"/>
              </a:rPr>
              <a:t>hoặc</a:t>
            </a:r>
            <a:r>
              <a:rPr lang="en-US" sz="20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+mj-lt"/>
              </a:rPr>
              <a:t>xóa</a:t>
            </a:r>
            <a:r>
              <a:rPr lang="en-US" sz="20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+mj-lt"/>
              </a:rPr>
              <a:t>phần</a:t>
            </a:r>
            <a:r>
              <a:rPr lang="en-US" sz="20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+mj-lt"/>
              </a:rPr>
              <a:t>tử</a:t>
            </a:r>
            <a:r>
              <a:rPr lang="en-US" sz="20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+mj-lt"/>
              </a:rPr>
              <a:t>trong</a:t>
            </a:r>
            <a:r>
              <a:rPr lang="en-US" sz="2000" b="1" dirty="0">
                <a:solidFill>
                  <a:srgbClr val="C00000"/>
                </a:solidFill>
                <a:latin typeface="+mj-lt"/>
              </a:rPr>
              <a:t> HTML</a:t>
            </a:r>
            <a:endParaRPr lang="en-US" sz="2000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04C19C-A11A-1AF4-2942-9500D1ED4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701777"/>
              </p:ext>
            </p:extLst>
          </p:nvPr>
        </p:nvGraphicFramePr>
        <p:xfrm>
          <a:off x="1345589" y="1955257"/>
          <a:ext cx="10071249" cy="3670544"/>
        </p:xfrm>
        <a:graphic>
          <a:graphicData uri="http://schemas.openxmlformats.org/drawingml/2006/table">
            <a:tbl>
              <a:tblPr/>
              <a:tblGrid>
                <a:gridCol w="4438586">
                  <a:extLst>
                    <a:ext uri="{9D8B030D-6E8A-4147-A177-3AD203B41FA5}">
                      <a16:colId xmlns:a16="http://schemas.microsoft.com/office/drawing/2014/main" val="890293097"/>
                    </a:ext>
                  </a:extLst>
                </a:gridCol>
                <a:gridCol w="5632663">
                  <a:extLst>
                    <a:ext uri="{9D8B030D-6E8A-4147-A177-3AD203B41FA5}">
                      <a16:colId xmlns:a16="http://schemas.microsoft.com/office/drawing/2014/main" val="3826702846"/>
                    </a:ext>
                  </a:extLst>
                </a:gridCol>
              </a:tblGrid>
              <a:tr h="50042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Property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272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Description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27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784960"/>
                  </a:ext>
                </a:extLst>
              </a:tr>
              <a:tr h="634024">
                <a:tc>
                  <a:txBody>
                    <a:bodyPr/>
                    <a:lstStyle/>
                    <a:p>
                      <a:pPr rtl="0" fontAlgn="t"/>
                      <a:r>
                        <a:rPr lang="en-US" sz="1400" b="0" i="0" u="none" strike="noStrike" cap="none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document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.createElement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en-US" sz="1400" b="0" i="1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element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  <a:endParaRPr lang="en-US" sz="1600" b="0" dirty="0">
                        <a:effectLst/>
                        <a:latin typeface="+mj-lt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Tạo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một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phần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tử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HTML</a:t>
                      </a:r>
                      <a:endParaRPr lang="en-US" sz="1600" b="0" i="0" u="none" strike="noStrike" cap="none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728897"/>
                  </a:ext>
                </a:extLst>
              </a:tr>
              <a:tr h="634024">
                <a:tc>
                  <a:txBody>
                    <a:bodyPr/>
                    <a:lstStyle/>
                    <a:p>
                      <a:pPr rtl="0" fontAlgn="t"/>
                      <a:r>
                        <a:rPr lang="en-US" sz="1400" b="0" i="0" u="none" strike="noStrike" cap="none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element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.removeChild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en-US" sz="1400" b="0" i="1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element_child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  <a:endParaRPr lang="en-US" sz="1600" b="0" dirty="0">
                        <a:effectLst/>
                        <a:latin typeface="+mj-lt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Loại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bỏ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một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phần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tử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element_child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được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xác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định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trong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element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208988"/>
                  </a:ext>
                </a:extLst>
              </a:tr>
              <a:tr h="634024">
                <a:tc>
                  <a:txBody>
                    <a:bodyPr/>
                    <a:lstStyle/>
                    <a:p>
                      <a:pPr rtl="0" fontAlgn="t"/>
                      <a:r>
                        <a:rPr lang="en-US" sz="1400" b="0" i="0" u="none" strike="noStrike" cap="none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element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.appendChild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en-US" sz="1400" b="0" i="1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element_child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  <a:endParaRPr lang="en-US" sz="1600" b="0" dirty="0">
                        <a:effectLst/>
                        <a:latin typeface="+mj-lt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Thêm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một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phần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tử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element_child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được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xác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định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vào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trong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element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882971"/>
                  </a:ext>
                </a:extLst>
              </a:tr>
              <a:tr h="634024">
                <a:tc>
                  <a:txBody>
                    <a:bodyPr/>
                    <a:lstStyle/>
                    <a:p>
                      <a:pPr rtl="0" fontAlgn="t"/>
                      <a:r>
                        <a:rPr lang="en-US" sz="1400" b="0" i="0" u="none" strike="noStrike" cap="none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element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.replaceChild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en-US" sz="1400" b="0" i="1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new, old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  <a:endParaRPr lang="en-US" sz="1600" b="0" dirty="0">
                        <a:effectLst/>
                        <a:latin typeface="+mj-lt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Thay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một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phần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tử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old </a:t>
                      </a:r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được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xác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định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bằng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phần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tử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new </a:t>
                      </a:r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trong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element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632424"/>
                  </a:ext>
                </a:extLst>
              </a:tr>
              <a:tr h="634024">
                <a:tc>
                  <a:txBody>
                    <a:bodyPr/>
                    <a:lstStyle/>
                    <a:p>
                      <a:pPr rtl="0" fontAlgn="t"/>
                      <a:r>
                        <a:rPr lang="en-US" sz="1400" b="0" i="0" u="none" strike="noStrike" cap="none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document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.write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en-US" sz="1400" b="0" i="1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text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  <a:endParaRPr lang="en-US" sz="1600" b="0" dirty="0">
                        <a:effectLst/>
                        <a:latin typeface="+mj-lt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Viết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lại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document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050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183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0D26-FA64-D7C3-D050-961307F98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– 5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CD83B-7424-4F6B-CC03-427D744BB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5162" y="1232201"/>
            <a:ext cx="10641676" cy="523456"/>
          </a:xfrm>
        </p:spPr>
        <p:txBody>
          <a:bodyPr>
            <a:normAutofit/>
          </a:bodyPr>
          <a:lstStyle/>
          <a:p>
            <a:r>
              <a:rPr lang="en-US" sz="2000" b="1" dirty="0" err="1">
                <a:solidFill>
                  <a:srgbClr val="C00000"/>
                </a:solidFill>
                <a:latin typeface="+mn-lt"/>
              </a:rPr>
              <a:t>Tìm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+mn-lt"/>
              </a:rPr>
              <a:t>các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+mn-lt"/>
              </a:rPr>
              <a:t>đối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+mn-lt"/>
              </a:rPr>
              <a:t>tượng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+mn-lt"/>
              </a:rPr>
              <a:t>trong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 HTML</a:t>
            </a:r>
            <a:endParaRPr lang="en-US" sz="2000" dirty="0">
              <a:latin typeface="+mn-l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04C19C-A11A-1AF4-2942-9500D1ED4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708019"/>
              </p:ext>
            </p:extLst>
          </p:nvPr>
        </p:nvGraphicFramePr>
        <p:xfrm>
          <a:off x="1364566" y="1940729"/>
          <a:ext cx="10052272" cy="3924769"/>
        </p:xfrm>
        <a:graphic>
          <a:graphicData uri="http://schemas.openxmlformats.org/drawingml/2006/table">
            <a:tbl>
              <a:tblPr/>
              <a:tblGrid>
                <a:gridCol w="4430223">
                  <a:extLst>
                    <a:ext uri="{9D8B030D-6E8A-4147-A177-3AD203B41FA5}">
                      <a16:colId xmlns:a16="http://schemas.microsoft.com/office/drawing/2014/main" val="890293097"/>
                    </a:ext>
                  </a:extLst>
                </a:gridCol>
                <a:gridCol w="5622049">
                  <a:extLst>
                    <a:ext uri="{9D8B030D-6E8A-4147-A177-3AD203B41FA5}">
                      <a16:colId xmlns:a16="http://schemas.microsoft.com/office/drawing/2014/main" val="3826702846"/>
                    </a:ext>
                  </a:extLst>
                </a:gridCol>
              </a:tblGrid>
              <a:tr h="45627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Property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272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27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784960"/>
                  </a:ext>
                </a:extLst>
              </a:tr>
              <a:tr h="578083">
                <a:tc>
                  <a:txBody>
                    <a:bodyPr/>
                    <a:lstStyle/>
                    <a:p>
                      <a:pPr rtl="0" fontAlgn="t"/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document.URL</a:t>
                      </a:r>
                      <a:endParaRPr lang="en-US" sz="1600" b="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Trả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về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url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của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document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728897"/>
                  </a:ext>
                </a:extLst>
              </a:tr>
              <a:tr h="578083">
                <a:tc>
                  <a:txBody>
                    <a:bodyPr/>
                    <a:lstStyle/>
                    <a:p>
                      <a:pPr rtl="0" fontAlgn="t"/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document.title</a:t>
                      </a:r>
                      <a:endParaRPr lang="en-US" sz="1600" b="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Trả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về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title </a:t>
                      </a:r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của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document</a:t>
                      </a:r>
                      <a:endParaRPr lang="en-US" sz="1600" b="0" i="0" u="none" strike="noStrike" cap="none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208988"/>
                  </a:ext>
                </a:extLst>
              </a:tr>
              <a:tr h="578083">
                <a:tc>
                  <a:txBody>
                    <a:bodyPr/>
                    <a:lstStyle/>
                    <a:p>
                      <a:pPr rtl="0" fontAlgn="t"/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document.head</a:t>
                      </a:r>
                      <a:endParaRPr lang="en-US" sz="1600" b="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Trả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về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phần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tử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head </a:t>
                      </a:r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của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document</a:t>
                      </a:r>
                      <a:endParaRPr lang="en-US" sz="1600" b="0" i="0" u="none" strike="noStrike" cap="none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882971"/>
                  </a:ext>
                </a:extLst>
              </a:tr>
              <a:tr h="57808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document.body</a:t>
                      </a:r>
                      <a:endParaRPr lang="en-US" sz="16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Trả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về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phần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tử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body </a:t>
                      </a:r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của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document</a:t>
                      </a:r>
                      <a:endParaRPr lang="en-US" sz="1600" b="0" i="0" u="none" strike="noStrike" cap="none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632424"/>
                  </a:ext>
                </a:extLst>
              </a:tr>
              <a:tr h="578083">
                <a:tc>
                  <a:txBody>
                    <a:bodyPr/>
                    <a:lstStyle/>
                    <a:p>
                      <a:pPr rtl="0" fontAlgn="t"/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document.links</a:t>
                      </a:r>
                      <a:endParaRPr lang="en-US" sz="1600" b="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Trả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HTMLCollection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chứa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tất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cả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thẻ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&lt;a&gt; </a:t>
                      </a:r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và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&lt;area&gt;</a:t>
                      </a:r>
                      <a:endParaRPr lang="en-US" sz="1600" b="0" i="0" u="none" strike="noStrike" cap="none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050988"/>
                  </a:ext>
                </a:extLst>
              </a:tr>
              <a:tr h="578083">
                <a:tc>
                  <a:txBody>
                    <a:bodyPr/>
                    <a:lstStyle/>
                    <a:p>
                      <a:pPr rtl="0" fontAlgn="t"/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document.images</a:t>
                      </a:r>
                      <a:endParaRPr lang="en-US" sz="1600" b="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Trả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HTMLCollection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chứa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tất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cả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thẻ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&lt;</a:t>
                      </a:r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img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&gt;</a:t>
                      </a:r>
                      <a:endParaRPr lang="en-US" sz="1600" b="0" i="0" u="none" strike="noStrike" cap="none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991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568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872C-D91D-86ED-CC5B-23602F338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- 1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90737-D7E7-DB0A-E482-3578C928A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5162" y="1232201"/>
            <a:ext cx="9845946" cy="50408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>
                <a:solidFill>
                  <a:srgbClr val="C00000"/>
                </a:solidFill>
                <a:latin typeface="+mn-lt"/>
              </a:rPr>
              <a:t>Định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+mn-lt"/>
              </a:rPr>
              <a:t>nghĩa</a:t>
            </a:r>
            <a:endParaRPr lang="en-US" sz="2000" b="1" dirty="0">
              <a:solidFill>
                <a:srgbClr val="C00000"/>
              </a:solidFill>
              <a:latin typeface="+mn-lt"/>
            </a:endParaRP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+mn-lt"/>
              </a:rPr>
              <a:t>Là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những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sự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kiện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khi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tác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động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tương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tác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vào</a:t>
            </a:r>
            <a:r>
              <a:rPr lang="en-US" dirty="0">
                <a:latin typeface="+mn-lt"/>
              </a:rPr>
              <a:t> website, </a:t>
            </a:r>
            <a:r>
              <a:rPr lang="en-US" dirty="0" err="1">
                <a:latin typeface="+mn-lt"/>
              </a:rPr>
              <a:t>dựa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vào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những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sự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kiện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này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có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thể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thực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khối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mã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lệnh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đáp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ứng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cầu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cụ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thể</a:t>
            </a:r>
            <a:endParaRPr lang="en-US" b="1" dirty="0">
              <a:latin typeface="+mn-lt"/>
            </a:endParaRPr>
          </a:p>
          <a:p>
            <a:pPr lvl="1">
              <a:lnSpc>
                <a:spcPct val="150000"/>
              </a:lnSpc>
            </a:pPr>
            <a:r>
              <a:rPr lang="en-US" b="0" i="0" dirty="0" err="1">
                <a:solidFill>
                  <a:srgbClr val="000000"/>
                </a:solidFill>
                <a:effectLst/>
                <a:latin typeface="+mn-lt"/>
              </a:rPr>
              <a:t>Một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n-lt"/>
              </a:rPr>
              <a:t>số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n-lt"/>
              </a:rPr>
              <a:t>sự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n-lt"/>
              </a:rPr>
              <a:t>kiện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n-lt"/>
              </a:rPr>
              <a:t>trong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HTML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: </a:t>
            </a:r>
          </a:p>
          <a:p>
            <a:pPr lvl="2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+mn-lt"/>
              </a:rPr>
              <a:t>Sự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kiện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thao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tác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với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chuột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(click, di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chuyển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giữ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chuột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,…)</a:t>
            </a:r>
          </a:p>
          <a:p>
            <a:pPr lvl="2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+mn-lt"/>
              </a:rPr>
              <a:t>Sự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kiện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với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giao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diện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website (scroll,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thay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đổi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kích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thước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+mn-lt"/>
              </a:rPr>
              <a:t>Sự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kiện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với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các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hành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động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trên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website (copy, paste, print, reload, …)</a:t>
            </a:r>
          </a:p>
          <a:p>
            <a:pPr lvl="2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+mn-lt"/>
              </a:rPr>
              <a:t>Sự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kiện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khi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thao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tác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với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bàn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phím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nhấn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giữ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thả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phím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)</a:t>
            </a:r>
            <a:endParaRPr lang="en-US" sz="1400" dirty="0">
              <a:latin typeface="+mn-lt"/>
            </a:endParaRP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+mn-lt"/>
              </a:rPr>
              <a:t>Để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có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thể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thực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thi</a:t>
            </a:r>
            <a:r>
              <a:rPr lang="en-US" dirty="0">
                <a:latin typeface="+mn-lt"/>
              </a:rPr>
              <a:t>  </a:t>
            </a:r>
            <a:r>
              <a:rPr lang="en-US" dirty="0" err="1">
                <a:latin typeface="+mn-lt"/>
              </a:rPr>
              <a:t>khối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mã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lệnh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khi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sự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kiện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xảy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ra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cần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phải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sử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dụng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phương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thức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addEventLister</a:t>
            </a:r>
            <a:r>
              <a:rPr lang="en-US" dirty="0">
                <a:latin typeface="+mn-lt"/>
              </a:rPr>
              <a:t>() </a:t>
            </a:r>
            <a:r>
              <a:rPr lang="en-US" dirty="0" err="1">
                <a:latin typeface="+mn-lt"/>
              </a:rPr>
              <a:t>hoặc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sử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dụng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một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số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thuộc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tính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trong</a:t>
            </a:r>
            <a:r>
              <a:rPr lang="en-US" dirty="0">
                <a:latin typeface="+mn-lt"/>
              </a:rPr>
              <a:t> element </a:t>
            </a:r>
            <a:r>
              <a:rPr lang="en-US" dirty="0" err="1">
                <a:latin typeface="+mn-lt"/>
              </a:rPr>
              <a:t>như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onchange</a:t>
            </a:r>
            <a:r>
              <a:rPr lang="en-US" dirty="0">
                <a:latin typeface="+mn-lt"/>
              </a:rPr>
              <a:t>, onclick, </a:t>
            </a:r>
            <a:r>
              <a:rPr lang="en-US" dirty="0" err="1">
                <a:latin typeface="+mn-lt"/>
              </a:rPr>
              <a:t>onmouseover</a:t>
            </a:r>
            <a:r>
              <a:rPr lang="en-US" dirty="0">
                <a:latin typeface="+mn-lt"/>
              </a:rPr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3141299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872C-D91D-86ED-CC5B-23602F338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- 2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90737-D7E7-DB0A-E482-3578C928A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5162" y="1232201"/>
            <a:ext cx="9845946" cy="6200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>
                <a:solidFill>
                  <a:srgbClr val="C00000"/>
                </a:solidFill>
                <a:latin typeface="+mn-lt"/>
              </a:rPr>
              <a:t>Sự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+mn-lt"/>
              </a:rPr>
              <a:t>kiện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+mn-lt"/>
              </a:rPr>
              <a:t>với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+mn-lt"/>
              </a:rPr>
              <a:t>chuột</a:t>
            </a:r>
            <a:endParaRPr lang="en-US" sz="2000" b="1" dirty="0">
              <a:solidFill>
                <a:srgbClr val="C00000"/>
              </a:solidFill>
              <a:latin typeface="+mn-lt"/>
            </a:endParaRPr>
          </a:p>
          <a:p>
            <a:pPr lvl="2">
              <a:lnSpc>
                <a:spcPct val="150000"/>
              </a:lnSpc>
            </a:pPr>
            <a:endParaRPr lang="en-US" sz="2000" dirty="0">
              <a:latin typeface="+mn-l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8BD1BB-F198-8B42-00C6-E525E1A16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384674"/>
              </p:ext>
            </p:extLst>
          </p:nvPr>
        </p:nvGraphicFramePr>
        <p:xfrm>
          <a:off x="838200" y="2053882"/>
          <a:ext cx="10638693" cy="3882683"/>
        </p:xfrm>
        <a:graphic>
          <a:graphicData uri="http://schemas.openxmlformats.org/drawingml/2006/table">
            <a:tbl>
              <a:tblPr/>
              <a:tblGrid>
                <a:gridCol w="2575090">
                  <a:extLst>
                    <a:ext uri="{9D8B030D-6E8A-4147-A177-3AD203B41FA5}">
                      <a16:colId xmlns:a16="http://schemas.microsoft.com/office/drawing/2014/main" val="890293097"/>
                    </a:ext>
                  </a:extLst>
                </a:gridCol>
                <a:gridCol w="3095120">
                  <a:extLst>
                    <a:ext uri="{9D8B030D-6E8A-4147-A177-3AD203B41FA5}">
                      <a16:colId xmlns:a16="http://schemas.microsoft.com/office/drawing/2014/main" val="1185218242"/>
                    </a:ext>
                  </a:extLst>
                </a:gridCol>
                <a:gridCol w="4968483">
                  <a:extLst>
                    <a:ext uri="{9D8B030D-6E8A-4147-A177-3AD203B41FA5}">
                      <a16:colId xmlns:a16="http://schemas.microsoft.com/office/drawing/2014/main" val="3826702846"/>
                    </a:ext>
                  </a:extLst>
                </a:gridCol>
              </a:tblGrid>
              <a:tr h="4749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Event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272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Property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272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27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784960"/>
                  </a:ext>
                </a:extLst>
              </a:tr>
              <a:tr h="601785">
                <a:tc>
                  <a:txBody>
                    <a:bodyPr/>
                    <a:lstStyle/>
                    <a:p>
                      <a:pPr rtl="0" fontAlgn="t"/>
                      <a:r>
                        <a:rPr lang="en-US" sz="1600" dirty="0" err="1">
                          <a:latin typeface="+mn-lt"/>
                        </a:rPr>
                        <a:t>mousedown</a:t>
                      </a:r>
                      <a:r>
                        <a:rPr lang="en-US" sz="1600" dirty="0">
                          <a:latin typeface="+mn-lt"/>
                        </a:rPr>
                        <a:t>/</a:t>
                      </a:r>
                      <a:r>
                        <a:rPr lang="en-US" sz="1600" dirty="0" err="1">
                          <a:latin typeface="+mn-lt"/>
                        </a:rPr>
                        <a:t>mouseup</a:t>
                      </a:r>
                      <a:endParaRPr lang="en-US" sz="1600" b="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onmousedown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/</a:t>
                      </a: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onmouseup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vi-VN" sz="1600" dirty="0">
                          <a:latin typeface="+mn-lt"/>
                        </a:rPr>
                        <a:t>Nút chuột được nhấp/nhả trên một phần tử </a:t>
                      </a:r>
                      <a:endParaRPr lang="en-US" sz="16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728897"/>
                  </a:ext>
                </a:extLst>
              </a:tr>
              <a:tr h="601785">
                <a:tc>
                  <a:txBody>
                    <a:bodyPr/>
                    <a:lstStyle/>
                    <a:p>
                      <a:pPr rtl="0" fontAlgn="t"/>
                      <a:r>
                        <a:rPr lang="en-US" sz="1600" dirty="0">
                          <a:latin typeface="+mn-lt"/>
                        </a:rPr>
                        <a:t>mouseover/</a:t>
                      </a:r>
                      <a:r>
                        <a:rPr lang="en-US" sz="1600" dirty="0" err="1">
                          <a:latin typeface="+mn-lt"/>
                        </a:rPr>
                        <a:t>mouseout</a:t>
                      </a:r>
                      <a:endParaRPr lang="en-US" sz="1600" b="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+mn-lt"/>
                        </a:rPr>
                        <a:t>onmouseover</a:t>
                      </a:r>
                      <a:r>
                        <a:rPr lang="en-US" sz="1600" dirty="0">
                          <a:latin typeface="+mn-lt"/>
                        </a:rPr>
                        <a:t>/</a:t>
                      </a:r>
                      <a:r>
                        <a:rPr lang="en-US" sz="1600" dirty="0" err="1">
                          <a:latin typeface="+mn-lt"/>
                        </a:rPr>
                        <a:t>onmouseout</a:t>
                      </a:r>
                      <a:endParaRPr lang="en-US" sz="16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latin typeface="+mn-lt"/>
                        </a:rPr>
                        <a:t>Con </a:t>
                      </a:r>
                      <a:r>
                        <a:rPr lang="en-US" sz="1600" dirty="0" err="1">
                          <a:latin typeface="+mn-lt"/>
                        </a:rPr>
                        <a:t>trỏ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chuột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đi</a:t>
                      </a:r>
                      <a:r>
                        <a:rPr lang="en-US" sz="1600" dirty="0">
                          <a:latin typeface="+mn-lt"/>
                        </a:rPr>
                        <a:t> qua/</a:t>
                      </a:r>
                      <a:r>
                        <a:rPr lang="en-US" sz="1600" dirty="0" err="1">
                          <a:latin typeface="+mn-lt"/>
                        </a:rPr>
                        <a:t>ra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khỏi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một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phần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tử</a:t>
                      </a:r>
                      <a:endParaRPr lang="en-US" sz="1600" b="0" i="0" u="none" strike="noStrike" cap="none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208988"/>
                  </a:ext>
                </a:extLst>
              </a:tr>
              <a:tr h="601785">
                <a:tc>
                  <a:txBody>
                    <a:bodyPr/>
                    <a:lstStyle/>
                    <a:p>
                      <a:pPr rtl="0" fontAlgn="t"/>
                      <a:r>
                        <a:rPr lang="en-US" sz="1600" dirty="0" err="1">
                          <a:latin typeface="+mn-lt"/>
                        </a:rPr>
                        <a:t>mousemove</a:t>
                      </a:r>
                      <a:endParaRPr lang="en-US" sz="1600" b="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 err="1">
                          <a:effectLst/>
                          <a:latin typeface="+mn-lt"/>
                        </a:rPr>
                        <a:t>on</a:t>
                      </a:r>
                      <a:r>
                        <a:rPr lang="en-US" sz="1600" dirty="0" err="1">
                          <a:latin typeface="+mn-lt"/>
                        </a:rPr>
                        <a:t>mousemove</a:t>
                      </a:r>
                      <a:endParaRPr lang="en-US" sz="16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 err="1">
                          <a:latin typeface="+mn-lt"/>
                        </a:rPr>
                        <a:t>Mỗi</a:t>
                      </a:r>
                      <a:r>
                        <a:rPr lang="en-US" sz="1600" dirty="0">
                          <a:latin typeface="+mn-lt"/>
                        </a:rPr>
                        <a:t> con </a:t>
                      </a:r>
                      <a:r>
                        <a:rPr lang="en-US" sz="1600" dirty="0" err="1">
                          <a:latin typeface="+mn-lt"/>
                        </a:rPr>
                        <a:t>chuột</a:t>
                      </a:r>
                      <a:r>
                        <a:rPr lang="en-US" sz="1600" dirty="0">
                          <a:latin typeface="+mn-lt"/>
                        </a:rPr>
                        <a:t> di </a:t>
                      </a:r>
                      <a:r>
                        <a:rPr lang="en-US" sz="1600" dirty="0" err="1">
                          <a:latin typeface="+mn-lt"/>
                        </a:rPr>
                        <a:t>chuyển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trong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phần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tử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sẽ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kích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hoạt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sự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kiện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đó</a:t>
                      </a:r>
                      <a:endParaRPr lang="en-US" sz="1600" b="0" i="0" u="none" strike="noStrike" cap="none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882971"/>
                  </a:ext>
                </a:extLst>
              </a:tr>
              <a:tr h="8011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click </a:t>
                      </a:r>
                      <a:endParaRPr lang="en-US" sz="16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onclick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vi-VN" sz="1600" dirty="0">
                          <a:latin typeface="+mn-lt"/>
                        </a:rPr>
                        <a:t>Kích hoạt sau khi di chuột xuống và sau đó di chuột lên trên cùng một phần tử nếu nút chuột trái được sử dụng</a:t>
                      </a:r>
                      <a:endParaRPr lang="en-US" sz="1600" b="0" i="0" u="none" strike="noStrike" cap="none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632424"/>
                  </a:ext>
                </a:extLst>
              </a:tr>
              <a:tr h="801175">
                <a:tc>
                  <a:txBody>
                    <a:bodyPr/>
                    <a:lstStyle/>
                    <a:p>
                      <a:pPr rtl="0" fontAlgn="t"/>
                      <a:r>
                        <a:rPr lang="en-US" sz="1600" dirty="0" err="1">
                          <a:latin typeface="+mn-lt"/>
                        </a:rPr>
                        <a:t>dblclick</a:t>
                      </a:r>
                      <a:endParaRPr lang="en-US" sz="1600" b="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+mn-lt"/>
                        </a:rPr>
                        <a:t>ondblclick</a:t>
                      </a:r>
                      <a:endParaRPr lang="en-US" sz="16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vi-VN" sz="1600" dirty="0">
                          <a:latin typeface="+mn-lt"/>
                        </a:rPr>
                        <a:t>Kích hoạt sau hai lần nhấp vào cùng một yếu tố trong một khung thời gian ngắn. Hiếm khi được sử dụng ngày nay. </a:t>
                      </a:r>
                      <a:endParaRPr lang="en-US" sz="1600" b="0" i="0" u="none" strike="noStrike" cap="none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E2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050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333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5934</TotalTime>
  <Words>1253</Words>
  <Application>Microsoft Office PowerPoint</Application>
  <PresentationFormat>Widescreen</PresentationFormat>
  <Paragraphs>176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Courier New</vt:lpstr>
      <vt:lpstr>Calibri</vt:lpstr>
      <vt:lpstr>Montserrat Medium</vt:lpstr>
      <vt:lpstr>Montserrat ExtraBold</vt:lpstr>
      <vt:lpstr>Trebuchet MS</vt:lpstr>
      <vt:lpstr>Montserrat</vt:lpstr>
      <vt:lpstr>Montserrat Black</vt:lpstr>
      <vt:lpstr>Office Theme</vt:lpstr>
      <vt:lpstr>DOM AND EVENT</vt:lpstr>
      <vt:lpstr> NỘI DUNG</vt:lpstr>
      <vt:lpstr>DOM - 1</vt:lpstr>
      <vt:lpstr>DOM – 2 </vt:lpstr>
      <vt:lpstr>DOM – 3 </vt:lpstr>
      <vt:lpstr>DOM – 4 </vt:lpstr>
      <vt:lpstr>DOM – 5 </vt:lpstr>
      <vt:lpstr>EVENT - 1</vt:lpstr>
      <vt:lpstr>EVENT - 2</vt:lpstr>
      <vt:lpstr>EVENT - 3</vt:lpstr>
      <vt:lpstr>EVENT - 4</vt:lpstr>
      <vt:lpstr>EVENT - 5</vt:lpstr>
      <vt:lpstr>KẾT THÚC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Layout structure</dc:title>
  <dc:creator>QuangND</dc:creator>
  <cp:lastModifiedBy>Quang Nguyen Duy</cp:lastModifiedBy>
  <cp:revision>60</cp:revision>
  <dcterms:modified xsi:type="dcterms:W3CDTF">2022-12-30T09:47:10Z</dcterms:modified>
</cp:coreProperties>
</file>