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A1B48E-C190-4607-AD4F-57D1C07C6A0D}"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FB74726-3004-4191-B980-63464E91C5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A1B48E-C190-4607-AD4F-57D1C07C6A0D}"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A1B48E-C190-4607-AD4F-57D1C07C6A0D}"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A1B48E-C190-4607-AD4F-57D1C07C6A0D}"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8A1B48E-C190-4607-AD4F-57D1C07C6A0D}" type="datetimeFigureOut">
              <a:rPr lang="en-US" smtClean="0"/>
              <a:t>9/5/2016</a:t>
            </a:fld>
            <a:endParaRPr lang="en-US"/>
          </a:p>
        </p:txBody>
      </p:sp>
      <p:sp>
        <p:nvSpPr>
          <p:cNvPr id="8" name="Slide Number Placeholder 7"/>
          <p:cNvSpPr>
            <a:spLocks noGrp="1"/>
          </p:cNvSpPr>
          <p:nvPr>
            <p:ph type="sldNum" sz="quarter" idx="11"/>
          </p:nvPr>
        </p:nvSpPr>
        <p:spPr/>
        <p:txBody>
          <a:bodyPr/>
          <a:lstStyle/>
          <a:p>
            <a:fld id="{AFB74726-3004-4191-B980-63464E91C53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A1B48E-C190-4607-AD4F-57D1C07C6A0D}"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A1B48E-C190-4607-AD4F-57D1C07C6A0D}"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A1B48E-C190-4607-AD4F-57D1C07C6A0D}"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1B48E-C190-4607-AD4F-57D1C07C6A0D}"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74726-3004-4191-B980-63464E91C5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1B48E-C190-4607-AD4F-57D1C07C6A0D}"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74726-3004-4191-B980-63464E91C53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1B48E-C190-4607-AD4F-57D1C07C6A0D}"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FB74726-3004-4191-B980-63464E91C538}"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8A1B48E-C190-4607-AD4F-57D1C07C6A0D}" type="datetimeFigureOut">
              <a:rPr lang="en-US" smtClean="0"/>
              <a:t>9/5/2016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FB74726-3004-4191-B980-63464E91C538}"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utorialspoint.com/design_pattern/builder_pattern.htm" TargetMode="External"/><Relationship Id="rId2" Type="http://schemas.openxmlformats.org/officeDocument/2006/relationships/hyperlink" Target="http://www.oodesign.com/builder-patter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Builder Pattern</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85000" lnSpcReduction="20000"/>
          </a:bodyPr>
          <a:lstStyle/>
          <a:p>
            <a:r>
              <a:rPr lang="en-US" sz="3000" dirty="0" err="1" smtClean="0">
                <a:latin typeface="Times New Roman" pitchFamily="18" charset="0"/>
                <a:cs typeface="Times New Roman" pitchFamily="18" charset="0"/>
              </a:rPr>
              <a:t>Trần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Đăng</a:t>
            </a:r>
            <a:endParaRPr lang="en-US" sz="3000" dirty="0" smtClean="0">
              <a:latin typeface="Times New Roman" pitchFamily="18" charset="0"/>
              <a:cs typeface="Times New Roman" pitchFamily="18" charset="0"/>
            </a:endParaRPr>
          </a:p>
          <a:p>
            <a:r>
              <a:rPr lang="en-US" sz="3000" dirty="0" err="1" smtClean="0">
                <a:latin typeface="Times New Roman" pitchFamily="18" charset="0"/>
                <a:cs typeface="Times New Roman" pitchFamily="18" charset="0"/>
              </a:rPr>
              <a:t>Hà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Điền</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56055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3:</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trừu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tượng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interface Item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516" y="3048000"/>
            <a:ext cx="4440084" cy="3179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96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4:</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thừa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Burger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ColdDrink</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81372"/>
            <a:ext cx="4724400" cy="387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2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638800" cy="4586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34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5:</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Meal </a:t>
            </a:r>
            <a:r>
              <a:rPr lang="en-US" sz="2000" dirty="0" err="1" smtClean="0">
                <a:latin typeface="Times New Roman" pitchFamily="18" charset="0"/>
                <a:cs typeface="Times New Roman" pitchFamily="18" charset="0"/>
              </a:rPr>
              <a:t>chứa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phẩm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ở </a:t>
            </a:r>
            <a:r>
              <a:rPr lang="en-US" sz="2000" dirty="0" err="1" smtClean="0">
                <a:latin typeface="Times New Roman" pitchFamily="18" charset="0"/>
                <a:cs typeface="Times New Roman" pitchFamily="18" charset="0"/>
              </a:rPr>
              <a:t>trên</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764" y="2750634"/>
            <a:ext cx="4953000" cy="410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90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6:</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MealBuilder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tượng</a:t>
            </a:r>
            <a:r>
              <a:rPr lang="en-US" sz="2000" dirty="0" smtClean="0">
                <a:latin typeface="Times New Roman" pitchFamily="18" charset="0"/>
                <a:cs typeface="Times New Roman" pitchFamily="18" charset="0"/>
              </a:rPr>
              <a:t> Meal:</a:t>
            </a:r>
          </a:p>
          <a:p>
            <a:pPr marL="0" indent="0">
              <a:buNone/>
            </a:pPr>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2859054"/>
            <a:ext cx="5205411" cy="270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29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7:</a:t>
            </a:r>
          </a:p>
          <a:p>
            <a:pPr marL="0" indent="0">
              <a:buNone/>
            </a:pPr>
            <a:r>
              <a:rPr lang="en-US" sz="2000" dirty="0" err="1" smtClean="0">
                <a:latin typeface="Times New Roman" pitchFamily="18" charset="0"/>
                <a:cs typeface="Times New Roman" pitchFamily="18" charset="0"/>
              </a:rPr>
              <a:t>BuilderPattern</a:t>
            </a:r>
            <a:r>
              <a:rPr lang="en-US" sz="2000" dirty="0" err="1" smtClean="0">
                <a:latin typeface="Times New Roman" pitchFamily="18" charset="0"/>
                <a:cs typeface="Times New Roman" pitchFamily="18" charset="0"/>
              </a:rPr>
              <a:t>Demo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MealBuilder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Builder Pattern:</a:t>
            </a:r>
          </a:p>
          <a:p>
            <a:pPr marL="0" indent="0">
              <a:buNone/>
            </a:pPr>
            <a:endParaRPr lang="en-US" sz="2000" dirty="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89" y="2743200"/>
            <a:ext cx="58483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16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8:</a:t>
            </a:r>
          </a:p>
          <a:p>
            <a:pPr marL="0" indent="0">
              <a:buNone/>
            </a:pP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591" y="2819400"/>
            <a:ext cx="5867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19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Tài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Liệu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Tham</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Khảo</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000" dirty="0" smtClean="0">
                <a:latin typeface="Times New Roman" pitchFamily="18" charset="0"/>
                <a:cs typeface="Times New Roman" pitchFamily="18" charset="0"/>
                <a:hlinkClick r:id="rId2"/>
              </a:rPr>
              <a:t>http://www.oodesign.com/builder-pattern.html</a:t>
            </a:r>
            <a:endParaRPr lang="en-US" sz="3000" dirty="0" smtClean="0">
              <a:latin typeface="Times New Roman" pitchFamily="18" charset="0"/>
              <a:cs typeface="Times New Roman" pitchFamily="18" charset="0"/>
            </a:endParaRPr>
          </a:p>
          <a:p>
            <a:pPr marL="514350" indent="-514350">
              <a:buFont typeface="+mj-lt"/>
              <a:buAutoNum type="arabicPeriod"/>
            </a:pPr>
            <a:r>
              <a:rPr lang="en-US" sz="3000" dirty="0" smtClean="0">
                <a:latin typeface="Times New Roman" pitchFamily="18" charset="0"/>
                <a:cs typeface="Times New Roman" pitchFamily="18" charset="0"/>
                <a:hlinkClick r:id="rId3"/>
              </a:rPr>
              <a:t>http://www.tutorialspoint.com/design_pattern/builder_pattern.htm</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0179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000" dirty="0" smtClean="0">
              <a:latin typeface="Times New Roman" pitchFamily="18" charset="0"/>
              <a:cs typeface="Times New Roman" pitchFamily="18" charset="0"/>
            </a:endParaRPr>
          </a:p>
          <a:p>
            <a:pPr marL="0" indent="0" algn="ctr">
              <a:buNone/>
            </a:pPr>
            <a:endParaRPr lang="en-US" sz="4000" dirty="0">
              <a:latin typeface="Times New Roman" pitchFamily="18" charset="0"/>
              <a:cs typeface="Times New Roman" pitchFamily="18" charset="0"/>
            </a:endParaRPr>
          </a:p>
          <a:p>
            <a:pPr marL="0" indent="0" algn="ctr">
              <a:buNone/>
            </a:pPr>
            <a:r>
              <a:rPr lang="en-US" sz="4000" dirty="0" smtClean="0">
                <a:solidFill>
                  <a:srgbClr val="FF0000"/>
                </a:solidFill>
                <a:latin typeface="Times New Roman" pitchFamily="18" charset="0"/>
                <a:cs typeface="Times New Roman" pitchFamily="18" charset="0"/>
              </a:rPr>
              <a:t>THANKS FOR WATCHING!!!</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4666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NỘI DUNG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000" dirty="0" err="1" smtClean="0">
                <a:latin typeface="Times New Roman" pitchFamily="18" charset="0"/>
                <a:cs typeface="Times New Roman" pitchFamily="18" charset="0"/>
              </a:rPr>
              <a:t>Giới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thiệu</a:t>
            </a:r>
            <a:endParaRPr lang="en-US" sz="3000" dirty="0" smtClean="0">
              <a:latin typeface="Times New Roman" pitchFamily="18" charset="0"/>
              <a:cs typeface="Times New Roman" pitchFamily="18" charset="0"/>
            </a:endParaRPr>
          </a:p>
          <a:p>
            <a:r>
              <a:rPr lang="en-US" sz="3000" dirty="0" err="1" smtClean="0">
                <a:latin typeface="Times New Roman" pitchFamily="18" charset="0"/>
                <a:cs typeface="Times New Roman" pitchFamily="18" charset="0"/>
              </a:rPr>
              <a:t>Ví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dụ</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46176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Giới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thiệu</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vi-VN" sz="2000" b="1" dirty="0">
                <a:latin typeface="+mj-lt"/>
              </a:rPr>
              <a:t>Builder pattern</a:t>
            </a:r>
            <a:r>
              <a:rPr lang="vi-VN" sz="2000" dirty="0">
                <a:latin typeface="+mj-lt"/>
              </a:rPr>
              <a:t> là một mẫu thiết kế thuộc "Nhóm khởi tạo" (</a:t>
            </a:r>
            <a:r>
              <a:rPr lang="vi-VN" sz="2000" b="1" dirty="0">
                <a:latin typeface="+mj-lt"/>
              </a:rPr>
              <a:t>Creational Pattern</a:t>
            </a:r>
            <a:r>
              <a:rPr lang="vi-VN" sz="2000" dirty="0">
                <a:latin typeface="+mj-lt"/>
              </a:rPr>
              <a:t>). Mẫu thiết kế này cho phép lập trình viên tạo ra những đối tượng phức tạp nhưng chỉ cần thông qua các câu lệnh đơn giản để tác động nên các thuộc tính của nó</a:t>
            </a:r>
            <a:r>
              <a:rPr lang="vi-VN" sz="2000" dirty="0" smtClean="0">
                <a:latin typeface="+mj-lt"/>
              </a:rPr>
              <a:t>.</a:t>
            </a:r>
            <a:endParaRPr lang="en-US" sz="2000" dirty="0" smtClean="0">
              <a:latin typeface="+mj-lt"/>
            </a:endParaRPr>
          </a:p>
          <a:p>
            <a:pPr marL="0" indent="0">
              <a:buNone/>
            </a:pPr>
            <a:r>
              <a:rPr lang="en-US" sz="2000" dirty="0" smtClean="0">
                <a:latin typeface="Times New Roman" pitchFamily="18" charset="0"/>
                <a:cs typeface="Times New Roman" pitchFamily="18" charset="0"/>
              </a:rPr>
              <a:t>Ta</a:t>
            </a:r>
            <a:r>
              <a:rPr lang="en-US" sz="2000" dirty="0" smtClean="0">
                <a:latin typeface="+mj-lt"/>
              </a:rPr>
              <a:t> </a:t>
            </a:r>
            <a:r>
              <a:rPr lang="vi-VN" sz="2000" dirty="0" smtClean="0">
                <a:latin typeface="+mj-lt"/>
              </a:rPr>
              <a:t>sử </a:t>
            </a:r>
            <a:r>
              <a:rPr lang="vi-VN" sz="2000" dirty="0">
                <a:latin typeface="+mj-lt"/>
              </a:rPr>
              <a:t>dụng Builder pattern khi:</a:t>
            </a:r>
          </a:p>
          <a:p>
            <a:pPr>
              <a:buFont typeface="Wingdings" pitchFamily="2" charset="2"/>
              <a:buChar char="Ø"/>
            </a:pPr>
            <a:r>
              <a:rPr lang="en-US" sz="2000" dirty="0">
                <a:latin typeface="Times New Roman" pitchFamily="18" charset="0"/>
                <a:cs typeface="Times New Roman" pitchFamily="18" charset="0"/>
              </a:rPr>
              <a:t>M</a:t>
            </a:r>
            <a:r>
              <a:rPr lang="vi-VN" sz="2000" dirty="0" smtClean="0">
                <a:latin typeface="Times New Roman" pitchFamily="18" charset="0"/>
                <a:cs typeface="Times New Roman" pitchFamily="18" charset="0"/>
              </a:rPr>
              <a:t>uốn </a:t>
            </a:r>
            <a:r>
              <a:rPr lang="vi-VN" sz="2000" dirty="0">
                <a:latin typeface="+mj-lt"/>
              </a:rPr>
              <a:t>thay đổi thiết kế cho việc lồng nhau của các hàm khởi tạo (</a:t>
            </a:r>
            <a:r>
              <a:rPr lang="vi-VN" sz="2000" b="1" dirty="0">
                <a:latin typeface="+mj-lt"/>
              </a:rPr>
              <a:t>Telescoping Constructor Pattern</a:t>
            </a:r>
            <a:r>
              <a:rPr lang="vi-VN" sz="2000" dirty="0">
                <a:latin typeface="+mj-lt"/>
              </a:rPr>
              <a:t>). Vấn đề này phát sinh khi </a:t>
            </a:r>
            <a:r>
              <a:rPr lang="en-US" sz="2000" dirty="0" smtClean="0">
                <a:latin typeface="Times New Roman" pitchFamily="18" charset="0"/>
                <a:cs typeface="Times New Roman" pitchFamily="18" charset="0"/>
              </a:rPr>
              <a:t>ta</a:t>
            </a:r>
            <a:r>
              <a:rPr lang="vi-VN" sz="2000" dirty="0" smtClean="0">
                <a:latin typeface="+mj-lt"/>
              </a:rPr>
              <a:t> </a:t>
            </a:r>
            <a:r>
              <a:rPr lang="vi-VN" sz="2000" dirty="0">
                <a:latin typeface="+mj-lt"/>
              </a:rPr>
              <a:t>làm việc với một lớp mà có chứa rất nhiều các thuộc tính và cần phải tạo ra nhiều hàm khởi tạo với số lượng các thuộc tính tăng dần.</a:t>
            </a:r>
          </a:p>
          <a:p>
            <a:pPr>
              <a:buFont typeface="Wingdings" pitchFamily="2" charset="2"/>
              <a:buChar char="Ø"/>
            </a:pPr>
            <a:r>
              <a:rPr lang="en-US" sz="2000" dirty="0">
                <a:latin typeface="Times New Roman" pitchFamily="18" charset="0"/>
                <a:cs typeface="Times New Roman" pitchFamily="18" charset="0"/>
              </a:rPr>
              <a:t>C</a:t>
            </a:r>
            <a:r>
              <a:rPr lang="vi-VN" sz="2000" dirty="0" smtClean="0">
                <a:latin typeface="Times New Roman" pitchFamily="18" charset="0"/>
                <a:cs typeface="Times New Roman" pitchFamily="18" charset="0"/>
              </a:rPr>
              <a:t>ần </a:t>
            </a:r>
            <a:r>
              <a:rPr lang="vi-VN" sz="2000" dirty="0">
                <a:latin typeface="+mj-lt"/>
              </a:rPr>
              <a:t>tạo ra một đối tượng phức tạp, một đối tượng mà thuật toán để tạo tạo lập các thuộc tính là độc lập đối với các thuộc tính khác.</a:t>
            </a:r>
          </a:p>
          <a:p>
            <a:pPr marL="0" indent="0">
              <a:buNone/>
            </a:pPr>
            <a:endParaRPr lang="en-US" sz="2000" dirty="0">
              <a:latin typeface="+mj-lt"/>
            </a:endParaRPr>
          </a:p>
        </p:txBody>
      </p:sp>
    </p:spTree>
    <p:extLst>
      <p:ext uri="{BB962C8B-B14F-4D97-AF65-F5344CB8AC3E}">
        <p14:creationId xmlns:p14="http://schemas.microsoft.com/office/powerpoint/2010/main" val="144283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Giới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thiệu</a:t>
            </a:r>
            <a:endParaRPr lang="en-US" sz="4000" dirty="0"/>
          </a:p>
        </p:txBody>
      </p:sp>
      <p:sp>
        <p:nvSpPr>
          <p:cNvPr id="3" name="Content Placeholder 2"/>
          <p:cNvSpPr>
            <a:spLocks noGrp="1"/>
          </p:cNvSpPr>
          <p:nvPr>
            <p:ph idx="1"/>
          </p:nvPr>
        </p:nvSpPr>
        <p:spPr/>
        <p:txBody>
          <a:bodyPr>
            <a:normAutofit/>
          </a:bodyPr>
          <a:lstStyle/>
          <a:p>
            <a:pPr marL="0" indent="0">
              <a:buNone/>
            </a:pPr>
            <a:r>
              <a:rPr lang="vi-VN" sz="2000" dirty="0">
                <a:latin typeface="+mj-lt"/>
              </a:rPr>
              <a:t>Mặc định, cách thức triển khai thông thường của Builder pattern gồm có 4 thành phần cơ </a:t>
            </a:r>
            <a:r>
              <a:rPr lang="vi-VN" sz="2000" dirty="0" smtClean="0">
                <a:latin typeface="+mj-lt"/>
              </a:rPr>
              <a:t>bản</a:t>
            </a:r>
            <a:r>
              <a:rPr lang="en-US" sz="2000" dirty="0" smtClean="0">
                <a:latin typeface="+mj-lt"/>
              </a:rPr>
              <a:t>:</a:t>
            </a:r>
          </a:p>
          <a:p>
            <a:pPr marL="0" indent="0">
              <a:buNone/>
            </a:pPr>
            <a:endParaRPr lang="en-US" sz="20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19400"/>
            <a:ext cx="5668166" cy="2686425"/>
          </a:xfrm>
          <a:prstGeom prst="rect">
            <a:avLst/>
          </a:prstGeom>
        </p:spPr>
      </p:pic>
    </p:spTree>
    <p:extLst>
      <p:ext uri="{BB962C8B-B14F-4D97-AF65-F5344CB8AC3E}">
        <p14:creationId xmlns:p14="http://schemas.microsoft.com/office/powerpoint/2010/main" val="134529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Giới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thiệu</a:t>
            </a:r>
            <a:endParaRPr lang="en-US" sz="4000" dirty="0"/>
          </a:p>
        </p:txBody>
      </p:sp>
      <p:sp>
        <p:nvSpPr>
          <p:cNvPr id="3" name="Content Placeholder 2"/>
          <p:cNvSpPr>
            <a:spLocks noGrp="1"/>
          </p:cNvSpPr>
          <p:nvPr>
            <p:ph idx="1"/>
          </p:nvPr>
        </p:nvSpPr>
        <p:spPr/>
        <p:txBody>
          <a:bodyPr>
            <a:normAutofit/>
          </a:bodyPr>
          <a:lstStyle/>
          <a:p>
            <a:r>
              <a:rPr lang="vi-VN" sz="2000" b="1" dirty="0">
                <a:latin typeface="+mj-lt"/>
              </a:rPr>
              <a:t>Builder</a:t>
            </a:r>
            <a:r>
              <a:rPr lang="vi-VN" sz="2000" dirty="0">
                <a:latin typeface="+mj-lt"/>
              </a:rPr>
              <a:t> : là thành phần định nghĩa một lớp trừu tượng (abstract class) để tạo ra một hoặc nhiều phần của đối tượng Product</a:t>
            </a:r>
          </a:p>
          <a:p>
            <a:r>
              <a:rPr lang="vi-VN" sz="2000" b="1" dirty="0">
                <a:latin typeface="+mj-lt"/>
              </a:rPr>
              <a:t>ConcreateBuilder</a:t>
            </a:r>
            <a:r>
              <a:rPr lang="vi-VN" sz="2000" dirty="0">
                <a:latin typeface="+mj-lt"/>
              </a:rPr>
              <a:t> : là thành phần triển khai, cụ thể hóa các lớp trừu tượng cho để tạo ra các thành phần và tập hợp các thành phần đó với nhau. thành phần này sẽ xác định và nắm giữ các thể hiện mà nó tạo ra. Đồng thời nó cũng cung cấp phương thức để trả các các thể hiện mà nó đã tạo ra trước đó.</a:t>
            </a:r>
          </a:p>
          <a:p>
            <a:r>
              <a:rPr lang="vi-VN" sz="2000" b="1" dirty="0">
                <a:latin typeface="+mj-lt"/>
              </a:rPr>
              <a:t>Product</a:t>
            </a:r>
            <a:r>
              <a:rPr lang="vi-VN" sz="2000" dirty="0">
                <a:latin typeface="+mj-lt"/>
              </a:rPr>
              <a:t> : thành phần này trong bài viết sẽ đại diện cho đối tượng phức tạp phải tạo ra.</a:t>
            </a:r>
          </a:p>
          <a:p>
            <a:r>
              <a:rPr lang="vi-VN" sz="2000" b="1" dirty="0">
                <a:latin typeface="+mj-lt"/>
              </a:rPr>
              <a:t>Director</a:t>
            </a:r>
            <a:r>
              <a:rPr lang="vi-VN" sz="2000" dirty="0">
                <a:latin typeface="+mj-lt"/>
              </a:rPr>
              <a:t>: thành phần này sẽ khởi tạo đối tượng Builder</a:t>
            </a:r>
          </a:p>
          <a:p>
            <a:pPr marL="0" indent="0">
              <a:buNone/>
            </a:pPr>
            <a:endParaRPr lang="en-US" sz="2000" dirty="0">
              <a:latin typeface="+mj-lt"/>
            </a:endParaRPr>
          </a:p>
        </p:txBody>
      </p:sp>
    </p:spTree>
    <p:extLst>
      <p:ext uri="{BB962C8B-B14F-4D97-AF65-F5344CB8AC3E}">
        <p14:creationId xmlns:p14="http://schemas.microsoft.com/office/powerpoint/2010/main" val="123634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vi-VN" sz="2000" dirty="0" smtClean="0">
                <a:latin typeface="+mj-lt"/>
              </a:rPr>
              <a:t>Chúng t</a:t>
            </a:r>
            <a:r>
              <a:rPr lang="en-US" sz="2000" dirty="0" smtClean="0">
                <a:latin typeface="Times New Roman" pitchFamily="18" charset="0"/>
                <a:cs typeface="Times New Roman" pitchFamily="18" charset="0"/>
              </a:rPr>
              <a:t>a</a:t>
            </a:r>
            <a:r>
              <a:rPr lang="en-US" sz="2000" dirty="0" smtClean="0">
                <a:latin typeface="+mj-lt"/>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vi-VN" sz="2000" dirty="0" smtClean="0">
                <a:latin typeface="Times New Roman" pitchFamily="18" charset="0"/>
                <a:cs typeface="Times New Roman" pitchFamily="18" charset="0"/>
              </a:rPr>
              <a:t> nhà 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doanh</a:t>
            </a:r>
            <a:r>
              <a:rPr lang="vi-VN" sz="2000" dirty="0" smtClean="0">
                <a:latin typeface="Times New Roman" pitchFamily="18" charset="0"/>
                <a:cs typeface="Times New Roman" pitchFamily="18" charset="0"/>
              </a:rPr>
              <a:t> </a:t>
            </a:r>
            <a:r>
              <a:rPr lang="vi-VN" sz="2000" dirty="0" smtClean="0">
                <a:latin typeface="+mj-lt"/>
              </a:rPr>
              <a:t>thức ăn nhanh , nơi một bữa ăn điển hình có thể là một burger và một thức uống lạnh . Burger có thể hoặc là một Burger chay hay Burger gà và sẽ được đóng gói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uống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chai</a:t>
            </a:r>
            <a:r>
              <a:rPr lang="vi-VN" sz="2000" dirty="0" smtClean="0">
                <a:latin typeface="+mj-lt"/>
              </a:rPr>
              <a:t>.</a:t>
            </a:r>
            <a:endParaRPr lang="en-US" sz="2000" dirty="0" smtClean="0">
              <a:latin typeface="+mj-lt"/>
            </a:endParaRPr>
          </a:p>
          <a:p>
            <a:pPr marL="0" indent="0">
              <a:buNone/>
            </a:pPr>
            <a:r>
              <a:rPr lang="vi-VN" sz="2000" dirty="0" smtClean="0">
                <a:latin typeface="+mj-lt"/>
              </a:rPr>
              <a:t>Chúng t</a:t>
            </a:r>
            <a:r>
              <a:rPr lang="en-US" sz="2000" dirty="0" smtClean="0"/>
              <a:t>a</a:t>
            </a:r>
            <a:r>
              <a:rPr lang="vi-VN" sz="2000" dirty="0" smtClean="0">
                <a:latin typeface="+mj-lt"/>
              </a:rPr>
              <a:t> sẽ tạo ra</a:t>
            </a:r>
            <a:r>
              <a:rPr lang="en-US" sz="2000" dirty="0" smtClean="0">
                <a:latin typeface="+mj-lt"/>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mj-lt"/>
              </a:rPr>
              <a:t> </a:t>
            </a:r>
            <a:r>
              <a:rPr lang="vi-VN" sz="2000" dirty="0" smtClean="0">
                <a:latin typeface="+mj-lt"/>
              </a:rPr>
              <a:t>giao diện đại diện cho các </a:t>
            </a:r>
            <a:r>
              <a:rPr lang="en-US" sz="2000" dirty="0" err="1" smtClean="0">
                <a:latin typeface="Times New Roman" pitchFamily="18" charset="0"/>
                <a:cs typeface="Times New Roman" pitchFamily="18" charset="0"/>
              </a:rPr>
              <a:t>mặt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phẩm</a:t>
            </a:r>
            <a:r>
              <a:rPr lang="en-US" sz="2000" dirty="0" smtClean="0">
                <a:latin typeface="Times New Roman" pitchFamily="18" charset="0"/>
                <a:cs typeface="Times New Roman" pitchFamily="18" charset="0"/>
              </a:rPr>
              <a:t> </a:t>
            </a:r>
            <a:r>
              <a:rPr lang="vi-VN" sz="2000" dirty="0" smtClean="0">
                <a:latin typeface="+mj-lt"/>
              </a:rPr>
              <a:t>như</a:t>
            </a:r>
            <a:r>
              <a:rPr lang="en-US" sz="2000" dirty="0" smtClean="0">
                <a:latin typeface="+mj-lt"/>
              </a:rPr>
              <a:t> </a:t>
            </a:r>
            <a:r>
              <a:rPr lang="en-US" sz="2000" dirty="0" err="1" smtClean="0">
                <a:latin typeface="Times New Roman" pitchFamily="18" charset="0"/>
                <a:cs typeface="Times New Roman" pitchFamily="18" charset="0"/>
              </a:rPr>
              <a:t>trên</a:t>
            </a:r>
            <a:r>
              <a:rPr lang="en-US" sz="2000" dirty="0" smtClean="0">
                <a:latin typeface="+mj-lt"/>
              </a:rPr>
              <a:t> </a:t>
            </a:r>
            <a:r>
              <a:rPr lang="vi-VN" sz="2000" dirty="0" smtClean="0">
                <a:latin typeface="+mj-lt"/>
              </a:rPr>
              <a:t>và các lớp hiện</a:t>
            </a:r>
            <a:r>
              <a:rPr lang="en-US" sz="2000" dirty="0" smtClean="0">
                <a:latin typeface="+mj-lt"/>
              </a:rPr>
              <a:t> </a:t>
            </a:r>
            <a:r>
              <a:rPr lang="en-US" sz="2000" dirty="0" err="1" smtClean="0">
                <a:latin typeface="Times New Roman" pitchFamily="18" charset="0"/>
                <a:cs typeface="Times New Roman" pitchFamily="18" charset="0"/>
              </a:rPr>
              <a:t>thực</a:t>
            </a:r>
            <a:r>
              <a:rPr lang="vi-VN" sz="2000" dirty="0" smtClean="0">
                <a:latin typeface="+mj-lt"/>
              </a:rPr>
              <a:t> các giao diện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sau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class Meal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ArrayList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MealBuilder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tượng</a:t>
            </a:r>
            <a:r>
              <a:rPr lang="en-US" sz="2000" dirty="0" smtClean="0">
                <a:latin typeface="Times New Roman" pitchFamily="18" charset="0"/>
                <a:cs typeface="Times New Roman" pitchFamily="18" charset="0"/>
              </a:rPr>
              <a:t> Meal </a:t>
            </a:r>
            <a:r>
              <a:rPr lang="en-US" sz="2000" dirty="0" err="1" smtClean="0">
                <a:latin typeface="Times New Roman" pitchFamily="18" charset="0"/>
                <a:cs typeface="Times New Roman" pitchFamily="18" charset="0"/>
              </a:rPr>
              <a:t>khác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nhau</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91498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590" y="2038878"/>
            <a:ext cx="5325219" cy="3801006"/>
          </a:xfrm>
        </p:spPr>
      </p:pic>
    </p:spTree>
    <p:extLst>
      <p:ext uri="{BB962C8B-B14F-4D97-AF65-F5344CB8AC3E}">
        <p14:creationId xmlns:p14="http://schemas.microsoft.com/office/powerpoint/2010/main" val="251632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1:</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interface Item </a:t>
            </a:r>
            <a:r>
              <a:rPr lang="en-US" sz="2000" dirty="0" err="1" smtClean="0">
                <a:latin typeface="Times New Roman" pitchFamily="18" charset="0"/>
                <a:cs typeface="Times New Roman" pitchFamily="18" charset="0"/>
              </a:rPr>
              <a:t>đại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phẩm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gói</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61" y="3124200"/>
            <a:ext cx="5830114" cy="2305372"/>
          </a:xfrm>
          <a:prstGeom prst="rect">
            <a:avLst/>
          </a:prstGeom>
        </p:spPr>
      </p:pic>
    </p:spTree>
    <p:extLst>
      <p:ext uri="{BB962C8B-B14F-4D97-AF65-F5344CB8AC3E}">
        <p14:creationId xmlns:p14="http://schemas.microsoft.com/office/powerpoint/2010/main" val="16736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endParaRPr lang="en-US" sz="4000" dirty="0"/>
          </a:p>
        </p:txBody>
      </p:sp>
      <p:sp>
        <p:nvSpPr>
          <p:cNvPr id="3" name="Content Placeholder 2"/>
          <p:cNvSpPr>
            <a:spLocks noGrp="1"/>
          </p:cNvSpPr>
          <p:nvPr>
            <p:ph idx="1"/>
          </p:nvPr>
        </p:nvSpPr>
        <p:spPr/>
        <p:txBody>
          <a:bodyPr/>
          <a:lstStyle/>
          <a:p>
            <a:pPr marL="0" indent="0">
              <a:buNone/>
            </a:pPr>
            <a:r>
              <a:rPr lang="en-US" sz="2000" b="1" dirty="0" err="1" smtClean="0">
                <a:latin typeface="Times New Roman" pitchFamily="18" charset="0"/>
                <a:cs typeface="Times New Roman" pitchFamily="18" charset="0"/>
              </a:rPr>
              <a:t>Bước</a:t>
            </a:r>
            <a:r>
              <a:rPr lang="en-US" sz="2000" b="1" dirty="0" smtClean="0">
                <a:latin typeface="Times New Roman" pitchFamily="18" charset="0"/>
                <a:cs typeface="Times New Roman" pitchFamily="18" charset="0"/>
              </a:rPr>
              <a:t> 2:</a:t>
            </a:r>
          </a:p>
          <a:p>
            <a:pPr marL="0" indent="0">
              <a:buNone/>
            </a:pPr>
            <a:r>
              <a:rPr lang="en-US" sz="2000" dirty="0" err="1" smtClean="0">
                <a:latin typeface="Times New Roman" pitchFamily="18" charset="0"/>
                <a:cs typeface="Times New Roman" pitchFamily="18" charset="0"/>
              </a:rPr>
              <a:t>Chúng</a:t>
            </a:r>
            <a:r>
              <a:rPr lang="en-US" sz="2000" dirty="0" smtClean="0">
                <a:latin typeface="Times New Roman" pitchFamily="18" charset="0"/>
                <a:cs typeface="Times New Roman" pitchFamily="18" charset="0"/>
              </a:rPr>
              <a:t> ta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class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interface </a:t>
            </a:r>
            <a:r>
              <a:rPr lang="en-US" sz="2000" dirty="0" err="1" smtClean="0">
                <a:latin typeface="Times New Roman" pitchFamily="18" charset="0"/>
                <a:cs typeface="Times New Roman" pitchFamily="18" charset="0"/>
              </a:rPr>
              <a:t>đóng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gói</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527" y="2849418"/>
            <a:ext cx="4826000" cy="2703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536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142</TotalTime>
  <Words>327</Words>
  <Application>Microsoft Office PowerPoint</Application>
  <PresentationFormat>On-screen Show (4:3)</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Builder Pattern</vt:lpstr>
      <vt:lpstr>NỘI DUNG</vt:lpstr>
      <vt:lpstr>Giới thiệu</vt:lpstr>
      <vt:lpstr>Giới thiệu</vt:lpstr>
      <vt:lpstr>Giới thiệu</vt:lpstr>
      <vt:lpstr>Ví dụ</vt:lpstr>
      <vt:lpstr>Ví dụ</vt:lpstr>
      <vt:lpstr>Ví dụ</vt:lpstr>
      <vt:lpstr>Ví dụ</vt:lpstr>
      <vt:lpstr>Ví dụ</vt:lpstr>
      <vt:lpstr>Ví dụ</vt:lpstr>
      <vt:lpstr>Ví dụ</vt:lpstr>
      <vt:lpstr>Ví dụ</vt:lpstr>
      <vt:lpstr>Ví dụ</vt:lpstr>
      <vt:lpstr>Ví dụ</vt:lpstr>
      <vt:lpstr>Ví dụ</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dc:title>
  <dc:creator>hv</dc:creator>
  <cp:lastModifiedBy>hv</cp:lastModifiedBy>
  <cp:revision>34</cp:revision>
  <dcterms:created xsi:type="dcterms:W3CDTF">2016-09-05T01:24:58Z</dcterms:created>
  <dcterms:modified xsi:type="dcterms:W3CDTF">2016-09-05T03:47:01Z</dcterms:modified>
</cp:coreProperties>
</file>