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64" autoAdjust="0"/>
  </p:normalViewPr>
  <p:slideViewPr>
    <p:cSldViewPr>
      <p:cViewPr>
        <p:scale>
          <a:sx n="79" d="100"/>
          <a:sy n="79" d="100"/>
        </p:scale>
        <p:origin x="-1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DF7FC61-B601-4C66-9395-53175134CC79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9B0290-5967-4856-AA53-6A7D724101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endParaRPr lang="en-US" dirty="0" smtClean="0"/>
          </a:p>
          <a:p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endParaRPr lang="en-US" dirty="0"/>
          </a:p>
        </p:txBody>
      </p:sp>
      <p:pic>
        <p:nvPicPr>
          <p:cNvPr id="3074" name="Picture 2" descr="C:\Users\Hoa Huynh\Downloads\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-12951"/>
            <a:ext cx="3505200" cy="229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04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http://citeseerx.ist.psu.edu/viewdoc/download?doi=10.1.1.463.8241&amp;rep=rep1&amp;type=pdf</a:t>
            </a:r>
          </a:p>
        </p:txBody>
      </p:sp>
    </p:spTree>
    <p:extLst>
      <p:ext uri="{BB962C8B-B14F-4D97-AF65-F5344CB8AC3E}">
        <p14:creationId xmlns:p14="http://schemas.microsoft.com/office/powerpoint/2010/main" val="12151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alibri" pitchFamily="34" charset="0"/>
              </a:rPr>
              <a:t>Nội</a:t>
            </a:r>
            <a:r>
              <a:rPr lang="en-US" b="1" dirty="0" smtClean="0">
                <a:latin typeface="Calibri" pitchFamily="34" charset="0"/>
              </a:rPr>
              <a:t> dung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7696200" cy="3508977"/>
          </a:xfrm>
        </p:spPr>
        <p:txBody>
          <a:bodyPr/>
          <a:lstStyle/>
          <a:p>
            <a:pPr marL="582930" indent="-514350">
              <a:buFont typeface="+mj-lt"/>
              <a:buAutoNum type="romanUcPeriod"/>
            </a:pPr>
            <a:r>
              <a:rPr lang="en-US" sz="2800" dirty="0" err="1">
                <a:solidFill>
                  <a:schemeClr val="accent1"/>
                </a:solidFill>
                <a:latin typeface="Calibri" pitchFamily="34" charset="0"/>
              </a:rPr>
              <a:t>Các</a:t>
            </a:r>
            <a:r>
              <a:rPr lang="en-US" sz="2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itchFamily="34" charset="0"/>
              </a:rPr>
              <a:t>loại</a:t>
            </a:r>
            <a:r>
              <a:rPr lang="en-US" sz="2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itchFamily="34" charset="0"/>
              </a:rPr>
              <a:t>hàm</a:t>
            </a:r>
            <a:r>
              <a:rPr lang="en-US" sz="2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itchFamily="34" charset="0"/>
              </a:rPr>
              <a:t>trong</a:t>
            </a:r>
            <a:r>
              <a:rPr lang="en-US" sz="2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alibri" pitchFamily="34" charset="0"/>
              </a:rPr>
              <a:t>java</a:t>
            </a:r>
          </a:p>
          <a:p>
            <a:pPr marL="582930" indent="-514350">
              <a:buFont typeface="+mj-lt"/>
              <a:buAutoNum type="romanUcPeriod"/>
            </a:pPr>
            <a:r>
              <a:rPr lang="en-US" sz="2800" dirty="0" err="1">
                <a:solidFill>
                  <a:schemeClr val="accent1"/>
                </a:solidFill>
                <a:latin typeface="Calibri" pitchFamily="34" charset="0"/>
              </a:rPr>
              <a:t>Hàm</a:t>
            </a:r>
            <a:r>
              <a:rPr lang="en-US" sz="2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Calibri" pitchFamily="34" charset="0"/>
              </a:rPr>
              <a:t>dựng</a:t>
            </a:r>
            <a:endParaRPr lang="en-US" sz="28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582930" indent="-514350">
              <a:buFont typeface="+mj-lt"/>
              <a:buAutoNum type="romanUcPeriod"/>
            </a:pPr>
            <a:r>
              <a:rPr lang="en-US" sz="2800" dirty="0" err="1">
                <a:solidFill>
                  <a:schemeClr val="accent1"/>
                </a:solidFill>
                <a:latin typeface="Calibri" pitchFamily="34" charset="0"/>
              </a:rPr>
              <a:t>Từ</a:t>
            </a:r>
            <a:r>
              <a:rPr lang="en-US" sz="2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itchFamily="34" charset="0"/>
              </a:rPr>
              <a:t>khóa</a:t>
            </a:r>
            <a:r>
              <a:rPr lang="en-US" sz="2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itchFamily="34" charset="0"/>
              </a:rPr>
              <a:t>“This</a:t>
            </a:r>
            <a:r>
              <a:rPr lang="en-US" sz="2800" b="1" dirty="0" smtClean="0">
                <a:solidFill>
                  <a:schemeClr val="accent1"/>
                </a:solidFill>
                <a:latin typeface="Calibri" pitchFamily="34" charset="0"/>
              </a:rPr>
              <a:t>”</a:t>
            </a:r>
          </a:p>
          <a:p>
            <a:pPr marL="582930" indent="-514350">
              <a:buFont typeface="+mj-lt"/>
              <a:buAutoNum type="romanUcPeriod"/>
            </a:pPr>
            <a:r>
              <a:rPr lang="vi-VN" sz="2800" dirty="0">
                <a:solidFill>
                  <a:schemeClr val="accent1"/>
                </a:solidFill>
                <a:latin typeface="Calibri" pitchFamily="34" charset="0"/>
              </a:rPr>
              <a:t>Phương Thức</a:t>
            </a:r>
            <a:r>
              <a:rPr lang="en-US" sz="2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itchFamily="34" charset="0"/>
              </a:rPr>
              <a:t>Ghi</a:t>
            </a:r>
            <a:r>
              <a:rPr lang="en-US" sz="2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itchFamily="34" charset="0"/>
              </a:rPr>
              <a:t>Đè</a:t>
            </a:r>
            <a:r>
              <a:rPr lang="vi-VN" sz="2800" dirty="0">
                <a:solidFill>
                  <a:schemeClr val="accent1"/>
                </a:solidFill>
                <a:latin typeface="Calibri" pitchFamily="34" charset="0"/>
              </a:rPr>
              <a:t> - Overriding Method</a:t>
            </a:r>
            <a:endParaRPr lang="en-US" sz="2800" dirty="0" smtClean="0">
              <a:solidFill>
                <a:schemeClr val="accent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781747"/>
          </a:xfrm>
        </p:spPr>
        <p:txBody>
          <a:bodyPr>
            <a:normAutofit lnSpcReduction="10000"/>
          </a:bodyPr>
          <a:lstStyle/>
          <a:p>
            <a:r>
              <a:rPr lang="en-US" sz="2200" dirty="0" err="1" smtClean="0">
                <a:latin typeface="Calibri" pitchFamily="34" charset="0"/>
              </a:rPr>
              <a:t>Những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loại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hàm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được</a:t>
            </a:r>
            <a:r>
              <a:rPr lang="en-US" sz="2200" dirty="0" smtClean="0">
                <a:latin typeface="Calibri" pitchFamily="34" charset="0"/>
              </a:rPr>
              <a:t> chia </a:t>
            </a:r>
            <a:r>
              <a:rPr lang="en-US" sz="2200" dirty="0" err="1" smtClean="0">
                <a:latin typeface="Calibri" pitchFamily="34" charset="0"/>
              </a:rPr>
              <a:t>làm</a:t>
            </a:r>
            <a:r>
              <a:rPr lang="en-US" sz="2200" dirty="0" smtClean="0">
                <a:latin typeface="Calibri" pitchFamily="34" charset="0"/>
              </a:rPr>
              <a:t> 3 </a:t>
            </a:r>
            <a:r>
              <a:rPr lang="en-US" sz="2200" dirty="0" err="1" smtClean="0">
                <a:latin typeface="Calibri" pitchFamily="34" charset="0"/>
              </a:rPr>
              <a:t>loại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chính</a:t>
            </a:r>
            <a:r>
              <a:rPr lang="en-US" sz="2200" dirty="0" smtClean="0">
                <a:latin typeface="Calibri" pitchFamily="34" charset="0"/>
              </a:rPr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Hàm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truy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vấn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</a:rPr>
              <a:t>Query </a:t>
            </a:r>
            <a:r>
              <a:rPr lang="en-US" sz="2000" dirty="0" smtClean="0">
                <a:latin typeface="Calibri" pitchFamily="34" charset="0"/>
              </a:rPr>
              <a:t>methods): </a:t>
            </a:r>
            <a:r>
              <a:rPr lang="en-US" sz="2000" dirty="0" err="1" smtClean="0">
                <a:latin typeface="Calibri" pitchFamily="34" charset="0"/>
              </a:rPr>
              <a:t>là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một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phương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thức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trả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về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một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số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thông</a:t>
            </a:r>
            <a:r>
              <a:rPr lang="en-US" sz="2000" dirty="0" smtClean="0">
                <a:latin typeface="Calibri" pitchFamily="34" charset="0"/>
              </a:rPr>
              <a:t> tin </a:t>
            </a:r>
            <a:r>
              <a:rPr lang="en-US" sz="2000" dirty="0" err="1" smtClean="0">
                <a:latin typeface="Calibri" pitchFamily="34" charset="0"/>
              </a:rPr>
              <a:t>về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các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đối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tượng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được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hỏi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đến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Nó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không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thay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đổi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trạng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thái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của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đối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tượng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Hàm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biến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đổi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</a:rPr>
              <a:t>Mutation </a:t>
            </a:r>
            <a:r>
              <a:rPr lang="en-US" sz="2000" dirty="0" smtClean="0">
                <a:latin typeface="Calibri" pitchFamily="34" charset="0"/>
              </a:rPr>
              <a:t>methods): </a:t>
            </a:r>
            <a:r>
              <a:rPr lang="en-US" sz="2000" dirty="0" err="1" smtClean="0">
                <a:latin typeface="Calibri" pitchFamily="34" charset="0"/>
              </a:rPr>
              <a:t>một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phương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thức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làm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thay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đổi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trạng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thái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của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đối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tượng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Thông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thường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nó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không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thay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trả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về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giá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trị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Hàm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trợ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giúp</a:t>
            </a:r>
            <a:r>
              <a:rPr lang="en-US" sz="2000" dirty="0" smtClean="0">
                <a:latin typeface="Calibri" pitchFamily="34" charset="0"/>
              </a:rPr>
              <a:t>(Helper methods): </a:t>
            </a:r>
            <a:r>
              <a:rPr lang="en-US" sz="2000" dirty="0" err="1" smtClean="0">
                <a:latin typeface="Calibri" pitchFamily="34" charset="0"/>
              </a:rPr>
              <a:t>là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một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phương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thức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thực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hiện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một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số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phương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thức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hổ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trợ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68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Hàm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dựng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khởi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tạo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khi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đối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tượng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tạo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ra.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tên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giống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như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tên</a:t>
            </a:r>
            <a:r>
              <a:rPr lang="en-US" dirty="0" smtClean="0">
                <a:latin typeface="Calibri" pitchFamily="34" charset="0"/>
              </a:rPr>
              <a:t> class </a:t>
            </a:r>
            <a:r>
              <a:rPr lang="en-US" dirty="0" err="1" smtClean="0">
                <a:latin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cú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pháp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giống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như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một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hàm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bình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thường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r>
              <a:rPr lang="en-US" dirty="0" err="1" smtClean="0">
                <a:latin typeface="Calibri" pitchFamily="34" charset="0"/>
              </a:rPr>
              <a:t>Thông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thường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sẽ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sử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dụng</a:t>
            </a:r>
            <a:r>
              <a:rPr lang="en-US" dirty="0" smtClean="0">
                <a:latin typeface="Calibri" pitchFamily="34" charset="0"/>
              </a:rPr>
              <a:t> constructor </a:t>
            </a:r>
            <a:r>
              <a:rPr lang="en-US" dirty="0" err="1" smtClean="0">
                <a:latin typeface="Calibri" pitchFamily="34" charset="0"/>
              </a:rPr>
              <a:t>để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cung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cấp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cho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giá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trị</a:t>
            </a:r>
            <a:r>
              <a:rPr lang="en-US" dirty="0" smtClean="0">
                <a:latin typeface="Calibri" pitchFamily="34" charset="0"/>
              </a:rPr>
              <a:t> ban </a:t>
            </a:r>
            <a:r>
              <a:rPr lang="en-US" dirty="0" err="1" smtClean="0">
                <a:latin typeface="Calibri" pitchFamily="34" charset="0"/>
              </a:rPr>
              <a:t>đầu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cho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biến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định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nghĩa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bởi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lớp</a:t>
            </a:r>
            <a:r>
              <a:rPr lang="en-US" dirty="0" smtClean="0">
                <a:latin typeface="Calibri" pitchFamily="34" charset="0"/>
              </a:rPr>
              <a:t>,  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8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19200"/>
            <a:ext cx="6777317" cy="461342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vi-VN" sz="2000" dirty="0">
                <a:latin typeface="Calibri" pitchFamily="34" charset="0"/>
                <a:cs typeface="Calibri" pitchFamily="34" charset="0"/>
              </a:rPr>
              <a:t>Dưới đây là một ví dụ đơn giản đó sử dụng một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hàm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dựng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không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có tham số: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v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891471"/>
            <a:ext cx="6334126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v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4099560"/>
            <a:ext cx="6291263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2993" y="3517707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 smtClean="0">
                <a:latin typeface="Calibri" pitchFamily="34" charset="0"/>
                <a:cs typeface="Calibri" pitchFamily="34" charset="0"/>
              </a:rPr>
              <a:t>Bạn sẽ gọi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hàm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dựng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để khởi tạo đối tượng như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au: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2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“This”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là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một từ khóa trong Java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được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sử dụng như một tham chiếu đến các đối tượng của lớp hiện tại,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Sử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dụng này, bạn có thể tham khảo các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đối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tượng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của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một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class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như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là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hàm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dựng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phương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thức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và instance các biến.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v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599"/>
            <a:ext cx="64008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libri" pitchFamily="34" charset="0"/>
              </a:rPr>
              <a:t>IV. </a:t>
            </a:r>
            <a:r>
              <a:rPr lang="vi-VN" sz="3600" dirty="0" smtClean="0">
                <a:latin typeface="Calibri" pitchFamily="34" charset="0"/>
              </a:rPr>
              <a:t>Phương Thức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Ghi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Đè</a:t>
            </a:r>
            <a:r>
              <a:rPr lang="vi-VN" sz="3600" dirty="0" smtClean="0">
                <a:latin typeface="Calibri" pitchFamily="34" charset="0"/>
              </a:rPr>
              <a:t> </a:t>
            </a:r>
            <a:r>
              <a:rPr lang="vi-VN" sz="3600" dirty="0">
                <a:latin typeface="Calibri" pitchFamily="34" charset="0"/>
              </a:rPr>
              <a:t>- Overriding Method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3851429"/>
          </a:xfrm>
        </p:spPr>
        <p:txBody>
          <a:bodyPr>
            <a:normAutofit/>
          </a:bodyPr>
          <a:lstStyle/>
          <a:p>
            <a:r>
              <a:rPr lang="vi-VN" sz="2200" dirty="0">
                <a:latin typeface="Calibri" pitchFamily="34" charset="0"/>
              </a:rPr>
              <a:t>Override là hiện tượng một phương thức thuộc lớp cha được định </a:t>
            </a:r>
            <a:r>
              <a:rPr lang="vi-VN" sz="2200" dirty="0" smtClean="0">
                <a:latin typeface="Calibri" pitchFamily="34" charset="0"/>
              </a:rPr>
              <a:t>nghĩa </a:t>
            </a:r>
            <a:r>
              <a:rPr lang="vi-VN" sz="2200" dirty="0">
                <a:latin typeface="Calibri" pitchFamily="34" charset="0"/>
              </a:rPr>
              <a:t>lại ở lớp con</a:t>
            </a:r>
            <a:r>
              <a:rPr lang="vi-VN" sz="2200" dirty="0" smtClean="0">
                <a:latin typeface="Calibri" pitchFamily="34" charset="0"/>
              </a:rPr>
              <a:t>.</a:t>
            </a:r>
            <a:endParaRPr lang="en-US" sz="2200" dirty="0" smtClean="0">
              <a:latin typeface="Calibri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vi-VN" sz="1800" dirty="0">
                <a:latin typeface="Calibri" pitchFamily="34" charset="0"/>
              </a:rPr>
              <a:t>Phương thức override và được override phải có chung kiểu trả về, tên phương thức và danh sách tham số.</a:t>
            </a:r>
          </a:p>
          <a:p>
            <a:pPr lvl="1">
              <a:buFont typeface="Courier New" pitchFamily="49" charset="0"/>
              <a:buChar char="o"/>
            </a:pPr>
            <a:r>
              <a:rPr lang="vi-VN" sz="1800" dirty="0">
                <a:latin typeface="Calibri" pitchFamily="34" charset="0"/>
              </a:rPr>
              <a:t>Override chỉ xảy ra giữa các lớp có quan hệ kế thừa.</a:t>
            </a:r>
          </a:p>
          <a:p>
            <a:pPr lvl="1">
              <a:buFont typeface="Courier New" pitchFamily="49" charset="0"/>
              <a:buChar char="o"/>
            </a:pPr>
            <a:r>
              <a:rPr lang="vi-VN" sz="1800" dirty="0">
                <a:latin typeface="Calibri" pitchFamily="34" charset="0"/>
              </a:rPr>
              <a:t>Một phương thức ở lớp cha được override ở lớp con thì phương thức override ở lớp con không được phép thu hẹp tầm vực của phương thức đó ở lớp cha</a:t>
            </a:r>
            <a:r>
              <a:rPr lang="vi-VN" sz="1800" dirty="0" smtClean="0">
                <a:latin typeface="Calibri" pitchFamily="34" charset="0"/>
              </a:rPr>
              <a:t>.</a:t>
            </a:r>
            <a:endParaRPr lang="en-US" sz="1800" dirty="0" smtClean="0">
              <a:latin typeface="Calibri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vi-VN" sz="1800" dirty="0" smtClean="0">
                <a:latin typeface="Calibri" pitchFamily="34" charset="0"/>
              </a:rPr>
              <a:t> Sử </a:t>
            </a:r>
            <a:r>
              <a:rPr lang="vi-VN" sz="1800" dirty="0">
                <a:latin typeface="Calibri" pitchFamily="34" charset="0"/>
              </a:rPr>
              <a:t>dụng từ khóa super để gọi phương thức được override ở lớp cha tại phương thức override ở lớp con.</a:t>
            </a:r>
          </a:p>
          <a:p>
            <a:pPr marL="365760" lvl="1" indent="0">
              <a:buNone/>
            </a:pP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libri" pitchFamily="34" charset="0"/>
              </a:rPr>
              <a:t>IV. </a:t>
            </a:r>
            <a:r>
              <a:rPr lang="vi-VN" sz="3600" dirty="0" smtClean="0">
                <a:latin typeface="Calibri" pitchFamily="34" charset="0"/>
              </a:rPr>
              <a:t>Phương Thức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Ghi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Đè</a:t>
            </a:r>
            <a:r>
              <a:rPr lang="vi-VN" sz="3600" dirty="0" smtClean="0">
                <a:latin typeface="Calibri" pitchFamily="34" charset="0"/>
              </a:rPr>
              <a:t> </a:t>
            </a:r>
            <a:r>
              <a:rPr lang="vi-VN" sz="3600" dirty="0">
                <a:latin typeface="Calibri" pitchFamily="34" charset="0"/>
              </a:rPr>
              <a:t>- Overriding Method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3851429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sz="1800" dirty="0">
              <a:latin typeface="Calibri" pitchFamily="34" charset="0"/>
            </a:endParaRPr>
          </a:p>
        </p:txBody>
      </p:sp>
      <p:pic>
        <p:nvPicPr>
          <p:cNvPr id="1026" name="Picture 2" descr="C:\Users\Hoa Huynh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154863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6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92453" cy="76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So </a:t>
            </a:r>
            <a:r>
              <a:rPr lang="en-US" sz="2400" dirty="0" err="1">
                <a:latin typeface="Calibri" pitchFamily="34" charset="0"/>
              </a:rPr>
              <a:t>sánh</a:t>
            </a:r>
            <a:r>
              <a:rPr lang="en-US" sz="2400" dirty="0">
                <a:latin typeface="Calibri" pitchFamily="34" charset="0"/>
              </a:rPr>
              <a:t> Overloading method </a:t>
            </a:r>
            <a:r>
              <a:rPr lang="en-US" sz="2400" dirty="0" err="1">
                <a:latin typeface="Calibri" pitchFamily="34" charset="0"/>
              </a:rPr>
              <a:t>và</a:t>
            </a:r>
            <a:r>
              <a:rPr lang="en-US" sz="2400" dirty="0">
                <a:latin typeface="Calibri" pitchFamily="34" charset="0"/>
              </a:rPr>
              <a:t> 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3851429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sz="1800" dirty="0">
              <a:latin typeface="Calibri" pitchFamily="34" charset="0"/>
            </a:endParaRPr>
          </a:p>
        </p:txBody>
      </p:sp>
      <p:pic>
        <p:nvPicPr>
          <p:cNvPr id="2050" name="Picture 2" descr="C:\Users\Hoa Huynh\Desktop\1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021513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93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346</TotalTime>
  <Words>366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Methods</vt:lpstr>
      <vt:lpstr>Nội dung</vt:lpstr>
      <vt:lpstr>I. Các loại hàm trong java</vt:lpstr>
      <vt:lpstr>II. Hàm dựng</vt:lpstr>
      <vt:lpstr>PowerPoint Presentation</vt:lpstr>
      <vt:lpstr>III. Từ khóa “This”</vt:lpstr>
      <vt:lpstr>IV. Phương Thức Ghi Đè - Overriding Method </vt:lpstr>
      <vt:lpstr>IV. Phương Thức Ghi Đè - Overriding Method </vt:lpstr>
      <vt:lpstr>So sánh Overloading method và Overriding method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hv</dc:creator>
  <cp:lastModifiedBy>Hoa Huynh</cp:lastModifiedBy>
  <cp:revision>10</cp:revision>
  <dcterms:created xsi:type="dcterms:W3CDTF">2016-07-29T07:52:33Z</dcterms:created>
  <dcterms:modified xsi:type="dcterms:W3CDTF">2016-07-31T09:35:49Z</dcterms:modified>
</cp:coreProperties>
</file>