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60" r:id="rId3"/>
    <p:sldId id="261" r:id="rId4"/>
    <p:sldId id="262" r:id="rId5"/>
    <p:sldId id="263" r:id="rId6"/>
    <p:sldId id="264" r:id="rId7"/>
    <p:sldId id="265" r:id="rId8"/>
    <p:sldId id="267"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116" d="100"/>
          <a:sy n="116" d="100"/>
        </p:scale>
        <p:origin x="-390" y="-11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AB887AB4-3E81-4296-A9A7-29520477DAFC}" type="datetimeFigureOut">
              <a:rPr lang="en-US" smtClean="0"/>
              <a:pPr/>
              <a:t>8/3/2016</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047D4AE-620F-49F7-BF29-13231E3B9F2C}" type="slidenum">
              <a:rPr lang="en-US" smtClean="0"/>
              <a:pPr/>
              <a:t>‹#›</a:t>
            </a:fld>
            <a:endParaRPr lang="en-US"/>
          </a:p>
        </p:txBody>
      </p:sp>
    </p:spTree>
    <p:extLst>
      <p:ext uri="{BB962C8B-B14F-4D97-AF65-F5344CB8AC3E}">
        <p14:creationId xmlns:p14="http://schemas.microsoft.com/office/powerpoint/2010/main" xmlns="" val="3717252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887AB4-3E81-4296-A9A7-29520477DAFC}" type="datetimeFigureOut">
              <a:rPr lang="en-US" smtClean="0"/>
              <a:pPr/>
              <a:t>8/3/2016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7D4AE-620F-49F7-BF29-13231E3B9F2C}" type="slidenum">
              <a:rPr lang="en-US" smtClean="0"/>
              <a:pPr/>
              <a:t>‹#›</a:t>
            </a:fld>
            <a:endParaRPr lang="en-US"/>
          </a:p>
        </p:txBody>
      </p:sp>
    </p:spTree>
    <p:extLst>
      <p:ext uri="{BB962C8B-B14F-4D97-AF65-F5344CB8AC3E}">
        <p14:creationId xmlns:p14="http://schemas.microsoft.com/office/powerpoint/2010/main" xmlns="" val="1049043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AB887AB4-3E81-4296-A9A7-29520477DAFC}" type="datetimeFigureOut">
              <a:rPr lang="en-US" smtClean="0"/>
              <a:pPr/>
              <a:t>8/3/2016</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047D4AE-620F-49F7-BF29-13231E3B9F2C}" type="slidenum">
              <a:rPr lang="en-US" smtClean="0"/>
              <a:pPr/>
              <a:t>‹#›</a:t>
            </a:fld>
            <a:endParaRPr lang="en-US"/>
          </a:p>
        </p:txBody>
      </p:sp>
    </p:spTree>
    <p:extLst>
      <p:ext uri="{BB962C8B-B14F-4D97-AF65-F5344CB8AC3E}">
        <p14:creationId xmlns:p14="http://schemas.microsoft.com/office/powerpoint/2010/main" xmlns="" val="1574135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887AB4-3E81-4296-A9A7-29520477DAFC}" type="datetimeFigureOut">
              <a:rPr lang="en-US" smtClean="0"/>
              <a:pPr/>
              <a:t>8/3/2016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047D4AE-620F-49F7-BF29-13231E3B9F2C}" type="slidenum">
              <a:rPr lang="en-US" smtClean="0"/>
              <a:pPr/>
              <a:t>‹#›</a:t>
            </a:fld>
            <a:endParaRPr lang="en-US"/>
          </a:p>
        </p:txBody>
      </p:sp>
    </p:spTree>
    <p:extLst>
      <p:ext uri="{BB962C8B-B14F-4D97-AF65-F5344CB8AC3E}">
        <p14:creationId xmlns:p14="http://schemas.microsoft.com/office/powerpoint/2010/main" xmlns="" val="2454288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B887AB4-3E81-4296-A9A7-29520477DAFC}" type="datetimeFigureOut">
              <a:rPr lang="en-US" smtClean="0"/>
              <a:pPr/>
              <a:t>8/3/2016</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047D4AE-620F-49F7-BF29-13231E3B9F2C}" type="slidenum">
              <a:rPr lang="en-US" smtClean="0"/>
              <a:pPr/>
              <a:t>‹#›</a:t>
            </a:fld>
            <a:endParaRPr lang="en-US"/>
          </a:p>
        </p:txBody>
      </p:sp>
    </p:spTree>
    <p:extLst>
      <p:ext uri="{BB962C8B-B14F-4D97-AF65-F5344CB8AC3E}">
        <p14:creationId xmlns:p14="http://schemas.microsoft.com/office/powerpoint/2010/main" xmlns="" val="1674011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887AB4-3E81-4296-A9A7-29520477DAFC}" type="datetimeFigureOut">
              <a:rPr lang="en-US" smtClean="0"/>
              <a:pPr/>
              <a:t>8/3/2016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7D4AE-620F-49F7-BF29-13231E3B9F2C}" type="slidenum">
              <a:rPr lang="en-US" smtClean="0"/>
              <a:pPr/>
              <a:t>‹#›</a:t>
            </a:fld>
            <a:endParaRPr lang="en-US"/>
          </a:p>
        </p:txBody>
      </p:sp>
    </p:spTree>
    <p:extLst>
      <p:ext uri="{BB962C8B-B14F-4D97-AF65-F5344CB8AC3E}">
        <p14:creationId xmlns:p14="http://schemas.microsoft.com/office/powerpoint/2010/main" xmlns="" val="1993933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B887AB4-3E81-4296-A9A7-29520477DAFC}" type="datetimeFigureOut">
              <a:rPr lang="en-US" smtClean="0"/>
              <a:pPr/>
              <a:t>8/3/2016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47D4AE-620F-49F7-BF29-13231E3B9F2C}" type="slidenum">
              <a:rPr lang="en-US" smtClean="0"/>
              <a:pPr/>
              <a:t>‹#›</a:t>
            </a:fld>
            <a:endParaRPr lang="en-US"/>
          </a:p>
        </p:txBody>
      </p:sp>
    </p:spTree>
    <p:extLst>
      <p:ext uri="{BB962C8B-B14F-4D97-AF65-F5344CB8AC3E}">
        <p14:creationId xmlns:p14="http://schemas.microsoft.com/office/powerpoint/2010/main" xmlns="" val="3329235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B887AB4-3E81-4296-A9A7-29520477DAFC}" type="datetimeFigureOut">
              <a:rPr lang="en-US" smtClean="0"/>
              <a:pPr/>
              <a:t>8/3/2016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47D4AE-620F-49F7-BF29-13231E3B9F2C}" type="slidenum">
              <a:rPr lang="en-US" smtClean="0"/>
              <a:pPr/>
              <a:t>‹#›</a:t>
            </a:fld>
            <a:endParaRPr lang="en-US"/>
          </a:p>
        </p:txBody>
      </p:sp>
    </p:spTree>
    <p:extLst>
      <p:ext uri="{BB962C8B-B14F-4D97-AF65-F5344CB8AC3E}">
        <p14:creationId xmlns:p14="http://schemas.microsoft.com/office/powerpoint/2010/main" xmlns="" val="4233620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887AB4-3E81-4296-A9A7-29520477DAFC}" type="datetimeFigureOut">
              <a:rPr lang="en-US" smtClean="0"/>
              <a:pPr/>
              <a:t>8/3/2016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47D4AE-620F-49F7-BF29-13231E3B9F2C}" type="slidenum">
              <a:rPr lang="en-US" smtClean="0"/>
              <a:pPr/>
              <a:t>‹#›</a:t>
            </a:fld>
            <a:endParaRPr lang="en-US"/>
          </a:p>
        </p:txBody>
      </p:sp>
    </p:spTree>
    <p:extLst>
      <p:ext uri="{BB962C8B-B14F-4D97-AF65-F5344CB8AC3E}">
        <p14:creationId xmlns:p14="http://schemas.microsoft.com/office/powerpoint/2010/main" xmlns="" val="120407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B887AB4-3E81-4296-A9A7-29520477DAFC}" type="datetimeFigureOut">
              <a:rPr lang="en-US" smtClean="0"/>
              <a:pPr/>
              <a:t>8/3/2016</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047D4AE-620F-49F7-BF29-13231E3B9F2C}" type="slidenum">
              <a:rPr lang="en-US" smtClean="0"/>
              <a:pPr/>
              <a:t>‹#›</a:t>
            </a:fld>
            <a:endParaRPr lang="en-US"/>
          </a:p>
        </p:txBody>
      </p:sp>
    </p:spTree>
    <p:extLst>
      <p:ext uri="{BB962C8B-B14F-4D97-AF65-F5344CB8AC3E}">
        <p14:creationId xmlns:p14="http://schemas.microsoft.com/office/powerpoint/2010/main" xmlns="" val="359781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887AB4-3E81-4296-A9A7-29520477DAFC}" type="datetimeFigureOut">
              <a:rPr lang="en-US" smtClean="0"/>
              <a:pPr/>
              <a:t>8/3/2016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7D4AE-620F-49F7-BF29-13231E3B9F2C}" type="slidenum">
              <a:rPr lang="en-US" smtClean="0"/>
              <a:pPr/>
              <a:t>‹#›</a:t>
            </a:fld>
            <a:endParaRPr lang="en-US"/>
          </a:p>
        </p:txBody>
      </p:sp>
    </p:spTree>
    <p:extLst>
      <p:ext uri="{BB962C8B-B14F-4D97-AF65-F5344CB8AC3E}">
        <p14:creationId xmlns:p14="http://schemas.microsoft.com/office/powerpoint/2010/main" xmlns="" val="2008100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AB887AB4-3E81-4296-A9A7-29520477DAFC}" type="datetimeFigureOut">
              <a:rPr lang="en-US" smtClean="0"/>
              <a:pPr/>
              <a:t>8/3/2016</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047D4AE-620F-49F7-BF29-13231E3B9F2C}"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xmlns="" val="1231490038"/>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aolekwan.wordpress.com/2013/04/09/58/" TargetMode="External"/><Relationship Id="rId2" Type="http://schemas.openxmlformats.org/officeDocument/2006/relationships/hyperlink" Target="http://chuyengiait.com/threads/su-khac-nhau-giua-string-va-stringbuffer-trong-java.8.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21172"/>
            <a:ext cx="12192000" cy="1497507"/>
          </a:xfrm>
        </p:spPr>
        <p:txBody>
          <a:bodyPr>
            <a:normAutofit/>
          </a:bodyPr>
          <a:lstStyle/>
          <a:p>
            <a:pPr algn="ctr"/>
            <a:r>
              <a:rPr lang="en-US" sz="4000">
                <a:latin typeface="Times New Roman" panose="02020603050405020304" pitchFamily="18" charset="0"/>
                <a:cs typeface="Times New Roman" panose="02020603050405020304" pitchFamily="18" charset="0"/>
              </a:rPr>
              <a:t>String - String Builder - String Buffer</a:t>
            </a:r>
            <a:endParaRPr lang="en-US" sz="4000" b="1">
              <a:latin typeface="Times New Roman" panose="02020603050405020304" pitchFamily="18" charset="0"/>
              <a:cs typeface="Times New Roman" panose="02020603050405020304" pitchFamily="18" charset="0"/>
            </a:endParaRPr>
          </a:p>
        </p:txBody>
      </p:sp>
      <p:sp>
        <p:nvSpPr>
          <p:cNvPr id="3" name="Subtitle 2"/>
          <p:cNvSpPr>
            <a:spLocks noGrp="1"/>
          </p:cNvSpPr>
          <p:nvPr>
            <p:ph type="body" idx="1"/>
          </p:nvPr>
        </p:nvSpPr>
        <p:spPr>
          <a:xfrm>
            <a:off x="581192" y="5455817"/>
            <a:ext cx="11029615" cy="1009377"/>
          </a:xfrm>
        </p:spPr>
        <p:txBody>
          <a:bodyPr>
            <a:noAutofit/>
          </a:bodyPr>
          <a:lstStyle/>
          <a:p>
            <a:pPr algn="r"/>
            <a:r>
              <a:rPr lang="en-US" sz="2800" smtClean="0">
                <a:solidFill>
                  <a:schemeClr val="bg1"/>
                </a:solidFill>
                <a:latin typeface="Times New Roman" panose="02020603050405020304" pitchFamily="18" charset="0"/>
                <a:cs typeface="Times New Roman" panose="02020603050405020304" pitchFamily="18" charset="0"/>
              </a:rPr>
              <a:t>Trần phạm hải đăng</a:t>
            </a:r>
          </a:p>
          <a:p>
            <a:pPr algn="r"/>
            <a:endParaRPr lang="en-US" sz="2800" smtClean="0">
              <a:solidFill>
                <a:schemeClr val="bg1"/>
              </a:solidFill>
              <a:latin typeface="Times New Roman" panose="02020603050405020304" pitchFamily="18" charset="0"/>
              <a:cs typeface="Times New Roman" panose="02020603050405020304" pitchFamily="18" charset="0"/>
            </a:endParaRPr>
          </a:p>
          <a:p>
            <a:pPr algn="r"/>
            <a:endParaRPr lang="en-US" sz="280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94758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456" y="1081826"/>
            <a:ext cx="10764163" cy="4658480"/>
          </a:xfrm>
        </p:spPr>
        <p:txBody>
          <a:bodyPr>
            <a:normAutofit/>
          </a:bodyPr>
          <a:lstStyle/>
          <a:p>
            <a:pPr marL="0" indent="0">
              <a:buNone/>
            </a:pPr>
            <a:r>
              <a:rPr lang="en-US" sz="2400" b="1" u="sng" smtClean="0">
                <a:latin typeface="Times New Roman" panose="02020603050405020304" pitchFamily="18" charset="0"/>
                <a:cs typeface="Times New Roman" panose="02020603050405020304" pitchFamily="18" charset="0"/>
              </a:rPr>
              <a:t>NỘI DUNG</a:t>
            </a:r>
          </a:p>
          <a:p>
            <a:pPr marL="0" indent="0">
              <a:buNone/>
            </a:pPr>
            <a:endParaRPr lang="en-US" sz="2400" b="1" smtClean="0">
              <a:latin typeface="Times New Roman" panose="02020603050405020304" pitchFamily="18" charset="0"/>
              <a:cs typeface="Times New Roman" panose="02020603050405020304" pitchFamily="18" charset="0"/>
            </a:endParaRPr>
          </a:p>
          <a:p>
            <a:pPr marL="514350" indent="-514350">
              <a:buFont typeface="+mj-lt"/>
              <a:buAutoNum type="romanUcPeriod"/>
            </a:pPr>
            <a:r>
              <a:rPr lang="en-US" sz="2000" b="1" smtClean="0">
                <a:latin typeface="Times New Roman" panose="02020603050405020304" pitchFamily="18" charset="0"/>
                <a:cs typeface="Times New Roman" panose="02020603050405020304" pitchFamily="18" charset="0"/>
              </a:rPr>
              <a:t>GIỚI THIỆU</a:t>
            </a:r>
          </a:p>
          <a:p>
            <a:pPr marL="514350" indent="-514350">
              <a:buFont typeface="+mj-lt"/>
              <a:buAutoNum type="romanUcPeriod"/>
            </a:pPr>
            <a:r>
              <a:rPr lang="en-US" sz="2000" b="1" smtClean="0">
                <a:latin typeface="Times New Roman" panose="02020603050405020304" pitchFamily="18" charset="0"/>
                <a:cs typeface="Times New Roman" panose="02020603050405020304" pitchFamily="18" charset="0"/>
              </a:rPr>
              <a:t>SO SÁNH STRING - STRING BUILDER - STRING BUFFER</a:t>
            </a:r>
          </a:p>
          <a:p>
            <a:pPr marL="0" indent="0">
              <a:buNone/>
            </a:pPr>
            <a:r>
              <a:rPr lang="en-US" sz="2000" smtClean="0">
                <a:latin typeface="Times New Roman" panose="02020603050405020304" pitchFamily="18" charset="0"/>
                <a:cs typeface="Times New Roman" panose="02020603050405020304" pitchFamily="18" charset="0"/>
              </a:rPr>
              <a:t> </a:t>
            </a:r>
          </a:p>
          <a:p>
            <a:pPr marL="0" indent="0">
              <a:buNone/>
            </a:pPr>
            <a:endParaRPr lang="en-US" sz="200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0" y="120406"/>
            <a:ext cx="12192000" cy="1497507"/>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smtClean="0">
                <a:latin typeface="Times New Roman" panose="02020603050405020304" pitchFamily="18" charset="0"/>
                <a:cs typeface="Times New Roman" panose="02020603050405020304" pitchFamily="18" charset="0"/>
              </a:rPr>
              <a:t>String - String Builder - String Buffer</a:t>
            </a:r>
            <a:endParaRPr lang="en-US" sz="4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95612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296" y="1545465"/>
            <a:ext cx="11333408" cy="4616909"/>
          </a:xfrm>
        </p:spPr>
        <p:txBody>
          <a:bodyPr>
            <a:noAutofit/>
          </a:bodyPr>
          <a:lstStyle/>
          <a:p>
            <a:pPr marL="400050" indent="-400050">
              <a:buAutoNum type="romanUcPeriod"/>
            </a:pPr>
            <a:endParaRPr lang="en-US" sz="2000" smtClean="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a:p>
            <a:pPr marL="0" indent="0">
              <a:buNone/>
            </a:pPr>
            <a:endParaRPr lang="en-US" sz="2000" smtClean="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a:p>
            <a:pPr marL="0" indent="0">
              <a:buNone/>
            </a:pPr>
            <a:endParaRPr lang="en-US" sz="2000" smtClean="0">
              <a:latin typeface="Times New Roman" panose="02020603050405020304" pitchFamily="18" charset="0"/>
              <a:cs typeface="Times New Roman" panose="02020603050405020304" pitchFamily="18" charset="0"/>
            </a:endParaRPr>
          </a:p>
          <a:p>
            <a:pPr marL="0" indent="0">
              <a:buNone/>
            </a:pPr>
            <a:r>
              <a:rPr lang="en-US" sz="2000" b="1" u="sng" smtClean="0">
                <a:latin typeface="Times New Roman" panose="02020603050405020304" pitchFamily="18" charset="0"/>
                <a:cs typeface="Times New Roman" panose="02020603050405020304" pitchFamily="18" charset="0"/>
              </a:rPr>
              <a:t>I. GIỚI THIỆU</a:t>
            </a:r>
          </a:p>
          <a:p>
            <a:pPr>
              <a:buFont typeface="Arial" panose="020B0604020202020204" pitchFamily="34" charset="0"/>
              <a:buChar char="•"/>
            </a:pPr>
            <a:r>
              <a:rPr lang="vi-VN" sz="2000" smtClean="0">
                <a:latin typeface="Times New Roman" panose="02020603050405020304" pitchFamily="18" charset="0"/>
                <a:cs typeface="Times New Roman" panose="02020603050405020304" pitchFamily="18" charset="0"/>
              </a:rPr>
              <a:t>Bạn </a:t>
            </a:r>
            <a:r>
              <a:rPr lang="vi-VN" sz="2000">
                <a:latin typeface="Times New Roman" panose="02020603050405020304" pitchFamily="18" charset="0"/>
                <a:cs typeface="Times New Roman" panose="02020603050405020304" pitchFamily="18" charset="0"/>
              </a:rPr>
              <a:t>học Java lâu chưa? </a:t>
            </a:r>
            <a:endParaRPr lang="en-US" sz="200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vi-VN" sz="2000" smtClean="0">
                <a:latin typeface="Times New Roman" panose="02020603050405020304" pitchFamily="18" charset="0"/>
                <a:cs typeface="Times New Roman" panose="02020603050405020304" pitchFamily="18" charset="0"/>
              </a:rPr>
              <a:t>Bạn </a:t>
            </a:r>
            <a:r>
              <a:rPr lang="vi-VN" sz="2000">
                <a:latin typeface="Times New Roman" panose="02020603050405020304" pitchFamily="18" charset="0"/>
                <a:cs typeface="Times New Roman" panose="02020603050405020304" pitchFamily="18" charset="0"/>
              </a:rPr>
              <a:t>đã code những phần mềm nào với Java mà phải xử lý các chuỗi? </a:t>
            </a:r>
            <a:endParaRPr lang="en-US" sz="200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vi-VN" sz="2000" smtClean="0">
                <a:latin typeface="Times New Roman" panose="02020603050405020304" pitchFamily="18" charset="0"/>
                <a:cs typeface="Times New Roman" panose="02020603050405020304" pitchFamily="18" charset="0"/>
              </a:rPr>
              <a:t>Tôi </a:t>
            </a:r>
            <a:r>
              <a:rPr lang="vi-VN" sz="2000">
                <a:latin typeface="Times New Roman" panose="02020603050405020304" pitchFamily="18" charset="0"/>
                <a:cs typeface="Times New Roman" panose="02020603050405020304" pitchFamily="18" charset="0"/>
              </a:rPr>
              <a:t>chắn rằng bạn biết trong Java có một số lớp liên quan đến chuỗi (xâu) và xử lý </a:t>
            </a:r>
            <a:r>
              <a:rPr lang="vi-VN" sz="2000" smtClean="0">
                <a:latin typeface="Times New Roman" panose="02020603050405020304" pitchFamily="18" charset="0"/>
                <a:cs typeface="Times New Roman" panose="02020603050405020304" pitchFamily="18" charset="0"/>
              </a:rPr>
              <a:t>chuỗi</a:t>
            </a:r>
            <a:endParaRPr lang="en-US" sz="2000" smtClean="0">
              <a:latin typeface="Times New Roman" panose="02020603050405020304" pitchFamily="18" charset="0"/>
              <a:cs typeface="Times New Roman" panose="02020603050405020304" pitchFamily="18" charset="0"/>
            </a:endParaRPr>
          </a:p>
          <a:p>
            <a:pPr marL="0" indent="0">
              <a:buNone/>
            </a:pPr>
            <a:r>
              <a:rPr lang="vi-VN" sz="2000" smtClean="0">
                <a:latin typeface="Times New Roman" panose="02020603050405020304" pitchFamily="18" charset="0"/>
                <a:cs typeface="Times New Roman" panose="02020603050405020304" pitchFamily="18" charset="0"/>
              </a:rPr>
              <a:t>(</a:t>
            </a:r>
            <a:r>
              <a:rPr lang="vi-VN" sz="2000">
                <a:latin typeface="Times New Roman" panose="02020603050405020304" pitchFamily="18" charset="0"/>
                <a:cs typeface="Times New Roman" panose="02020603050405020304" pitchFamily="18" charset="0"/>
              </a:rPr>
              <a:t>VD: </a:t>
            </a:r>
            <a:r>
              <a:rPr lang="vi-VN" sz="2000" b="1">
                <a:latin typeface="Times New Roman" panose="02020603050405020304" pitchFamily="18" charset="0"/>
                <a:cs typeface="Times New Roman" panose="02020603050405020304" pitchFamily="18" charset="0"/>
              </a:rPr>
              <a:t>String, StringBuilder</a:t>
            </a:r>
            <a:r>
              <a:rPr lang="vi-VN" sz="2000">
                <a:latin typeface="Times New Roman" panose="02020603050405020304" pitchFamily="18" charset="0"/>
                <a:cs typeface="Times New Roman" panose="02020603050405020304" pitchFamily="18" charset="0"/>
              </a:rPr>
              <a:t>,</a:t>
            </a:r>
            <a:r>
              <a:rPr lang="vi-VN" sz="2000" b="1">
                <a:latin typeface="Times New Roman" panose="02020603050405020304" pitchFamily="18" charset="0"/>
                <a:cs typeface="Times New Roman" panose="02020603050405020304" pitchFamily="18" charset="0"/>
              </a:rPr>
              <a:t> StringBuffer</a:t>
            </a:r>
            <a:r>
              <a:rPr lang="vi-VN" sz="2000">
                <a:latin typeface="Times New Roman" panose="02020603050405020304" pitchFamily="18" charset="0"/>
                <a:cs typeface="Times New Roman" panose="02020603050405020304" pitchFamily="18" charset="0"/>
              </a:rPr>
              <a:t>,</a:t>
            </a:r>
            <a:r>
              <a:rPr lang="vi-VN" sz="2000" b="1">
                <a:latin typeface="Times New Roman" panose="02020603050405020304" pitchFamily="18" charset="0"/>
                <a:cs typeface="Times New Roman" panose="02020603050405020304" pitchFamily="18" charset="0"/>
              </a:rPr>
              <a:t> StringTokenizer</a:t>
            </a:r>
            <a:r>
              <a:rPr lang="vi-VN" sz="2000">
                <a:latin typeface="Times New Roman" panose="02020603050405020304" pitchFamily="18" charset="0"/>
                <a:cs typeface="Times New Roman" panose="02020603050405020304" pitchFamily="18" charset="0"/>
              </a:rPr>
              <a:t>), có khi nào bạn đặt câu hỏi rằng đã có </a:t>
            </a:r>
            <a:r>
              <a:rPr lang="vi-VN" sz="2000" b="1">
                <a:latin typeface="Times New Roman" panose="02020603050405020304" pitchFamily="18" charset="0"/>
                <a:cs typeface="Times New Roman" panose="02020603050405020304" pitchFamily="18" charset="0"/>
              </a:rPr>
              <a:t>String</a:t>
            </a:r>
            <a:r>
              <a:rPr lang="vi-VN" sz="2000">
                <a:latin typeface="Times New Roman" panose="02020603050405020304" pitchFamily="18" charset="0"/>
                <a:cs typeface="Times New Roman" panose="02020603050405020304" pitchFamily="18" charset="0"/>
              </a:rPr>
              <a:t> sao lại phải có thêm </a:t>
            </a:r>
            <a:r>
              <a:rPr lang="vi-VN" sz="2000" b="1">
                <a:latin typeface="Times New Roman" panose="02020603050405020304" pitchFamily="18" charset="0"/>
                <a:cs typeface="Times New Roman" panose="02020603050405020304" pitchFamily="18" charset="0"/>
              </a:rPr>
              <a:t>StringBuider</a:t>
            </a:r>
            <a:r>
              <a:rPr lang="vi-VN" sz="2000">
                <a:latin typeface="Times New Roman" panose="02020603050405020304" pitchFamily="18" charset="0"/>
                <a:cs typeface="Times New Roman" panose="02020603050405020304" pitchFamily="18" charset="0"/>
              </a:rPr>
              <a:t>? </a:t>
            </a:r>
            <a:endParaRPr lang="en-US" sz="200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vi-VN" sz="2000" smtClean="0">
                <a:latin typeface="Times New Roman" panose="02020603050405020304" pitchFamily="18" charset="0"/>
                <a:cs typeface="Times New Roman" panose="02020603050405020304" pitchFamily="18" charset="0"/>
              </a:rPr>
              <a:t>Hay </a:t>
            </a:r>
            <a:r>
              <a:rPr lang="vi-VN" sz="2000">
                <a:latin typeface="Times New Roman" panose="02020603050405020304" pitchFamily="18" charset="0"/>
                <a:cs typeface="Times New Roman" panose="02020603050405020304" pitchFamily="18" charset="0"/>
              </a:rPr>
              <a:t>bạn mặc nhiên dùng </a:t>
            </a:r>
            <a:r>
              <a:rPr lang="vi-VN" sz="2000" b="1">
                <a:latin typeface="Times New Roman" panose="02020603050405020304" pitchFamily="18" charset="0"/>
                <a:cs typeface="Times New Roman" panose="02020603050405020304" pitchFamily="18" charset="0"/>
              </a:rPr>
              <a:t>String</a:t>
            </a:r>
            <a:r>
              <a:rPr lang="vi-VN" sz="2000">
                <a:latin typeface="Times New Roman" panose="02020603050405020304" pitchFamily="18" charset="0"/>
                <a:cs typeface="Times New Roman" panose="02020603050405020304" pitchFamily="18" charset="0"/>
              </a:rPr>
              <a:t> mà không thèm đoái hoài gì đến </a:t>
            </a:r>
            <a:r>
              <a:rPr lang="vi-VN" sz="2000" b="1">
                <a:latin typeface="Times New Roman" panose="02020603050405020304" pitchFamily="18" charset="0"/>
                <a:cs typeface="Times New Roman" panose="02020603050405020304" pitchFamily="18" charset="0"/>
              </a:rPr>
              <a:t>StringBuffer</a:t>
            </a:r>
            <a:r>
              <a:rPr lang="vi-VN" sz="2000">
                <a:latin typeface="Times New Roman" panose="02020603050405020304" pitchFamily="18" charset="0"/>
                <a:cs typeface="Times New Roman" panose="02020603050405020304" pitchFamily="18" charset="0"/>
              </a:rPr>
              <a:t> và </a:t>
            </a:r>
            <a:r>
              <a:rPr lang="en-US" sz="2000" b="1" smtClean="0">
                <a:latin typeface="Times New Roman" panose="02020603050405020304" pitchFamily="18" charset="0"/>
                <a:cs typeface="Times New Roman" panose="02020603050405020304" pitchFamily="18" charset="0"/>
              </a:rPr>
              <a:t>S</a:t>
            </a:r>
            <a:r>
              <a:rPr lang="vi-VN" sz="2000" b="1" smtClean="0">
                <a:latin typeface="Times New Roman" panose="02020603050405020304" pitchFamily="18" charset="0"/>
                <a:cs typeface="Times New Roman" panose="02020603050405020304" pitchFamily="18" charset="0"/>
              </a:rPr>
              <a:t>tringBuilder</a:t>
            </a:r>
            <a:r>
              <a:rPr lang="vi-VN" sz="2000">
                <a:latin typeface="Times New Roman" panose="02020603050405020304" pitchFamily="18" charset="0"/>
                <a:cs typeface="Times New Roman" panose="02020603050405020304" pitchFamily="18" charset="0"/>
              </a:rPr>
              <a:t>?! </a:t>
            </a:r>
            <a:endParaRPr lang="en-US" sz="200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vi-VN" sz="2000" smtClean="0">
                <a:latin typeface="Times New Roman" panose="02020603050405020304" pitchFamily="18" charset="0"/>
                <a:cs typeface="Times New Roman" panose="02020603050405020304" pitchFamily="18" charset="0"/>
              </a:rPr>
              <a:t>Việc </a:t>
            </a:r>
            <a:r>
              <a:rPr lang="vi-VN" sz="2000">
                <a:latin typeface="Times New Roman" panose="02020603050405020304" pitchFamily="18" charset="0"/>
                <a:cs typeface="Times New Roman" panose="02020603050405020304" pitchFamily="18" charset="0"/>
              </a:rPr>
              <a:t>bạn không dùng </a:t>
            </a:r>
            <a:r>
              <a:rPr lang="vi-VN" sz="2000" b="1">
                <a:latin typeface="Times New Roman" panose="02020603050405020304" pitchFamily="18" charset="0"/>
                <a:cs typeface="Times New Roman" panose="02020603050405020304" pitchFamily="18" charset="0"/>
              </a:rPr>
              <a:t>StringBuilder</a:t>
            </a:r>
            <a:r>
              <a:rPr lang="vi-VN" sz="2000">
                <a:latin typeface="Times New Roman" panose="02020603050405020304" pitchFamily="18" charset="0"/>
                <a:cs typeface="Times New Roman" panose="02020603050405020304" pitchFamily="18" charset="0"/>
              </a:rPr>
              <a:t> có thể do bạn chưa hiểu được vì sao lại có lớp này trong Java. </a:t>
            </a:r>
            <a:endParaRPr lang="en-US" sz="2000" smtClean="0">
              <a:latin typeface="Times New Roman" panose="02020603050405020304" pitchFamily="18" charset="0"/>
              <a:cs typeface="Times New Roman" panose="02020603050405020304" pitchFamily="18" charset="0"/>
            </a:endParaRPr>
          </a:p>
          <a:p>
            <a:pPr marL="0" indent="0" algn="ctr">
              <a:buNone/>
            </a:pPr>
            <a:r>
              <a:rPr lang="vi-VN" sz="2400" b="1" i="1" smtClean="0">
                <a:solidFill>
                  <a:srgbClr val="002060"/>
                </a:solidFill>
                <a:latin typeface="Times New Roman" panose="02020603050405020304" pitchFamily="18" charset="0"/>
                <a:cs typeface="Times New Roman" panose="02020603050405020304" pitchFamily="18" charset="0"/>
              </a:rPr>
              <a:t>Vậy </a:t>
            </a:r>
            <a:r>
              <a:rPr lang="vi-VN" sz="2400" b="1" i="1">
                <a:solidFill>
                  <a:srgbClr val="002060"/>
                </a:solidFill>
                <a:latin typeface="Times New Roman" panose="02020603050405020304" pitchFamily="18" charset="0"/>
                <a:cs typeface="Times New Roman" panose="02020603050405020304" pitchFamily="18" charset="0"/>
              </a:rPr>
              <a:t>chúng ta cùng tìm hiểu về sự khác biệt giữa các lớp này nhé</a:t>
            </a:r>
            <a:r>
              <a:rPr lang="vi-VN" sz="2000" b="1">
                <a:latin typeface="Times New Roman" panose="02020603050405020304" pitchFamily="18" charset="0"/>
                <a:cs typeface="Times New Roman" panose="02020603050405020304" pitchFamily="18" charset="0"/>
              </a:rPr>
              <a:t>.</a:t>
            </a:r>
            <a:endParaRPr lang="en-US" sz="2000" b="1" smtClean="0">
              <a:latin typeface="Times New Roman" panose="02020603050405020304" pitchFamily="18" charset="0"/>
              <a:cs typeface="Times New Roman" panose="02020603050405020304" pitchFamily="18" charset="0"/>
            </a:endParaRPr>
          </a:p>
          <a:p>
            <a:pPr marL="0" indent="0">
              <a:buNone/>
            </a:pPr>
            <a:endParaRPr lang="en-US" sz="2000" b="1" smtClean="0">
              <a:latin typeface="Times New Roman" panose="02020603050405020304" pitchFamily="18" charset="0"/>
              <a:cs typeface="Times New Roman" panose="02020603050405020304" pitchFamily="18" charset="0"/>
            </a:endParaRPr>
          </a:p>
          <a:p>
            <a:pPr marL="0" indent="0">
              <a:buNone/>
            </a:pPr>
            <a:endParaRPr lang="en-US" sz="2000" smtClean="0">
              <a:latin typeface="Times New Roman" panose="02020603050405020304" pitchFamily="18" charset="0"/>
              <a:cs typeface="Times New Roman" panose="02020603050405020304" pitchFamily="18" charset="0"/>
            </a:endParaRPr>
          </a:p>
          <a:p>
            <a:pPr marL="0" indent="0">
              <a:buNone/>
            </a:pPr>
            <a:endParaRPr lang="en-US" sz="2000" smtClean="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0" y="566671"/>
            <a:ext cx="12192000" cy="978794"/>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smtClean="0">
                <a:latin typeface="Times New Roman" panose="02020603050405020304" pitchFamily="18" charset="0"/>
                <a:cs typeface="Times New Roman" panose="02020603050405020304" pitchFamily="18" charset="0"/>
              </a:rPr>
              <a:t>String - String Builder - String Buffer</a:t>
            </a:r>
            <a:endParaRPr lang="en-US" sz="4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04672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296" y="869159"/>
            <a:ext cx="11333408" cy="5460641"/>
          </a:xfrm>
        </p:spPr>
        <p:txBody>
          <a:bodyPr>
            <a:noAutofit/>
          </a:bodyPr>
          <a:lstStyle/>
          <a:p>
            <a:pPr marL="400050" indent="-400050">
              <a:buAutoNum type="romanUcPeriod"/>
            </a:pPr>
            <a:endParaRPr lang="en-US" sz="2000" smtClean="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a:p>
            <a:pPr marL="0" indent="0">
              <a:buNone/>
            </a:pPr>
            <a:endParaRPr lang="en-US" sz="2000" smtClean="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a:p>
            <a:pPr marL="0" indent="0">
              <a:buNone/>
            </a:pPr>
            <a:endParaRPr lang="en-US" sz="200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Lớp </a:t>
            </a:r>
            <a:r>
              <a:rPr lang="vi-VN" sz="2000" b="1">
                <a:latin typeface="Times New Roman" panose="02020603050405020304" pitchFamily="18" charset="0"/>
                <a:cs typeface="Times New Roman" panose="02020603050405020304" pitchFamily="18" charset="0"/>
              </a:rPr>
              <a:t>String</a:t>
            </a:r>
            <a:r>
              <a:rPr lang="vi-VN" sz="2000">
                <a:latin typeface="Times New Roman" panose="02020603050405020304" pitchFamily="18" charset="0"/>
                <a:cs typeface="Times New Roman" panose="02020603050405020304" pitchFamily="18" charset="0"/>
              </a:rPr>
              <a:t> là lớp </a:t>
            </a:r>
            <a:r>
              <a:rPr lang="vi-VN" sz="2000" i="1">
                <a:latin typeface="Times New Roman" panose="02020603050405020304" pitchFamily="18" charset="0"/>
                <a:cs typeface="Times New Roman" panose="02020603050405020304" pitchFamily="18" charset="0"/>
              </a:rPr>
              <a:t>immutable</a:t>
            </a:r>
            <a:r>
              <a:rPr lang="vi-VN" sz="2000">
                <a:latin typeface="Times New Roman" panose="02020603050405020304" pitchFamily="18" charset="0"/>
                <a:cs typeface="Times New Roman" panose="02020603050405020304" pitchFamily="18" charset="0"/>
              </a:rPr>
              <a:t> và </a:t>
            </a:r>
            <a:r>
              <a:rPr lang="vi-VN" sz="2000" i="1">
                <a:latin typeface="Times New Roman" panose="02020603050405020304" pitchFamily="18" charset="0"/>
                <a:cs typeface="Times New Roman" panose="02020603050405020304" pitchFamily="18" charset="0"/>
              </a:rPr>
              <a:t>final</a:t>
            </a:r>
            <a:r>
              <a:rPr lang="vi-VN" sz="2000">
                <a:latin typeface="Times New Roman" panose="02020603050405020304" pitchFamily="18" charset="0"/>
                <a:cs typeface="Times New Roman" panose="02020603050405020304" pitchFamily="18" charset="0"/>
              </a:rPr>
              <a:t>, với đặc điểm này, một đối tượng kiểu </a:t>
            </a:r>
            <a:r>
              <a:rPr lang="vi-VN" sz="2000" b="1">
                <a:latin typeface="Times New Roman" panose="02020603050405020304" pitchFamily="18" charset="0"/>
                <a:cs typeface="Times New Roman" panose="02020603050405020304" pitchFamily="18" charset="0"/>
              </a:rPr>
              <a:t>String</a:t>
            </a:r>
            <a:r>
              <a:rPr lang="vi-VN" sz="2000">
                <a:latin typeface="Times New Roman" panose="02020603050405020304" pitchFamily="18" charset="0"/>
                <a:cs typeface="Times New Roman" panose="02020603050405020304" pitchFamily="18" charset="0"/>
              </a:rPr>
              <a:t> là không thể thay đổi được. Nếu thực hiện thay đổi một đối tượng </a:t>
            </a:r>
            <a:r>
              <a:rPr lang="vi-VN" sz="2000" b="1">
                <a:latin typeface="Times New Roman" panose="02020603050405020304" pitchFamily="18" charset="0"/>
                <a:cs typeface="Times New Roman" panose="02020603050405020304" pitchFamily="18" charset="0"/>
              </a:rPr>
              <a:t>String</a:t>
            </a:r>
            <a:r>
              <a:rPr lang="vi-VN" sz="2000">
                <a:latin typeface="Times New Roman" panose="02020603050405020304" pitchFamily="18" charset="0"/>
                <a:cs typeface="Times New Roman" panose="02020603050405020304" pitchFamily="18" charset="0"/>
              </a:rPr>
              <a:t> thì kết quả sẽ sinh ra một đối tượng mới vì thế sinh ra nhiều đối tượng rác, làm tốn bộ nhớ</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vi-VN" sz="200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Nếu bạn lạm dụng các đối tượng </a:t>
            </a:r>
            <a:r>
              <a:rPr lang="vi-VN" sz="2000" b="1">
                <a:latin typeface="Times New Roman" panose="02020603050405020304" pitchFamily="18" charset="0"/>
                <a:cs typeface="Times New Roman" panose="02020603050405020304" pitchFamily="18" charset="0"/>
              </a:rPr>
              <a:t>String</a:t>
            </a:r>
            <a:r>
              <a:rPr lang="vi-VN" sz="2000">
                <a:latin typeface="Times New Roman" panose="02020603050405020304" pitchFamily="18" charset="0"/>
                <a:cs typeface="Times New Roman" panose="02020603050405020304" pitchFamily="18" charset="0"/>
              </a:rPr>
              <a:t> trong khi lập trình bạn sẽ thấy nó sinh ra rất nhiều đối tượng rác không được quản lý dẫn đến hiệu suất chương trình </a:t>
            </a:r>
            <a:r>
              <a:rPr lang="vi-VN" sz="2000" smtClean="0">
                <a:latin typeface="Times New Roman" panose="02020603050405020304" pitchFamily="18" charset="0"/>
                <a:cs typeface="Times New Roman" panose="02020603050405020304" pitchFamily="18" charset="0"/>
              </a:rPr>
              <a:t>thấp</a:t>
            </a:r>
            <a:endParaRPr lang="en-US" sz="200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vi-VN" sz="200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Giải pháp cho vấn đề này là sử dụng các lớp </a:t>
            </a:r>
            <a:r>
              <a:rPr lang="vi-VN" sz="2000" b="1">
                <a:latin typeface="Times New Roman" panose="02020603050405020304" pitchFamily="18" charset="0"/>
                <a:cs typeface="Times New Roman" panose="02020603050405020304" pitchFamily="18" charset="0"/>
              </a:rPr>
              <a:t>StringBuffer</a:t>
            </a:r>
            <a:r>
              <a:rPr lang="vi-VN" sz="2000">
                <a:latin typeface="Times New Roman" panose="02020603050405020304" pitchFamily="18" charset="0"/>
                <a:cs typeface="Times New Roman" panose="02020603050405020304" pitchFamily="18" charset="0"/>
              </a:rPr>
              <a:t> hoặc </a:t>
            </a:r>
            <a:r>
              <a:rPr lang="vi-VN" sz="2000" b="1">
                <a:latin typeface="Times New Roman" panose="02020603050405020304" pitchFamily="18" charset="0"/>
                <a:cs typeface="Times New Roman" panose="02020603050405020304" pitchFamily="18" charset="0"/>
              </a:rPr>
              <a:t>StringBuilder</a:t>
            </a:r>
            <a:r>
              <a:rPr lang="vi-VN" sz="2000">
                <a:latin typeface="Times New Roman" panose="02020603050405020304" pitchFamily="18" charset="0"/>
                <a:cs typeface="Times New Roman" panose="02020603050405020304" pitchFamily="18" charset="0"/>
              </a:rPr>
              <a:t> để thay thế </a:t>
            </a:r>
            <a:r>
              <a:rPr lang="vi-VN" sz="2000" b="1">
                <a:latin typeface="Times New Roman" panose="02020603050405020304" pitchFamily="18" charset="0"/>
                <a:cs typeface="Times New Roman" panose="02020603050405020304" pitchFamily="18" charset="0"/>
              </a:rPr>
              <a:t>String</a:t>
            </a:r>
            <a:r>
              <a:rPr lang="vi-VN" sz="2000">
                <a:latin typeface="Times New Roman" panose="02020603050405020304" pitchFamily="18" charset="0"/>
                <a:cs typeface="Times New Roman" panose="02020603050405020304" pitchFamily="18" charset="0"/>
              </a:rPr>
              <a:t>. Nhưng để biết khi nào dùng </a:t>
            </a:r>
            <a:r>
              <a:rPr lang="vi-VN" sz="2000" b="1">
                <a:latin typeface="Times New Roman" panose="02020603050405020304" pitchFamily="18" charset="0"/>
                <a:cs typeface="Times New Roman" panose="02020603050405020304" pitchFamily="18" charset="0"/>
              </a:rPr>
              <a:t>String</a:t>
            </a:r>
            <a:r>
              <a:rPr lang="vi-VN" sz="2000">
                <a:latin typeface="Times New Roman" panose="02020603050405020304" pitchFamily="18" charset="0"/>
                <a:cs typeface="Times New Roman" panose="02020603050405020304" pitchFamily="18" charset="0"/>
              </a:rPr>
              <a:t>, </a:t>
            </a:r>
            <a:r>
              <a:rPr lang="vi-VN" sz="2000" b="1">
                <a:latin typeface="Times New Roman" panose="02020603050405020304" pitchFamily="18" charset="0"/>
                <a:cs typeface="Times New Roman" panose="02020603050405020304" pitchFamily="18" charset="0"/>
              </a:rPr>
              <a:t>StringBuffer</a:t>
            </a:r>
            <a:r>
              <a:rPr lang="vi-VN" sz="2000">
                <a:latin typeface="Times New Roman" panose="02020603050405020304" pitchFamily="18" charset="0"/>
                <a:cs typeface="Times New Roman" panose="02020603050405020304" pitchFamily="18" charset="0"/>
              </a:rPr>
              <a:t> hoặc </a:t>
            </a:r>
            <a:r>
              <a:rPr lang="vi-VN" sz="2000" b="1">
                <a:latin typeface="Times New Roman" panose="02020603050405020304" pitchFamily="18" charset="0"/>
                <a:cs typeface="Times New Roman" panose="02020603050405020304" pitchFamily="18" charset="0"/>
              </a:rPr>
              <a:t>StringBuilder</a:t>
            </a:r>
            <a:r>
              <a:rPr lang="vi-VN" sz="2000">
                <a:latin typeface="Times New Roman" panose="02020603050405020304" pitchFamily="18" charset="0"/>
                <a:cs typeface="Times New Roman" panose="02020603050405020304" pitchFamily="18" charset="0"/>
              </a:rPr>
              <a:t> chúng ta hãy tìm hiểu rõ hơn về lớp </a:t>
            </a:r>
            <a:r>
              <a:rPr lang="vi-VN" sz="2000" b="1">
                <a:latin typeface="Times New Roman" panose="02020603050405020304" pitchFamily="18" charset="0"/>
                <a:cs typeface="Times New Roman" panose="02020603050405020304" pitchFamily="18" charset="0"/>
              </a:rPr>
              <a:t>String </a:t>
            </a:r>
            <a:r>
              <a:rPr lang="vi-VN" sz="2000">
                <a:latin typeface="Times New Roman" panose="02020603050405020304" pitchFamily="18" charset="0"/>
                <a:cs typeface="Times New Roman" panose="02020603050405020304" pitchFamily="18" charset="0"/>
              </a:rPr>
              <a:t>và sự khác nhau với </a:t>
            </a:r>
            <a:r>
              <a:rPr lang="vi-VN" sz="2000" b="1">
                <a:latin typeface="Times New Roman" panose="02020603050405020304" pitchFamily="18" charset="0"/>
                <a:cs typeface="Times New Roman" panose="02020603050405020304" pitchFamily="18" charset="0"/>
              </a:rPr>
              <a:t>StringBuffer</a:t>
            </a:r>
            <a:r>
              <a:rPr lang="vi-VN" sz="2000">
                <a:latin typeface="Times New Roman" panose="02020603050405020304" pitchFamily="18" charset="0"/>
                <a:cs typeface="Times New Roman" panose="02020603050405020304" pitchFamily="18" charset="0"/>
              </a:rPr>
              <a:t>, </a:t>
            </a:r>
            <a:r>
              <a:rPr lang="vi-VN" sz="2000" b="1">
                <a:latin typeface="Times New Roman" panose="02020603050405020304" pitchFamily="18" charset="0"/>
                <a:cs typeface="Times New Roman" panose="02020603050405020304" pitchFamily="18" charset="0"/>
              </a:rPr>
              <a:t>StringBuilder</a:t>
            </a:r>
          </a:p>
          <a:p>
            <a:pPr marL="0" indent="0">
              <a:buNone/>
            </a:pPr>
            <a:endParaRPr lang="en-US" sz="2000" smtClean="0">
              <a:latin typeface="Times New Roman" panose="02020603050405020304" pitchFamily="18" charset="0"/>
              <a:cs typeface="Times New Roman" panose="02020603050405020304" pitchFamily="18" charset="0"/>
            </a:endParaRPr>
          </a:p>
          <a:p>
            <a:pPr marL="0" indent="0">
              <a:buNone/>
            </a:pPr>
            <a:endParaRPr lang="en-US" sz="2000" smtClean="0">
              <a:latin typeface="Times New Roman" panose="02020603050405020304" pitchFamily="18" charset="0"/>
              <a:cs typeface="Times New Roman" panose="02020603050405020304" pitchFamily="18" charset="0"/>
            </a:endParaRPr>
          </a:p>
          <a:p>
            <a:pPr marL="0" indent="0">
              <a:buNone/>
            </a:pPr>
            <a:endParaRPr lang="en-US" sz="2000" smtClean="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0" y="120406"/>
            <a:ext cx="12192000" cy="1497507"/>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smtClean="0">
                <a:latin typeface="Times New Roman" panose="02020603050405020304" pitchFamily="18" charset="0"/>
                <a:cs typeface="Times New Roman" panose="02020603050405020304" pitchFamily="18" charset="0"/>
              </a:rPr>
              <a:t>String - String Builder - String Buffer</a:t>
            </a:r>
            <a:endParaRPr lang="en-US" sz="4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664940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296" y="418398"/>
            <a:ext cx="11333408" cy="5460641"/>
          </a:xfrm>
        </p:spPr>
        <p:txBody>
          <a:bodyPr>
            <a:noAutofit/>
          </a:bodyPr>
          <a:lstStyle/>
          <a:p>
            <a:pPr marL="400050" indent="-400050">
              <a:buAutoNum type="romanUcPeriod"/>
            </a:pPr>
            <a:endParaRPr lang="en-US" sz="2000" smtClean="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a:p>
            <a:pPr marL="0" indent="0">
              <a:buNone/>
            </a:pPr>
            <a:endParaRPr lang="en-US" sz="2000" smtClean="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a:p>
            <a:pPr marL="0" indent="0">
              <a:buNone/>
            </a:pPr>
            <a:endParaRPr lang="en-US" sz="200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vi-VN" sz="2000" b="1" u="sng">
                <a:latin typeface="Times New Roman" panose="02020603050405020304" pitchFamily="18" charset="0"/>
                <a:cs typeface="Times New Roman" panose="02020603050405020304" pitchFamily="18" charset="0"/>
              </a:rPr>
              <a:t>Nhược điểm của lớp String trong </a:t>
            </a:r>
            <a:r>
              <a:rPr lang="vi-VN" sz="2000" b="1" u="sng" smtClean="0">
                <a:latin typeface="Times New Roman" panose="02020603050405020304" pitchFamily="18" charset="0"/>
                <a:cs typeface="Times New Roman" panose="02020603050405020304" pitchFamily="18" charset="0"/>
              </a:rPr>
              <a:t>Java</a:t>
            </a:r>
            <a:r>
              <a:rPr lang="en-US" sz="2000" smtClean="0">
                <a:latin typeface="Times New Roman" panose="02020603050405020304" pitchFamily="18" charset="0"/>
                <a:cs typeface="Times New Roman" panose="02020603050405020304" pitchFamily="18" charset="0"/>
              </a:rPr>
              <a:t>:</a:t>
            </a:r>
            <a:r>
              <a:rPr lang="vi-VN" sz="2000" smtClean="0">
                <a:latin typeface="Times New Roman" panose="02020603050405020304" pitchFamily="18" charset="0"/>
                <a:cs typeface="Times New Roman" panose="02020603050405020304" pitchFamily="18" charset="0"/>
              </a:rPr>
              <a:t> </a:t>
            </a:r>
            <a:endParaRPr lang="en-US" sz="2000" smtClean="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a:p>
            <a:pPr marL="0" indent="0">
              <a:buNone/>
            </a:pPr>
            <a:r>
              <a:rPr lang="vi-VN" sz="2000" smtClean="0">
                <a:latin typeface="Times New Roman" panose="02020603050405020304" pitchFamily="18" charset="0"/>
                <a:cs typeface="Times New Roman" panose="02020603050405020304" pitchFamily="18" charset="0"/>
              </a:rPr>
              <a:t>Đặc </a:t>
            </a:r>
            <a:r>
              <a:rPr lang="vi-VN" sz="2000">
                <a:latin typeface="Times New Roman" panose="02020603050405020304" pitchFamily="18" charset="0"/>
                <a:cs typeface="Times New Roman" panose="02020603050405020304" pitchFamily="18" charset="0"/>
              </a:rPr>
              <a:t>điểm </a:t>
            </a:r>
            <a:r>
              <a:rPr lang="vi-VN" sz="2000" i="1">
                <a:latin typeface="Times New Roman" panose="02020603050405020304" pitchFamily="18" charset="0"/>
                <a:cs typeface="Times New Roman" panose="02020603050405020304" pitchFamily="18" charset="0"/>
              </a:rPr>
              <a:t>immutable </a:t>
            </a:r>
            <a:r>
              <a:rPr lang="vi-VN" sz="2000">
                <a:latin typeface="Times New Roman" panose="02020603050405020304" pitchFamily="18" charset="0"/>
                <a:cs typeface="Times New Roman" panose="02020603050405020304" pitchFamily="18" charset="0"/>
              </a:rPr>
              <a:t>là điểm mạnh nhất của lớp </a:t>
            </a:r>
            <a:r>
              <a:rPr lang="vi-VN" sz="2000" b="1">
                <a:latin typeface="Times New Roman" panose="02020603050405020304" pitchFamily="18" charset="0"/>
                <a:cs typeface="Times New Roman" panose="02020603050405020304" pitchFamily="18" charset="0"/>
              </a:rPr>
              <a:t>String</a:t>
            </a:r>
            <a:r>
              <a:rPr lang="vi-VN" sz="2000">
                <a:latin typeface="Times New Roman" panose="02020603050405020304" pitchFamily="18" charset="0"/>
                <a:cs typeface="Times New Roman" panose="02020603050405020304" pitchFamily="18" charset="0"/>
              </a:rPr>
              <a:t> nhưng cũng là điểm yếu nhất của nó nếu chúng ta dùng </a:t>
            </a:r>
            <a:r>
              <a:rPr lang="vi-VN" sz="2000" b="1">
                <a:latin typeface="Times New Roman" panose="02020603050405020304" pitchFamily="18" charset="0"/>
                <a:cs typeface="Times New Roman" panose="02020603050405020304" pitchFamily="18" charset="0"/>
              </a:rPr>
              <a:t>String</a:t>
            </a:r>
            <a:r>
              <a:rPr lang="vi-VN" sz="2000">
                <a:latin typeface="Times New Roman" panose="02020603050405020304" pitchFamily="18" charset="0"/>
                <a:cs typeface="Times New Roman" panose="02020603050405020304" pitchFamily="18" charset="0"/>
              </a:rPr>
              <a:t> không đúng. </a:t>
            </a:r>
            <a:endParaRPr lang="en-US" sz="2000" smtClean="0">
              <a:latin typeface="Times New Roman" panose="02020603050405020304" pitchFamily="18" charset="0"/>
              <a:cs typeface="Times New Roman" panose="02020603050405020304" pitchFamily="18" charset="0"/>
            </a:endParaRPr>
          </a:p>
          <a:p>
            <a:pPr marL="0" indent="0">
              <a:buNone/>
            </a:pPr>
            <a:r>
              <a:rPr lang="vi-VN" sz="2000" smtClean="0">
                <a:latin typeface="Times New Roman" panose="02020603050405020304" pitchFamily="18" charset="0"/>
                <a:cs typeface="Times New Roman" panose="02020603050405020304" pitchFamily="18" charset="0"/>
              </a:rPr>
              <a:t>Những </a:t>
            </a:r>
            <a:r>
              <a:rPr lang="vi-VN" sz="2000">
                <a:latin typeface="Times New Roman" panose="02020603050405020304" pitchFamily="18" charset="0"/>
                <a:cs typeface="Times New Roman" panose="02020603050405020304" pitchFamily="18" charset="0"/>
              </a:rPr>
              <a:t>thao tác: nối chuỗi, trích xuất chuỗi(substring()), lowercase, uppercase…đều tạo ra chuỗi mới và đối tượng rác trong bộ nhớ heap. Nếu tạo chuỗi dùng quy cách “a string” thì đối tượng được tạo trong </a:t>
            </a:r>
            <a:r>
              <a:rPr lang="vi-VN" sz="2000" b="1">
                <a:latin typeface="Times New Roman" panose="02020603050405020304" pitchFamily="18" charset="0"/>
                <a:cs typeface="Times New Roman" panose="02020603050405020304" pitchFamily="18" charset="0"/>
              </a:rPr>
              <a:t>String </a:t>
            </a:r>
            <a:r>
              <a:rPr lang="vi-VN" sz="2000" b="1" smtClean="0">
                <a:latin typeface="Times New Roman" panose="02020603050405020304" pitchFamily="18" charset="0"/>
                <a:cs typeface="Times New Roman" panose="02020603050405020304" pitchFamily="18" charset="0"/>
              </a:rPr>
              <a:t>pools</a:t>
            </a:r>
            <a:r>
              <a:rPr lang="en-US" sz="2000" b="1" smtClean="0">
                <a:latin typeface="Times New Roman" panose="02020603050405020304" pitchFamily="18" charset="0"/>
                <a:cs typeface="Times New Roman" panose="02020603050405020304" pitchFamily="18" charset="0"/>
              </a:rPr>
              <a:t>.</a:t>
            </a:r>
            <a:r>
              <a:rPr lang="vi-VN"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Để khắc phục nhược điểm này, Java cung cấp hai lớp </a:t>
            </a:r>
            <a:r>
              <a:rPr lang="vi-VN" sz="2000" b="1">
                <a:latin typeface="Times New Roman" panose="02020603050405020304" pitchFamily="18" charset="0"/>
                <a:cs typeface="Times New Roman" panose="02020603050405020304" pitchFamily="18" charset="0"/>
              </a:rPr>
              <a:t>là StringBuffer, </a:t>
            </a:r>
            <a:r>
              <a:rPr lang="vi-VN" sz="2000" b="1" smtClean="0">
                <a:latin typeface="Times New Roman" panose="02020603050405020304" pitchFamily="18" charset="0"/>
                <a:cs typeface="Times New Roman" panose="02020603050405020304" pitchFamily="18" charset="0"/>
              </a:rPr>
              <a:t>StringBuilder</a:t>
            </a:r>
            <a:endParaRPr lang="en-US" sz="2000" b="1" smtClean="0">
              <a:latin typeface="Times New Roman" panose="02020603050405020304" pitchFamily="18" charset="0"/>
              <a:cs typeface="Times New Roman" panose="02020603050405020304" pitchFamily="18" charset="0"/>
            </a:endParaRPr>
          </a:p>
          <a:p>
            <a:pPr marL="0" indent="0">
              <a:buNone/>
            </a:pPr>
            <a:endParaRPr lang="en-US" sz="2000" smtClean="0">
              <a:latin typeface="Times New Roman" panose="02020603050405020304" pitchFamily="18" charset="0"/>
              <a:cs typeface="Times New Roman" panose="02020603050405020304" pitchFamily="18" charset="0"/>
            </a:endParaRPr>
          </a:p>
          <a:p>
            <a:pPr marL="0" indent="0">
              <a:buNone/>
            </a:pPr>
            <a:endParaRPr lang="en-US" sz="2000" smtClean="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0" y="120406"/>
            <a:ext cx="12192000" cy="1497507"/>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smtClean="0">
                <a:latin typeface="Times New Roman" panose="02020603050405020304" pitchFamily="18" charset="0"/>
                <a:cs typeface="Times New Roman" panose="02020603050405020304" pitchFamily="18" charset="0"/>
              </a:rPr>
              <a:t>String - String Builder - String Buffer</a:t>
            </a:r>
            <a:endParaRPr lang="en-US" sz="4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63041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296" y="869159"/>
            <a:ext cx="11333408" cy="5460641"/>
          </a:xfrm>
        </p:spPr>
        <p:txBody>
          <a:bodyPr>
            <a:noAutofit/>
          </a:bodyPr>
          <a:lstStyle/>
          <a:p>
            <a:pPr marL="400050" indent="-400050">
              <a:buAutoNum type="romanUcPeriod"/>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vi-VN" sz="2000" b="1" u="sng" dirty="0" smtClean="0">
                <a:latin typeface="Times New Roman" panose="02020603050405020304" pitchFamily="18" charset="0"/>
                <a:cs typeface="Times New Roman" panose="02020603050405020304" pitchFamily="18" charset="0"/>
              </a:rPr>
              <a:t>Sự </a:t>
            </a:r>
            <a:r>
              <a:rPr lang="vi-VN" sz="2000" b="1" u="sng" dirty="0">
                <a:latin typeface="Times New Roman" panose="02020603050405020304" pitchFamily="18" charset="0"/>
                <a:cs typeface="Times New Roman" panose="02020603050405020304" pitchFamily="18" charset="0"/>
              </a:rPr>
              <a:t>khác nhau giữa String và </a:t>
            </a:r>
            <a:r>
              <a:rPr lang="vi-VN" sz="2000" b="1" u="sng" dirty="0" smtClean="0">
                <a:latin typeface="Times New Roman" panose="02020603050405020304" pitchFamily="18" charset="0"/>
                <a:cs typeface="Times New Roman" panose="02020603050405020304" pitchFamily="18" charset="0"/>
              </a:rPr>
              <a:t>StringBuffer</a:t>
            </a:r>
            <a:r>
              <a:rPr lang="en-US" sz="2000" b="1" dirty="0" smtClean="0">
                <a:latin typeface="Times New Roman" panose="02020603050405020304" pitchFamily="18" charset="0"/>
                <a:cs typeface="Times New Roman" panose="02020603050405020304" pitchFamily="18" charset="0"/>
              </a:rPr>
              <a:t>:</a:t>
            </a:r>
            <a:r>
              <a:rPr lang="vi-VN" sz="2000"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indent="0">
              <a:buNone/>
            </a:pPr>
            <a:r>
              <a:rPr lang="vi-VN" sz="2000" dirty="0" smtClean="0">
                <a:latin typeface="Times New Roman" panose="02020603050405020304" pitchFamily="18" charset="0"/>
                <a:cs typeface="Times New Roman" panose="02020603050405020304" pitchFamily="18" charset="0"/>
              </a:rPr>
              <a:t>Lớp </a:t>
            </a:r>
            <a:r>
              <a:rPr lang="vi-VN" sz="2000" b="1" dirty="0">
                <a:latin typeface="Times New Roman" panose="02020603050405020304" pitchFamily="18" charset="0"/>
                <a:cs typeface="Times New Roman" panose="02020603050405020304" pitchFamily="18" charset="0"/>
              </a:rPr>
              <a:t>String</a:t>
            </a:r>
            <a:r>
              <a:rPr lang="vi-VN" sz="2000" dirty="0">
                <a:latin typeface="Times New Roman" panose="02020603050405020304" pitchFamily="18" charset="0"/>
                <a:cs typeface="Times New Roman" panose="02020603050405020304" pitchFamily="18" charset="0"/>
              </a:rPr>
              <a:t> là </a:t>
            </a:r>
            <a:r>
              <a:rPr lang="vi-VN" sz="2000" i="1" dirty="0">
                <a:latin typeface="Times New Roman" panose="02020603050405020304" pitchFamily="18" charset="0"/>
                <a:cs typeface="Times New Roman" panose="02020603050405020304" pitchFamily="18" charset="0"/>
              </a:rPr>
              <a:t>immutable</a:t>
            </a:r>
            <a:r>
              <a:rPr lang="vi-VN" sz="2000" dirty="0">
                <a:latin typeface="Times New Roman" panose="02020603050405020304" pitchFamily="18" charset="0"/>
                <a:cs typeface="Times New Roman" panose="02020603050405020304" pitchFamily="18" charset="0"/>
              </a:rPr>
              <a:t> còn </a:t>
            </a:r>
            <a:r>
              <a:rPr lang="vi-VN" sz="2000" b="1" dirty="0">
                <a:latin typeface="Times New Roman" panose="02020603050405020304" pitchFamily="18" charset="0"/>
                <a:cs typeface="Times New Roman" panose="02020603050405020304" pitchFamily="18" charset="0"/>
              </a:rPr>
              <a:t>StringBuffer</a:t>
            </a:r>
            <a:r>
              <a:rPr lang="vi-VN" sz="2000" dirty="0">
                <a:latin typeface="Times New Roman" panose="02020603050405020304" pitchFamily="18" charset="0"/>
                <a:cs typeface="Times New Roman" panose="02020603050405020304" pitchFamily="18" charset="0"/>
              </a:rPr>
              <a:t> là </a:t>
            </a:r>
            <a:r>
              <a:rPr lang="vi-VN" sz="2000" i="1" dirty="0">
                <a:latin typeface="Times New Roman" panose="02020603050405020304" pitchFamily="18" charset="0"/>
                <a:cs typeface="Times New Roman" panose="02020603050405020304" pitchFamily="18" charset="0"/>
              </a:rPr>
              <a:t>mutable</a:t>
            </a:r>
            <a:r>
              <a:rPr lang="vi-VN" sz="2000" dirty="0">
                <a:latin typeface="Times New Roman" panose="02020603050405020304" pitchFamily="18" charset="0"/>
                <a:cs typeface="Times New Roman" panose="02020603050405020304" pitchFamily="18" charset="0"/>
              </a:rPr>
              <a:t> tức là có thể thay đổi một đối tượng </a:t>
            </a:r>
            <a:r>
              <a:rPr lang="vi-VN" sz="2000" b="1" dirty="0">
                <a:latin typeface="Times New Roman" panose="02020603050405020304" pitchFamily="18" charset="0"/>
                <a:cs typeface="Times New Roman" panose="02020603050405020304" pitchFamily="18" charset="0"/>
              </a:rPr>
              <a:t>StringBuffer</a:t>
            </a:r>
            <a:r>
              <a:rPr lang="vi-VN" sz="2000" dirty="0">
                <a:latin typeface="Times New Roman" panose="02020603050405020304" pitchFamily="18" charset="0"/>
                <a:cs typeface="Times New Roman" panose="02020603050405020304" pitchFamily="18" charset="0"/>
              </a:rPr>
              <a:t> mà không tạo thêm một đối tượng mới. Khi tạo mới đối tượng </a:t>
            </a:r>
            <a:r>
              <a:rPr lang="vi-VN" sz="2000" b="1" dirty="0">
                <a:latin typeface="Times New Roman" panose="02020603050405020304" pitchFamily="18" charset="0"/>
                <a:cs typeface="Times New Roman" panose="02020603050405020304" pitchFamily="18" charset="0"/>
              </a:rPr>
              <a:t>StringBuffer </a:t>
            </a:r>
            <a:r>
              <a:rPr lang="vi-VN" sz="2000" dirty="0">
                <a:latin typeface="Times New Roman" panose="02020603050405020304" pitchFamily="18" charset="0"/>
                <a:cs typeface="Times New Roman" panose="02020603050405020304" pitchFamily="18" charset="0"/>
              </a:rPr>
              <a:t>thì đối tượng này được tạo ra trong bộ nhớ heap. Dùng phương thức </a:t>
            </a:r>
            <a:r>
              <a:rPr lang="vi-VN" sz="2000" i="1" dirty="0">
                <a:latin typeface="Times New Roman" panose="02020603050405020304" pitchFamily="18" charset="0"/>
                <a:cs typeface="Times New Roman" panose="02020603050405020304" pitchFamily="18" charset="0"/>
              </a:rPr>
              <a:t>toString() </a:t>
            </a:r>
            <a:r>
              <a:rPr lang="vi-VN" sz="2000" dirty="0">
                <a:latin typeface="Times New Roman" panose="02020603050405020304" pitchFamily="18" charset="0"/>
                <a:cs typeface="Times New Roman" panose="02020603050405020304" pitchFamily="18" charset="0"/>
              </a:rPr>
              <a:t>để chuyển một </a:t>
            </a:r>
            <a:r>
              <a:rPr lang="vi-VN" sz="2000" b="1" dirty="0">
                <a:latin typeface="Times New Roman" panose="02020603050405020304" pitchFamily="18" charset="0"/>
                <a:cs typeface="Times New Roman" panose="02020603050405020304" pitchFamily="18" charset="0"/>
              </a:rPr>
              <a:t>StringBuffer</a:t>
            </a:r>
            <a:r>
              <a:rPr lang="vi-VN" sz="2000" dirty="0">
                <a:latin typeface="Times New Roman" panose="02020603050405020304" pitchFamily="18" charset="0"/>
                <a:cs typeface="Times New Roman" panose="02020603050405020304" pitchFamily="18" charset="0"/>
              </a:rPr>
              <a:t> về một </a:t>
            </a:r>
            <a:r>
              <a:rPr lang="vi-VN" sz="2000" b="1" dirty="0" smtClean="0">
                <a:latin typeface="Times New Roman" panose="02020603050405020304" pitchFamily="18" charset="0"/>
                <a:cs typeface="Times New Roman" panose="02020603050405020304" pitchFamily="18" charset="0"/>
              </a:rPr>
              <a:t>String</a:t>
            </a: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vi-VN" sz="2000" b="1" u="sng" dirty="0">
                <a:latin typeface="Times New Roman" panose="02020603050405020304" pitchFamily="18" charset="0"/>
                <a:cs typeface="Times New Roman" panose="02020603050405020304" pitchFamily="18" charset="0"/>
              </a:rPr>
              <a:t>Sự khác nhau giữa StringBuffer và </a:t>
            </a:r>
            <a:r>
              <a:rPr lang="vi-VN" sz="2000" b="1" u="sng" dirty="0" smtClean="0">
                <a:latin typeface="Times New Roman" panose="02020603050405020304" pitchFamily="18" charset="0"/>
                <a:cs typeface="Times New Roman" panose="02020603050405020304" pitchFamily="18" charset="0"/>
              </a:rPr>
              <a:t>StringBuilder</a:t>
            </a:r>
            <a:r>
              <a:rPr lang="en-US" sz="2000" b="1" dirty="0" smtClean="0">
                <a:latin typeface="Times New Roman" panose="02020603050405020304" pitchFamily="18" charset="0"/>
                <a:cs typeface="Times New Roman" panose="02020603050405020304" pitchFamily="18" charset="0"/>
              </a:rPr>
              <a:t>: </a:t>
            </a:r>
          </a:p>
          <a:p>
            <a:pPr marL="0" indent="0">
              <a:buNone/>
            </a:pPr>
            <a:r>
              <a:rPr lang="vi-VN" sz="2000" dirty="0" smtClean="0">
                <a:latin typeface="Times New Roman" panose="02020603050405020304" pitchFamily="18" charset="0"/>
                <a:cs typeface="Times New Roman" panose="02020603050405020304" pitchFamily="18" charset="0"/>
              </a:rPr>
              <a:t>Hai </a:t>
            </a:r>
            <a:r>
              <a:rPr lang="vi-VN" sz="2000" dirty="0">
                <a:latin typeface="Times New Roman" panose="02020603050405020304" pitchFamily="18" charset="0"/>
                <a:cs typeface="Times New Roman" panose="02020603050405020304" pitchFamily="18" charset="0"/>
              </a:rPr>
              <a:t>đối tượng </a:t>
            </a:r>
            <a:r>
              <a:rPr lang="vi-VN" sz="2000" b="1" dirty="0">
                <a:latin typeface="Times New Roman" panose="02020603050405020304" pitchFamily="18" charset="0"/>
                <a:cs typeface="Times New Roman" panose="02020603050405020304" pitchFamily="18" charset="0"/>
              </a:rPr>
              <a:t>StringBuffer</a:t>
            </a:r>
            <a:r>
              <a:rPr lang="vi-VN" sz="2000" dirty="0">
                <a:latin typeface="Times New Roman" panose="02020603050405020304" pitchFamily="18" charset="0"/>
                <a:cs typeface="Times New Roman" panose="02020603050405020304" pitchFamily="18" charset="0"/>
              </a:rPr>
              <a:t> và </a:t>
            </a:r>
            <a:r>
              <a:rPr lang="vi-VN" sz="2000" b="1" dirty="0">
                <a:latin typeface="Times New Roman" panose="02020603050405020304" pitchFamily="18" charset="0"/>
                <a:cs typeface="Times New Roman" panose="02020603050405020304" pitchFamily="18" charset="0"/>
              </a:rPr>
              <a:t>StringBuilder</a:t>
            </a:r>
            <a:r>
              <a:rPr lang="vi-VN" sz="2000" dirty="0">
                <a:latin typeface="Times New Roman" panose="02020603050405020304" pitchFamily="18" charset="0"/>
                <a:cs typeface="Times New Roman" panose="02020603050405020304" pitchFamily="18" charset="0"/>
              </a:rPr>
              <a:t> đều được tạo ra trong bộ nhớ heap. </a:t>
            </a:r>
            <a:r>
              <a:rPr lang="vi-VN" sz="2000" b="1" dirty="0">
                <a:latin typeface="Times New Roman" panose="02020603050405020304" pitchFamily="18" charset="0"/>
                <a:cs typeface="Times New Roman" panose="02020603050405020304" pitchFamily="18" charset="0"/>
              </a:rPr>
              <a:t>StringBuilder</a:t>
            </a:r>
            <a:r>
              <a:rPr lang="vi-VN" sz="2000" dirty="0">
                <a:latin typeface="Times New Roman" panose="02020603050405020304" pitchFamily="18" charset="0"/>
                <a:cs typeface="Times New Roman" panose="02020603050405020304" pitchFamily="18" charset="0"/>
              </a:rPr>
              <a:t> là bản sao của </a:t>
            </a:r>
            <a:r>
              <a:rPr lang="vi-VN" sz="2000" b="1" dirty="0">
                <a:latin typeface="Times New Roman" panose="02020603050405020304" pitchFamily="18" charset="0"/>
                <a:cs typeface="Times New Roman" panose="02020603050405020304" pitchFamily="18" charset="0"/>
              </a:rPr>
              <a:t>StringBuffer </a:t>
            </a:r>
            <a:r>
              <a:rPr lang="vi-VN" sz="2000" dirty="0">
                <a:latin typeface="Times New Roman" panose="02020603050405020304" pitchFamily="18" charset="0"/>
                <a:cs typeface="Times New Roman" panose="02020603050405020304" pitchFamily="18" charset="0"/>
              </a:rPr>
              <a:t>nhưng </a:t>
            </a:r>
            <a:r>
              <a:rPr lang="vi-VN" sz="2000" b="1" dirty="0">
                <a:latin typeface="Times New Roman" panose="02020603050405020304" pitchFamily="18" charset="0"/>
                <a:cs typeface="Times New Roman" panose="02020603050405020304" pitchFamily="18" charset="0"/>
              </a:rPr>
              <a:t>StringBuffer</a:t>
            </a:r>
            <a:r>
              <a:rPr lang="vi-VN" sz="2000" dirty="0">
                <a:latin typeface="Times New Roman" panose="02020603050405020304" pitchFamily="18" charset="0"/>
                <a:cs typeface="Times New Roman" panose="02020603050405020304" pitchFamily="18" charset="0"/>
              </a:rPr>
              <a:t> là </a:t>
            </a:r>
            <a:r>
              <a:rPr lang="vi-VN" sz="2000" dirty="0" smtClean="0">
                <a:latin typeface="Times New Roman" panose="02020603050405020304" pitchFamily="18" charset="0"/>
                <a:cs typeface="Times New Roman" panose="02020603050405020304" pitchFamily="18" charset="0"/>
              </a:rPr>
              <a:t>synchronized</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a:t>
            </a:r>
            <a:r>
              <a:rPr lang="vi-VN" sz="2000" dirty="0">
                <a:latin typeface="Times New Roman" panose="02020603050405020304" pitchFamily="18" charset="0"/>
                <a:cs typeface="Times New Roman" panose="02020603050405020304" pitchFamily="18" charset="0"/>
              </a:rPr>
              <a:t>đồng bộ hóa) hay còn gọi là </a:t>
            </a:r>
            <a:r>
              <a:rPr lang="vi-VN" sz="2000" i="1" dirty="0" smtClean="0">
                <a:latin typeface="Times New Roman" panose="02020603050405020304" pitchFamily="18" charset="0"/>
                <a:cs typeface="Times New Roman" panose="02020603050405020304" pitchFamily="18" charset="0"/>
              </a:rPr>
              <a:t>thre</a:t>
            </a:r>
            <a:r>
              <a:rPr lang="en-US" sz="2000" i="1" dirty="0" smtClean="0">
                <a:latin typeface="Times New Roman" panose="02020603050405020304" pitchFamily="18" charset="0"/>
                <a:cs typeface="Times New Roman" panose="02020603050405020304" pitchFamily="18" charset="0"/>
              </a:rPr>
              <a:t>a</a:t>
            </a:r>
            <a:r>
              <a:rPr lang="vi-VN" sz="2000" i="1" dirty="0" smtClean="0">
                <a:latin typeface="Times New Roman" panose="02020603050405020304" pitchFamily="18" charset="0"/>
                <a:cs typeface="Times New Roman" panose="02020603050405020304" pitchFamily="18" charset="0"/>
              </a:rPr>
              <a:t>d-safe</a:t>
            </a:r>
            <a:r>
              <a:rPr lang="vi-VN" sz="2000"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vì thế tốc độ xử lý của </a:t>
            </a:r>
            <a:r>
              <a:rPr lang="vi-VN" sz="2000" b="1" dirty="0">
                <a:latin typeface="Times New Roman" panose="02020603050405020304" pitchFamily="18" charset="0"/>
                <a:cs typeface="Times New Roman" panose="02020603050405020304" pitchFamily="18" charset="0"/>
              </a:rPr>
              <a:t>StringBuffer</a:t>
            </a:r>
            <a:r>
              <a:rPr lang="vi-VN" sz="2000" dirty="0">
                <a:latin typeface="Times New Roman" panose="02020603050405020304" pitchFamily="18" charset="0"/>
                <a:cs typeface="Times New Roman" panose="02020603050405020304" pitchFamily="18" charset="0"/>
              </a:rPr>
              <a:t> thường chậm, còn </a:t>
            </a:r>
            <a:r>
              <a:rPr lang="vi-VN" sz="2000" b="1" dirty="0">
                <a:latin typeface="Times New Roman" panose="02020603050405020304" pitchFamily="18" charset="0"/>
                <a:cs typeface="Times New Roman" panose="02020603050405020304" pitchFamily="18" charset="0"/>
              </a:rPr>
              <a:t>StringBuilder</a:t>
            </a:r>
            <a:r>
              <a:rPr lang="vi-VN" sz="2000" dirty="0">
                <a:latin typeface="Times New Roman" panose="02020603050405020304" pitchFamily="18" charset="0"/>
                <a:cs typeface="Times New Roman" panose="02020603050405020304" pitchFamily="18" charset="0"/>
              </a:rPr>
              <a:t> thì không và tốc độ xử lý nhanh hơn</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0" y="120406"/>
            <a:ext cx="12192000" cy="1497507"/>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smtClean="0">
                <a:latin typeface="Times New Roman" panose="02020603050405020304" pitchFamily="18" charset="0"/>
                <a:cs typeface="Times New Roman" panose="02020603050405020304" pitchFamily="18" charset="0"/>
              </a:rPr>
              <a:t>String - String Builder - String Buffer</a:t>
            </a:r>
            <a:endParaRPr lang="en-US" sz="4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19445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12192000" cy="1497507"/>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dirty="0" smtClean="0">
                <a:latin typeface="Times New Roman" panose="02020603050405020304" pitchFamily="18" charset="0"/>
                <a:cs typeface="Times New Roman" panose="02020603050405020304" pitchFamily="18" charset="0"/>
              </a:rPr>
              <a:t>String - String Builder - String Buffer</a:t>
            </a:r>
            <a:endParaRPr lang="en-US" sz="4000" b="1"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581192" y="1897160"/>
            <a:ext cx="11029615" cy="3678303"/>
          </a:xfrm>
        </p:spPr>
        <p:txBody>
          <a:bodyPr/>
          <a:lstStyle/>
          <a:p>
            <a:pPr marL="0" indent="0">
              <a:buNone/>
            </a:pPr>
            <a:r>
              <a:rPr lang="en-US" sz="2000" b="1" u="sng" dirty="0">
                <a:latin typeface="Times New Roman" panose="02020603050405020304" pitchFamily="18" charset="0"/>
                <a:cs typeface="Times New Roman" panose="02020603050405020304" pitchFamily="18" charset="0"/>
              </a:rPr>
              <a:t> </a:t>
            </a:r>
            <a:r>
              <a:rPr lang="en-US" sz="2000" b="1" u="sng" dirty="0" smtClean="0">
                <a:latin typeface="Times New Roman" panose="02020603050405020304" pitchFamily="18" charset="0"/>
                <a:cs typeface="Times New Roman" panose="02020603050405020304" pitchFamily="18" charset="0"/>
              </a:rPr>
              <a:t>II. SO SÁNH</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b="1" u="sng" dirty="0" smtClean="0">
              <a:latin typeface="Times New Roman" panose="02020603050405020304" pitchFamily="18" charset="0"/>
              <a:cs typeface="Times New Roman" panose="02020603050405020304" pitchFamily="18" charset="0"/>
            </a:endParaRPr>
          </a:p>
          <a:p>
            <a:pPr marL="0" indent="0">
              <a:buNone/>
            </a:pPr>
            <a:endParaRPr lang="en-US" b="1" u="sng" dirty="0">
              <a:latin typeface="Times New Roman" panose="02020603050405020304" pitchFamily="18" charset="0"/>
              <a:cs typeface="Times New Roman" panose="02020603050405020304" pitchFamily="18" charset="0"/>
            </a:endParaRPr>
          </a:p>
          <a:p>
            <a:pPr marL="0" indent="0">
              <a:buNone/>
            </a:pPr>
            <a:endParaRPr lang="en-US" b="1" u="sng" dirty="0" smtClean="0">
              <a:latin typeface="Times New Roman" panose="02020603050405020304" pitchFamily="18" charset="0"/>
              <a:cs typeface="Times New Roman" panose="02020603050405020304" pitchFamily="18" charset="0"/>
            </a:endParaRPr>
          </a:p>
          <a:p>
            <a:pPr marL="0" indent="0">
              <a:buNone/>
            </a:pPr>
            <a:endParaRPr lang="en-US" b="1" u="sng" dirty="0">
              <a:latin typeface="Times New Roman" panose="02020603050405020304" pitchFamily="18" charset="0"/>
              <a:cs typeface="Times New Roman" panose="02020603050405020304" pitchFamily="18" charset="0"/>
            </a:endParaRPr>
          </a:p>
          <a:p>
            <a:pPr marL="0" indent="0">
              <a:buNone/>
            </a:pPr>
            <a:endParaRPr lang="en-US" b="1" u="sng" dirty="0" smtClean="0">
              <a:latin typeface="Times New Roman" panose="02020603050405020304" pitchFamily="18" charset="0"/>
              <a:cs typeface="Times New Roman" panose="02020603050405020304" pitchFamily="18" charset="0"/>
            </a:endParaRPr>
          </a:p>
          <a:p>
            <a:pPr marL="0" indent="0">
              <a:buNone/>
            </a:pPr>
            <a:endParaRPr lang="en-US" b="1" u="sng" dirty="0">
              <a:latin typeface="Times New Roman" panose="02020603050405020304" pitchFamily="18" charset="0"/>
              <a:cs typeface="Times New Roman" panose="02020603050405020304" pitchFamily="18" charset="0"/>
            </a:endParaRPr>
          </a:p>
          <a:p>
            <a:pPr marL="0" indent="0" algn="ctr">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3327149290"/>
              </p:ext>
            </p:extLst>
          </p:nvPr>
        </p:nvGraphicFramePr>
        <p:xfrm>
          <a:off x="914398" y="2408349"/>
          <a:ext cx="10380376" cy="3316310"/>
        </p:xfrm>
        <a:graphic>
          <a:graphicData uri="http://schemas.openxmlformats.org/drawingml/2006/table">
            <a:tbl>
              <a:tblPr firstRow="1" bandRow="1">
                <a:tableStyleId>{85BE263C-DBD7-4A20-BB59-AAB30ACAA65A}</a:tableStyleId>
              </a:tblPr>
              <a:tblGrid>
                <a:gridCol w="2595094"/>
                <a:gridCol w="2595094"/>
                <a:gridCol w="2595094"/>
                <a:gridCol w="2595094"/>
              </a:tblGrid>
              <a:tr h="663262">
                <a:tc>
                  <a:txBody>
                    <a:bodyPr/>
                    <a:lstStyle/>
                    <a:p>
                      <a:pPr algn="ct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smtClean="0">
                          <a:latin typeface="Times New Roman" panose="02020603050405020304" pitchFamily="18" charset="0"/>
                          <a:cs typeface="Times New Roman" panose="02020603050405020304" pitchFamily="18" charset="0"/>
                        </a:rPr>
                        <a:t>STRING</a:t>
                      </a:r>
                      <a:endParaRPr lang="en-US" sz="200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STRING </a:t>
                      </a:r>
                      <a:r>
                        <a:rPr lang="en-US" sz="2000" dirty="0" smtClean="0">
                          <a:latin typeface="Times New Roman" panose="02020603050405020304" pitchFamily="18" charset="0"/>
                          <a:cs typeface="Times New Roman" panose="02020603050405020304" pitchFamily="18" charset="0"/>
                        </a:rPr>
                        <a:t>BUILDER</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smtClean="0">
                          <a:latin typeface="Times New Roman" panose="02020603050405020304" pitchFamily="18" charset="0"/>
                          <a:cs typeface="Times New Roman" panose="02020603050405020304" pitchFamily="18" charset="0"/>
                        </a:rPr>
                        <a:t>STRING BUFFER</a:t>
                      </a:r>
                      <a:endParaRPr lang="en-US" sz="2000">
                        <a:latin typeface="Times New Roman" panose="02020603050405020304" pitchFamily="18" charset="0"/>
                        <a:cs typeface="Times New Roman" panose="02020603050405020304" pitchFamily="18" charset="0"/>
                      </a:endParaRPr>
                    </a:p>
                  </a:txBody>
                  <a:tcPr/>
                </a:tc>
              </a:tr>
              <a:tr h="663262">
                <a:tc>
                  <a:txBody>
                    <a:bodyPr/>
                    <a:lstStyle/>
                    <a:p>
                      <a:pPr algn="ctr"/>
                      <a:r>
                        <a:rPr lang="en-US" sz="2000" dirty="0" err="1" smtClean="0">
                          <a:latin typeface="Times New Roman" panose="02020603050405020304" pitchFamily="18" charset="0"/>
                          <a:cs typeface="Times New Roman" panose="02020603050405020304" pitchFamily="18" charset="0"/>
                        </a:rPr>
                        <a:t>Thay</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đổi</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giá</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trị</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err="1" smtClean="0">
                          <a:latin typeface="Times New Roman" panose="02020603050405020304" pitchFamily="18" charset="0"/>
                          <a:cs typeface="Times New Roman" panose="02020603050405020304" pitchFamily="18" charset="0"/>
                        </a:rPr>
                        <a:t>Không</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err="1" smtClean="0">
                          <a:latin typeface="Times New Roman" panose="02020603050405020304" pitchFamily="18" charset="0"/>
                          <a:cs typeface="Times New Roman" panose="02020603050405020304" pitchFamily="18" charset="0"/>
                        </a:rPr>
                        <a:t>Có</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err="1" smtClean="0">
                          <a:latin typeface="Times New Roman" panose="02020603050405020304" pitchFamily="18" charset="0"/>
                          <a:cs typeface="Times New Roman" panose="02020603050405020304" pitchFamily="18" charset="0"/>
                        </a:rPr>
                        <a:t>Có</a:t>
                      </a:r>
                      <a:endParaRPr lang="en-US" sz="2000" dirty="0">
                        <a:latin typeface="Times New Roman" panose="02020603050405020304" pitchFamily="18" charset="0"/>
                        <a:cs typeface="Times New Roman" panose="02020603050405020304" pitchFamily="18" charset="0"/>
                      </a:endParaRPr>
                    </a:p>
                  </a:txBody>
                  <a:tcPr/>
                </a:tc>
              </a:tr>
              <a:tr h="663262">
                <a:tc>
                  <a:txBody>
                    <a:bodyPr/>
                    <a:lstStyle/>
                    <a:p>
                      <a:pPr algn="ctr"/>
                      <a:r>
                        <a:rPr lang="en-US" sz="2000" dirty="0" err="1" smtClean="0">
                          <a:latin typeface="Times New Roman" panose="02020603050405020304" pitchFamily="18" charset="0"/>
                          <a:cs typeface="Times New Roman" panose="02020603050405020304" pitchFamily="18" charset="0"/>
                        </a:rPr>
                        <a:t>Thay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đổi</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vùng</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nhớ</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err="1" smtClean="0">
                          <a:latin typeface="Times New Roman" panose="02020603050405020304" pitchFamily="18" charset="0"/>
                          <a:cs typeface="Times New Roman" panose="02020603050405020304" pitchFamily="18" charset="0"/>
                        </a:rPr>
                        <a:t>Có</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err="1" smtClean="0">
                          <a:latin typeface="Times New Roman" panose="02020603050405020304" pitchFamily="18" charset="0"/>
                          <a:cs typeface="Times New Roman" panose="02020603050405020304" pitchFamily="18" charset="0"/>
                        </a:rPr>
                        <a:t>Không</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err="1" smtClean="0">
                          <a:latin typeface="Times New Roman" panose="02020603050405020304" pitchFamily="18" charset="0"/>
                          <a:cs typeface="Times New Roman" panose="02020603050405020304" pitchFamily="18" charset="0"/>
                        </a:rPr>
                        <a:t>Không</a:t>
                      </a:r>
                      <a:endParaRPr lang="en-US" sz="2000" dirty="0">
                        <a:latin typeface="Times New Roman" panose="02020603050405020304" pitchFamily="18" charset="0"/>
                        <a:cs typeface="Times New Roman" panose="02020603050405020304" pitchFamily="18" charset="0"/>
                      </a:endParaRPr>
                    </a:p>
                  </a:txBody>
                  <a:tcPr/>
                </a:tc>
              </a:tr>
              <a:tr h="663262">
                <a:tc>
                  <a:txBody>
                    <a:bodyPr/>
                    <a:lstStyle/>
                    <a:p>
                      <a:pPr algn="ctr"/>
                      <a:r>
                        <a:rPr lang="en-US" sz="2000" dirty="0" err="1" smtClean="0">
                          <a:latin typeface="Times New Roman" panose="02020603050405020304" pitchFamily="18" charset="0"/>
                          <a:cs typeface="Times New Roman" panose="02020603050405020304" pitchFamily="18" charset="0"/>
                        </a:rPr>
                        <a:t>Xử</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lí</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đa</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luồng</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err="1" smtClean="0">
                          <a:latin typeface="Times New Roman" panose="02020603050405020304" pitchFamily="18" charset="0"/>
                          <a:cs typeface="Times New Roman" panose="02020603050405020304" pitchFamily="18" charset="0"/>
                        </a:rPr>
                        <a:t>Không</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err="1" smtClean="0">
                          <a:latin typeface="Times New Roman" panose="02020603050405020304" pitchFamily="18" charset="0"/>
                          <a:cs typeface="Times New Roman" panose="02020603050405020304" pitchFamily="18" charset="0"/>
                        </a:rPr>
                        <a:t>Không</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err="1" smtClean="0">
                          <a:latin typeface="Times New Roman" panose="02020603050405020304" pitchFamily="18" charset="0"/>
                          <a:cs typeface="Times New Roman" panose="02020603050405020304" pitchFamily="18" charset="0"/>
                        </a:rPr>
                        <a:t>Có</a:t>
                      </a:r>
                      <a:endParaRPr lang="en-US" sz="2000" dirty="0">
                        <a:latin typeface="Times New Roman" panose="02020603050405020304" pitchFamily="18" charset="0"/>
                        <a:cs typeface="Times New Roman" panose="02020603050405020304" pitchFamily="18" charset="0"/>
                      </a:endParaRPr>
                    </a:p>
                  </a:txBody>
                  <a:tcPr/>
                </a:tc>
              </a:tr>
              <a:tr h="663262">
                <a:tc>
                  <a:txBody>
                    <a:bodyPr/>
                    <a:lstStyle/>
                    <a:p>
                      <a:pPr algn="ctr"/>
                      <a:r>
                        <a:rPr lang="en-US" sz="2000" dirty="0" err="1" smtClean="0">
                          <a:latin typeface="Times New Roman" panose="02020603050405020304" pitchFamily="18" charset="0"/>
                          <a:cs typeface="Times New Roman" panose="02020603050405020304" pitchFamily="18" charset="0"/>
                        </a:rPr>
                        <a:t>Hiệu</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suất</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err="1" smtClean="0">
                          <a:latin typeface="Times New Roman" panose="02020603050405020304" pitchFamily="18" charset="0"/>
                          <a:cs typeface="Times New Roman" panose="02020603050405020304" pitchFamily="18" charset="0"/>
                        </a:rPr>
                        <a:t>Bình</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thường</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err="1" smtClean="0">
                          <a:latin typeface="Times New Roman" panose="02020603050405020304" pitchFamily="18" charset="0"/>
                          <a:cs typeface="Times New Roman" panose="02020603050405020304" pitchFamily="18" charset="0"/>
                        </a:rPr>
                        <a:t>Tốt</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nhất</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err="1" smtClean="0">
                          <a:latin typeface="Times New Roman" panose="02020603050405020304" pitchFamily="18" charset="0"/>
                          <a:cs typeface="Times New Roman" panose="02020603050405020304" pitchFamily="18" charset="0"/>
                        </a:rPr>
                        <a:t>Tốt</a:t>
                      </a:r>
                      <a:endParaRPr lang="en-US" sz="20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xmlns="" val="1187657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b="1" dirty="0" smtClean="0">
                <a:latin typeface="Times New Roman" pitchFamily="18" charset="0"/>
                <a:cs typeface="Times New Roman" pitchFamily="18" charset="0"/>
              </a:rPr>
              <a:t>THAM KHẢO:</a:t>
            </a:r>
          </a:p>
          <a:p>
            <a:pPr>
              <a:buNone/>
            </a:pPr>
            <a:r>
              <a:rPr lang="en-US" sz="2000" dirty="0" smtClean="0">
                <a:latin typeface="Times New Roman" pitchFamily="18" charset="0"/>
                <a:cs typeface="Times New Roman" pitchFamily="18" charset="0"/>
                <a:hlinkClick r:id="rId2"/>
              </a:rPr>
              <a:t>http://</a:t>
            </a:r>
            <a:r>
              <a:rPr lang="en-US" sz="2000" dirty="0" smtClean="0">
                <a:latin typeface="Times New Roman" pitchFamily="18" charset="0"/>
                <a:cs typeface="Times New Roman" pitchFamily="18" charset="0"/>
                <a:hlinkClick r:id="rId2"/>
              </a:rPr>
              <a:t>chuyengiait.com/threads/su-khac-nhau-giua-string-va-stringbuffer-trong-java.8.html</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hlinkClick r:id="rId3"/>
              </a:rPr>
              <a:t>https://daolekwan.wordpress.com/2013/04/09/58</a:t>
            </a:r>
            <a:r>
              <a:rPr lang="en-US" sz="2000" dirty="0" smtClean="0">
                <a:latin typeface="Times New Roman" pitchFamily="18" charset="0"/>
                <a:cs typeface="Times New Roman" pitchFamily="18" charset="0"/>
                <a:hlinkClick r:id="rId3"/>
              </a:rPr>
              <a:t>/</a:t>
            </a:r>
            <a:endParaRPr lang="en-US"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
        <p:nvSpPr>
          <p:cNvPr id="4" name="Title 1"/>
          <p:cNvSpPr txBox="1">
            <a:spLocks/>
          </p:cNvSpPr>
          <p:nvPr/>
        </p:nvSpPr>
        <p:spPr>
          <a:xfrm>
            <a:off x="0" y="0"/>
            <a:ext cx="12192000" cy="1497507"/>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dirty="0" smtClean="0">
                <a:latin typeface="Times New Roman" panose="02020603050405020304" pitchFamily="18" charset="0"/>
                <a:cs typeface="Times New Roman" panose="02020603050405020304" pitchFamily="18" charset="0"/>
              </a:rPr>
              <a:t>String - String Builder - String Buffer</a:t>
            </a:r>
            <a:endParaRPr lang="en-US" sz="4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4000" dirty="0" smtClean="0">
                <a:latin typeface="Times New Roman" pitchFamily="18" charset="0"/>
                <a:cs typeface="Times New Roman" pitchFamily="18" charset="0"/>
              </a:rPr>
              <a:t>THANKS FOR WATCHING</a:t>
            </a:r>
            <a:endParaRPr lang="en-US" sz="4000" dirty="0">
              <a:latin typeface="Times New Roman" pitchFamily="18" charset="0"/>
              <a:cs typeface="Times New Roman" pitchFamily="18" charset="0"/>
            </a:endParaRPr>
          </a:p>
        </p:txBody>
      </p:sp>
      <p:sp>
        <p:nvSpPr>
          <p:cNvPr id="4" name="Title 1"/>
          <p:cNvSpPr txBox="1">
            <a:spLocks/>
          </p:cNvSpPr>
          <p:nvPr/>
        </p:nvSpPr>
        <p:spPr>
          <a:xfrm>
            <a:off x="0" y="0"/>
            <a:ext cx="12192000" cy="1497507"/>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dirty="0" smtClean="0">
                <a:latin typeface="Times New Roman" panose="02020603050405020304" pitchFamily="18" charset="0"/>
                <a:cs typeface="Times New Roman" panose="02020603050405020304" pitchFamily="18" charset="0"/>
              </a:rPr>
              <a:t>String - String Builder - String Buffer</a:t>
            </a:r>
            <a:endParaRPr lang="en-US" sz="40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82</TotalTime>
  <Words>632</Words>
  <Application>Microsoft Office PowerPoint</Application>
  <PresentationFormat>Custom</PresentationFormat>
  <Paragraphs>93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Dividend</vt:lpstr>
      <vt:lpstr>String - String Builder - String Buffer</vt:lpstr>
      <vt:lpstr>Slide 2</vt:lpstr>
      <vt:lpstr>Slide 3</vt:lpstr>
      <vt:lpstr>Slide 4</vt:lpstr>
      <vt:lpstr>Slide 5</vt:lpstr>
      <vt:lpstr>Slide 6</vt:lpstr>
      <vt:lpstr>Slide 7</vt:lpstr>
      <vt:lpstr>Slide 8</vt:lpstr>
      <vt:lpstr>Slide 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Important points about Enum in Java</dc:title>
  <dc:creator>Hai Dang</dc:creator>
  <cp:lastModifiedBy>User</cp:lastModifiedBy>
  <cp:revision>16</cp:revision>
  <dcterms:created xsi:type="dcterms:W3CDTF">2016-08-01T13:43:30Z</dcterms:created>
  <dcterms:modified xsi:type="dcterms:W3CDTF">2016-08-02T17:30:04Z</dcterms:modified>
</cp:coreProperties>
</file>