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slide" Target="slides/slide8.xml"/><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a72906a3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a72906a3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a72906a3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a72906a3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aa72906a3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aa72906a3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aa72906a3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aa72906a3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a72906a3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a72906a3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a72906a3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aa72906a3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a72906a3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a72906a3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aa72906a3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aa72906a3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a72906a3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a72906a3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a72906a3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a72906a3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XÁC THỰC QUYỀN TRUY CẬP API VỚI JWT</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a:t>
            </a:r>
            <a:endParaRPr/>
          </a:p>
        </p:txBody>
      </p:sp>
      <p:sp>
        <p:nvSpPr>
          <p:cNvPr id="120" name="Google Shape;120;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TRẢ LỜI CÂU HỎI</a:t>
            </a:r>
            <a:endParaRPr/>
          </a:p>
        </p:txBody>
      </p:sp>
      <p:sp>
        <p:nvSpPr>
          <p:cNvPr id="126" name="Google Shape;126;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THỰC TRẠNG</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Hiện nay các ứng dụng của cơ quan mình (Báo Tuổi Trẻ) thực hiện call api mặt trong( thông qua một server trung gian) để giảm thiểu trình trạng bị tấn công vào server và đánh cắp dữ liệu. Nhưng nếu hacker gọi thông qua api của server trung gian thì vẫn có thể dễ dàng đánh cắp được dữ liệu.</a:t>
            </a:r>
            <a:endParaRPr/>
          </a:p>
          <a:p>
            <a:pPr indent="0" lvl="0" marL="0" rtl="0" algn="l">
              <a:spcBef>
                <a:spcPts val="1200"/>
              </a:spcBef>
              <a:spcAft>
                <a:spcPts val="0"/>
              </a:spcAft>
              <a:buNone/>
            </a:pPr>
            <a:r>
              <a:rPr b="1" lang="en"/>
              <a:t>CÁCH KHẮC PHỤC:ÁP DỤNG KỸ THUẬT XÁC THỰC QUYỀN TRUY CẬP API VỚI JWT TRÊN MẶT CLIENT.</a:t>
            </a:r>
            <a:endParaRPr b="1"/>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TOKEN AUTHENTICATION LÀ GÌ?</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Token Authentication là một phương thức xác thực người dùng khi truy cập vào một hệ thống, thường được sử dụng để bảo vệ các API. Thay vì sử dụng username và password mỗi lần truy cập, người dùng sẽ nhận được một token duy nhất sau khi xác thực thành công.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JWT (JSON WEB TOKEN) LÀ GÌ?</a:t>
            </a:r>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JSON Web Token (JWT) là một tiêu chuẩn mở để tạo ra một token an toàn, có thể chuyển đổi và kiểm tra tính hợp lệ một cách dễ dàng. JWT thường được sử dụng trong Token Authentication với cơ chế chữ ký số để đảm bảo tính toàn vẹn và xác thực của dữ liệu.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CẤU TẠO CỦA JWT</a:t>
            </a:r>
            <a:endParaRPr/>
          </a:p>
        </p:txBody>
      </p:sp>
      <p:sp>
        <p:nvSpPr>
          <p:cNvPr id="89" name="Google Shape;89;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JWT gồm 3 phần chính, và phần tách nhau bằng một dấu chấm (.):</a:t>
            </a:r>
            <a:endParaRPr/>
          </a:p>
          <a:p>
            <a:pPr indent="0" lvl="0" marL="0" rtl="0" algn="l">
              <a:spcBef>
                <a:spcPts val="1200"/>
              </a:spcBef>
              <a:spcAft>
                <a:spcPts val="0"/>
              </a:spcAft>
              <a:buNone/>
            </a:pPr>
            <a:r>
              <a:rPr lang="en"/>
              <a:t>Header: Chứa loại token và thuật toán sử dụng để ký</a:t>
            </a:r>
            <a:endParaRPr/>
          </a:p>
          <a:p>
            <a:pPr indent="0" lvl="0" marL="0" rtl="0" algn="l">
              <a:spcBef>
                <a:spcPts val="1200"/>
              </a:spcBef>
              <a:spcAft>
                <a:spcPts val="0"/>
              </a:spcAft>
              <a:buNone/>
            </a:pPr>
            <a:r>
              <a:rPr lang="en"/>
              <a:t>Payload: Là nơi chứa thông tin cụ thể về người dùng hoặc các quyền truy cập.</a:t>
            </a:r>
            <a:endParaRPr/>
          </a:p>
          <a:p>
            <a:pPr indent="0" lvl="0" marL="0" rtl="0" algn="l">
              <a:spcBef>
                <a:spcPts val="1200"/>
              </a:spcBef>
              <a:spcAft>
                <a:spcPts val="0"/>
              </a:spcAft>
              <a:buNone/>
            </a:pPr>
            <a:r>
              <a:rPr lang="en"/>
              <a:t>Signature: Được tạo ra bằng cách ký (sign) header và payload bằng một secret key, đảm bảo tính hợp lệ của token.</a:t>
            </a:r>
            <a:endParaRPr/>
          </a:p>
          <a:p>
            <a:pPr indent="0" lvl="0" marL="0" rtl="0" algn="l">
              <a:spcBef>
                <a:spcPts val="1200"/>
              </a:spcBef>
              <a:spcAft>
                <a:spcPts val="0"/>
              </a:spcAft>
              <a:buNone/>
            </a:pPr>
            <a:r>
              <a:rPr lang="en"/>
              <a:t>Hình ảnh minh họa trên web</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ƯU ĐIỂM CỦA JWT</a:t>
            </a:r>
            <a:endParaRPr/>
          </a:p>
        </p:txBody>
      </p:sp>
      <p:sp>
        <p:nvSpPr>
          <p:cNvPr id="95" name="Google Shape;95;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Đơn giản và dễ sử dụng: JWT có cấu trúc đơn giản, dễ dàng để hiểu và sử dụng.</a:t>
            </a:r>
            <a:endParaRPr/>
          </a:p>
          <a:p>
            <a:pPr indent="0" lvl="0" marL="0" rtl="0" algn="l">
              <a:spcBef>
                <a:spcPts val="1200"/>
              </a:spcBef>
              <a:spcAft>
                <a:spcPts val="0"/>
              </a:spcAft>
              <a:buNone/>
            </a:pPr>
            <a:r>
              <a:rPr lang="en"/>
              <a:t>Tiết kiệm tài nguyên: JWT được lưu trữ trên máy khách, giúp giảm tải cho máy chủ. Do đó, nó rất hữu ích trong các ứng dụng phân tán, nơi mà trạng thái có thể được lưu trữ tại nhiều vị trí khác nhau.</a:t>
            </a:r>
            <a:endParaRPr/>
          </a:p>
          <a:p>
            <a:pPr indent="0" lvl="0" marL="0" rtl="0" algn="l">
              <a:spcBef>
                <a:spcPts val="1200"/>
              </a:spcBef>
              <a:spcAft>
                <a:spcPts val="0"/>
              </a:spcAft>
              <a:buNone/>
            </a:pPr>
            <a:r>
              <a:rPr lang="en"/>
              <a:t>Độ tin cậy cao: JWT được mã hóa và ký, giúp ngăn chặn việc sửa đổi dữ liệu trên đường truyền.</a:t>
            </a:r>
            <a:endParaRPr/>
          </a:p>
          <a:p>
            <a:pPr indent="0" lvl="0" marL="0" rtl="0" algn="l">
              <a:spcBef>
                <a:spcPts val="1200"/>
              </a:spcBef>
              <a:spcAft>
                <a:spcPts val="0"/>
              </a:spcAft>
              <a:buNone/>
            </a:pPr>
            <a:r>
              <a:rPr lang="en"/>
              <a:t>Dữ liệu được lưu trữ trong token: JWT cho phép lưu trữ thông tin người dùng trong token, giúp giảm thiểu số lần truy vấn cơ sở dữ liệu.</a:t>
            </a:r>
            <a:endParaRPr/>
          </a:p>
          <a:p>
            <a:pPr indent="0" lvl="0" marL="0" rtl="0" algn="l">
              <a:spcBef>
                <a:spcPts val="1200"/>
              </a:spcBef>
              <a:spcAft>
                <a:spcPts val="0"/>
              </a:spcAft>
              <a:buNone/>
            </a:pPr>
            <a:r>
              <a:rPr lang="en"/>
              <a:t>Tích hợp dễ dàng: JWT có thể tích hợp với nhiều ngôn ngữ lập trình và framework.</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NHƯỢC ĐIỂM CỦA JWT</a:t>
            </a:r>
            <a:endParaRPr/>
          </a:p>
        </p:txBody>
      </p:sp>
      <p:sp>
        <p:nvSpPr>
          <p:cNvPr id="101" name="Google Shape;101;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Không thể hủy bỏ token: Khi một token được tạo ra và gửi đến máy khách, không thể hủy bỏ nó trước khi hết thời gian sống</a:t>
            </a:r>
            <a:endParaRPr/>
          </a:p>
          <a:p>
            <a:pPr indent="0" lvl="0" marL="0" rtl="0" algn="l">
              <a:spcBef>
                <a:spcPts val="1200"/>
              </a:spcBef>
              <a:spcAft>
                <a:spcPts val="0"/>
              </a:spcAft>
              <a:buNone/>
            </a:pPr>
            <a:r>
              <a:rPr lang="en"/>
              <a:t>Lưu trữ thông tin quá nhiều: Nếu lưu trữ quá nhiều thông tin người dùng trong token, kích thước của token có thể trở nên quá lớn. =&gt; khắc phục bằng cách giảm thiểu dữ liệu, chỉ lưu những thông tin cần thiết.</a:t>
            </a:r>
            <a:endParaRPr/>
          </a:p>
          <a:p>
            <a:pPr indent="0" lvl="0" marL="0" rtl="0" algn="l">
              <a:spcBef>
                <a:spcPts val="1200"/>
              </a:spcBef>
              <a:spcAft>
                <a:spcPts val="0"/>
              </a:spcAft>
              <a:buNone/>
            </a:pPr>
            <a:r>
              <a:rPr lang="en"/>
              <a:t>Rủi ro bảo mật: Nếu secret key của JWT bị lộ, thì hacker có thể giả mạo token và truy cập thông tin người dùng.</a:t>
            </a:r>
            <a:endParaRPr/>
          </a:p>
          <a:p>
            <a:pPr indent="0" lvl="0" marL="0" rtl="0" algn="l">
              <a:spcBef>
                <a:spcPts val="1200"/>
              </a:spcBef>
              <a:spcAft>
                <a:spcPts val="0"/>
              </a:spcAft>
              <a:buNone/>
            </a:pPr>
            <a:r>
              <a:rPr lang="en"/>
              <a:t>Thời gian sống của token không linh hoạt: Nếu thời gian sống của token quá ngắn, người dùng sẽ phải đăng nhập quá thường xuyên. Nếu quá dài, thì việc bảo mật sẽ bị giảm sút. =&gt; áp dụng refresh token để khắc phục.</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ÁP DỤNG JWT ĐỂ XÁC THỰC QUYỀN TRUY CẬP </a:t>
            </a:r>
            <a:endParaRPr/>
          </a:p>
        </p:txBody>
      </p:sp>
      <p:sp>
        <p:nvSpPr>
          <p:cNvPr id="107" name="Google Shape;107;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Phía client (mặt trang):</a:t>
            </a:r>
            <a:endParaRPr/>
          </a:p>
          <a:p>
            <a:pPr indent="0" lvl="0" marL="0" rtl="0" algn="l">
              <a:spcBef>
                <a:spcPts val="1200"/>
              </a:spcBef>
              <a:spcAft>
                <a:spcPts val="0"/>
              </a:spcAft>
              <a:buNone/>
            </a:pPr>
            <a:r>
              <a:rPr lang="en"/>
              <a:t>Với mỗi request tới proxy server, tạo một JWT mới:</a:t>
            </a:r>
            <a:endParaRPr/>
          </a:p>
          <a:p>
            <a:pPr indent="-311150" lvl="0" marL="457200" rtl="0" algn="l">
              <a:spcBef>
                <a:spcPts val="1200"/>
              </a:spcBef>
              <a:spcAft>
                <a:spcPts val="0"/>
              </a:spcAft>
              <a:buSzPts val="1300"/>
              <a:buChar char="-"/>
            </a:pPr>
            <a:r>
              <a:rPr lang="en"/>
              <a:t>Payload: thời gian hiện tại</a:t>
            </a:r>
            <a:endParaRPr/>
          </a:p>
          <a:p>
            <a:pPr indent="-311150" lvl="0" marL="457200" rtl="0" algn="l">
              <a:spcBef>
                <a:spcPts val="0"/>
              </a:spcBef>
              <a:spcAft>
                <a:spcPts val="0"/>
              </a:spcAft>
              <a:buSzPts val="1300"/>
              <a:buChar char="-"/>
            </a:pPr>
            <a:r>
              <a:rPr lang="en"/>
              <a:t>Expire: từ 1 -&gt; 3s</a:t>
            </a:r>
            <a:endParaRPr/>
          </a:p>
          <a:p>
            <a:pPr indent="-311150" lvl="0" marL="457200" rtl="0" algn="l">
              <a:spcBef>
                <a:spcPts val="0"/>
              </a:spcBef>
              <a:spcAft>
                <a:spcPts val="0"/>
              </a:spcAft>
              <a:buSzPts val="1300"/>
              <a:buChar char="-"/>
            </a:pPr>
            <a:r>
              <a:rPr lang="en"/>
              <a:t>Secret: lấy từ file .env</a:t>
            </a:r>
            <a:endParaRPr/>
          </a:p>
          <a:p>
            <a:pPr indent="0" lvl="0" marL="0" rtl="0" algn="l">
              <a:spcBef>
                <a:spcPts val="1200"/>
              </a:spcBef>
              <a:spcAft>
                <a:spcPts val="0"/>
              </a:spcAft>
              <a:buNone/>
            </a:pPr>
            <a:r>
              <a:rPr lang="en"/>
              <a:t>Gắn JWT vừa tạo vào headers</a:t>
            </a:r>
            <a:endParaRPr/>
          </a:p>
          <a:p>
            <a:pPr indent="0" lvl="0" marL="0" rtl="0" algn="l">
              <a:spcBef>
                <a:spcPts val="1200"/>
              </a:spcBef>
              <a:spcAft>
                <a:spcPts val="0"/>
              </a:spcAft>
              <a:buNone/>
            </a:pPr>
            <a:r>
              <a:rPr lang="en"/>
              <a:t>Ở phía proxy server: </a:t>
            </a:r>
            <a:endParaRPr/>
          </a:p>
          <a:p>
            <a:pPr indent="-311150" lvl="0" marL="457200" rtl="0" algn="l">
              <a:spcBef>
                <a:spcPts val="1200"/>
              </a:spcBef>
              <a:spcAft>
                <a:spcPts val="0"/>
              </a:spcAft>
              <a:buSzPts val="1300"/>
              <a:buChar char="-"/>
            </a:pPr>
            <a:r>
              <a:rPr lang="en"/>
              <a:t>Tạo một middleware để xác thực JWT ở request headers</a:t>
            </a:r>
            <a:endParaRPr/>
          </a:p>
          <a:p>
            <a:pPr indent="-311150" lvl="0" marL="457200" rtl="0" algn="l">
              <a:spcBef>
                <a:spcPts val="0"/>
              </a:spcBef>
              <a:spcAft>
                <a:spcPts val="0"/>
              </a:spcAft>
              <a:buSzPts val="1300"/>
              <a:buChar char="-"/>
            </a:pPr>
            <a:r>
              <a:rPr lang="en"/>
              <a:t>Trả về data hoặc error tùy thuộc vào JWT</a:t>
            </a:r>
            <a:endParaRPr/>
          </a:p>
          <a:p>
            <a:pPr indent="0" lvl="0" marL="457200" rtl="0" algn="l">
              <a:spcBef>
                <a:spcPts val="1200"/>
              </a:spcBef>
              <a:spcAft>
                <a:spcPts val="1200"/>
              </a:spcAft>
              <a:buNone/>
            </a:pP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FLOW KHI TRIỂN KHAI XÁC THỰC QUYỀN TRUY CẬP API VỚI JWT</a:t>
            </a:r>
            <a:endParaRPr/>
          </a:p>
        </p:txBody>
      </p:sp>
      <p:sp>
        <p:nvSpPr>
          <p:cNvPr id="113" name="Google Shape;113;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4" name="Google Shape;114;p21"/>
          <p:cNvPicPr preferRelativeResize="0"/>
          <p:nvPr/>
        </p:nvPicPr>
        <p:blipFill>
          <a:blip r:embed="rId3">
            <a:alphaModFix/>
          </a:blip>
          <a:stretch>
            <a:fillRect/>
          </a:stretch>
        </p:blipFill>
        <p:spPr>
          <a:xfrm>
            <a:off x="4679925" y="607575"/>
            <a:ext cx="3938524" cy="38612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