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Robo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a17ab27d9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a17ab27d9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a17ab27d9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a17ab27d9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a17ab27d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a17ab27d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a17ab27d9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a17ab27d9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a17ab27d9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a17ab27d9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a17ab27d9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a17ab27d9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a17ab27d9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a17ab27d9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a17ab27d9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a17ab27d9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a17ab27d9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a17ab27d9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a17ab27d9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a17ab27d9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XÁC THỰC 2 YẾU TỐ VỚI GOOGLE AUTHENTICATOR </a:t>
            </a:r>
            <a:endParaRPr>
              <a:latin typeface="Roboto"/>
              <a:ea typeface="Roboto"/>
              <a:cs typeface="Roboto"/>
              <a:sym typeface="Roboto"/>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TRÌNH BÀY: TRẦN PHƯỚC LỘC</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80225"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CÁC BƯỚC TRIỂN KHAI XÁC THỰC 2 LỚP</a:t>
            </a:r>
            <a:endParaRPr>
              <a:latin typeface="Roboto"/>
              <a:ea typeface="Roboto"/>
              <a:cs typeface="Roboto"/>
              <a:sym typeface="Roboto"/>
            </a:endParaRPr>
          </a:p>
        </p:txBody>
      </p:sp>
      <p:sp>
        <p:nvSpPr>
          <p:cNvPr id="144" name="Google Shape;144;p22"/>
          <p:cNvSpPr txBox="1"/>
          <p:nvPr>
            <p:ph idx="1" type="body"/>
          </p:nvPr>
        </p:nvSpPr>
        <p:spPr>
          <a:xfrm>
            <a:off x="729450" y="1853850"/>
            <a:ext cx="7688700" cy="316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a:ea typeface="Roboto"/>
                <a:cs typeface="Roboto"/>
                <a:sym typeface="Roboto"/>
              </a:rPr>
              <a:t>VERIFY OTP</a:t>
            </a:r>
            <a:endParaRPr b="1">
              <a:latin typeface="Roboto"/>
              <a:ea typeface="Roboto"/>
              <a:cs typeface="Roboto"/>
              <a:sym typeface="Roboto"/>
            </a:endParaRPr>
          </a:p>
          <a:p>
            <a:pPr indent="-311150" lvl="0" marL="457200" rtl="0" algn="l">
              <a:spcBef>
                <a:spcPts val="1200"/>
              </a:spcBef>
              <a:spcAft>
                <a:spcPts val="0"/>
              </a:spcAft>
              <a:buSzPts val="1300"/>
              <a:buFont typeface="Roboto"/>
              <a:buChar char="-"/>
            </a:pPr>
            <a:r>
              <a:rPr lang="en">
                <a:latin typeface="Roboto"/>
                <a:ea typeface="Roboto"/>
                <a:cs typeface="Roboto"/>
                <a:sym typeface="Roboto"/>
              </a:rPr>
              <a:t>Dùng thư viện để verify</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Demo code</a:t>
            </a:r>
            <a:endParaRPr>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a:p>
            <a:pPr indent="0" lvl="0" marL="457200" rtl="0" algn="l">
              <a:spcBef>
                <a:spcPts val="1200"/>
              </a:spcBef>
              <a:spcAft>
                <a:spcPts val="120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TRẢ LỜI CÂU HỎI</a:t>
            </a:r>
            <a:endParaRPr>
              <a:latin typeface="Roboto"/>
              <a:ea typeface="Roboto"/>
              <a:cs typeface="Roboto"/>
              <a:sym typeface="Roboto"/>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XÁC THỰC 2 YẾU TỐ LÀ GÌ?</a:t>
            </a:r>
            <a:endParaRPr>
              <a:latin typeface="Roboto"/>
              <a:ea typeface="Roboto"/>
              <a:cs typeface="Roboto"/>
              <a:sym typeface="Roboto"/>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Roboto"/>
                <a:ea typeface="Roboto"/>
                <a:cs typeface="Roboto"/>
                <a:sym typeface="Roboto"/>
              </a:rPr>
              <a:t>Nôm na thì xác thực 2 yếu tố là thêm một bước xác thực thay vì chỉ cần tài khoản và mật khâu. Ví dụ khi người dùng bật tính năng này , lần tiếp theo khi đăng nhập thành công tài khoản và mật khẩu, người dùng sẽ phải tiếp tục xác thực thêm một bước nữa(email,otp,...) để có thể thực hiện những chức năng khác (ví dụ:vào trang dashboard).</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TẠI SAO CẦN XÁC THỰC 2 YẾU TỐ?</a:t>
            </a:r>
            <a:endParaRPr>
              <a:latin typeface="Roboto"/>
              <a:ea typeface="Roboto"/>
              <a:cs typeface="Roboto"/>
              <a:sym typeface="Roboto"/>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Roboto"/>
              <a:buChar char="-"/>
            </a:pPr>
            <a:r>
              <a:rPr lang="en">
                <a:latin typeface="Roboto"/>
                <a:ea typeface="Roboto"/>
                <a:cs typeface="Roboto"/>
                <a:sym typeface="Roboto"/>
              </a:rPr>
              <a:t>Tăng bảo mật với những thông tin quan trọng</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Thông báo cho người dùng để đảm bảo người dùng chắc chắn với những quyết định của mình</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giảm thiểu rủi ro nếu người dùng bị rò rỉ tài khoản và mật khẩu</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GIỚI THIỆU ỨNG DỤNG  GOOGLE AUTHENTICATOR</a:t>
            </a:r>
            <a:endParaRPr>
              <a:latin typeface="Roboto"/>
              <a:ea typeface="Roboto"/>
              <a:cs typeface="Roboto"/>
              <a:sym typeface="Roboto"/>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Google Authenticator là phần mềm tạo mã code được sử dụng để đăng nhập vào trong tài khoản gồm có 6 số ngẫu nhiên. Theo đó 6 số này chỉ có thời hạn sử dụng trong vòng 30 giây.</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Nếu như hết thời gian này thì ứng dụng sẽ tạo tự động với 6 số ngẫu nhiên mới khác. Đồng thời sẽ thực hiện liên tục như vậy cho đến khi bạn điền thành công.</a:t>
            </a:r>
            <a:endParaRPr>
              <a:latin typeface="Roboto"/>
              <a:ea typeface="Roboto"/>
              <a:cs typeface="Roboto"/>
              <a:sym typeface="Roboto"/>
            </a:endParaRPr>
          </a:p>
          <a:p>
            <a:pPr indent="0" lvl="0" marL="457200" rtl="0" algn="l">
              <a:spcBef>
                <a:spcPts val="1200"/>
              </a:spcBef>
              <a:spcAft>
                <a:spcPts val="1200"/>
              </a:spcAft>
              <a:buNone/>
            </a:pPr>
            <a:r>
              <a:t/>
            </a:r>
            <a:endParaRPr b="1">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87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TẠI SAO LẠI CHỌN GOOGLE AUTHENTICATOR ĐỂ TRIỂN KHAI?</a:t>
            </a:r>
            <a:endParaRPr>
              <a:latin typeface="Roboto"/>
              <a:ea typeface="Roboto"/>
              <a:cs typeface="Roboto"/>
              <a:sym typeface="Roboto"/>
            </a:endParaRPr>
          </a:p>
        </p:txBody>
      </p:sp>
      <p:sp>
        <p:nvSpPr>
          <p:cNvPr id="111" name="Google Shape;111;p17"/>
          <p:cNvSpPr txBox="1"/>
          <p:nvPr>
            <p:ph idx="1" type="body"/>
          </p:nvPr>
        </p:nvSpPr>
        <p:spPr>
          <a:xfrm>
            <a:off x="727650" y="2289250"/>
            <a:ext cx="7688700" cy="27963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Font typeface="Roboto"/>
              <a:buChar char="-"/>
            </a:pPr>
            <a:r>
              <a:rPr lang="en">
                <a:latin typeface="Roboto"/>
                <a:ea typeface="Roboto"/>
                <a:cs typeface="Roboto"/>
                <a:sym typeface="Roboto"/>
              </a:rPr>
              <a:t>Miễn phí</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Tăng tốc độ xác thực (email, otp cần thời gian để gửi mail, mã otp đến hộp thư , điện thoại)</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Tăng độ bảo mật</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Tương thích với nhiều thiết bị</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dùng được ngay cả khi điện thoại không kết nối internet</a:t>
            </a:r>
            <a:endParaRPr>
              <a:latin typeface="Roboto"/>
              <a:ea typeface="Roboto"/>
              <a:cs typeface="Roboto"/>
              <a:sym typeface="Roboto"/>
            </a:endParaRPr>
          </a:p>
          <a:p>
            <a:pPr indent="0" lvl="0" marL="0" rtl="0" algn="l">
              <a:spcBef>
                <a:spcPts val="1200"/>
              </a:spcBef>
              <a:spcAft>
                <a:spcPts val="0"/>
              </a:spcAft>
              <a:buNone/>
            </a:pPr>
            <a:r>
              <a:rPr b="1" lang="en">
                <a:latin typeface="Roboto"/>
                <a:ea typeface="Roboto"/>
                <a:cs typeface="Roboto"/>
                <a:sym typeface="Roboto"/>
              </a:rPr>
              <a:t>Bên cạnh những ưu điểm, vẫn còn đó những mặt hạn chế:</a:t>
            </a:r>
            <a:endParaRPr b="1">
              <a:latin typeface="Roboto"/>
              <a:ea typeface="Roboto"/>
              <a:cs typeface="Roboto"/>
              <a:sym typeface="Roboto"/>
            </a:endParaRPr>
          </a:p>
          <a:p>
            <a:pPr indent="-311150" lvl="0" marL="457200" rtl="0" algn="l">
              <a:spcBef>
                <a:spcPts val="1200"/>
              </a:spcBef>
              <a:spcAft>
                <a:spcPts val="0"/>
              </a:spcAft>
              <a:buSzPts val="1300"/>
              <a:buFont typeface="Roboto"/>
              <a:buChar char="-"/>
            </a:pPr>
            <a:r>
              <a:rPr lang="en">
                <a:latin typeface="Roboto"/>
                <a:ea typeface="Roboto"/>
                <a:cs typeface="Roboto"/>
                <a:sym typeface="Roboto"/>
              </a:rPr>
              <a:t>không hoạt động được nếu điện thoại hết pin</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Ứng dụng không hỗ trợ recovery hay backup lại QR code</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Cần nhiều </a:t>
            </a:r>
            <a:r>
              <a:rPr lang="en">
                <a:latin typeface="Roboto"/>
                <a:ea typeface="Roboto"/>
                <a:cs typeface="Roboto"/>
                <a:sym typeface="Roboto"/>
              </a:rPr>
              <a:t>bước</a:t>
            </a:r>
            <a:r>
              <a:rPr lang="en">
                <a:latin typeface="Roboto"/>
                <a:ea typeface="Roboto"/>
                <a:cs typeface="Roboto"/>
                <a:sym typeface="Roboto"/>
              </a:rPr>
              <a:t> setup ở phía người dùng</a:t>
            </a:r>
            <a:endParaRPr>
              <a:latin typeface="Roboto"/>
              <a:ea typeface="Roboto"/>
              <a:cs typeface="Roboto"/>
              <a:sym typeface="Roboto"/>
            </a:endParaRPr>
          </a:p>
          <a:p>
            <a:pPr indent="0" lvl="0" marL="0" rtl="0" algn="l">
              <a:spcBef>
                <a:spcPts val="1200"/>
              </a:spcBef>
              <a:spcAft>
                <a:spcPts val="1200"/>
              </a:spcAft>
              <a:buNone/>
            </a:pPr>
            <a:r>
              <a:rPr b="1" lang="en">
                <a:latin typeface="Roboto"/>
                <a:ea typeface="Roboto"/>
                <a:cs typeface="Roboto"/>
                <a:sym typeface="Roboto"/>
              </a:rPr>
              <a:t>TỔNG KẾT: Mặc dù vẫn còn những hạn chế, nhưng so với những lợi ích mà ứng dụng mang lại thì vẫn rất đáng để triển khai</a:t>
            </a:r>
            <a:endParaRPr b="1">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8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GOOGLE AUTHENTICATOR HOẠT ĐỘNG NHƯ THẾ NÀO?</a:t>
            </a:r>
            <a:endParaRPr>
              <a:latin typeface="Roboto"/>
              <a:ea typeface="Roboto"/>
              <a:cs typeface="Roboto"/>
              <a:sym typeface="Roboto"/>
            </a:endParaRPr>
          </a:p>
        </p:txBody>
      </p:sp>
      <p:sp>
        <p:nvSpPr>
          <p:cNvPr id="117" name="Google Shape;117;p18"/>
          <p:cNvSpPr txBox="1"/>
          <p:nvPr>
            <p:ph idx="1" type="body"/>
          </p:nvPr>
        </p:nvSpPr>
        <p:spPr>
          <a:xfrm>
            <a:off x="729450" y="23327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Roboto"/>
                <a:ea typeface="Roboto"/>
                <a:cs typeface="Roboto"/>
                <a:sym typeface="Roboto"/>
              </a:rPr>
              <a:t>Google Authenticator App </a:t>
            </a:r>
            <a:r>
              <a:rPr lang="en">
                <a:latin typeface="Roboto"/>
                <a:ea typeface="Roboto"/>
                <a:cs typeface="Roboto"/>
                <a:sym typeface="Roboto"/>
              </a:rPr>
              <a:t>sử dụng thuật toán TOTPs (Time-based One-Time Passwords).</a:t>
            </a:r>
            <a:endParaRPr>
              <a:latin typeface="Roboto"/>
              <a:ea typeface="Roboto"/>
              <a:cs typeface="Roboto"/>
              <a:sym typeface="Roboto"/>
            </a:endParaRPr>
          </a:p>
          <a:p>
            <a:pPr indent="-311150" lvl="0" marL="457200" rtl="0" algn="l">
              <a:spcBef>
                <a:spcPts val="1200"/>
              </a:spcBef>
              <a:spcAft>
                <a:spcPts val="0"/>
              </a:spcAft>
              <a:buSzPts val="1300"/>
              <a:buFont typeface="Roboto"/>
              <a:buChar char="-"/>
            </a:pPr>
            <a:r>
              <a:rPr lang="en">
                <a:latin typeface="Roboto"/>
                <a:ea typeface="Roboto"/>
                <a:cs typeface="Roboto"/>
                <a:sym typeface="Roboto"/>
              </a:rPr>
              <a:t>Nhà cung cấp ứng dụng sẽ tạo một secret key chia sẻ giữa dịch vụ và ứng dụng Google Authenticator.</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Google Authenticator sẽ dựa trên secret key và thời gian hiện tại để tạo ra mã OTP và hiển thị lên điện thoại người dùng ( thường là 30 giây sẽ tạo một mã mới)</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Khi xác minh danh tính , người dùng nhập mã OTP trên ứng dụng Google Authenticator vào page xác thực trên dịch vụ</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Dịch vụ sẽ xác thực sẽ tính toán ra mã OTP dựa vào thuật toán TOTPs và kiểm tra xem có khớp với mã người dùng vừa nhập hay không, nếu khớp thì xác thực thành công và ngược lại.</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3075"/>
            <a:ext cx="7688700" cy="103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FLOW HOẠT ĐỘNG CỦA XÁC THỰC 2 LỚP KẾT HỢP GOOGLE AUTHENTICATOR</a:t>
            </a:r>
            <a:endParaRPr>
              <a:latin typeface="Roboto"/>
              <a:ea typeface="Roboto"/>
              <a:cs typeface="Roboto"/>
              <a:sym typeface="Roboto"/>
            </a:endParaRPr>
          </a:p>
        </p:txBody>
      </p:sp>
      <p:sp>
        <p:nvSpPr>
          <p:cNvPr id="123" name="Google Shape;123;p19"/>
          <p:cNvSpPr txBox="1"/>
          <p:nvPr>
            <p:ph idx="1" type="body"/>
          </p:nvPr>
        </p:nvSpPr>
        <p:spPr>
          <a:xfrm>
            <a:off x="727650" y="2412600"/>
            <a:ext cx="7688700" cy="2673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FLOW BẬT TÍNH NĂNG XÁC THỰC 2 LỚP</a:t>
            </a:r>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4" name="Google Shape;124;p19"/>
          <p:cNvPicPr preferRelativeResize="0"/>
          <p:nvPr/>
        </p:nvPicPr>
        <p:blipFill>
          <a:blip r:embed="rId3">
            <a:alphaModFix/>
          </a:blip>
          <a:stretch>
            <a:fillRect/>
          </a:stretch>
        </p:blipFill>
        <p:spPr>
          <a:xfrm>
            <a:off x="110650" y="2299700"/>
            <a:ext cx="9144003" cy="278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76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FLOW HOẠT ĐỘNG CỦA XÁC THỰC 2 LỚP KẾT HỢP GOOGLE AUTHENTICATOR</a:t>
            </a:r>
            <a:endParaRPr>
              <a:latin typeface="Roboto"/>
              <a:ea typeface="Roboto"/>
              <a:cs typeface="Roboto"/>
              <a:sym typeface="Roboto"/>
            </a:endParaRPr>
          </a:p>
        </p:txBody>
      </p:sp>
      <p:sp>
        <p:nvSpPr>
          <p:cNvPr id="130" name="Google Shape;130;p20"/>
          <p:cNvSpPr txBox="1"/>
          <p:nvPr>
            <p:ph idx="1" type="body"/>
          </p:nvPr>
        </p:nvSpPr>
        <p:spPr>
          <a:xfrm>
            <a:off x="830975" y="1944225"/>
            <a:ext cx="7688700" cy="283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0"/>
          <p:cNvPicPr preferRelativeResize="0"/>
          <p:nvPr/>
        </p:nvPicPr>
        <p:blipFill>
          <a:blip r:embed="rId3">
            <a:alphaModFix/>
          </a:blip>
          <a:stretch>
            <a:fillRect/>
          </a:stretch>
        </p:blipFill>
        <p:spPr>
          <a:xfrm>
            <a:off x="103325" y="2125600"/>
            <a:ext cx="9144003" cy="301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80225"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CÁC BƯỚC TRIỂN KHAI XÁC THỰC 2 LỚP</a:t>
            </a:r>
            <a:endParaRPr>
              <a:latin typeface="Roboto"/>
              <a:ea typeface="Roboto"/>
              <a:cs typeface="Roboto"/>
              <a:sym typeface="Roboto"/>
            </a:endParaRPr>
          </a:p>
        </p:txBody>
      </p:sp>
      <p:sp>
        <p:nvSpPr>
          <p:cNvPr id="137" name="Google Shape;137;p21"/>
          <p:cNvSpPr txBox="1"/>
          <p:nvPr>
            <p:ph idx="1" type="body"/>
          </p:nvPr>
        </p:nvSpPr>
        <p:spPr>
          <a:xfrm>
            <a:off x="729450" y="1853850"/>
            <a:ext cx="7688700" cy="316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a:ea typeface="Roboto"/>
                <a:cs typeface="Roboto"/>
                <a:sym typeface="Roboto"/>
              </a:rPr>
              <a:t>TẠO MỚI QR CODE</a:t>
            </a:r>
            <a:endParaRPr b="1">
              <a:latin typeface="Roboto"/>
              <a:ea typeface="Roboto"/>
              <a:cs typeface="Roboto"/>
              <a:sym typeface="Roboto"/>
            </a:endParaRPr>
          </a:p>
          <a:p>
            <a:pPr indent="-311150" lvl="0" marL="457200" rtl="0" algn="l">
              <a:spcBef>
                <a:spcPts val="1200"/>
              </a:spcBef>
              <a:spcAft>
                <a:spcPts val="0"/>
              </a:spcAft>
              <a:buSzPts val="1300"/>
              <a:buFont typeface="Roboto"/>
              <a:buChar char="-"/>
            </a:pPr>
            <a:r>
              <a:rPr lang="en">
                <a:latin typeface="Roboto"/>
                <a:ea typeface="Roboto"/>
                <a:cs typeface="Roboto"/>
                <a:sym typeface="Roboto"/>
              </a:rPr>
              <a:t>Tạo secret key: có thể dùng id hoặc email hoặc sdt của người dùng để tạo, nhưng tôt nhất nên encode sang Base32 để unique nhất có thể, Url sau khi tạo đầy đủ:</a:t>
            </a:r>
            <a:endParaRPr>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a:p>
            <a:pPr indent="0" lvl="0" marL="457200" rtl="0" algn="l">
              <a:spcBef>
                <a:spcPts val="1200"/>
              </a:spcBef>
              <a:spcAft>
                <a:spcPts val="0"/>
              </a:spcAft>
              <a:buNone/>
            </a:pPr>
            <a:r>
              <a:t/>
            </a:r>
            <a:endParaRPr>
              <a:latin typeface="Roboto"/>
              <a:ea typeface="Roboto"/>
              <a:cs typeface="Roboto"/>
              <a:sym typeface="Roboto"/>
            </a:endParaRPr>
          </a:p>
          <a:p>
            <a:pPr indent="-311150" lvl="0" marL="457200" rtl="0" algn="l">
              <a:spcBef>
                <a:spcPts val="1200"/>
              </a:spcBef>
              <a:spcAft>
                <a:spcPts val="0"/>
              </a:spcAft>
              <a:buSzPts val="1300"/>
              <a:buFont typeface="Roboto"/>
              <a:buChar char="-"/>
            </a:pPr>
            <a:r>
              <a:rPr lang="en">
                <a:latin typeface="Roboto"/>
                <a:ea typeface="Roboto"/>
                <a:cs typeface="Roboto"/>
                <a:sym typeface="Roboto"/>
              </a:rPr>
              <a:t>Dùng thư viện để generate QR Code từ  Url</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Demo code</a:t>
            </a:r>
            <a:endParaRPr>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a:p>
            <a:pPr indent="0" lvl="0" marL="457200" rtl="0" algn="l">
              <a:spcBef>
                <a:spcPts val="1200"/>
              </a:spcBef>
              <a:spcAft>
                <a:spcPts val="1200"/>
              </a:spcAft>
              <a:buNone/>
            </a:pPr>
            <a:r>
              <a:t/>
            </a:r>
            <a:endParaRPr>
              <a:latin typeface="Roboto"/>
              <a:ea typeface="Roboto"/>
              <a:cs typeface="Roboto"/>
              <a:sym typeface="Roboto"/>
            </a:endParaRPr>
          </a:p>
        </p:txBody>
      </p:sp>
      <p:pic>
        <p:nvPicPr>
          <p:cNvPr id="138" name="Google Shape;138;p21"/>
          <p:cNvPicPr preferRelativeResize="0"/>
          <p:nvPr/>
        </p:nvPicPr>
        <p:blipFill>
          <a:blip r:embed="rId3">
            <a:alphaModFix/>
          </a:blip>
          <a:stretch>
            <a:fillRect/>
          </a:stretch>
        </p:blipFill>
        <p:spPr>
          <a:xfrm>
            <a:off x="803275" y="2814400"/>
            <a:ext cx="7537451" cy="669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