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7" r:id="rId14"/>
    <p:sldId id="269" r:id="rId15"/>
    <p:sldId id="270" r:id="rId16"/>
    <p:sldId id="271" r:id="rId17"/>
    <p:sldId id="272" r:id="rId18"/>
    <p:sldId id="280" r:id="rId19"/>
    <p:sldId id="273" r:id="rId20"/>
    <p:sldId id="274" r:id="rId21"/>
    <p:sldId id="275" r:id="rId22"/>
    <p:sldId id="276" r:id="rId23"/>
    <p:sldId id="277" r:id="rId24"/>
    <p:sldId id="279"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660"/>
  </p:normalViewPr>
  <p:slideViewPr>
    <p:cSldViewPr>
      <p:cViewPr varScale="1">
        <p:scale>
          <a:sx n="75" d="100"/>
          <a:sy n="75" d="100"/>
        </p:scale>
        <p:origin x="1320"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C205D-5FC9-4C08-B0C3-CF9D013B559A}"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0B65A-38BF-4478-A9D5-FB79DF2C244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05D-5FC9-4C08-B0C3-CF9D013B559A}"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C205D-5FC9-4C08-B0C3-CF9D013B559A}"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05D-5FC9-4C08-B0C3-CF9D013B559A}"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C205D-5FC9-4C08-B0C3-CF9D013B559A}"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0B65A-38BF-4478-A9D5-FB79DF2C244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6C205D-5FC9-4C08-B0C3-CF9D013B559A}"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C205D-5FC9-4C08-B0C3-CF9D013B559A}"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0B65A-38BF-4478-A9D5-FB79DF2C244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C205D-5FC9-4C08-B0C3-CF9D013B559A}"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C205D-5FC9-4C08-B0C3-CF9D013B559A}"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205D-5FC9-4C08-B0C3-CF9D013B559A}"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0B65A-38BF-4478-A9D5-FB79DF2C244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205D-5FC9-4C08-B0C3-CF9D013B559A}"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0B65A-38BF-4478-A9D5-FB79DF2C244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D6C205D-5FC9-4C08-B0C3-CF9D013B559A}" type="datetimeFigureOut">
              <a:rPr lang="en-US" smtClean="0"/>
              <a:t>5/5/2018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C0B65A-38BF-4478-A9D5-FB79DF2C24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err="1" smtClean="0"/>
              <a:t>Báo</a:t>
            </a:r>
            <a:r>
              <a:rPr lang="en-US" sz="8000" dirty="0" smtClean="0"/>
              <a:t> </a:t>
            </a:r>
            <a:r>
              <a:rPr lang="en-US" sz="8000" dirty="0" err="1" smtClean="0"/>
              <a:t>Cáo</a:t>
            </a:r>
            <a:endParaRPr lang="en-US" sz="8000" dirty="0"/>
          </a:p>
        </p:txBody>
      </p:sp>
      <p:sp>
        <p:nvSpPr>
          <p:cNvPr id="3" name="Subtitle 2"/>
          <p:cNvSpPr>
            <a:spLocks noGrp="1"/>
          </p:cNvSpPr>
          <p:nvPr>
            <p:ph type="subTitle" idx="1"/>
          </p:nvPr>
        </p:nvSpPr>
        <p:spPr>
          <a:xfrm>
            <a:off x="685800" y="3505200"/>
            <a:ext cx="6400800" cy="2133600"/>
          </a:xfrm>
        </p:spPr>
        <p:txBody>
          <a:bodyPr/>
          <a:lstStyle/>
          <a:p>
            <a:r>
              <a:rPr lang="en-US" sz="3600" dirty="0" smtClean="0"/>
              <a:t>PHÂN TÍCH TÍN HIỆU</a:t>
            </a:r>
          </a:p>
          <a:p>
            <a:r>
              <a:rPr lang="en-US" i="1" dirty="0" err="1" smtClean="0"/>
              <a:t>Nhóm</a:t>
            </a:r>
            <a:r>
              <a:rPr lang="en-US" i="1" dirty="0" smtClean="0"/>
              <a:t> 15</a:t>
            </a:r>
            <a:r>
              <a:rPr lang="en-US" sz="1800" i="1" dirty="0" smtClean="0"/>
              <a:t>	</a:t>
            </a:r>
            <a:r>
              <a:rPr lang="en-US" sz="1600" i="1" dirty="0" err="1" smtClean="0"/>
              <a:t>Trần</a:t>
            </a:r>
            <a:r>
              <a:rPr lang="en-US" sz="1600" i="1" dirty="0" smtClean="0"/>
              <a:t> </a:t>
            </a:r>
            <a:r>
              <a:rPr lang="en-US" sz="1600" i="1" dirty="0" err="1" smtClean="0"/>
              <a:t>Phú</a:t>
            </a:r>
            <a:r>
              <a:rPr lang="en-US" sz="1600" i="1" dirty="0" smtClean="0"/>
              <a:t> </a:t>
            </a:r>
            <a:r>
              <a:rPr lang="en-US" sz="1600" i="1" dirty="0" err="1" smtClean="0"/>
              <a:t>Quy</a:t>
            </a:r>
            <a:endParaRPr lang="en-US" sz="1600" i="1" dirty="0" smtClean="0"/>
          </a:p>
          <a:p>
            <a:r>
              <a:rPr lang="en-US" sz="1600" i="1" dirty="0" smtClean="0"/>
              <a:t>		</a:t>
            </a:r>
            <a:r>
              <a:rPr lang="en-US" sz="1600" i="1" dirty="0" err="1" smtClean="0"/>
              <a:t>Nguyễn</a:t>
            </a:r>
            <a:r>
              <a:rPr lang="en-US" sz="1600" i="1" dirty="0" smtClean="0"/>
              <a:t> </a:t>
            </a:r>
            <a:r>
              <a:rPr lang="en-US" sz="1600" i="1" dirty="0" err="1" smtClean="0"/>
              <a:t>Trường</a:t>
            </a:r>
            <a:r>
              <a:rPr lang="en-US" sz="1600" i="1" dirty="0" smtClean="0"/>
              <a:t> </a:t>
            </a:r>
            <a:r>
              <a:rPr lang="en-US" sz="1600" i="1" dirty="0" err="1" smtClean="0"/>
              <a:t>Sơn</a:t>
            </a:r>
            <a:endParaRPr lang="en-US" sz="1600" i="1" dirty="0" smtClean="0"/>
          </a:p>
          <a:p>
            <a:r>
              <a:rPr lang="en-US" sz="1600" i="1" dirty="0" smtClean="0"/>
              <a:t>		</a:t>
            </a:r>
            <a:r>
              <a:rPr lang="en-US" sz="1600" i="1" dirty="0" err="1" smtClean="0"/>
              <a:t>Nguyễn</a:t>
            </a:r>
            <a:r>
              <a:rPr lang="en-US" sz="1600" i="1" dirty="0" smtClean="0"/>
              <a:t> </a:t>
            </a:r>
            <a:r>
              <a:rPr lang="en-US" sz="1600" i="1" dirty="0" err="1" smtClean="0"/>
              <a:t>Thị</a:t>
            </a:r>
            <a:r>
              <a:rPr lang="en-US" sz="1600" i="1" dirty="0" smtClean="0"/>
              <a:t> </a:t>
            </a:r>
            <a:r>
              <a:rPr lang="en-US" sz="1600" i="1" dirty="0" err="1" smtClean="0"/>
              <a:t>Anh</a:t>
            </a:r>
            <a:r>
              <a:rPr lang="en-US" sz="1600" i="1" dirty="0" smtClean="0"/>
              <a:t> </a:t>
            </a:r>
            <a:r>
              <a:rPr lang="en-US" sz="1600" i="1" dirty="0" err="1" smtClean="0"/>
              <a:t>Thư</a:t>
            </a:r>
            <a:r>
              <a:rPr lang="en-US" sz="1800" i="1" dirty="0" smtClean="0"/>
              <a:t>		</a:t>
            </a:r>
            <a:endParaRPr lang="en-US" sz="1800" i="1" dirty="0"/>
          </a:p>
        </p:txBody>
      </p:sp>
    </p:spTree>
    <p:extLst>
      <p:ext uri="{BB962C8B-B14F-4D97-AF65-F5344CB8AC3E}">
        <p14:creationId xmlns:p14="http://schemas.microsoft.com/office/powerpoint/2010/main" val="2447222104"/>
      </p:ext>
    </p:extLst>
  </p:cSld>
  <p:clrMapOvr>
    <a:masterClrMapping/>
  </p:clrMapOvr>
  <mc:AlternateContent xmlns:mc="http://schemas.openxmlformats.org/markup-compatibility/2006" xmlns:p14="http://schemas.microsoft.com/office/powerpoint/2010/main">
    <mc:Choice Requires="p14">
      <p:transition p14:dur="0" advTm="3467"/>
    </mc:Choice>
    <mc:Fallback xmlns="">
      <p:transition advTm="346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2.Phân </a:t>
            </a:r>
            <a:r>
              <a:rPr lang="en-US" dirty="0" err="1"/>
              <a:t>tích</a:t>
            </a:r>
            <a:r>
              <a:rPr lang="en-US" dirty="0"/>
              <a:t> </a:t>
            </a:r>
            <a:r>
              <a:rPr lang="en-US" dirty="0" err="1"/>
              <a:t>tín</a:t>
            </a:r>
            <a:r>
              <a:rPr lang="en-US" dirty="0"/>
              <a:t> </a:t>
            </a:r>
            <a:r>
              <a:rPr lang="en-US" dirty="0" err="1"/>
              <a:t>hiệu</a:t>
            </a:r>
            <a:r>
              <a:rPr lang="en-US" dirty="0"/>
              <a:t> </a:t>
            </a:r>
            <a:r>
              <a:rPr lang="en-US" dirty="0" err="1"/>
              <a:t>thủ</a:t>
            </a:r>
            <a:r>
              <a:rPr lang="en-US" dirty="0"/>
              <a:t> </a:t>
            </a:r>
            <a:r>
              <a:rPr lang="en-US" dirty="0" err="1"/>
              <a:t>công</a:t>
            </a:r>
            <a:endParaRPr lang="en-US" dirty="0"/>
          </a:p>
        </p:txBody>
      </p:sp>
      <p:sp>
        <p:nvSpPr>
          <p:cNvPr id="3" name="Content Placeholder 2"/>
          <p:cNvSpPr>
            <a:spLocks noGrp="1"/>
          </p:cNvSpPr>
          <p:nvPr>
            <p:ph idx="1"/>
          </p:nvPr>
        </p:nvSpPr>
        <p:spPr/>
        <p:txBody>
          <a:bodyPr/>
          <a:lstStyle/>
          <a:p>
            <a:r>
              <a:rPr lang="en-US" dirty="0" err="1" smtClean="0"/>
              <a:t>Từ</a:t>
            </a:r>
            <a:r>
              <a:rPr lang="en-US" dirty="0" smtClean="0"/>
              <a:t> </a:t>
            </a:r>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mẫu</a:t>
            </a:r>
            <a:r>
              <a:rPr lang="en-US" dirty="0" smtClean="0"/>
              <a:t> </a:t>
            </a:r>
            <a:r>
              <a:rPr lang="en-US" dirty="0" err="1" smtClean="0"/>
              <a:t>từ</a:t>
            </a:r>
            <a:r>
              <a:rPr lang="en-US" dirty="0" smtClean="0"/>
              <a:t> </a:t>
            </a:r>
            <a:r>
              <a:rPr lang="en-US" dirty="0" err="1" smtClean="0"/>
              <a:t>bước</a:t>
            </a:r>
            <a:r>
              <a:rPr lang="en-US" dirty="0" smtClean="0"/>
              <a:t> 1, </a:t>
            </a:r>
            <a:r>
              <a:rPr lang="en-US" dirty="0" err="1" smtClean="0"/>
              <a:t>nhóm</a:t>
            </a:r>
            <a:r>
              <a:rPr lang="en-US" dirty="0" smtClean="0"/>
              <a:t> </a:t>
            </a:r>
            <a:r>
              <a:rPr lang="en-US" dirty="0" err="1" smtClean="0"/>
              <a:t>đã</a:t>
            </a:r>
            <a:r>
              <a:rPr lang="en-US" dirty="0" smtClean="0"/>
              <a:t> </a:t>
            </a:r>
            <a:r>
              <a:rPr lang="en-US" dirty="0" err="1" smtClean="0"/>
              <a:t>đo</a:t>
            </a:r>
            <a:r>
              <a:rPr lang="en-US" dirty="0" smtClean="0"/>
              <a:t> </a:t>
            </a:r>
            <a:r>
              <a:rPr lang="en-US" dirty="0" err="1" smtClean="0"/>
              <a:t>được</a:t>
            </a:r>
            <a:r>
              <a:rPr lang="en-US" dirty="0" smtClean="0"/>
              <a:t> </a:t>
            </a:r>
            <a:r>
              <a:rPr lang="en-US" dirty="0" err="1" smtClean="0"/>
              <a:t>tần</a:t>
            </a:r>
            <a:r>
              <a:rPr lang="en-US" dirty="0" smtClean="0"/>
              <a:t> </a:t>
            </a:r>
            <a:r>
              <a:rPr lang="en-US" dirty="0" err="1" smtClean="0"/>
              <a:t>số</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người</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sau</a:t>
            </a:r>
            <a:r>
              <a:rPr lang="en-US" dirty="0" smtClean="0"/>
              <a:t> </a:t>
            </a:r>
            <a:r>
              <a:rPr lang="en-US" dirty="0" err="1" smtClean="0"/>
              <a:t>đây</a:t>
            </a:r>
            <a:r>
              <a:rPr lang="en-US" dirty="0" smtClean="0"/>
              <a:t>:</a:t>
            </a:r>
          </a:p>
          <a:p>
            <a:endParaRPr lang="en-US" dirty="0"/>
          </a:p>
          <a:p>
            <a:pPr lvl="1">
              <a:buFont typeface="Courier New" pitchFamily="49" charset="0"/>
              <a:buChar char="o"/>
            </a:pPr>
            <a:r>
              <a:rPr lang="en-US" dirty="0" err="1" smtClean="0"/>
              <a:t>Phú</a:t>
            </a:r>
            <a:r>
              <a:rPr lang="en-US" dirty="0" smtClean="0"/>
              <a:t> </a:t>
            </a:r>
            <a:r>
              <a:rPr lang="en-US" dirty="0" err="1" smtClean="0"/>
              <a:t>Quy</a:t>
            </a:r>
            <a:r>
              <a:rPr lang="en-US" dirty="0" smtClean="0"/>
              <a:t>: 		</a:t>
            </a:r>
            <a:r>
              <a:rPr lang="en-US" dirty="0" smtClean="0">
                <a:solidFill>
                  <a:srgbClr val="FF0000"/>
                </a:solidFill>
              </a:rPr>
              <a:t>f = 125 Hz</a:t>
            </a:r>
          </a:p>
          <a:p>
            <a:pPr lvl="1">
              <a:buFont typeface="Courier New" pitchFamily="49" charset="0"/>
              <a:buChar char="o"/>
            </a:pPr>
            <a:r>
              <a:rPr lang="en-US" dirty="0" err="1" smtClean="0"/>
              <a:t>Trường</a:t>
            </a:r>
            <a:r>
              <a:rPr lang="en-US" dirty="0" smtClean="0"/>
              <a:t> </a:t>
            </a:r>
            <a:r>
              <a:rPr lang="en-US" dirty="0" err="1" smtClean="0"/>
              <a:t>Sơn</a:t>
            </a:r>
            <a:r>
              <a:rPr lang="en-US" dirty="0" smtClean="0"/>
              <a:t>: 	</a:t>
            </a:r>
            <a:r>
              <a:rPr lang="en-US" dirty="0" smtClean="0">
                <a:solidFill>
                  <a:srgbClr val="FF0000"/>
                </a:solidFill>
              </a:rPr>
              <a:t>f = 111.11 Hz</a:t>
            </a:r>
          </a:p>
          <a:p>
            <a:pPr lvl="1">
              <a:buFont typeface="Courier New" pitchFamily="49" charset="0"/>
              <a:buChar char="o"/>
            </a:pPr>
            <a:r>
              <a:rPr lang="en-US" dirty="0" err="1" smtClean="0"/>
              <a:t>Anh</a:t>
            </a:r>
            <a:r>
              <a:rPr lang="en-US" dirty="0" smtClean="0"/>
              <a:t> </a:t>
            </a:r>
            <a:r>
              <a:rPr lang="en-US" dirty="0" err="1" smtClean="0"/>
              <a:t>Thư</a:t>
            </a:r>
            <a:r>
              <a:rPr lang="en-US" dirty="0" smtClean="0"/>
              <a:t>:		</a:t>
            </a:r>
            <a:r>
              <a:rPr lang="en-US" dirty="0" smtClean="0">
                <a:solidFill>
                  <a:srgbClr val="FF0000"/>
                </a:solidFill>
              </a:rPr>
              <a:t>f = 200 Hz</a:t>
            </a:r>
          </a:p>
          <a:p>
            <a:pPr marL="822960" lvl="3" indent="0">
              <a:buNone/>
            </a:pPr>
            <a:endParaRPr lang="en-US" dirty="0" smtClean="0"/>
          </a:p>
          <a:p>
            <a:pPr marL="822960" lvl="3" indent="0">
              <a:buNone/>
            </a:pPr>
            <a:endParaRPr lang="en-US" dirty="0"/>
          </a:p>
          <a:p>
            <a:pPr marL="822960" lvl="3" indent="0">
              <a:buNone/>
            </a:pPr>
            <a:endParaRPr lang="en-US" dirty="0" smtClean="0"/>
          </a:p>
          <a:p>
            <a:pPr marL="822960" lvl="3" indent="0" algn="ctr">
              <a:buNone/>
            </a:pPr>
            <a:r>
              <a:rPr lang="en-US" dirty="0" smtClean="0"/>
              <a:t>	      </a:t>
            </a:r>
            <a:r>
              <a:rPr lang="en-US" sz="3600" dirty="0" err="1" smtClean="0"/>
              <a:t>Tần</a:t>
            </a:r>
            <a:r>
              <a:rPr lang="en-US" sz="3600" dirty="0" smtClean="0"/>
              <a:t> </a:t>
            </a:r>
            <a:r>
              <a:rPr lang="en-US" sz="3600" dirty="0" err="1" smtClean="0"/>
              <a:t>số</a:t>
            </a:r>
            <a:r>
              <a:rPr lang="en-US" sz="3600" dirty="0" smtClean="0"/>
              <a:t> </a:t>
            </a:r>
            <a:r>
              <a:rPr lang="en-US" sz="3600" dirty="0" err="1" smtClean="0"/>
              <a:t>của</a:t>
            </a:r>
            <a:r>
              <a:rPr lang="en-US" sz="3600" dirty="0" smtClean="0"/>
              <a:t> </a:t>
            </a:r>
            <a:r>
              <a:rPr lang="en-US" sz="3600" dirty="0" err="1" smtClean="0"/>
              <a:t>bạn</a:t>
            </a:r>
            <a:r>
              <a:rPr lang="en-US" sz="3600" dirty="0" smtClean="0"/>
              <a:t> </a:t>
            </a:r>
            <a:r>
              <a:rPr lang="en-US" sz="3600" dirty="0" err="1" smtClean="0"/>
              <a:t>nam</a:t>
            </a:r>
            <a:r>
              <a:rPr lang="en-US" sz="3600" dirty="0" smtClean="0"/>
              <a:t> </a:t>
            </a:r>
            <a:r>
              <a:rPr lang="en-US" sz="3600" dirty="0" err="1" smtClean="0"/>
              <a:t>thấp</a:t>
            </a:r>
            <a:r>
              <a:rPr lang="en-US" sz="3600" dirty="0" smtClean="0"/>
              <a:t> </a:t>
            </a:r>
            <a:r>
              <a:rPr lang="en-US" sz="3600" dirty="0" err="1" smtClean="0"/>
              <a:t>hơn</a:t>
            </a:r>
            <a:r>
              <a:rPr lang="en-US" sz="3600" dirty="0" smtClean="0"/>
              <a:t> so         </a:t>
            </a:r>
            <a:r>
              <a:rPr lang="en-US" sz="3600" dirty="0" err="1" smtClean="0"/>
              <a:t>với</a:t>
            </a:r>
            <a:r>
              <a:rPr lang="en-US" sz="3600" dirty="0" smtClean="0"/>
              <a:t> </a:t>
            </a:r>
            <a:r>
              <a:rPr lang="en-US" sz="3600" dirty="0" err="1" smtClean="0"/>
              <a:t>bạn</a:t>
            </a:r>
            <a:r>
              <a:rPr lang="en-US" sz="3600" dirty="0" smtClean="0"/>
              <a:t> </a:t>
            </a:r>
            <a:r>
              <a:rPr lang="en-US" sz="3600" dirty="0" err="1" smtClean="0"/>
              <a:t>nữ</a:t>
            </a:r>
            <a:endParaRPr lang="en-US" sz="3600" dirty="0"/>
          </a:p>
        </p:txBody>
      </p:sp>
      <p:sp>
        <p:nvSpPr>
          <p:cNvPr id="4" name="Right Arrow 3"/>
          <p:cNvSpPr/>
          <p:nvPr/>
        </p:nvSpPr>
        <p:spPr>
          <a:xfrm>
            <a:off x="533400" y="4724400"/>
            <a:ext cx="1219200" cy="1219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5766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heel(1)">
                                      <p:cBhvr>
                                        <p:cTn id="35" dur="2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arn(inVertic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3.Phân </a:t>
            </a:r>
            <a:r>
              <a:rPr lang="en-US" dirty="0" err="1" smtClean="0"/>
              <a:t>tích</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vi-VN" dirty="0"/>
              <a:t>Viết chương trình Matlab phân tích phổ của các đoạn tín hiệu dài 30 ms của các nguyên âm dùng Fast Fourier Transform (FFT) và vẽ các đồ thị phổ biên độ trên thang logarith (log magnitude spectrum, theo đơn vị dB - decibel) của các nguyên âm.</a:t>
            </a:r>
            <a:endParaRPr lang="en-US" dirty="0"/>
          </a:p>
        </p:txBody>
      </p:sp>
    </p:spTree>
    <p:extLst>
      <p:ext uri="{BB962C8B-B14F-4D97-AF65-F5344CB8AC3E}">
        <p14:creationId xmlns:p14="http://schemas.microsoft.com/office/powerpoint/2010/main" val="869602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a:xfrm>
            <a:off x="457200" y="1447800"/>
            <a:ext cx="8229600" cy="5029200"/>
          </a:xfrm>
        </p:spPr>
        <p:txBody>
          <a:bodyPr>
            <a:normAutofit fontScale="85000" lnSpcReduction="20000"/>
          </a:bodyPr>
          <a:lstStyle/>
          <a:p>
            <a:r>
              <a:rPr lang="en-US" sz="3300" dirty="0" smtClean="0"/>
              <a:t>Code</a:t>
            </a:r>
            <a:r>
              <a:rPr lang="en-US" b="1" dirty="0" smtClean="0"/>
              <a:t> </a:t>
            </a:r>
          </a:p>
          <a:p>
            <a:pPr marL="274320" lvl="1" indent="0">
              <a:buNone/>
            </a:pPr>
            <a:r>
              <a:rPr lang="en-US" sz="1900" b="1" dirty="0" err="1"/>
              <a:t>Vẽ</a:t>
            </a:r>
            <a:r>
              <a:rPr lang="en-US" sz="1900" b="1" dirty="0"/>
              <a:t> </a:t>
            </a:r>
            <a:r>
              <a:rPr lang="en-US" sz="1900" b="1" dirty="0" err="1"/>
              <a:t>đồ</a:t>
            </a:r>
            <a:r>
              <a:rPr lang="en-US" sz="1900" b="1" dirty="0"/>
              <a:t> </a:t>
            </a:r>
            <a:r>
              <a:rPr lang="en-US" sz="1900" b="1" dirty="0" err="1"/>
              <a:t>thị</a:t>
            </a:r>
            <a:r>
              <a:rPr lang="en-US" sz="1900" b="1" dirty="0"/>
              <a:t> </a:t>
            </a:r>
            <a:r>
              <a:rPr lang="en-US" sz="1900" b="1" dirty="0" err="1"/>
              <a:t>sóng</a:t>
            </a:r>
            <a:r>
              <a:rPr lang="en-US" sz="1900" b="1" dirty="0"/>
              <a:t> </a:t>
            </a:r>
            <a:r>
              <a:rPr lang="en-US" sz="1900" b="1" dirty="0" err="1"/>
              <a:t>dạng</a:t>
            </a:r>
            <a:r>
              <a:rPr lang="en-US" sz="1900" b="1" dirty="0"/>
              <a:t> Waveform:</a:t>
            </a:r>
            <a:endParaRPr lang="en-US" sz="1900" dirty="0"/>
          </a:p>
          <a:p>
            <a:pPr lvl="1"/>
            <a:r>
              <a:rPr lang="en-US" sz="1900" dirty="0">
                <a:solidFill>
                  <a:srgbClr val="00B050"/>
                </a:solidFill>
              </a:rPr>
              <a:t>%% </a:t>
            </a:r>
            <a:r>
              <a:rPr lang="en-US" sz="1900" dirty="0" err="1">
                <a:solidFill>
                  <a:srgbClr val="00B050"/>
                </a:solidFill>
              </a:rPr>
              <a:t>Sử</a:t>
            </a:r>
            <a:r>
              <a:rPr lang="en-US" sz="1900" dirty="0">
                <a:solidFill>
                  <a:srgbClr val="00B050"/>
                </a:solidFill>
              </a:rPr>
              <a:t> </a:t>
            </a:r>
            <a:r>
              <a:rPr lang="en-US" sz="1900" dirty="0" err="1">
                <a:solidFill>
                  <a:srgbClr val="00B050"/>
                </a:solidFill>
              </a:rPr>
              <a:t>dụng</a:t>
            </a:r>
            <a:r>
              <a:rPr lang="en-US" sz="1900" dirty="0">
                <a:solidFill>
                  <a:srgbClr val="00B050"/>
                </a:solidFill>
              </a:rPr>
              <a:t> </a:t>
            </a:r>
            <a:r>
              <a:rPr lang="en-US" sz="1900" dirty="0" err="1">
                <a:solidFill>
                  <a:srgbClr val="00B050"/>
                </a:solidFill>
              </a:rPr>
              <a:t>hàm</a:t>
            </a:r>
            <a:r>
              <a:rPr lang="en-US" sz="1900" dirty="0">
                <a:solidFill>
                  <a:srgbClr val="00B050"/>
                </a:solidFill>
              </a:rPr>
              <a:t> </a:t>
            </a:r>
            <a:r>
              <a:rPr lang="en-US" sz="1900" dirty="0" err="1">
                <a:solidFill>
                  <a:srgbClr val="00B050"/>
                </a:solidFill>
              </a:rPr>
              <a:t>audioread</a:t>
            </a:r>
            <a:r>
              <a:rPr lang="en-US" sz="1900" dirty="0">
                <a:solidFill>
                  <a:srgbClr val="00B050"/>
                </a:solidFill>
              </a:rPr>
              <a:t> </a:t>
            </a:r>
            <a:r>
              <a:rPr lang="en-US" sz="1900" dirty="0" err="1">
                <a:solidFill>
                  <a:srgbClr val="00B050"/>
                </a:solidFill>
              </a:rPr>
              <a:t>để</a:t>
            </a:r>
            <a:r>
              <a:rPr lang="en-US" sz="1900" dirty="0">
                <a:solidFill>
                  <a:srgbClr val="00B050"/>
                </a:solidFill>
              </a:rPr>
              <a:t> </a:t>
            </a:r>
            <a:r>
              <a:rPr lang="en-US" sz="1900" dirty="0" err="1">
                <a:solidFill>
                  <a:srgbClr val="00B050"/>
                </a:solidFill>
              </a:rPr>
              <a:t>đọc</a:t>
            </a:r>
            <a:r>
              <a:rPr lang="en-US" sz="1900" dirty="0">
                <a:solidFill>
                  <a:srgbClr val="00B050"/>
                </a:solidFill>
              </a:rPr>
              <a:t> file </a:t>
            </a:r>
            <a:r>
              <a:rPr lang="en-US" sz="1900" dirty="0" err="1">
                <a:solidFill>
                  <a:srgbClr val="00B050"/>
                </a:solidFill>
              </a:rPr>
              <a:t>âm</a:t>
            </a:r>
            <a:r>
              <a:rPr lang="en-US" sz="1900" dirty="0">
                <a:solidFill>
                  <a:srgbClr val="00B050"/>
                </a:solidFill>
              </a:rPr>
              <a:t> </a:t>
            </a:r>
            <a:r>
              <a:rPr lang="en-US" sz="1900" dirty="0" err="1">
                <a:solidFill>
                  <a:srgbClr val="00B050"/>
                </a:solidFill>
              </a:rPr>
              <a:t>thanh</a:t>
            </a:r>
            <a:r>
              <a:rPr lang="en-US" sz="1900" dirty="0">
                <a:solidFill>
                  <a:srgbClr val="00B050"/>
                </a:solidFill>
              </a:rPr>
              <a:t> .wav, </a:t>
            </a:r>
            <a:r>
              <a:rPr lang="en-US" sz="1900" dirty="0" err="1">
                <a:solidFill>
                  <a:srgbClr val="00B050"/>
                </a:solidFill>
              </a:rPr>
              <a:t>lưu</a:t>
            </a:r>
            <a:r>
              <a:rPr lang="en-US" sz="1900" dirty="0">
                <a:solidFill>
                  <a:srgbClr val="00B050"/>
                </a:solidFill>
              </a:rPr>
              <a:t> </a:t>
            </a:r>
            <a:r>
              <a:rPr lang="en-US" sz="1900" dirty="0" err="1">
                <a:solidFill>
                  <a:srgbClr val="00B050"/>
                </a:solidFill>
              </a:rPr>
              <a:t>các</a:t>
            </a:r>
            <a:r>
              <a:rPr lang="en-US" sz="1900" dirty="0">
                <a:solidFill>
                  <a:srgbClr val="00B050"/>
                </a:solidFill>
              </a:rPr>
              <a:t> </a:t>
            </a:r>
            <a:r>
              <a:rPr lang="en-US" sz="1900" dirty="0" err="1">
                <a:solidFill>
                  <a:srgbClr val="00B050"/>
                </a:solidFill>
              </a:rPr>
              <a:t>giá</a:t>
            </a:r>
            <a:r>
              <a:rPr lang="en-US" sz="1900" dirty="0">
                <a:solidFill>
                  <a:srgbClr val="00B050"/>
                </a:solidFill>
              </a:rPr>
              <a:t> </a:t>
            </a:r>
            <a:r>
              <a:rPr lang="en-US" sz="1900" dirty="0" err="1">
                <a:solidFill>
                  <a:srgbClr val="00B050"/>
                </a:solidFill>
              </a:rPr>
              <a:t>trị</a:t>
            </a:r>
            <a:r>
              <a:rPr lang="en-US" sz="1900" dirty="0">
                <a:solidFill>
                  <a:srgbClr val="00B050"/>
                </a:solidFill>
              </a:rPr>
              <a:t> </a:t>
            </a:r>
            <a:r>
              <a:rPr lang="en-US" sz="1900" dirty="0" err="1">
                <a:solidFill>
                  <a:srgbClr val="00B050"/>
                </a:solidFill>
              </a:rPr>
              <a:t>của</a:t>
            </a:r>
            <a:r>
              <a:rPr lang="en-US" sz="1900" dirty="0">
                <a:solidFill>
                  <a:srgbClr val="00B050"/>
                </a:solidFill>
              </a:rPr>
              <a:t> Voiced Speech waveform </a:t>
            </a:r>
            <a:r>
              <a:rPr lang="en-US" sz="1900" dirty="0" err="1">
                <a:solidFill>
                  <a:srgbClr val="00B050"/>
                </a:solidFill>
              </a:rPr>
              <a:t>vào</a:t>
            </a:r>
            <a:r>
              <a:rPr lang="en-US" sz="1900" dirty="0">
                <a:solidFill>
                  <a:srgbClr val="00B050"/>
                </a:solidFill>
              </a:rPr>
              <a:t> vector y, </a:t>
            </a:r>
            <a:r>
              <a:rPr lang="en-US" sz="1900" dirty="0" err="1">
                <a:solidFill>
                  <a:srgbClr val="00B050"/>
                </a:solidFill>
              </a:rPr>
              <a:t>tần</a:t>
            </a:r>
            <a:r>
              <a:rPr lang="en-US" sz="1900" dirty="0">
                <a:solidFill>
                  <a:srgbClr val="00B050"/>
                </a:solidFill>
              </a:rPr>
              <a:t> </a:t>
            </a:r>
            <a:r>
              <a:rPr lang="en-US" sz="1900" dirty="0" err="1">
                <a:solidFill>
                  <a:srgbClr val="00B050"/>
                </a:solidFill>
              </a:rPr>
              <a:t>số</a:t>
            </a:r>
            <a:r>
              <a:rPr lang="en-US" sz="1900" dirty="0">
                <a:solidFill>
                  <a:srgbClr val="00B050"/>
                </a:solidFill>
              </a:rPr>
              <a:t> </a:t>
            </a:r>
            <a:r>
              <a:rPr lang="en-US" sz="1900" dirty="0" err="1">
                <a:solidFill>
                  <a:srgbClr val="00B050"/>
                </a:solidFill>
              </a:rPr>
              <a:t>lấy</a:t>
            </a:r>
            <a:r>
              <a:rPr lang="en-US" sz="1900" dirty="0">
                <a:solidFill>
                  <a:srgbClr val="00B050"/>
                </a:solidFill>
              </a:rPr>
              <a:t> </a:t>
            </a:r>
            <a:r>
              <a:rPr lang="en-US" sz="1900" dirty="0" err="1">
                <a:solidFill>
                  <a:srgbClr val="00B050"/>
                </a:solidFill>
              </a:rPr>
              <a:t>mẫu</a:t>
            </a:r>
            <a:r>
              <a:rPr lang="en-US" sz="1900" dirty="0">
                <a:solidFill>
                  <a:srgbClr val="00B050"/>
                </a:solidFill>
              </a:rPr>
              <a:t> </a:t>
            </a:r>
            <a:r>
              <a:rPr lang="en-US" sz="1900" dirty="0" err="1">
                <a:solidFill>
                  <a:srgbClr val="00B050"/>
                </a:solidFill>
              </a:rPr>
              <a:t>vào</a:t>
            </a:r>
            <a:r>
              <a:rPr lang="en-US" sz="1900" dirty="0">
                <a:solidFill>
                  <a:srgbClr val="00B050"/>
                </a:solidFill>
              </a:rPr>
              <a:t> </a:t>
            </a:r>
            <a:r>
              <a:rPr lang="en-US" sz="1900" dirty="0" err="1">
                <a:solidFill>
                  <a:srgbClr val="00B050"/>
                </a:solidFill>
              </a:rPr>
              <a:t>Fs</a:t>
            </a:r>
            <a:endParaRPr lang="en-US" sz="1900" dirty="0">
              <a:solidFill>
                <a:srgbClr val="00B050"/>
              </a:solidFill>
            </a:endParaRPr>
          </a:p>
          <a:p>
            <a:pPr lvl="1"/>
            <a:r>
              <a:rPr lang="en-US" sz="1900" dirty="0"/>
              <a:t>&gt;&gt; [</a:t>
            </a:r>
            <a:r>
              <a:rPr lang="en-US" sz="1900" dirty="0" err="1"/>
              <a:t>y,Fs</a:t>
            </a:r>
            <a:r>
              <a:rPr lang="en-US" sz="1900" dirty="0"/>
              <a:t>]=</a:t>
            </a:r>
            <a:r>
              <a:rPr lang="en-US" sz="1900" dirty="0" err="1"/>
              <a:t>audioread</a:t>
            </a:r>
            <a:r>
              <a:rPr lang="en-US" sz="1900" dirty="0"/>
              <a:t>(‘</a:t>
            </a:r>
            <a:r>
              <a:rPr lang="en-US" sz="1900" dirty="0">
                <a:solidFill>
                  <a:srgbClr val="FF0000"/>
                </a:solidFill>
              </a:rPr>
              <a:t>path</a:t>
            </a:r>
            <a:r>
              <a:rPr lang="en-US" sz="1900" dirty="0"/>
              <a:t>’);</a:t>
            </a:r>
          </a:p>
          <a:p>
            <a:pPr lvl="1"/>
            <a:r>
              <a:rPr lang="en-US" sz="1900" dirty="0"/>
              <a:t>&gt;&gt; </a:t>
            </a:r>
            <a:r>
              <a:rPr lang="en-US" sz="1900" dirty="0" err="1"/>
              <a:t>max_value</a:t>
            </a:r>
            <a:r>
              <a:rPr lang="en-US" sz="1900" dirty="0"/>
              <a:t>=max(abs(y));</a:t>
            </a:r>
          </a:p>
          <a:p>
            <a:pPr lvl="1"/>
            <a:r>
              <a:rPr lang="en-US" sz="1900" dirty="0"/>
              <a:t>&gt;&gt; y=y/</a:t>
            </a:r>
            <a:r>
              <a:rPr lang="en-US" sz="1900" dirty="0" err="1"/>
              <a:t>max_value</a:t>
            </a:r>
            <a:r>
              <a:rPr lang="en-US" sz="1900" dirty="0"/>
              <a:t>;</a:t>
            </a:r>
          </a:p>
          <a:p>
            <a:pPr lvl="1"/>
            <a:r>
              <a:rPr lang="en-US" sz="1900" dirty="0"/>
              <a:t>&gt;&gt; t=1/Fs:1/</a:t>
            </a:r>
            <a:r>
              <a:rPr lang="en-US" sz="1900" dirty="0" err="1"/>
              <a:t>Fs</a:t>
            </a:r>
            <a:r>
              <a:rPr lang="en-US" sz="1900" dirty="0"/>
              <a:t>:(length(y)/</a:t>
            </a:r>
            <a:r>
              <a:rPr lang="en-US" sz="1900" dirty="0" err="1"/>
              <a:t>Fs</a:t>
            </a:r>
            <a:r>
              <a:rPr lang="en-US" sz="1900" dirty="0"/>
              <a:t>);</a:t>
            </a:r>
          </a:p>
          <a:p>
            <a:pPr lvl="1"/>
            <a:r>
              <a:rPr lang="en-US" sz="1900" dirty="0">
                <a:solidFill>
                  <a:srgbClr val="00B050"/>
                </a:solidFill>
              </a:rPr>
              <a:t>%%Thu </a:t>
            </a:r>
            <a:r>
              <a:rPr lang="en-US" sz="1900" dirty="0" err="1">
                <a:solidFill>
                  <a:srgbClr val="00B050"/>
                </a:solidFill>
              </a:rPr>
              <a:t>được</a:t>
            </a:r>
            <a:r>
              <a:rPr lang="en-US" sz="1900" dirty="0">
                <a:solidFill>
                  <a:srgbClr val="00B050"/>
                </a:solidFill>
              </a:rPr>
              <a:t> vector </a:t>
            </a:r>
            <a:r>
              <a:rPr lang="en-US" sz="1900" dirty="0" err="1">
                <a:solidFill>
                  <a:srgbClr val="00B050"/>
                </a:solidFill>
              </a:rPr>
              <a:t>thời</a:t>
            </a:r>
            <a:r>
              <a:rPr lang="en-US" sz="1900" dirty="0">
                <a:solidFill>
                  <a:srgbClr val="00B050"/>
                </a:solidFill>
              </a:rPr>
              <a:t> </a:t>
            </a:r>
            <a:r>
              <a:rPr lang="en-US" sz="1900" dirty="0" err="1">
                <a:solidFill>
                  <a:srgbClr val="00B050"/>
                </a:solidFill>
              </a:rPr>
              <a:t>gian</a:t>
            </a:r>
            <a:r>
              <a:rPr lang="en-US" sz="1900" dirty="0">
                <a:solidFill>
                  <a:srgbClr val="00B050"/>
                </a:solidFill>
              </a:rPr>
              <a:t> </a:t>
            </a:r>
            <a:r>
              <a:rPr lang="en-US" sz="1900" dirty="0" err="1">
                <a:solidFill>
                  <a:srgbClr val="00B050"/>
                </a:solidFill>
              </a:rPr>
              <a:t>trên</a:t>
            </a:r>
            <a:r>
              <a:rPr lang="en-US" sz="1900" dirty="0">
                <a:solidFill>
                  <a:srgbClr val="00B050"/>
                </a:solidFill>
              </a:rPr>
              <a:t> </a:t>
            </a:r>
            <a:r>
              <a:rPr lang="en-US" sz="1900" dirty="0" err="1">
                <a:solidFill>
                  <a:srgbClr val="00B050"/>
                </a:solidFill>
              </a:rPr>
              <a:t>công</a:t>
            </a:r>
            <a:r>
              <a:rPr lang="en-US" sz="1900" dirty="0">
                <a:solidFill>
                  <a:srgbClr val="00B050"/>
                </a:solidFill>
              </a:rPr>
              <a:t> </a:t>
            </a:r>
            <a:r>
              <a:rPr lang="en-US" sz="1900" dirty="0" err="1">
                <a:solidFill>
                  <a:srgbClr val="00B050"/>
                </a:solidFill>
              </a:rPr>
              <a:t>thức</a:t>
            </a:r>
            <a:r>
              <a:rPr lang="en-US" sz="1900" dirty="0">
                <a:solidFill>
                  <a:srgbClr val="00B050"/>
                </a:solidFill>
              </a:rPr>
              <a:t> 1/</a:t>
            </a:r>
            <a:r>
              <a:rPr lang="en-US" sz="1900" dirty="0" err="1">
                <a:solidFill>
                  <a:srgbClr val="00B050"/>
                </a:solidFill>
              </a:rPr>
              <a:t>Fs</a:t>
            </a:r>
            <a:r>
              <a:rPr lang="en-US" sz="1900" dirty="0">
                <a:solidFill>
                  <a:srgbClr val="00B050"/>
                </a:solidFill>
              </a:rPr>
              <a:t> -&gt; </a:t>
            </a:r>
            <a:r>
              <a:rPr lang="en-US" sz="1900" dirty="0" err="1">
                <a:solidFill>
                  <a:srgbClr val="00B050"/>
                </a:solidFill>
              </a:rPr>
              <a:t>Nhận</a:t>
            </a:r>
            <a:r>
              <a:rPr lang="en-US" sz="1900" dirty="0">
                <a:solidFill>
                  <a:srgbClr val="00B050"/>
                </a:solidFill>
              </a:rPr>
              <a:t> </a:t>
            </a:r>
            <a:r>
              <a:rPr lang="en-US" sz="1900" dirty="0" err="1">
                <a:solidFill>
                  <a:srgbClr val="00B050"/>
                </a:solidFill>
              </a:rPr>
              <a:t>được</a:t>
            </a:r>
            <a:r>
              <a:rPr lang="en-US" sz="1900" dirty="0">
                <a:solidFill>
                  <a:srgbClr val="00B050"/>
                </a:solidFill>
              </a:rPr>
              <a:t> </a:t>
            </a:r>
            <a:r>
              <a:rPr lang="en-US" sz="1900" dirty="0" err="1">
                <a:solidFill>
                  <a:srgbClr val="00B050"/>
                </a:solidFill>
              </a:rPr>
              <a:t>khoảng</a:t>
            </a:r>
            <a:r>
              <a:rPr lang="en-US" sz="1900" dirty="0">
                <a:solidFill>
                  <a:srgbClr val="00B050"/>
                </a:solidFill>
              </a:rPr>
              <a:t> </a:t>
            </a:r>
            <a:r>
              <a:rPr lang="en-US" sz="1900" dirty="0" err="1">
                <a:solidFill>
                  <a:srgbClr val="00B050"/>
                </a:solidFill>
              </a:rPr>
              <a:t>thời</a:t>
            </a:r>
            <a:r>
              <a:rPr lang="en-US" sz="1900" dirty="0">
                <a:solidFill>
                  <a:srgbClr val="00B050"/>
                </a:solidFill>
              </a:rPr>
              <a:t> </a:t>
            </a:r>
            <a:r>
              <a:rPr lang="en-US" sz="1900" dirty="0" err="1">
                <a:solidFill>
                  <a:srgbClr val="00B050"/>
                </a:solidFill>
              </a:rPr>
              <a:t>gian</a:t>
            </a:r>
            <a:r>
              <a:rPr lang="en-US" sz="1900" dirty="0">
                <a:solidFill>
                  <a:srgbClr val="00B050"/>
                </a:solidFill>
              </a:rPr>
              <a:t> </a:t>
            </a:r>
            <a:r>
              <a:rPr lang="en-US" sz="1900" dirty="0" err="1">
                <a:solidFill>
                  <a:srgbClr val="00B050"/>
                </a:solidFill>
              </a:rPr>
              <a:t>giữa</a:t>
            </a:r>
            <a:r>
              <a:rPr lang="en-US" sz="1900" dirty="0">
                <a:solidFill>
                  <a:srgbClr val="00B050"/>
                </a:solidFill>
              </a:rPr>
              <a:t> </a:t>
            </a:r>
            <a:r>
              <a:rPr lang="en-US" sz="1900" dirty="0" err="1">
                <a:solidFill>
                  <a:srgbClr val="00B050"/>
                </a:solidFill>
              </a:rPr>
              <a:t>các</a:t>
            </a:r>
            <a:r>
              <a:rPr lang="en-US" sz="1900" dirty="0">
                <a:solidFill>
                  <a:srgbClr val="00B050"/>
                </a:solidFill>
              </a:rPr>
              <a:t> </a:t>
            </a:r>
            <a:r>
              <a:rPr lang="en-US" sz="1900" dirty="0" err="1">
                <a:solidFill>
                  <a:srgbClr val="00B050"/>
                </a:solidFill>
              </a:rPr>
              <a:t>giá</a:t>
            </a:r>
            <a:r>
              <a:rPr lang="en-US" sz="1900" dirty="0">
                <a:solidFill>
                  <a:srgbClr val="00B050"/>
                </a:solidFill>
              </a:rPr>
              <a:t> </a:t>
            </a:r>
            <a:r>
              <a:rPr lang="en-US" sz="1900" dirty="0" err="1">
                <a:solidFill>
                  <a:srgbClr val="00B050"/>
                </a:solidFill>
              </a:rPr>
              <a:t>trị</a:t>
            </a:r>
            <a:r>
              <a:rPr lang="en-US" sz="1900" dirty="0">
                <a:solidFill>
                  <a:srgbClr val="00B050"/>
                </a:solidFill>
              </a:rPr>
              <a:t> f </a:t>
            </a:r>
            <a:r>
              <a:rPr lang="en-US" sz="1900" dirty="0" err="1">
                <a:solidFill>
                  <a:srgbClr val="00B050"/>
                </a:solidFill>
              </a:rPr>
              <a:t>rời</a:t>
            </a:r>
            <a:r>
              <a:rPr lang="en-US" sz="1900" dirty="0">
                <a:solidFill>
                  <a:srgbClr val="00B050"/>
                </a:solidFill>
              </a:rPr>
              <a:t> </a:t>
            </a:r>
            <a:r>
              <a:rPr lang="en-US" sz="1900" dirty="0" err="1">
                <a:solidFill>
                  <a:srgbClr val="00B050"/>
                </a:solidFill>
              </a:rPr>
              <a:t>rạc</a:t>
            </a:r>
            <a:endParaRPr lang="en-US" sz="1900" dirty="0">
              <a:solidFill>
                <a:srgbClr val="00B050"/>
              </a:solidFill>
            </a:endParaRPr>
          </a:p>
          <a:p>
            <a:pPr lvl="1"/>
            <a:r>
              <a:rPr lang="en-US" sz="1900" dirty="0"/>
              <a:t>plot(</a:t>
            </a:r>
            <a:r>
              <a:rPr lang="en-US" sz="1900" dirty="0" err="1"/>
              <a:t>t,y</a:t>
            </a:r>
            <a:r>
              <a:rPr lang="en-US" sz="1900" dirty="0" smtClean="0"/>
              <a:t>);</a:t>
            </a:r>
          </a:p>
          <a:p>
            <a:pPr marL="274320" lvl="1" indent="0">
              <a:buNone/>
            </a:pPr>
            <a:endParaRPr lang="en-US" sz="1900" dirty="0"/>
          </a:p>
          <a:p>
            <a:pPr marL="274320" lvl="1" indent="0">
              <a:buNone/>
            </a:pPr>
            <a:r>
              <a:rPr lang="en-US" sz="1900" b="1" dirty="0" err="1"/>
              <a:t>Vẽ</a:t>
            </a:r>
            <a:r>
              <a:rPr lang="en-US" sz="1900" b="1" dirty="0"/>
              <a:t> </a:t>
            </a:r>
            <a:r>
              <a:rPr lang="en-US" sz="1900" b="1" dirty="0" err="1"/>
              <a:t>đồ</a:t>
            </a:r>
            <a:r>
              <a:rPr lang="en-US" sz="1900" b="1" dirty="0"/>
              <a:t> </a:t>
            </a:r>
            <a:r>
              <a:rPr lang="en-US" sz="1900" b="1" dirty="0" err="1"/>
              <a:t>thị</a:t>
            </a:r>
            <a:r>
              <a:rPr lang="en-US" sz="1900" b="1" dirty="0"/>
              <a:t> </a:t>
            </a:r>
            <a:r>
              <a:rPr lang="en-US" sz="1900" b="1" dirty="0" err="1"/>
              <a:t>sóng</a:t>
            </a:r>
            <a:r>
              <a:rPr lang="en-US" sz="1900" b="1" dirty="0"/>
              <a:t> </a:t>
            </a:r>
            <a:r>
              <a:rPr lang="en-US" sz="1900" b="1" dirty="0" err="1"/>
              <a:t>dạng</a:t>
            </a:r>
            <a:r>
              <a:rPr lang="en-US" sz="1900" b="1" dirty="0"/>
              <a:t> line spectrum:</a:t>
            </a:r>
            <a:endParaRPr lang="en-US" sz="1900" dirty="0"/>
          </a:p>
          <a:p>
            <a:pPr lvl="1"/>
            <a:r>
              <a:rPr lang="en-US" sz="1900" dirty="0">
                <a:solidFill>
                  <a:srgbClr val="00B050"/>
                </a:solidFill>
              </a:rPr>
              <a:t>%%</a:t>
            </a:r>
            <a:r>
              <a:rPr lang="en-US" sz="1900" dirty="0" err="1">
                <a:solidFill>
                  <a:srgbClr val="00B050"/>
                </a:solidFill>
              </a:rPr>
              <a:t>Sử</a:t>
            </a:r>
            <a:r>
              <a:rPr lang="en-US" sz="1900" dirty="0">
                <a:solidFill>
                  <a:srgbClr val="00B050"/>
                </a:solidFill>
              </a:rPr>
              <a:t> </a:t>
            </a:r>
            <a:r>
              <a:rPr lang="en-US" sz="1900" dirty="0" err="1">
                <a:solidFill>
                  <a:srgbClr val="00B050"/>
                </a:solidFill>
              </a:rPr>
              <a:t>dụng</a:t>
            </a:r>
            <a:r>
              <a:rPr lang="en-US" sz="1900" dirty="0">
                <a:solidFill>
                  <a:srgbClr val="00B050"/>
                </a:solidFill>
              </a:rPr>
              <a:t> </a:t>
            </a:r>
            <a:r>
              <a:rPr lang="en-US" sz="1900" dirty="0" err="1">
                <a:solidFill>
                  <a:srgbClr val="00B050"/>
                </a:solidFill>
              </a:rPr>
              <a:t>hàm</a:t>
            </a:r>
            <a:r>
              <a:rPr lang="en-US" sz="1900" dirty="0">
                <a:solidFill>
                  <a:srgbClr val="00B050"/>
                </a:solidFill>
              </a:rPr>
              <a:t> </a:t>
            </a:r>
            <a:r>
              <a:rPr lang="en-US" sz="1900" dirty="0" err="1">
                <a:solidFill>
                  <a:srgbClr val="00B050"/>
                </a:solidFill>
              </a:rPr>
              <a:t>fft</a:t>
            </a:r>
            <a:r>
              <a:rPr lang="en-US" sz="1900" dirty="0">
                <a:solidFill>
                  <a:srgbClr val="00B050"/>
                </a:solidFill>
              </a:rPr>
              <a:t> </a:t>
            </a:r>
            <a:r>
              <a:rPr lang="en-US" sz="1900" dirty="0" err="1">
                <a:solidFill>
                  <a:srgbClr val="00B050"/>
                </a:solidFill>
              </a:rPr>
              <a:t>xử</a:t>
            </a:r>
            <a:r>
              <a:rPr lang="en-US" sz="1900" dirty="0">
                <a:solidFill>
                  <a:srgbClr val="00B050"/>
                </a:solidFill>
              </a:rPr>
              <a:t> </a:t>
            </a:r>
            <a:r>
              <a:rPr lang="en-US" sz="1900" dirty="0" err="1">
                <a:solidFill>
                  <a:srgbClr val="00B050"/>
                </a:solidFill>
              </a:rPr>
              <a:t>lí</a:t>
            </a:r>
            <a:r>
              <a:rPr lang="en-US" sz="1900" dirty="0">
                <a:solidFill>
                  <a:srgbClr val="00B050"/>
                </a:solidFill>
              </a:rPr>
              <a:t> Fast Fourier Transform </a:t>
            </a:r>
            <a:r>
              <a:rPr lang="en-US" sz="1900" dirty="0" err="1">
                <a:solidFill>
                  <a:srgbClr val="00B050"/>
                </a:solidFill>
              </a:rPr>
              <a:t>lưu</a:t>
            </a:r>
            <a:r>
              <a:rPr lang="en-US" sz="1900" dirty="0">
                <a:solidFill>
                  <a:srgbClr val="00B050"/>
                </a:solidFill>
              </a:rPr>
              <a:t> </a:t>
            </a:r>
            <a:r>
              <a:rPr lang="en-US" sz="1900" dirty="0" err="1">
                <a:solidFill>
                  <a:srgbClr val="00B050"/>
                </a:solidFill>
              </a:rPr>
              <a:t>vào</a:t>
            </a:r>
            <a:r>
              <a:rPr lang="en-US" sz="1900" dirty="0">
                <a:solidFill>
                  <a:srgbClr val="00B050"/>
                </a:solidFill>
              </a:rPr>
              <a:t> vector </a:t>
            </a:r>
            <a:r>
              <a:rPr lang="en-US" sz="1900" dirty="0" err="1">
                <a:solidFill>
                  <a:srgbClr val="00B050"/>
                </a:solidFill>
              </a:rPr>
              <a:t>dfty</a:t>
            </a:r>
            <a:endParaRPr lang="en-US" sz="1900" dirty="0">
              <a:solidFill>
                <a:srgbClr val="00B050"/>
              </a:solidFill>
            </a:endParaRPr>
          </a:p>
          <a:p>
            <a:pPr lvl="1"/>
            <a:r>
              <a:rPr lang="en-US" sz="1900" dirty="0"/>
              <a:t>&gt;&gt; </a:t>
            </a:r>
            <a:r>
              <a:rPr lang="en-US" sz="1900" dirty="0" err="1"/>
              <a:t>dfty</a:t>
            </a:r>
            <a:r>
              <a:rPr lang="en-US" sz="1900" dirty="0"/>
              <a:t>=abs(</a:t>
            </a:r>
            <a:r>
              <a:rPr lang="en-US" sz="1900" dirty="0" err="1"/>
              <a:t>fft</a:t>
            </a:r>
            <a:r>
              <a:rPr lang="en-US" sz="1900" dirty="0"/>
              <a:t>(y));</a:t>
            </a:r>
          </a:p>
          <a:p>
            <a:pPr lvl="1"/>
            <a:r>
              <a:rPr lang="en-US" sz="1900" dirty="0"/>
              <a:t>&gt;&gt; </a:t>
            </a:r>
            <a:r>
              <a:rPr lang="en-US" sz="1900" dirty="0" err="1"/>
              <a:t>dfty</a:t>
            </a:r>
            <a:r>
              <a:rPr lang="en-US" sz="1900" dirty="0"/>
              <a:t>=</a:t>
            </a:r>
            <a:r>
              <a:rPr lang="en-US" sz="1900" dirty="0" err="1"/>
              <a:t>dfty</a:t>
            </a:r>
            <a:r>
              <a:rPr lang="en-US" sz="1900" dirty="0"/>
              <a:t>(1:(length(</a:t>
            </a:r>
            <a:r>
              <a:rPr lang="en-US" sz="1900" dirty="0" err="1"/>
              <a:t>dfty</a:t>
            </a:r>
            <a:r>
              <a:rPr lang="en-US" sz="1900" dirty="0"/>
              <a:t>)/2));</a:t>
            </a:r>
          </a:p>
          <a:p>
            <a:pPr lvl="1"/>
            <a:r>
              <a:rPr lang="en-US" sz="1900" dirty="0"/>
              <a:t>%%Vector </a:t>
            </a:r>
            <a:r>
              <a:rPr lang="en-US" sz="1900" dirty="0" err="1"/>
              <a:t>tần</a:t>
            </a:r>
            <a:r>
              <a:rPr lang="en-US" sz="1900" dirty="0"/>
              <a:t> </a:t>
            </a:r>
            <a:r>
              <a:rPr lang="en-US" sz="1900" dirty="0" err="1"/>
              <a:t>số</a:t>
            </a:r>
            <a:r>
              <a:rPr lang="en-US" sz="1900" dirty="0"/>
              <a:t> </a:t>
            </a:r>
            <a:r>
              <a:rPr lang="en-US" sz="1900" dirty="0" err="1"/>
              <a:t>tt</a:t>
            </a:r>
            <a:endParaRPr lang="en-US" sz="1900" dirty="0"/>
          </a:p>
          <a:p>
            <a:pPr lvl="1"/>
            <a:r>
              <a:rPr lang="en-US" sz="1900" dirty="0"/>
              <a:t>&gt;&gt; </a:t>
            </a:r>
            <a:r>
              <a:rPr lang="en-US" sz="1900" dirty="0" err="1"/>
              <a:t>tt</a:t>
            </a:r>
            <a:r>
              <a:rPr lang="en-US" sz="1900" dirty="0"/>
              <a:t>=</a:t>
            </a:r>
            <a:r>
              <a:rPr lang="en-US" sz="1900" dirty="0" err="1"/>
              <a:t>linspace</a:t>
            </a:r>
            <a:r>
              <a:rPr lang="en-US" sz="1900" dirty="0"/>
              <a:t>(1/</a:t>
            </a:r>
            <a:r>
              <a:rPr lang="en-US" sz="1900" dirty="0" err="1"/>
              <a:t>Fs,Fs</a:t>
            </a:r>
            <a:r>
              <a:rPr lang="en-US" sz="1900" dirty="0"/>
              <a:t>/2,length(</a:t>
            </a:r>
            <a:r>
              <a:rPr lang="en-US" sz="1900" dirty="0" err="1"/>
              <a:t>dfty</a:t>
            </a:r>
            <a:r>
              <a:rPr lang="en-US" sz="1900" dirty="0"/>
              <a:t>));</a:t>
            </a:r>
          </a:p>
          <a:p>
            <a:pPr lvl="1"/>
            <a:r>
              <a:rPr lang="en-US" sz="1900" dirty="0"/>
              <a:t>&gt;&gt; plot(</a:t>
            </a:r>
            <a:r>
              <a:rPr lang="en-US" sz="1900" dirty="0" err="1"/>
              <a:t>tt,dfty</a:t>
            </a:r>
            <a:r>
              <a:rPr lang="en-US" sz="1900" dirty="0"/>
              <a:t>);</a:t>
            </a:r>
          </a:p>
          <a:p>
            <a:endParaRPr lang="en-US" dirty="0"/>
          </a:p>
        </p:txBody>
      </p:sp>
    </p:spTree>
    <p:extLst>
      <p:ext uri="{BB962C8B-B14F-4D97-AF65-F5344CB8AC3E}">
        <p14:creationId xmlns:p14="http://schemas.microsoft.com/office/powerpoint/2010/main" val="3160108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1000"/>
                                        <p:tgtEl>
                                          <p:spTgt spid="3">
                                            <p:txEl>
                                              <p:pRg st="11" end="11"/>
                                            </p:txEl>
                                          </p:spTgt>
                                        </p:tgtEl>
                                      </p:cBhvr>
                                    </p:animEffect>
                                    <p:anim calcmode="lin" valueType="num">
                                      <p:cBhvr>
                                        <p:cTn id="6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1000"/>
                                        <p:tgtEl>
                                          <p:spTgt spid="3">
                                            <p:txEl>
                                              <p:pRg st="12" end="12"/>
                                            </p:txEl>
                                          </p:spTgt>
                                        </p:tgtEl>
                                      </p:cBhvr>
                                    </p:animEffect>
                                    <p:anim calcmode="lin" valueType="num">
                                      <p:cBhvr>
                                        <p:cTn id="6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1000"/>
                                        <p:tgtEl>
                                          <p:spTgt spid="3">
                                            <p:txEl>
                                              <p:pRg st="13" end="13"/>
                                            </p:txEl>
                                          </p:spTgt>
                                        </p:tgtEl>
                                      </p:cBhvr>
                                    </p:animEffect>
                                    <p:anim calcmode="lin" valueType="num">
                                      <p:cBhvr>
                                        <p:cTn id="7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1000"/>
                                        <p:tgtEl>
                                          <p:spTgt spid="3">
                                            <p:txEl>
                                              <p:pRg st="14" end="14"/>
                                            </p:txEl>
                                          </p:spTgt>
                                        </p:tgtEl>
                                      </p:cBhvr>
                                    </p:animEffect>
                                    <p:anim calcmode="lin" valueType="num">
                                      <p:cBhvr>
                                        <p:cTn id="7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fade">
                                      <p:cBhvr>
                                        <p:cTn id="81" dur="1000"/>
                                        <p:tgtEl>
                                          <p:spTgt spid="3">
                                            <p:txEl>
                                              <p:pRg st="15" end="15"/>
                                            </p:txEl>
                                          </p:spTgt>
                                        </p:tgtEl>
                                      </p:cBhvr>
                                    </p:animEffect>
                                    <p:anim calcmode="lin" valueType="num">
                                      <p:cBhvr>
                                        <p:cTn id="8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Effect transition="in" filter="fade">
                                      <p:cBhvr>
                                        <p:cTn id="86" dur="1000"/>
                                        <p:tgtEl>
                                          <p:spTgt spid="3">
                                            <p:txEl>
                                              <p:pRg st="16" end="16"/>
                                            </p:txEl>
                                          </p:spTgt>
                                        </p:tgtEl>
                                      </p:cBhvr>
                                    </p:animEffect>
                                    <p:anim calcmode="lin" valueType="num">
                                      <p:cBhvr>
                                        <p:cTn id="8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3.Phân </a:t>
            </a:r>
            <a:r>
              <a:rPr lang="en-US" dirty="0" err="1"/>
              <a:t>tích</a:t>
            </a:r>
            <a:r>
              <a:rPr lang="en-US" dirty="0"/>
              <a:t> </a:t>
            </a:r>
            <a:r>
              <a:rPr lang="en-US" dirty="0" err="1"/>
              <a:t>tín</a:t>
            </a:r>
            <a:r>
              <a:rPr lang="en-US" dirty="0"/>
              <a:t> </a:t>
            </a:r>
            <a:r>
              <a:rPr lang="en-US" dirty="0" err="1"/>
              <a:t>hiệu</a:t>
            </a:r>
            <a:r>
              <a:rPr lang="en-US" dirty="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en-US" dirty="0" err="1" smtClean="0"/>
              <a:t>Từ</a:t>
            </a:r>
            <a:r>
              <a:rPr lang="en-US" dirty="0" smtClean="0"/>
              <a:t> </a:t>
            </a:r>
            <a:r>
              <a:rPr lang="en-US" dirty="0" err="1" smtClean="0"/>
              <a:t>đó</a:t>
            </a:r>
            <a:r>
              <a:rPr lang="en-US" dirty="0" smtClean="0"/>
              <a:t>, </a:t>
            </a:r>
            <a:r>
              <a:rPr lang="en-US" dirty="0" err="1" smtClean="0"/>
              <a:t>nhóm</a:t>
            </a:r>
            <a:r>
              <a:rPr lang="en-US" dirty="0" smtClean="0"/>
              <a:t> </a:t>
            </a:r>
            <a:r>
              <a:rPr lang="en-US" dirty="0" err="1" smtClean="0"/>
              <a:t>đã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a:t>
            </a:r>
          </a:p>
          <a:p>
            <a:endParaRPr lang="en-US" dirty="0"/>
          </a:p>
        </p:txBody>
      </p:sp>
      <p:pic>
        <p:nvPicPr>
          <p:cNvPr id="4" name="Picture 3" descr="C:\Users\tranp\Pictures\Saved Pictures\New folder\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305800" cy="4419600"/>
          </a:xfrm>
          <a:prstGeom prst="rect">
            <a:avLst/>
          </a:prstGeom>
          <a:noFill/>
          <a:ln>
            <a:noFill/>
          </a:ln>
        </p:spPr>
      </p:pic>
    </p:spTree>
    <p:extLst>
      <p:ext uri="{BB962C8B-B14F-4D97-AF65-F5344CB8AC3E}">
        <p14:creationId xmlns:p14="http://schemas.microsoft.com/office/powerpoint/2010/main" val="3195017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thu</a:t>
            </a:r>
            <a:r>
              <a:rPr lang="en-US" dirty="0" smtClean="0"/>
              <a:t> </a:t>
            </a:r>
            <a:r>
              <a:rPr lang="en-US" dirty="0" err="1" smtClean="0"/>
              <a:t>được</a:t>
            </a:r>
            <a:endParaRPr lang="en-US" dirty="0" smtClean="0"/>
          </a:p>
          <a:p>
            <a:pPr marL="0" indent="0">
              <a:buNone/>
            </a:pPr>
            <a:endParaRPr lang="en-US" dirty="0" smtClean="0"/>
          </a:p>
          <a:p>
            <a:pPr marL="0" indent="0">
              <a:buNone/>
            </a:pPr>
            <a:endParaRPr lang="en-US" dirty="0"/>
          </a:p>
          <a:p>
            <a:pPr lvl="1">
              <a:buFont typeface="Courier New" pitchFamily="49" charset="0"/>
              <a:buChar char="o"/>
            </a:pPr>
            <a:r>
              <a:rPr lang="en-US" dirty="0" err="1"/>
              <a:t>Phú</a:t>
            </a:r>
            <a:r>
              <a:rPr lang="en-US" dirty="0"/>
              <a:t> </a:t>
            </a:r>
            <a:r>
              <a:rPr lang="en-US" dirty="0" err="1"/>
              <a:t>Quy</a:t>
            </a:r>
            <a:r>
              <a:rPr lang="en-US" dirty="0"/>
              <a:t>: 		</a:t>
            </a:r>
            <a:r>
              <a:rPr lang="en-US" dirty="0">
                <a:solidFill>
                  <a:srgbClr val="FF0000"/>
                </a:solidFill>
              </a:rPr>
              <a:t>f = 125 Hz</a:t>
            </a:r>
          </a:p>
          <a:p>
            <a:pPr lvl="1">
              <a:buFont typeface="Courier New" pitchFamily="49" charset="0"/>
              <a:buChar char="o"/>
            </a:pPr>
            <a:r>
              <a:rPr lang="en-US" dirty="0" err="1"/>
              <a:t>Trường</a:t>
            </a:r>
            <a:r>
              <a:rPr lang="en-US" dirty="0"/>
              <a:t> </a:t>
            </a:r>
            <a:r>
              <a:rPr lang="en-US" dirty="0" err="1"/>
              <a:t>Sơn</a:t>
            </a:r>
            <a:r>
              <a:rPr lang="en-US" dirty="0"/>
              <a:t>: 	</a:t>
            </a:r>
            <a:r>
              <a:rPr lang="en-US" dirty="0">
                <a:solidFill>
                  <a:srgbClr val="FF0000"/>
                </a:solidFill>
              </a:rPr>
              <a:t>f = </a:t>
            </a:r>
            <a:r>
              <a:rPr lang="en-US" dirty="0" smtClean="0">
                <a:solidFill>
                  <a:srgbClr val="FF0000"/>
                </a:solidFill>
              </a:rPr>
              <a:t>112 </a:t>
            </a:r>
            <a:r>
              <a:rPr lang="en-US" dirty="0">
                <a:solidFill>
                  <a:srgbClr val="FF0000"/>
                </a:solidFill>
              </a:rPr>
              <a:t>Hz</a:t>
            </a:r>
          </a:p>
          <a:p>
            <a:pPr lvl="1">
              <a:buFont typeface="Courier New" pitchFamily="49" charset="0"/>
              <a:buChar char="o"/>
            </a:pPr>
            <a:r>
              <a:rPr lang="en-US" dirty="0" err="1"/>
              <a:t>Anh</a:t>
            </a:r>
            <a:r>
              <a:rPr lang="en-US" dirty="0"/>
              <a:t> </a:t>
            </a:r>
            <a:r>
              <a:rPr lang="en-US" dirty="0" err="1"/>
              <a:t>Thư</a:t>
            </a:r>
            <a:r>
              <a:rPr lang="en-US" dirty="0"/>
              <a:t>:		</a:t>
            </a:r>
            <a:r>
              <a:rPr lang="en-US" dirty="0">
                <a:solidFill>
                  <a:srgbClr val="FF0000"/>
                </a:solidFill>
              </a:rPr>
              <a:t>f = </a:t>
            </a:r>
            <a:r>
              <a:rPr lang="en-US" dirty="0" smtClean="0">
                <a:solidFill>
                  <a:srgbClr val="FF0000"/>
                </a:solidFill>
              </a:rPr>
              <a:t>201 </a:t>
            </a:r>
            <a:r>
              <a:rPr lang="en-US" dirty="0">
                <a:solidFill>
                  <a:srgbClr val="FF0000"/>
                </a:solidFill>
              </a:rPr>
              <a:t>Hz</a:t>
            </a:r>
          </a:p>
          <a:p>
            <a:endParaRPr lang="en-US" dirty="0" smtClean="0"/>
          </a:p>
          <a:p>
            <a:pPr marL="0" indent="0">
              <a:buNone/>
            </a:pPr>
            <a:r>
              <a:rPr lang="en-US" dirty="0" smtClean="0"/>
              <a:t>	  </a:t>
            </a:r>
            <a:r>
              <a:rPr lang="en-US" dirty="0" err="1" smtClean="0"/>
              <a:t>Tần</a:t>
            </a:r>
            <a:r>
              <a:rPr lang="en-US" dirty="0" smtClean="0"/>
              <a:t> </a:t>
            </a:r>
            <a:r>
              <a:rPr lang="en-US" dirty="0" err="1" smtClean="0"/>
              <a:t>số</a:t>
            </a:r>
            <a:r>
              <a:rPr lang="en-US" dirty="0" smtClean="0"/>
              <a:t> </a:t>
            </a:r>
            <a:r>
              <a:rPr lang="en-US" dirty="0" err="1" smtClean="0"/>
              <a:t>đo</a:t>
            </a:r>
            <a:r>
              <a:rPr lang="en-US" dirty="0" smtClean="0"/>
              <a:t> </a:t>
            </a:r>
            <a:r>
              <a:rPr lang="en-US" dirty="0" err="1" smtClean="0"/>
              <a:t>được</a:t>
            </a:r>
            <a:r>
              <a:rPr lang="en-US" dirty="0" smtClean="0"/>
              <a:t> </a:t>
            </a:r>
            <a:r>
              <a:rPr lang="en-US" dirty="0" err="1" smtClean="0"/>
              <a:t>khá</a:t>
            </a:r>
            <a:r>
              <a:rPr lang="en-US" dirty="0" smtClean="0"/>
              <a:t> </a:t>
            </a:r>
            <a:r>
              <a:rPr lang="en-US" dirty="0" err="1" smtClean="0"/>
              <a:t>sát</a:t>
            </a:r>
            <a:r>
              <a:rPr lang="en-US" dirty="0" smtClean="0"/>
              <a:t> </a:t>
            </a:r>
            <a:r>
              <a:rPr lang="en-US" dirty="0" err="1" smtClean="0"/>
              <a:t>với</a:t>
            </a:r>
            <a:r>
              <a:rPr lang="en-US" dirty="0" smtClean="0"/>
              <a:t> </a:t>
            </a:r>
            <a:r>
              <a:rPr lang="en-US" dirty="0" err="1" smtClean="0"/>
              <a:t>tần</a:t>
            </a:r>
            <a:r>
              <a:rPr lang="en-US" dirty="0" smtClean="0"/>
              <a:t> </a:t>
            </a:r>
            <a:r>
              <a:rPr lang="en-US" dirty="0" err="1" smtClean="0"/>
              <a:t>số</a:t>
            </a:r>
            <a:r>
              <a:rPr lang="en-US" dirty="0" smtClean="0"/>
              <a:t> </a:t>
            </a:r>
            <a:r>
              <a:rPr lang="en-US" dirty="0" err="1" smtClean="0"/>
              <a:t>thủ</a:t>
            </a:r>
            <a:r>
              <a:rPr lang="en-US" dirty="0" smtClean="0"/>
              <a:t> </a:t>
            </a:r>
            <a:r>
              <a:rPr lang="en-US" dirty="0" err="1" smtClean="0"/>
              <a:t>công</a:t>
            </a:r>
            <a:endParaRPr lang="en-US" dirty="0"/>
          </a:p>
        </p:txBody>
      </p:sp>
      <p:sp>
        <p:nvSpPr>
          <p:cNvPr id="7" name="Right Arrow 6"/>
          <p:cNvSpPr/>
          <p:nvPr/>
        </p:nvSpPr>
        <p:spPr>
          <a:xfrm>
            <a:off x="685800" y="4551218"/>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8141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vi-VN" dirty="0"/>
              <a:t>Dựa vào dữ liệu của tín hiệu trên miền thời gian và dữ liệu phổ biên độ của tín </a:t>
            </a:r>
            <a:r>
              <a:rPr lang="vi-VN" dirty="0" smtClean="0"/>
              <a:t>hiệu,</a:t>
            </a:r>
            <a:r>
              <a:rPr lang="en-US" dirty="0" smtClean="0"/>
              <a:t> </a:t>
            </a:r>
            <a:r>
              <a:rPr lang="vi-VN" dirty="0" smtClean="0"/>
              <a:t>viết </a:t>
            </a:r>
            <a:r>
              <a:rPr lang="vi-VN" dirty="0"/>
              <a:t>chương trình Matlab để tìm F0 của mỗi nguyên âm bằng 02 thuật toán khác nhau: 01 trên miền thời gian và 01 trên miền tần số. </a:t>
            </a:r>
            <a:endParaRPr lang="en-US" dirty="0"/>
          </a:p>
        </p:txBody>
      </p:sp>
    </p:spTree>
    <p:extLst>
      <p:ext uri="{BB962C8B-B14F-4D97-AF65-F5344CB8AC3E}">
        <p14:creationId xmlns:p14="http://schemas.microsoft.com/office/powerpoint/2010/main" val="1754030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en-US" dirty="0" err="1" smtClean="0"/>
              <a:t>Trên</a:t>
            </a:r>
            <a:r>
              <a:rPr lang="en-US" dirty="0" smtClean="0"/>
              <a:t> </a:t>
            </a:r>
            <a:r>
              <a:rPr lang="en-US" dirty="0" err="1" smtClean="0"/>
              <a:t>miền</a:t>
            </a:r>
            <a:r>
              <a:rPr lang="en-US" dirty="0" smtClean="0"/>
              <a:t> </a:t>
            </a:r>
            <a:r>
              <a:rPr lang="en-US" dirty="0" err="1" smtClean="0"/>
              <a:t>tần</a:t>
            </a:r>
            <a:r>
              <a:rPr lang="en-US" dirty="0" smtClean="0"/>
              <a:t> </a:t>
            </a:r>
            <a:r>
              <a:rPr lang="en-US" dirty="0" err="1" smtClean="0"/>
              <a:t>số</a:t>
            </a:r>
            <a:r>
              <a:rPr lang="en-US" dirty="0" smtClean="0"/>
              <a:t>:</a:t>
            </a:r>
            <a:endParaRPr lang="en-US" dirty="0"/>
          </a:p>
          <a:p>
            <a:pPr lvl="1"/>
            <a:r>
              <a:rPr lang="en-US" dirty="0" smtClean="0"/>
              <a:t>Code:</a:t>
            </a:r>
          </a:p>
          <a:p>
            <a:pPr marL="274320" lvl="1" indent="0">
              <a:buNone/>
            </a:pPr>
            <a:endParaRPr lang="en-US" dirty="0" smtClean="0"/>
          </a:p>
          <a:p>
            <a:pPr marL="548640" lvl="2" indent="0">
              <a:buNone/>
            </a:pPr>
            <a:r>
              <a:rPr lang="en-US" dirty="0">
                <a:solidFill>
                  <a:srgbClr val="0070C0"/>
                </a:solidFill>
              </a:rPr>
              <a:t>function</a:t>
            </a:r>
            <a:r>
              <a:rPr lang="en-US" dirty="0"/>
              <a:t> [e] = main_findF0_FFT(</a:t>
            </a:r>
            <a:r>
              <a:rPr lang="en-US" dirty="0" err="1"/>
              <a:t>dfty</a:t>
            </a:r>
            <a:r>
              <a:rPr lang="en-US" dirty="0"/>
              <a:t>, </a:t>
            </a:r>
            <a:r>
              <a:rPr lang="en-US" dirty="0" err="1"/>
              <a:t>tt</a:t>
            </a:r>
            <a:r>
              <a:rPr lang="en-US" dirty="0"/>
              <a:t>)</a:t>
            </a:r>
          </a:p>
          <a:p>
            <a:pPr marL="548640" lvl="2" indent="0">
              <a:buNone/>
            </a:pPr>
            <a:r>
              <a:rPr lang="en-US" dirty="0"/>
              <a:t>    a = findF0s(</a:t>
            </a:r>
            <a:r>
              <a:rPr lang="en-US" dirty="0" err="1"/>
              <a:t>dfty</a:t>
            </a:r>
            <a:r>
              <a:rPr lang="en-US" dirty="0"/>
              <a:t>, </a:t>
            </a:r>
            <a:r>
              <a:rPr lang="en-US" dirty="0" err="1"/>
              <a:t>tt</a:t>
            </a:r>
            <a:r>
              <a:rPr lang="en-US" dirty="0"/>
              <a:t>);</a:t>
            </a:r>
          </a:p>
          <a:p>
            <a:pPr marL="548640" lvl="2" indent="0">
              <a:buNone/>
            </a:pPr>
            <a:r>
              <a:rPr lang="en-US" dirty="0"/>
              <a:t>    b = </a:t>
            </a:r>
            <a:r>
              <a:rPr lang="en-US" dirty="0" err="1"/>
              <a:t>sortZA</a:t>
            </a:r>
            <a:r>
              <a:rPr lang="en-US" dirty="0"/>
              <a:t>(a, 1);</a:t>
            </a:r>
          </a:p>
          <a:p>
            <a:pPr marL="548640" lvl="2" indent="0">
              <a:buNone/>
            </a:pPr>
            <a:r>
              <a:rPr lang="en-US" dirty="0"/>
              <a:t>    c = getTop3Rows(b);</a:t>
            </a:r>
          </a:p>
          <a:p>
            <a:pPr marL="548640" lvl="2" indent="0">
              <a:buNone/>
            </a:pPr>
            <a:r>
              <a:rPr lang="en-US" dirty="0"/>
              <a:t>    d = </a:t>
            </a:r>
            <a:r>
              <a:rPr lang="en-US" dirty="0" err="1"/>
              <a:t>sortZA</a:t>
            </a:r>
            <a:r>
              <a:rPr lang="en-US" dirty="0"/>
              <a:t>(c, 2);</a:t>
            </a:r>
          </a:p>
          <a:p>
            <a:pPr marL="548640" lvl="2" indent="0">
              <a:buNone/>
            </a:pPr>
            <a:r>
              <a:rPr lang="en-US" dirty="0"/>
              <a:t>    e = getf0(d);</a:t>
            </a:r>
          </a:p>
          <a:p>
            <a:pPr marL="548640" lvl="2" indent="0">
              <a:buNone/>
            </a:pPr>
            <a:r>
              <a:rPr lang="en-US" dirty="0">
                <a:solidFill>
                  <a:srgbClr val="0070C0"/>
                </a:solidFill>
              </a:rPr>
              <a:t>end</a:t>
            </a:r>
          </a:p>
          <a:p>
            <a:pPr lvl="1"/>
            <a:endParaRPr lang="en-US" dirty="0" smtClean="0"/>
          </a:p>
        </p:txBody>
      </p:sp>
    </p:spTree>
    <p:extLst>
      <p:ext uri="{BB962C8B-B14F-4D97-AF65-F5344CB8AC3E}">
        <p14:creationId xmlns:p14="http://schemas.microsoft.com/office/powerpoint/2010/main" val="100454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990600"/>
          </a:xfrm>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en-US" dirty="0" err="1"/>
              <a:t>Trên</a:t>
            </a:r>
            <a:r>
              <a:rPr lang="en-US" dirty="0"/>
              <a:t> </a:t>
            </a:r>
            <a:r>
              <a:rPr lang="en-US" dirty="0" err="1"/>
              <a:t>miền</a:t>
            </a:r>
            <a:r>
              <a:rPr lang="en-US" dirty="0"/>
              <a:t> </a:t>
            </a:r>
            <a:r>
              <a:rPr lang="en-US" dirty="0" err="1"/>
              <a:t>tần</a:t>
            </a:r>
            <a:r>
              <a:rPr lang="en-US" dirty="0"/>
              <a:t> </a:t>
            </a:r>
            <a:r>
              <a:rPr lang="en-US" dirty="0" err="1"/>
              <a:t>số</a:t>
            </a:r>
            <a:r>
              <a:rPr lang="en-US" dirty="0"/>
              <a:t>:</a:t>
            </a:r>
          </a:p>
          <a:p>
            <a:pPr lvl="1"/>
            <a:r>
              <a:rPr lang="en-US" dirty="0" err="1" smtClean="0"/>
              <a:t>Kết</a:t>
            </a:r>
            <a:r>
              <a:rPr lang="en-US" dirty="0" smtClean="0"/>
              <a:t> </a:t>
            </a:r>
            <a:r>
              <a:rPr lang="en-US" dirty="0" err="1" smtClean="0"/>
              <a:t>quả</a:t>
            </a:r>
            <a:r>
              <a:rPr lang="en-US" dirty="0" smtClean="0"/>
              <a:t>:</a:t>
            </a:r>
          </a:p>
          <a:p>
            <a:pPr lvl="1"/>
            <a:endParaRPr lang="en-US" dirty="0"/>
          </a:p>
        </p:txBody>
      </p:sp>
      <p:pic>
        <p:nvPicPr>
          <p:cNvPr id="4" name="Picture 3"/>
          <p:cNvPicPr/>
          <p:nvPr/>
        </p:nvPicPr>
        <p:blipFill>
          <a:blip r:embed="rId2"/>
          <a:stretch>
            <a:fillRect/>
          </a:stretch>
        </p:blipFill>
        <p:spPr>
          <a:xfrm>
            <a:off x="609600" y="2438400"/>
            <a:ext cx="8153400" cy="4038600"/>
          </a:xfrm>
          <a:prstGeom prst="rect">
            <a:avLst/>
          </a:prstGeom>
        </p:spPr>
      </p:pic>
    </p:spTree>
    <p:extLst>
      <p:ext uri="{BB962C8B-B14F-4D97-AF65-F5344CB8AC3E}">
        <p14:creationId xmlns:p14="http://schemas.microsoft.com/office/powerpoint/2010/main" val="3609726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en-US" dirty="0" err="1"/>
              <a:t>Trên</a:t>
            </a:r>
            <a:r>
              <a:rPr lang="en-US" dirty="0"/>
              <a:t> </a:t>
            </a:r>
            <a:r>
              <a:rPr lang="en-US" dirty="0" err="1"/>
              <a:t>miền</a:t>
            </a:r>
            <a:r>
              <a:rPr lang="en-US" dirty="0"/>
              <a:t> </a:t>
            </a:r>
            <a:r>
              <a:rPr lang="en-US" dirty="0" err="1"/>
              <a:t>tần</a:t>
            </a:r>
            <a:r>
              <a:rPr lang="en-US" dirty="0"/>
              <a:t> </a:t>
            </a:r>
            <a:r>
              <a:rPr lang="en-US" dirty="0" err="1"/>
              <a:t>số</a:t>
            </a:r>
            <a:r>
              <a:rPr lang="en-US" dirty="0" smtClean="0"/>
              <a:t>:</a:t>
            </a:r>
          </a:p>
          <a:p>
            <a:pPr lvl="1"/>
            <a:r>
              <a:rPr lang="en-US" dirty="0" err="1" smtClean="0"/>
              <a:t>Nhận</a:t>
            </a:r>
            <a:r>
              <a:rPr lang="en-US" dirty="0" smtClean="0"/>
              <a:t> </a:t>
            </a:r>
            <a:r>
              <a:rPr lang="en-US" dirty="0" err="1" smtClean="0"/>
              <a:t>xét</a:t>
            </a:r>
            <a:r>
              <a:rPr lang="en-US" dirty="0" smtClean="0"/>
              <a:t>:</a:t>
            </a:r>
          </a:p>
          <a:p>
            <a:pPr lvl="1"/>
            <a:endParaRPr lang="en-US" dirty="0"/>
          </a:p>
          <a:p>
            <a:pPr lvl="2"/>
            <a:r>
              <a:rPr lang="en-US" dirty="0" err="1" smtClean="0"/>
              <a:t>Ít</a:t>
            </a:r>
            <a:r>
              <a:rPr lang="en-US" dirty="0" smtClean="0"/>
              <a:t> </a:t>
            </a:r>
            <a:r>
              <a:rPr lang="en-US" dirty="0" err="1" smtClean="0"/>
              <a:t>sai</a:t>
            </a:r>
            <a:r>
              <a:rPr lang="en-US" dirty="0" smtClean="0"/>
              <a:t> </a:t>
            </a:r>
            <a:r>
              <a:rPr lang="en-US" dirty="0" err="1" smtClean="0"/>
              <a:t>số</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đưa</a:t>
            </a:r>
            <a:r>
              <a:rPr lang="en-US" dirty="0" smtClean="0"/>
              <a:t> </a:t>
            </a:r>
            <a:r>
              <a:rPr lang="en-US" dirty="0" err="1" smtClean="0"/>
              <a:t>ra</a:t>
            </a:r>
            <a:r>
              <a:rPr lang="en-US" dirty="0" smtClean="0"/>
              <a:t> </a:t>
            </a:r>
            <a:r>
              <a:rPr lang="en-US" dirty="0" err="1" smtClean="0"/>
              <a:t>khá</a:t>
            </a:r>
            <a:r>
              <a:rPr lang="en-US" dirty="0" smtClean="0"/>
              <a:t> </a:t>
            </a:r>
            <a:r>
              <a:rPr lang="en-US" dirty="0" err="1" smtClean="0"/>
              <a:t>sát</a:t>
            </a:r>
            <a:r>
              <a:rPr lang="en-US" dirty="0" smtClean="0"/>
              <a:t> </a:t>
            </a:r>
            <a:r>
              <a:rPr lang="en-US" dirty="0" err="1" smtClean="0"/>
              <a:t>với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đo</a:t>
            </a:r>
            <a:r>
              <a:rPr lang="en-US" dirty="0" smtClean="0"/>
              <a:t> </a:t>
            </a:r>
            <a:r>
              <a:rPr lang="en-US" dirty="0" err="1" smtClean="0"/>
              <a:t>thủ</a:t>
            </a:r>
            <a:r>
              <a:rPr lang="en-US" dirty="0" smtClean="0"/>
              <a:t> </a:t>
            </a:r>
            <a:r>
              <a:rPr lang="en-US" dirty="0" err="1" smtClean="0"/>
              <a:t>công</a:t>
            </a:r>
            <a:endParaRPr lang="en-US" dirty="0"/>
          </a:p>
        </p:txBody>
      </p:sp>
    </p:spTree>
    <p:extLst>
      <p:ext uri="{BB962C8B-B14F-4D97-AF65-F5344CB8AC3E}">
        <p14:creationId xmlns:p14="http://schemas.microsoft.com/office/powerpoint/2010/main" val="65051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a:bodyPr>
          <a:lstStyle/>
          <a:p>
            <a:r>
              <a:rPr lang="en-US" dirty="0" err="1" smtClean="0"/>
              <a:t>Trên</a:t>
            </a:r>
            <a:r>
              <a:rPr lang="en-US" dirty="0" smtClean="0"/>
              <a:t> </a:t>
            </a:r>
            <a:r>
              <a:rPr lang="en-US" dirty="0" err="1" smtClean="0"/>
              <a:t>miền</a:t>
            </a:r>
            <a:r>
              <a:rPr lang="en-US" dirty="0" smtClean="0"/>
              <a:t> </a:t>
            </a:r>
            <a:r>
              <a:rPr lang="en-US" dirty="0" err="1" smtClean="0"/>
              <a:t>thời</a:t>
            </a:r>
            <a:r>
              <a:rPr lang="en-US" dirty="0" smtClean="0"/>
              <a:t> </a:t>
            </a:r>
            <a:r>
              <a:rPr lang="en-US" dirty="0" err="1" smtClean="0"/>
              <a:t>gian</a:t>
            </a:r>
            <a:r>
              <a:rPr lang="en-US" dirty="0" smtClean="0"/>
              <a:t>:</a:t>
            </a:r>
          </a:p>
          <a:p>
            <a:pPr lvl="1"/>
            <a:r>
              <a:rPr lang="en-US" dirty="0" smtClean="0"/>
              <a:t>Code:</a:t>
            </a:r>
          </a:p>
          <a:p>
            <a:pPr marL="274320" lvl="1" indent="0">
              <a:buNone/>
            </a:pPr>
            <a:endParaRPr lang="en-US" dirty="0" smtClean="0"/>
          </a:p>
          <a:p>
            <a:pPr marL="548640" lvl="2" indent="0">
              <a:buNone/>
            </a:pPr>
            <a:r>
              <a:rPr lang="en-US" dirty="0">
                <a:solidFill>
                  <a:srgbClr val="0070C0"/>
                </a:solidFill>
              </a:rPr>
              <a:t>function </a:t>
            </a:r>
            <a:r>
              <a:rPr lang="en-US" dirty="0"/>
              <a:t>[F0] = main_findF0(y, </a:t>
            </a:r>
            <a:r>
              <a:rPr lang="en-US" dirty="0" err="1"/>
              <a:t>Fs</a:t>
            </a:r>
            <a:r>
              <a:rPr lang="en-US" dirty="0"/>
              <a:t>)</a:t>
            </a:r>
          </a:p>
          <a:p>
            <a:pPr marL="548640" lvl="2" indent="0">
              <a:buNone/>
            </a:pPr>
            <a:r>
              <a:rPr lang="en-US" dirty="0"/>
              <a:t>    count = 0;</a:t>
            </a:r>
          </a:p>
          <a:p>
            <a:pPr marL="548640" lvl="2" indent="0">
              <a:buNone/>
            </a:pPr>
            <a:r>
              <a:rPr lang="en-US" dirty="0"/>
              <a:t>    </a:t>
            </a:r>
            <a:r>
              <a:rPr lang="en-US" dirty="0" err="1"/>
              <a:t>pk</a:t>
            </a:r>
            <a:r>
              <a:rPr lang="en-US" dirty="0"/>
              <a:t> = </a:t>
            </a:r>
            <a:r>
              <a:rPr lang="en-US" dirty="0" err="1"/>
              <a:t>getPeaks</a:t>
            </a:r>
            <a:r>
              <a:rPr lang="en-US" dirty="0"/>
              <a:t>(y); </a:t>
            </a:r>
          </a:p>
          <a:p>
            <a:pPr marL="548640" lvl="2" indent="0">
              <a:buNone/>
            </a:pPr>
            <a:r>
              <a:rPr lang="en-US" dirty="0"/>
              <a:t>    S = findf1_2(</a:t>
            </a:r>
            <a:r>
              <a:rPr lang="en-US" dirty="0" err="1"/>
              <a:t>pk</a:t>
            </a:r>
            <a:r>
              <a:rPr lang="en-US" dirty="0"/>
              <a:t>);</a:t>
            </a:r>
          </a:p>
          <a:p>
            <a:pPr marL="548640" lvl="2" indent="0">
              <a:buNone/>
            </a:pPr>
            <a:r>
              <a:rPr lang="en-US" dirty="0"/>
              <a:t>    f1 = S(1); </a:t>
            </a:r>
          </a:p>
          <a:p>
            <a:pPr marL="548640" lvl="2" indent="0">
              <a:buNone/>
            </a:pPr>
            <a:r>
              <a:rPr lang="en-US" dirty="0"/>
              <a:t>    f2 = S(2); </a:t>
            </a:r>
          </a:p>
          <a:p>
            <a:pPr lvl="3"/>
            <a:endParaRPr lang="en-US" dirty="0"/>
          </a:p>
        </p:txBody>
      </p:sp>
    </p:spTree>
    <p:extLst>
      <p:ext uri="{BB962C8B-B14F-4D97-AF65-F5344CB8AC3E}">
        <p14:creationId xmlns:p14="http://schemas.microsoft.com/office/powerpoint/2010/main" val="2153698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Thu </a:t>
            </a:r>
            <a:r>
              <a:rPr lang="en-US" dirty="0" err="1" smtClean="0"/>
              <a:t>thập</a:t>
            </a:r>
            <a:r>
              <a:rPr lang="en-US" dirty="0" smtClean="0"/>
              <a:t> </a:t>
            </a:r>
            <a:r>
              <a:rPr lang="en-US" dirty="0" err="1" smtClean="0"/>
              <a:t>tín</a:t>
            </a:r>
            <a:r>
              <a:rPr lang="en-US" dirty="0" smtClean="0"/>
              <a:t> </a:t>
            </a:r>
            <a:r>
              <a:rPr lang="en-US" dirty="0" err="1" smtClean="0"/>
              <a:t>hiệu</a:t>
            </a:r>
            <a:endParaRPr lang="en-US" dirty="0"/>
          </a:p>
        </p:txBody>
      </p:sp>
      <p:sp>
        <p:nvSpPr>
          <p:cNvPr id="3" name="Content Placeholder 2"/>
          <p:cNvSpPr>
            <a:spLocks noGrp="1"/>
          </p:cNvSpPr>
          <p:nvPr>
            <p:ph idx="1"/>
          </p:nvPr>
        </p:nvSpPr>
        <p:spPr/>
        <p:txBody>
          <a:bodyPr/>
          <a:lstStyle/>
          <a:p>
            <a:r>
              <a:rPr lang="vi-VN" dirty="0"/>
              <a:t>Mỗi </a:t>
            </a:r>
            <a:r>
              <a:rPr lang="en-US" dirty="0" err="1" smtClean="0"/>
              <a:t>người</a:t>
            </a:r>
            <a:r>
              <a:rPr lang="vi-VN" dirty="0" smtClean="0"/>
              <a:t> </a:t>
            </a:r>
            <a:r>
              <a:rPr lang="vi-VN" dirty="0"/>
              <a:t>thu âm tín hiệu của 1 trong số 5 nguyên âm (/a/, /e/, /i/, /o/, /u/) trong môi trường yên tĩnh bằng chính giọng nói của mình, dùng tính năng “record” của 1 phần mềm xử lý âm thanh (ví dụ, Audacity hoặc Adobe Audition). Tần số lấy mẫu (sampling frequency) nên thiết lập ở 10, 16, hoặc 22 KHz. Sau đó dùng phần mềm cắt lấy 1 đoạn tín hiệu ổn định ở trung tâm của mỗi nguyên âm dài khoảng 30 ms (miliseconds) để dùng cho các bước phân tích tiếp theo</a:t>
            </a:r>
            <a:endParaRPr lang="en-US" dirty="0"/>
          </a:p>
        </p:txBody>
      </p:sp>
    </p:spTree>
    <p:extLst>
      <p:ext uri="{BB962C8B-B14F-4D97-AF65-F5344CB8AC3E}">
        <p14:creationId xmlns:p14="http://schemas.microsoft.com/office/powerpoint/2010/main" val="4379383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Trên</a:t>
            </a:r>
            <a:r>
              <a:rPr lang="en-US" dirty="0"/>
              <a:t> </a:t>
            </a:r>
            <a:r>
              <a:rPr lang="en-US" dirty="0" err="1"/>
              <a:t>miền</a:t>
            </a:r>
            <a:r>
              <a:rPr lang="en-US" dirty="0"/>
              <a:t> </a:t>
            </a:r>
            <a:r>
              <a:rPr lang="en-US" dirty="0" err="1"/>
              <a:t>thời</a:t>
            </a:r>
            <a:r>
              <a:rPr lang="en-US" dirty="0"/>
              <a:t> </a:t>
            </a:r>
            <a:r>
              <a:rPr lang="en-US" dirty="0" err="1"/>
              <a:t>gian</a:t>
            </a:r>
            <a:r>
              <a:rPr lang="en-US" dirty="0"/>
              <a:t>:</a:t>
            </a:r>
          </a:p>
          <a:p>
            <a:pPr lvl="1"/>
            <a:r>
              <a:rPr lang="en-US" dirty="0"/>
              <a:t>Code</a:t>
            </a:r>
            <a:r>
              <a:rPr lang="en-US" dirty="0" smtClean="0"/>
              <a:t>:</a:t>
            </a:r>
          </a:p>
          <a:p>
            <a:pPr lvl="1"/>
            <a:endParaRPr lang="en-US" dirty="0"/>
          </a:p>
          <a:p>
            <a:pPr marL="548640" lvl="2" indent="0">
              <a:buNone/>
            </a:pPr>
            <a:r>
              <a:rPr lang="en-US" dirty="0">
                <a:solidFill>
                  <a:srgbClr val="0070C0"/>
                </a:solidFill>
              </a:rPr>
              <a:t>for</a:t>
            </a:r>
            <a:r>
              <a:rPr lang="en-US" dirty="0"/>
              <a:t> i = 1 : length(y)</a:t>
            </a:r>
          </a:p>
          <a:p>
            <a:pPr marL="548640" lvl="2" indent="0">
              <a:buNone/>
            </a:pPr>
            <a:r>
              <a:rPr lang="en-US" dirty="0"/>
              <a:t>        </a:t>
            </a:r>
            <a:r>
              <a:rPr lang="en-US" dirty="0">
                <a:solidFill>
                  <a:srgbClr val="0070C0"/>
                </a:solidFill>
              </a:rPr>
              <a:t>if</a:t>
            </a:r>
            <a:r>
              <a:rPr lang="en-US" dirty="0"/>
              <a:t> y(i) == f1</a:t>
            </a:r>
          </a:p>
          <a:p>
            <a:pPr marL="548640" lvl="2" indent="0">
              <a:buNone/>
            </a:pPr>
            <a:r>
              <a:rPr lang="en-US" dirty="0"/>
              <a:t>            count = count +1;</a:t>
            </a:r>
          </a:p>
          <a:p>
            <a:pPr marL="548640" lvl="2" indent="0">
              <a:buNone/>
            </a:pPr>
            <a:r>
              <a:rPr lang="en-US" dirty="0"/>
              <a:t>            z = i;</a:t>
            </a:r>
          </a:p>
          <a:p>
            <a:pPr marL="548640" lvl="2" indent="0">
              <a:buNone/>
            </a:pPr>
            <a:r>
              <a:rPr lang="en-US" dirty="0" smtClean="0"/>
              <a:t>        </a:t>
            </a:r>
            <a:r>
              <a:rPr lang="en-US" dirty="0">
                <a:solidFill>
                  <a:srgbClr val="0070C0"/>
                </a:solidFill>
              </a:rPr>
              <a:t>end</a:t>
            </a:r>
          </a:p>
          <a:p>
            <a:pPr marL="548640" lvl="2" indent="0">
              <a:buNone/>
            </a:pPr>
            <a:r>
              <a:rPr lang="en-US" dirty="0"/>
              <a:t>        </a:t>
            </a:r>
            <a:r>
              <a:rPr lang="en-US" dirty="0">
                <a:solidFill>
                  <a:srgbClr val="0070C0"/>
                </a:solidFill>
              </a:rPr>
              <a:t>if</a:t>
            </a:r>
            <a:r>
              <a:rPr lang="en-US" dirty="0"/>
              <a:t> count &gt; 0</a:t>
            </a:r>
          </a:p>
          <a:p>
            <a:pPr marL="548640" lvl="2" indent="0">
              <a:buNone/>
            </a:pPr>
            <a:r>
              <a:rPr lang="en-US" dirty="0"/>
              <a:t>            </a:t>
            </a:r>
            <a:r>
              <a:rPr lang="en-US" dirty="0">
                <a:solidFill>
                  <a:srgbClr val="0070C0"/>
                </a:solidFill>
              </a:rPr>
              <a:t>if</a:t>
            </a:r>
            <a:r>
              <a:rPr lang="en-US" dirty="0"/>
              <a:t> y(i) == f2</a:t>
            </a:r>
          </a:p>
          <a:p>
            <a:pPr marL="548640" lvl="2" indent="0">
              <a:buNone/>
            </a:pPr>
            <a:r>
              <a:rPr lang="en-US" dirty="0"/>
              <a:t>                </a:t>
            </a:r>
            <a:r>
              <a:rPr lang="en-US" dirty="0">
                <a:solidFill>
                  <a:srgbClr val="0070C0"/>
                </a:solidFill>
              </a:rPr>
              <a:t>break</a:t>
            </a:r>
            <a:r>
              <a:rPr lang="en-US" dirty="0"/>
              <a:t>;</a:t>
            </a:r>
          </a:p>
          <a:p>
            <a:pPr marL="548640" lvl="2" indent="0">
              <a:buNone/>
            </a:pPr>
            <a:r>
              <a:rPr lang="en-US" dirty="0"/>
              <a:t>            </a:t>
            </a:r>
            <a:r>
              <a:rPr lang="en-US" dirty="0">
                <a:solidFill>
                  <a:srgbClr val="0070C0"/>
                </a:solidFill>
              </a:rPr>
              <a:t>else</a:t>
            </a:r>
          </a:p>
          <a:p>
            <a:pPr marL="548640" lvl="2" indent="0">
              <a:buNone/>
            </a:pPr>
            <a:r>
              <a:rPr lang="en-US" dirty="0" smtClean="0"/>
              <a:t>                </a:t>
            </a:r>
            <a:r>
              <a:rPr lang="en-US" dirty="0"/>
              <a:t>count = count +1;</a:t>
            </a:r>
          </a:p>
          <a:p>
            <a:pPr marL="548640" lvl="2" indent="0">
              <a:buNone/>
            </a:pPr>
            <a:r>
              <a:rPr lang="en-US" dirty="0"/>
              <a:t> 		 </a:t>
            </a:r>
            <a:r>
              <a:rPr lang="en-US" dirty="0">
                <a:solidFill>
                  <a:srgbClr val="0070C0"/>
                </a:solidFill>
              </a:rPr>
              <a:t>end</a:t>
            </a:r>
          </a:p>
          <a:p>
            <a:pPr marL="548640" lvl="2" indent="0">
              <a:buNone/>
            </a:pPr>
            <a:r>
              <a:rPr lang="en-US" dirty="0" smtClean="0"/>
              <a:t>	   </a:t>
            </a:r>
            <a:r>
              <a:rPr lang="en-US" dirty="0">
                <a:solidFill>
                  <a:srgbClr val="0070C0"/>
                </a:solidFill>
              </a:rPr>
              <a:t>end</a:t>
            </a:r>
          </a:p>
          <a:p>
            <a:pPr marL="548640" lvl="2" indent="0">
              <a:buNone/>
            </a:pPr>
            <a:r>
              <a:rPr lang="en-US" dirty="0"/>
              <a:t>   </a:t>
            </a:r>
            <a:r>
              <a:rPr lang="en-US" dirty="0">
                <a:solidFill>
                  <a:srgbClr val="0070C0"/>
                </a:solidFill>
              </a:rPr>
              <a:t>end</a:t>
            </a:r>
          </a:p>
          <a:p>
            <a:pPr lvl="1"/>
            <a:endParaRPr lang="en-US" dirty="0"/>
          </a:p>
          <a:p>
            <a:endParaRPr lang="en-US" dirty="0"/>
          </a:p>
        </p:txBody>
      </p:sp>
    </p:spTree>
    <p:extLst>
      <p:ext uri="{BB962C8B-B14F-4D97-AF65-F5344CB8AC3E}">
        <p14:creationId xmlns:p14="http://schemas.microsoft.com/office/powerpoint/2010/main" val="35544026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anim calcmode="lin" valueType="num">
                                      <p:cBhvr>
                                        <p:cTn id="3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anim calcmode="lin" valueType="num">
                                      <p:cBhvr>
                                        <p:cTn id="4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1000"/>
                                        <p:tgtEl>
                                          <p:spTgt spid="3">
                                            <p:txEl>
                                              <p:pRg st="12" end="12"/>
                                            </p:txEl>
                                          </p:spTgt>
                                        </p:tgtEl>
                                      </p:cBhvr>
                                    </p:animEffect>
                                    <p:anim calcmode="lin" valueType="num">
                                      <p:cBhvr>
                                        <p:cTn id="5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1000"/>
                                        <p:tgtEl>
                                          <p:spTgt spid="3">
                                            <p:txEl>
                                              <p:pRg st="14" end="14"/>
                                            </p:txEl>
                                          </p:spTgt>
                                        </p:tgtEl>
                                      </p:cBhvr>
                                    </p:animEffect>
                                    <p:anim calcmode="lin" valueType="num">
                                      <p:cBhvr>
                                        <p:cTn id="6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1000"/>
                                        <p:tgtEl>
                                          <p:spTgt spid="3">
                                            <p:txEl>
                                              <p:pRg st="15" end="15"/>
                                            </p:txEl>
                                          </p:spTgt>
                                        </p:tgtEl>
                                      </p:cBhvr>
                                    </p:animEffect>
                                    <p:anim calcmode="lin" valueType="num">
                                      <p:cBhvr>
                                        <p:cTn id="6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Trên</a:t>
            </a:r>
            <a:r>
              <a:rPr lang="en-US" dirty="0"/>
              <a:t> </a:t>
            </a:r>
            <a:r>
              <a:rPr lang="en-US" dirty="0" err="1"/>
              <a:t>miền</a:t>
            </a:r>
            <a:r>
              <a:rPr lang="en-US" dirty="0"/>
              <a:t> </a:t>
            </a:r>
            <a:r>
              <a:rPr lang="en-US" dirty="0" err="1"/>
              <a:t>thời</a:t>
            </a:r>
            <a:r>
              <a:rPr lang="en-US" dirty="0"/>
              <a:t> </a:t>
            </a:r>
            <a:r>
              <a:rPr lang="en-US" dirty="0" err="1"/>
              <a:t>gian</a:t>
            </a:r>
            <a:r>
              <a:rPr lang="en-US" dirty="0"/>
              <a:t>:</a:t>
            </a:r>
          </a:p>
          <a:p>
            <a:pPr lvl="1"/>
            <a:r>
              <a:rPr lang="en-US" dirty="0"/>
              <a:t>Code</a:t>
            </a:r>
            <a:r>
              <a:rPr lang="en-US" dirty="0" smtClean="0"/>
              <a:t>:</a:t>
            </a:r>
          </a:p>
          <a:p>
            <a:pPr lvl="1"/>
            <a:endParaRPr lang="en-US" dirty="0"/>
          </a:p>
          <a:p>
            <a:pPr marL="548640" lvl="2" indent="0">
              <a:buNone/>
            </a:pPr>
            <a:r>
              <a:rPr lang="en-US" dirty="0"/>
              <a:t> F0 = 1/((count)/</a:t>
            </a:r>
            <a:r>
              <a:rPr lang="en-US" dirty="0" err="1"/>
              <a:t>Fs</a:t>
            </a:r>
            <a:r>
              <a:rPr lang="en-US" dirty="0"/>
              <a:t>);</a:t>
            </a:r>
          </a:p>
          <a:p>
            <a:pPr marL="548640" lvl="2" indent="0">
              <a:buNone/>
            </a:pPr>
            <a:r>
              <a:rPr lang="en-US" dirty="0"/>
              <a:t>    count2 = count;</a:t>
            </a:r>
          </a:p>
          <a:p>
            <a:pPr marL="548640" lvl="2" indent="0">
              <a:buNone/>
            </a:pPr>
            <a:r>
              <a:rPr lang="en-US" dirty="0"/>
              <a:t>    s3 = S(3) + 1;</a:t>
            </a:r>
          </a:p>
          <a:p>
            <a:pPr marL="548640" lvl="2" indent="0">
              <a:buNone/>
            </a:pPr>
            <a:r>
              <a:rPr lang="en-US" dirty="0"/>
              <a:t>    </a:t>
            </a:r>
            <a:r>
              <a:rPr lang="en-US" dirty="0">
                <a:solidFill>
                  <a:srgbClr val="0070C0"/>
                </a:solidFill>
              </a:rPr>
              <a:t>if</a:t>
            </a:r>
            <a:r>
              <a:rPr lang="en-US" dirty="0"/>
              <a:t> F0 &gt; 210</a:t>
            </a:r>
          </a:p>
          <a:p>
            <a:pPr marL="548640" lvl="2" indent="0">
              <a:buNone/>
            </a:pPr>
            <a:r>
              <a:rPr lang="en-US" dirty="0"/>
              <a:t>        </a:t>
            </a:r>
            <a:r>
              <a:rPr lang="en-US" dirty="0">
                <a:solidFill>
                  <a:srgbClr val="0070C0"/>
                </a:solidFill>
              </a:rPr>
              <a:t>for</a:t>
            </a:r>
            <a:r>
              <a:rPr lang="en-US" dirty="0"/>
              <a:t> e = 1 : length(y)</a:t>
            </a:r>
          </a:p>
          <a:p>
            <a:pPr marL="548640" lvl="2" indent="0">
              <a:buNone/>
            </a:pPr>
            <a:r>
              <a:rPr lang="en-US" dirty="0"/>
              <a:t>            </a:t>
            </a:r>
            <a:r>
              <a:rPr lang="en-US" dirty="0">
                <a:solidFill>
                  <a:srgbClr val="0070C0"/>
                </a:solidFill>
              </a:rPr>
              <a:t>if</a:t>
            </a:r>
            <a:r>
              <a:rPr lang="en-US" dirty="0"/>
              <a:t> y(e) == </a:t>
            </a:r>
            <a:r>
              <a:rPr lang="en-US" dirty="0" err="1"/>
              <a:t>pk</a:t>
            </a:r>
            <a:r>
              <a:rPr lang="en-US" dirty="0"/>
              <a:t>(s3)</a:t>
            </a:r>
          </a:p>
          <a:p>
            <a:pPr marL="548640" lvl="2" indent="0">
              <a:buNone/>
            </a:pPr>
            <a:r>
              <a:rPr lang="en-US" dirty="0"/>
              <a:t>                </a:t>
            </a:r>
            <a:r>
              <a:rPr lang="en-US" dirty="0">
                <a:solidFill>
                  <a:srgbClr val="0070C0"/>
                </a:solidFill>
              </a:rPr>
              <a:t>break</a:t>
            </a:r>
            <a:r>
              <a:rPr lang="en-US" dirty="0"/>
              <a:t>;</a:t>
            </a:r>
          </a:p>
          <a:p>
            <a:pPr marL="548640" lvl="2" indent="0">
              <a:buNone/>
            </a:pPr>
            <a:r>
              <a:rPr lang="en-US" dirty="0"/>
              <a:t>            </a:t>
            </a:r>
            <a:r>
              <a:rPr lang="en-US" dirty="0">
                <a:solidFill>
                  <a:srgbClr val="0070C0"/>
                </a:solidFill>
              </a:rPr>
              <a:t>else</a:t>
            </a:r>
          </a:p>
          <a:p>
            <a:pPr marL="548640" lvl="2" indent="0">
              <a:buNone/>
            </a:pPr>
            <a:r>
              <a:rPr lang="en-US" dirty="0"/>
              <a:t>                count2 = count2 +1;</a:t>
            </a:r>
          </a:p>
          <a:p>
            <a:pPr marL="548640" lvl="2" indent="0">
              <a:buNone/>
            </a:pPr>
            <a:r>
              <a:rPr lang="en-US" dirty="0"/>
              <a:t>            </a:t>
            </a:r>
            <a:r>
              <a:rPr lang="en-US" dirty="0">
                <a:solidFill>
                  <a:srgbClr val="0070C0"/>
                </a:solidFill>
              </a:rPr>
              <a:t>end</a:t>
            </a:r>
          </a:p>
          <a:p>
            <a:pPr marL="548640" lvl="2" indent="0">
              <a:buNone/>
            </a:pPr>
            <a:r>
              <a:rPr lang="en-US" dirty="0"/>
              <a:t>        </a:t>
            </a:r>
            <a:r>
              <a:rPr lang="en-US" dirty="0">
                <a:solidFill>
                  <a:srgbClr val="0070C0"/>
                </a:solidFill>
              </a:rPr>
              <a:t>end</a:t>
            </a:r>
          </a:p>
          <a:p>
            <a:pPr marL="548640" lvl="2" indent="0">
              <a:buNone/>
            </a:pPr>
            <a:r>
              <a:rPr lang="en-US" dirty="0"/>
              <a:t>        F02 = 1/((count2-count-z)/</a:t>
            </a:r>
            <a:r>
              <a:rPr lang="en-US" dirty="0" err="1"/>
              <a:t>Fs</a:t>
            </a:r>
            <a:r>
              <a:rPr lang="en-US" dirty="0"/>
              <a:t>);</a:t>
            </a:r>
          </a:p>
          <a:p>
            <a:pPr marL="548640" lvl="2" indent="0">
              <a:buNone/>
            </a:pPr>
            <a:r>
              <a:rPr lang="en-US" dirty="0"/>
              <a:t>        </a:t>
            </a:r>
            <a:r>
              <a:rPr lang="en-US" dirty="0" err="1"/>
              <a:t>fprintf</a:t>
            </a:r>
            <a:r>
              <a:rPr lang="en-US" dirty="0"/>
              <a:t>('Maybe f0 = %f\n', F02);</a:t>
            </a:r>
          </a:p>
          <a:p>
            <a:pPr marL="548640" lvl="2" indent="0">
              <a:buNone/>
            </a:pPr>
            <a:r>
              <a:rPr lang="en-US" dirty="0"/>
              <a:t>    </a:t>
            </a:r>
            <a:r>
              <a:rPr lang="en-US" dirty="0">
                <a:solidFill>
                  <a:srgbClr val="0070C0"/>
                </a:solidFill>
              </a:rPr>
              <a:t>end</a:t>
            </a:r>
          </a:p>
          <a:p>
            <a:pPr marL="548640" lvl="2" indent="0">
              <a:buNone/>
            </a:pPr>
            <a:r>
              <a:rPr lang="en-US" dirty="0"/>
              <a:t>    </a:t>
            </a:r>
          </a:p>
          <a:p>
            <a:pPr marL="548640" lvl="2" indent="0">
              <a:buNone/>
            </a:pPr>
            <a:r>
              <a:rPr lang="en-US" dirty="0">
                <a:solidFill>
                  <a:srgbClr val="0070C0"/>
                </a:solidFill>
              </a:rPr>
              <a:t>end</a:t>
            </a:r>
          </a:p>
        </p:txBody>
      </p:sp>
    </p:spTree>
    <p:extLst>
      <p:ext uri="{BB962C8B-B14F-4D97-AF65-F5344CB8AC3E}">
        <p14:creationId xmlns:p14="http://schemas.microsoft.com/office/powerpoint/2010/main" val="4276390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anim calcmode="lin" valueType="num">
                                      <p:cBhvr>
                                        <p:cTn id="3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anim calcmode="lin" valueType="num">
                                      <p:cBhvr>
                                        <p:cTn id="4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1000"/>
                                        <p:tgtEl>
                                          <p:spTgt spid="3">
                                            <p:txEl>
                                              <p:pRg st="12" end="12"/>
                                            </p:txEl>
                                          </p:spTgt>
                                        </p:tgtEl>
                                      </p:cBhvr>
                                    </p:animEffect>
                                    <p:anim calcmode="lin" valueType="num">
                                      <p:cBhvr>
                                        <p:cTn id="5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1000"/>
                                        <p:tgtEl>
                                          <p:spTgt spid="3">
                                            <p:txEl>
                                              <p:pRg st="14" end="14"/>
                                            </p:txEl>
                                          </p:spTgt>
                                        </p:tgtEl>
                                      </p:cBhvr>
                                    </p:animEffect>
                                    <p:anim calcmode="lin" valueType="num">
                                      <p:cBhvr>
                                        <p:cTn id="6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1000"/>
                                        <p:tgtEl>
                                          <p:spTgt spid="3">
                                            <p:txEl>
                                              <p:pRg st="15" end="15"/>
                                            </p:txEl>
                                          </p:spTgt>
                                        </p:tgtEl>
                                      </p:cBhvr>
                                    </p:animEffect>
                                    <p:anim calcmode="lin" valueType="num">
                                      <p:cBhvr>
                                        <p:cTn id="6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1000"/>
                                        <p:tgtEl>
                                          <p:spTgt spid="3">
                                            <p:txEl>
                                              <p:pRg st="16" end="16"/>
                                            </p:txEl>
                                          </p:spTgt>
                                        </p:tgtEl>
                                      </p:cBhvr>
                                    </p:animEffect>
                                    <p:anim calcmode="lin" valueType="num">
                                      <p:cBhvr>
                                        <p:cTn id="7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1000"/>
                                        <p:tgtEl>
                                          <p:spTgt spid="3">
                                            <p:txEl>
                                              <p:pRg st="17" end="17"/>
                                            </p:txEl>
                                          </p:spTgt>
                                        </p:tgtEl>
                                      </p:cBhvr>
                                    </p:animEffect>
                                    <p:anim calcmode="lin" valueType="num">
                                      <p:cBhvr>
                                        <p:cTn id="78"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1000"/>
                                        <p:tgtEl>
                                          <p:spTgt spid="3">
                                            <p:txEl>
                                              <p:pRg st="18" end="18"/>
                                            </p:txEl>
                                          </p:spTgt>
                                        </p:tgtEl>
                                      </p:cBhvr>
                                    </p:animEffect>
                                    <p:anim calcmode="lin" valueType="num">
                                      <p:cBhvr>
                                        <p:cTn id="83"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en-US" dirty="0" err="1"/>
              <a:t>Trên</a:t>
            </a:r>
            <a:r>
              <a:rPr lang="en-US" dirty="0"/>
              <a:t> </a:t>
            </a:r>
            <a:r>
              <a:rPr lang="en-US" dirty="0" err="1"/>
              <a:t>miền</a:t>
            </a:r>
            <a:r>
              <a:rPr lang="en-US" dirty="0"/>
              <a:t> </a:t>
            </a:r>
            <a:r>
              <a:rPr lang="en-US" dirty="0" err="1"/>
              <a:t>thời</a:t>
            </a:r>
            <a:r>
              <a:rPr lang="en-US" dirty="0"/>
              <a:t> </a:t>
            </a:r>
            <a:r>
              <a:rPr lang="en-US" dirty="0" err="1"/>
              <a:t>gian</a:t>
            </a:r>
            <a:r>
              <a:rPr lang="en-US" dirty="0"/>
              <a:t>:</a:t>
            </a:r>
          </a:p>
          <a:p>
            <a:pPr lvl="1"/>
            <a:r>
              <a:rPr lang="en-US" dirty="0" err="1" smtClean="0"/>
              <a:t>Kết</a:t>
            </a:r>
            <a:r>
              <a:rPr lang="en-US" dirty="0" smtClean="0"/>
              <a:t> </a:t>
            </a:r>
            <a:r>
              <a:rPr lang="en-US" dirty="0" err="1" smtClean="0"/>
              <a:t>quả</a:t>
            </a:r>
            <a:r>
              <a:rPr lang="en-US" dirty="0" smtClean="0"/>
              <a:t>:</a:t>
            </a:r>
          </a:p>
          <a:p>
            <a:pPr lvl="1"/>
            <a:endParaRPr lang="en-US" dirty="0"/>
          </a:p>
        </p:txBody>
      </p:sp>
      <p:pic>
        <p:nvPicPr>
          <p:cNvPr id="5" name="Picture 4"/>
          <p:cNvPicPr/>
          <p:nvPr/>
        </p:nvPicPr>
        <p:blipFill>
          <a:blip r:embed="rId2"/>
          <a:stretch>
            <a:fillRect/>
          </a:stretch>
        </p:blipFill>
        <p:spPr>
          <a:xfrm>
            <a:off x="457200" y="2514600"/>
            <a:ext cx="8305800" cy="3962400"/>
          </a:xfrm>
          <a:prstGeom prst="rect">
            <a:avLst/>
          </a:prstGeom>
        </p:spPr>
      </p:pic>
    </p:spTree>
    <p:extLst>
      <p:ext uri="{BB962C8B-B14F-4D97-AF65-F5344CB8AC3E}">
        <p14:creationId xmlns:p14="http://schemas.microsoft.com/office/powerpoint/2010/main" val="2092434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4.Phân </a:t>
            </a:r>
            <a:r>
              <a:rPr lang="en-US" dirty="0" err="1"/>
              <a:t>tích</a:t>
            </a:r>
            <a:r>
              <a:rPr lang="en-US" dirty="0"/>
              <a:t> </a:t>
            </a:r>
            <a:r>
              <a:rPr lang="en-US" dirty="0" err="1"/>
              <a:t>tín</a:t>
            </a:r>
            <a:r>
              <a:rPr lang="en-US" dirty="0"/>
              <a:t> </a:t>
            </a:r>
            <a:r>
              <a:rPr lang="en-US" dirty="0" err="1"/>
              <a:t>hiệu</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lstStyle/>
          <a:p>
            <a:r>
              <a:rPr lang="en-US" dirty="0" err="1"/>
              <a:t>Trên</a:t>
            </a:r>
            <a:r>
              <a:rPr lang="en-US" dirty="0"/>
              <a:t> </a:t>
            </a:r>
            <a:r>
              <a:rPr lang="en-US" dirty="0" err="1"/>
              <a:t>miền</a:t>
            </a:r>
            <a:r>
              <a:rPr lang="en-US" dirty="0"/>
              <a:t> </a:t>
            </a:r>
            <a:r>
              <a:rPr lang="en-US" dirty="0" err="1"/>
              <a:t>thời</a:t>
            </a:r>
            <a:r>
              <a:rPr lang="en-US" dirty="0"/>
              <a:t> </a:t>
            </a:r>
            <a:r>
              <a:rPr lang="en-US" dirty="0" err="1"/>
              <a:t>gian</a:t>
            </a:r>
            <a:r>
              <a:rPr lang="en-US" dirty="0"/>
              <a:t>:</a:t>
            </a:r>
          </a:p>
          <a:p>
            <a:pPr lvl="1"/>
            <a:r>
              <a:rPr lang="en-US" dirty="0" err="1" smtClean="0"/>
              <a:t>Nhận</a:t>
            </a:r>
            <a:r>
              <a:rPr lang="en-US" dirty="0" smtClean="0"/>
              <a:t> </a:t>
            </a:r>
            <a:r>
              <a:rPr lang="en-US" dirty="0" err="1" smtClean="0"/>
              <a:t>xét</a:t>
            </a:r>
            <a:r>
              <a:rPr lang="en-US" dirty="0" smtClean="0"/>
              <a:t>:</a:t>
            </a:r>
          </a:p>
          <a:p>
            <a:pPr lvl="2"/>
            <a:endParaRPr lang="en-US" dirty="0"/>
          </a:p>
          <a:p>
            <a:pPr lvl="3"/>
            <a:r>
              <a:rPr lang="en-US" dirty="0" err="1" smtClean="0"/>
              <a:t>Sai</a:t>
            </a:r>
            <a:r>
              <a:rPr lang="en-US" dirty="0" smtClean="0"/>
              <a:t> </a:t>
            </a:r>
            <a:r>
              <a:rPr lang="en-US" dirty="0" err="1" smtClean="0"/>
              <a:t>số</a:t>
            </a:r>
            <a:r>
              <a:rPr lang="en-US" dirty="0" smtClean="0"/>
              <a:t> </a:t>
            </a:r>
            <a:r>
              <a:rPr lang="en-US" dirty="0" err="1" smtClean="0"/>
              <a:t>sẽ</a:t>
            </a:r>
            <a:r>
              <a:rPr lang="en-US" dirty="0" smtClean="0"/>
              <a:t> </a:t>
            </a:r>
            <a:r>
              <a:rPr lang="en-US" dirty="0" err="1" smtClean="0"/>
              <a:t>bé</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thấy</a:t>
            </a:r>
            <a:r>
              <a:rPr lang="en-US" dirty="0" smtClean="0"/>
              <a:t> </a:t>
            </a:r>
            <a:r>
              <a:rPr lang="en-US" dirty="0" err="1" smtClean="0"/>
              <a:t>rõ</a:t>
            </a:r>
            <a:r>
              <a:rPr lang="en-US" dirty="0" smtClean="0"/>
              <a:t> </a:t>
            </a:r>
            <a:r>
              <a:rPr lang="en-US" dirty="0" err="1" smtClean="0"/>
              <a:t>đỉnh</a:t>
            </a:r>
            <a:r>
              <a:rPr lang="en-US" dirty="0" smtClean="0"/>
              <a:t> </a:t>
            </a:r>
            <a:r>
              <a:rPr lang="en-US" dirty="0" err="1" smtClean="0"/>
              <a:t>bằng</a:t>
            </a:r>
            <a:r>
              <a:rPr lang="en-US" dirty="0" smtClean="0"/>
              <a:t> </a:t>
            </a:r>
            <a:r>
              <a:rPr lang="en-US" dirty="0" err="1" smtClean="0"/>
              <a:t>mắt</a:t>
            </a:r>
            <a:r>
              <a:rPr lang="en-US" dirty="0" smtClean="0"/>
              <a:t> </a:t>
            </a:r>
            <a:r>
              <a:rPr lang="en-US" dirty="0" err="1" smtClean="0"/>
              <a:t>thường</a:t>
            </a:r>
            <a:endParaRPr lang="en-US" dirty="0" smtClean="0"/>
          </a:p>
          <a:p>
            <a:pPr lvl="3"/>
            <a:r>
              <a:rPr lang="en-US" dirty="0" err="1" smtClean="0"/>
              <a:t>Sai</a:t>
            </a:r>
            <a:r>
              <a:rPr lang="en-US" dirty="0" smtClean="0"/>
              <a:t> </a:t>
            </a:r>
            <a:r>
              <a:rPr lang="en-US" dirty="0" err="1" smtClean="0"/>
              <a:t>số</a:t>
            </a:r>
            <a:r>
              <a:rPr lang="en-US" dirty="0" smtClean="0"/>
              <a:t> </a:t>
            </a:r>
            <a:r>
              <a:rPr lang="en-US" dirty="0" err="1" smtClean="0"/>
              <a:t>lớn</a:t>
            </a:r>
            <a:r>
              <a:rPr lang="en-US" dirty="0" smtClean="0"/>
              <a:t>, </a:t>
            </a:r>
            <a:r>
              <a:rPr lang="en-US" dirty="0" err="1" smtClean="0"/>
              <a:t>chứng</a:t>
            </a:r>
            <a:r>
              <a:rPr lang="en-US" dirty="0" smtClean="0"/>
              <a:t> </a:t>
            </a:r>
            <a:r>
              <a:rPr lang="en-US" dirty="0" err="1" smtClean="0"/>
              <a:t>tỏ</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thu</a:t>
            </a:r>
            <a:r>
              <a:rPr lang="en-US" dirty="0" smtClean="0"/>
              <a:t> </a:t>
            </a:r>
            <a:r>
              <a:rPr lang="en-US" dirty="0" err="1" smtClean="0"/>
              <a:t>âm</a:t>
            </a:r>
            <a:r>
              <a:rPr lang="en-US" dirty="0" smtClean="0"/>
              <a:t> </a:t>
            </a:r>
            <a:r>
              <a:rPr lang="en-US" dirty="0" err="1" smtClean="0"/>
              <a:t>không</a:t>
            </a:r>
            <a:r>
              <a:rPr lang="en-US" dirty="0" smtClean="0"/>
              <a:t> </a:t>
            </a:r>
            <a:r>
              <a:rPr lang="en-US" dirty="0" err="1" smtClean="0"/>
              <a:t>rõ</a:t>
            </a:r>
            <a:r>
              <a:rPr lang="en-US" dirty="0" smtClean="0"/>
              <a:t> </a:t>
            </a:r>
            <a:r>
              <a:rPr lang="en-US" dirty="0" err="1" smtClean="0"/>
              <a:t>đỉnh</a:t>
            </a:r>
            <a:r>
              <a:rPr lang="en-US" dirty="0"/>
              <a:t> </a:t>
            </a:r>
            <a:r>
              <a:rPr lang="en-US" dirty="0" smtClean="0"/>
              <a:t>→ </a:t>
            </a:r>
            <a:r>
              <a:rPr lang="en-US" dirty="0" err="1" smtClean="0"/>
              <a:t>thu</a:t>
            </a:r>
            <a:r>
              <a:rPr lang="en-US" dirty="0" smtClean="0"/>
              <a:t> </a:t>
            </a:r>
            <a:r>
              <a:rPr lang="en-US" dirty="0" err="1" smtClean="0"/>
              <a:t>âm</a:t>
            </a:r>
            <a:r>
              <a:rPr lang="en-US" dirty="0" smtClean="0"/>
              <a:t> </a:t>
            </a:r>
            <a:r>
              <a:rPr lang="en-US" dirty="0" err="1" smtClean="0"/>
              <a:t>không</a:t>
            </a:r>
            <a:r>
              <a:rPr lang="en-US" dirty="0" smtClean="0"/>
              <a:t> </a:t>
            </a:r>
            <a:r>
              <a:rPr lang="en-US" dirty="0" err="1" smtClean="0"/>
              <a:t>rõ</a:t>
            </a:r>
            <a:r>
              <a:rPr lang="en-US" dirty="0" smtClean="0"/>
              <a:t> </a:t>
            </a:r>
            <a:r>
              <a:rPr lang="en-US" dirty="0" err="1" smtClean="0"/>
              <a:t>ràng</a:t>
            </a:r>
            <a:endParaRPr lang="en-US" dirty="0" smtClean="0"/>
          </a:p>
          <a:p>
            <a:pPr lvl="3"/>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mà</a:t>
            </a:r>
            <a:r>
              <a:rPr lang="en-US" dirty="0" smtClean="0"/>
              <a:t> </a:t>
            </a:r>
            <a:r>
              <a:rPr lang="en-US" dirty="0" err="1" smtClean="0"/>
              <a:t>trong</a:t>
            </a:r>
            <a:r>
              <a:rPr lang="en-US" dirty="0" smtClean="0"/>
              <a:t> </a:t>
            </a:r>
            <a:r>
              <a:rPr lang="en-US" dirty="0" err="1" smtClean="0"/>
              <a:t>chu</a:t>
            </a:r>
            <a:r>
              <a:rPr lang="en-US" dirty="0" smtClean="0"/>
              <a:t> </a:t>
            </a:r>
            <a:r>
              <a:rPr lang="en-US" dirty="0" err="1" smtClean="0"/>
              <a:t>kì</a:t>
            </a:r>
            <a:r>
              <a:rPr lang="en-US" dirty="0" smtClean="0"/>
              <a:t> T, </a:t>
            </a:r>
            <a:r>
              <a:rPr lang="en-US" dirty="0" err="1" smtClean="0"/>
              <a:t>có</a:t>
            </a:r>
            <a:r>
              <a:rPr lang="en-US" dirty="0" smtClean="0"/>
              <a:t> 2 hay </a:t>
            </a:r>
            <a:r>
              <a:rPr lang="en-US" dirty="0" err="1" smtClean="0"/>
              <a:t>nhiều</a:t>
            </a:r>
            <a:r>
              <a:rPr lang="en-US" dirty="0" smtClean="0"/>
              <a:t> peak </a:t>
            </a:r>
            <a:r>
              <a:rPr lang="en-US" dirty="0" err="1" smtClean="0"/>
              <a:t>có</a:t>
            </a:r>
            <a:r>
              <a:rPr lang="en-US" dirty="0"/>
              <a:t> </a:t>
            </a:r>
            <a:r>
              <a:rPr lang="en-US" dirty="0" err="1" smtClean="0"/>
              <a:t>giá</a:t>
            </a:r>
            <a:r>
              <a:rPr lang="en-US" dirty="0" smtClean="0"/>
              <a:t> </a:t>
            </a:r>
            <a:r>
              <a:rPr lang="en-US" dirty="0" err="1" smtClean="0"/>
              <a:t>trị</a:t>
            </a:r>
            <a:r>
              <a:rPr lang="en-US" dirty="0" smtClean="0"/>
              <a:t> </a:t>
            </a:r>
            <a:r>
              <a:rPr lang="en-US" dirty="0" err="1" smtClean="0"/>
              <a:t>gần</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thì</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chọn</a:t>
            </a:r>
            <a:r>
              <a:rPr lang="en-US" dirty="0" smtClean="0"/>
              <a:t> pk1 pk2 </a:t>
            </a:r>
            <a:r>
              <a:rPr lang="en-US" dirty="0" err="1" smtClean="0"/>
              <a:t>sẽ</a:t>
            </a:r>
            <a:r>
              <a:rPr lang="en-US" dirty="0" smtClean="0"/>
              <a:t> </a:t>
            </a:r>
            <a:r>
              <a:rPr lang="en-US" dirty="0" err="1" smtClean="0"/>
              <a:t>xảy</a:t>
            </a:r>
            <a:r>
              <a:rPr lang="en-US" dirty="0" smtClean="0"/>
              <a:t> </a:t>
            </a:r>
            <a:r>
              <a:rPr lang="en-US" dirty="0" err="1" smtClean="0"/>
              <a:t>ra</a:t>
            </a:r>
            <a:r>
              <a:rPr lang="en-US" dirty="0" smtClean="0"/>
              <a:t> </a:t>
            </a:r>
            <a:r>
              <a:rPr lang="en-US" dirty="0" err="1" smtClean="0"/>
              <a:t>sai</a:t>
            </a:r>
            <a:r>
              <a:rPr lang="en-US" dirty="0" smtClean="0"/>
              <a:t> </a:t>
            </a:r>
            <a:r>
              <a:rPr lang="en-US" dirty="0" err="1" smtClean="0"/>
              <a:t>sót</a:t>
            </a:r>
            <a:endParaRPr lang="en-US" dirty="0"/>
          </a:p>
        </p:txBody>
      </p:sp>
    </p:spTree>
    <p:extLst>
      <p:ext uri="{BB962C8B-B14F-4D97-AF65-F5344CB8AC3E}">
        <p14:creationId xmlns:p14="http://schemas.microsoft.com/office/powerpoint/2010/main" val="2214569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5. </a:t>
            </a:r>
            <a:r>
              <a:rPr lang="en-US" dirty="0" err="1" smtClean="0"/>
              <a:t>Bảng</a:t>
            </a:r>
            <a:r>
              <a:rPr lang="en-US" dirty="0" smtClean="0"/>
              <a:t> </a:t>
            </a:r>
            <a:r>
              <a:rPr lang="en-US" dirty="0" err="1" smtClean="0"/>
              <a:t>kết</a:t>
            </a:r>
            <a:r>
              <a:rPr lang="en-US" dirty="0" smtClean="0"/>
              <a:t> </a:t>
            </a:r>
            <a:r>
              <a:rPr lang="en-US" dirty="0" err="1" smtClean="0"/>
              <a:t>quả</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50" y="1447800"/>
            <a:ext cx="8833699" cy="2567612"/>
          </a:xfrm>
        </p:spPr>
      </p:pic>
    </p:spTree>
    <p:extLst>
      <p:ext uri="{BB962C8B-B14F-4D97-AF65-F5344CB8AC3E}">
        <p14:creationId xmlns:p14="http://schemas.microsoft.com/office/powerpoint/2010/main" val="250434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7" name="TextBox 6"/>
          <p:cNvSpPr txBox="1"/>
          <p:nvPr/>
        </p:nvSpPr>
        <p:spPr>
          <a:xfrm>
            <a:off x="685800" y="852055"/>
            <a:ext cx="8077200" cy="2862322"/>
          </a:xfrm>
          <a:prstGeom prst="rect">
            <a:avLst/>
          </a:prstGeom>
          <a:noFill/>
        </p:spPr>
        <p:txBody>
          <a:bodyPr wrap="square" rtlCol="0">
            <a:spAutoFit/>
          </a:bodyPr>
          <a:lstStyle/>
          <a:p>
            <a:pPr algn="ctr"/>
            <a:r>
              <a:rPr lang="en-US" sz="6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CẢM ƠN THẦY VÀ CÁC BẠN ĐÃ LẮNG NGHE</a:t>
            </a:r>
            <a:endParaRPr lang="en-US" sz="6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28110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Thu </a:t>
            </a:r>
            <a:r>
              <a:rPr lang="en-US" dirty="0" err="1"/>
              <a:t>thập</a:t>
            </a:r>
            <a:r>
              <a:rPr lang="en-US" dirty="0"/>
              <a:t> </a:t>
            </a:r>
            <a:r>
              <a:rPr lang="en-US" dirty="0" err="1"/>
              <a:t>tín</a:t>
            </a:r>
            <a:r>
              <a:rPr lang="en-US" dirty="0"/>
              <a:t> </a:t>
            </a:r>
            <a:r>
              <a:rPr lang="en-US" dirty="0" err="1"/>
              <a:t>hiệu</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mẫu</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thu</a:t>
            </a:r>
            <a:r>
              <a:rPr lang="en-US" dirty="0" smtClean="0"/>
              <a:t> </a:t>
            </a:r>
            <a:r>
              <a:rPr lang="en-US" dirty="0" err="1" smtClean="0"/>
              <a:t>được</a:t>
            </a:r>
            <a:endParaRPr lang="en-US" dirty="0" smtClean="0"/>
          </a:p>
          <a:p>
            <a:pPr lvl="1">
              <a:buFont typeface="Courier New" pitchFamily="49" charset="0"/>
              <a:buChar char="o"/>
            </a:pPr>
            <a:r>
              <a:rPr lang="en-US" dirty="0" err="1" smtClean="0"/>
              <a:t>Phú</a:t>
            </a:r>
            <a:r>
              <a:rPr lang="en-US" dirty="0" smtClean="0"/>
              <a:t> </a:t>
            </a:r>
            <a:r>
              <a:rPr lang="en-US" dirty="0" err="1" smtClean="0"/>
              <a:t>Quy</a:t>
            </a:r>
            <a:r>
              <a:rPr lang="en-US" dirty="0" smtClean="0"/>
              <a:t>: </a:t>
            </a:r>
            <a:r>
              <a:rPr lang="en-US" dirty="0" err="1" smtClean="0"/>
              <a:t>âm</a:t>
            </a:r>
            <a:r>
              <a:rPr lang="en-US" dirty="0" smtClean="0"/>
              <a:t> A</a:t>
            </a:r>
          </a:p>
          <a:p>
            <a:pPr marL="274320" lvl="1" indent="0">
              <a:buNone/>
            </a:pPr>
            <a:endParaRPr lang="en-US" dirty="0"/>
          </a:p>
        </p:txBody>
      </p:sp>
      <p:pic>
        <p:nvPicPr>
          <p:cNvPr id="4" name="Picture 3"/>
          <p:cNvPicPr/>
          <p:nvPr/>
        </p:nvPicPr>
        <p:blipFill>
          <a:blip r:embed="rId2"/>
          <a:stretch>
            <a:fillRect/>
          </a:stretch>
        </p:blipFill>
        <p:spPr>
          <a:xfrm>
            <a:off x="914400" y="2514600"/>
            <a:ext cx="7848600" cy="3581400"/>
          </a:xfrm>
          <a:prstGeom prst="rect">
            <a:avLst/>
          </a:prstGeom>
        </p:spPr>
      </p:pic>
    </p:spTree>
    <p:extLst>
      <p:ext uri="{BB962C8B-B14F-4D97-AF65-F5344CB8AC3E}">
        <p14:creationId xmlns:p14="http://schemas.microsoft.com/office/powerpoint/2010/main" val="2095368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Thu </a:t>
            </a:r>
            <a:r>
              <a:rPr lang="en-US" dirty="0" err="1" smtClean="0"/>
              <a:t>thập</a:t>
            </a:r>
            <a:r>
              <a:rPr lang="en-US" dirty="0" smtClean="0"/>
              <a:t> </a:t>
            </a:r>
            <a:r>
              <a:rPr lang="en-US" dirty="0" err="1" smtClean="0"/>
              <a:t>tín</a:t>
            </a:r>
            <a:r>
              <a:rPr lang="en-US" dirty="0" smtClean="0"/>
              <a:t> </a:t>
            </a:r>
            <a:r>
              <a:rPr lang="en-US" dirty="0" err="1" smtClean="0"/>
              <a:t>hiệu</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mẫu</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thu</a:t>
            </a:r>
            <a:r>
              <a:rPr lang="en-US" dirty="0" smtClean="0"/>
              <a:t> </a:t>
            </a:r>
            <a:r>
              <a:rPr lang="en-US" dirty="0" err="1" smtClean="0"/>
              <a:t>được</a:t>
            </a:r>
            <a:endParaRPr lang="en-US" dirty="0" smtClean="0"/>
          </a:p>
          <a:p>
            <a:pPr lvl="1">
              <a:buFont typeface="Courier New" pitchFamily="49" charset="0"/>
              <a:buChar char="o"/>
            </a:pPr>
            <a:r>
              <a:rPr lang="en-US" dirty="0" err="1" smtClean="0"/>
              <a:t>Trường</a:t>
            </a:r>
            <a:r>
              <a:rPr lang="en-US" dirty="0" smtClean="0"/>
              <a:t> </a:t>
            </a:r>
            <a:r>
              <a:rPr lang="en-US" dirty="0" err="1" smtClean="0"/>
              <a:t>Sơn</a:t>
            </a:r>
            <a:r>
              <a:rPr lang="en-US" dirty="0" smtClean="0"/>
              <a:t>: </a:t>
            </a:r>
            <a:r>
              <a:rPr lang="en-US" dirty="0" err="1" smtClean="0"/>
              <a:t>âm</a:t>
            </a:r>
            <a:r>
              <a:rPr lang="en-US" dirty="0" smtClean="0"/>
              <a:t> O</a:t>
            </a:r>
          </a:p>
          <a:p>
            <a:pPr lvl="1">
              <a:buFont typeface="Courier New" pitchFamily="49" charset="0"/>
              <a:buChar char="o"/>
            </a:pPr>
            <a:endParaRPr lang="en-US" dirty="0"/>
          </a:p>
        </p:txBody>
      </p:sp>
      <p:pic>
        <p:nvPicPr>
          <p:cNvPr id="5" name="Picture 4"/>
          <p:cNvPicPr/>
          <p:nvPr/>
        </p:nvPicPr>
        <p:blipFill>
          <a:blip r:embed="rId2"/>
          <a:stretch>
            <a:fillRect/>
          </a:stretch>
        </p:blipFill>
        <p:spPr>
          <a:xfrm>
            <a:off x="838200" y="2515234"/>
            <a:ext cx="7848599" cy="3656966"/>
          </a:xfrm>
          <a:prstGeom prst="rect">
            <a:avLst/>
          </a:prstGeom>
        </p:spPr>
      </p:pic>
    </p:spTree>
    <p:extLst>
      <p:ext uri="{BB962C8B-B14F-4D97-AF65-F5344CB8AC3E}">
        <p14:creationId xmlns:p14="http://schemas.microsoft.com/office/powerpoint/2010/main" val="15312423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1.Thu </a:t>
            </a:r>
            <a:r>
              <a:rPr lang="en-US" dirty="0" err="1" smtClean="0"/>
              <a:t>thập</a:t>
            </a:r>
            <a:r>
              <a:rPr lang="en-US" dirty="0" smtClean="0"/>
              <a:t> </a:t>
            </a:r>
            <a:r>
              <a:rPr lang="en-US" dirty="0" err="1" smtClean="0"/>
              <a:t>tín</a:t>
            </a:r>
            <a:r>
              <a:rPr lang="en-US" dirty="0" smtClean="0"/>
              <a:t> </a:t>
            </a:r>
            <a:r>
              <a:rPr lang="en-US" dirty="0" err="1" smtClean="0"/>
              <a:t>hiệu</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mẫu</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thu</a:t>
            </a:r>
            <a:r>
              <a:rPr lang="en-US" dirty="0" smtClean="0"/>
              <a:t> </a:t>
            </a:r>
            <a:r>
              <a:rPr lang="en-US" dirty="0" err="1" smtClean="0"/>
              <a:t>được</a:t>
            </a:r>
            <a:endParaRPr lang="en-US" dirty="0" smtClean="0"/>
          </a:p>
          <a:p>
            <a:pPr lvl="1">
              <a:buFont typeface="Courier New" pitchFamily="49" charset="0"/>
              <a:buChar char="o"/>
            </a:pPr>
            <a:r>
              <a:rPr lang="en-US" dirty="0" err="1" smtClean="0"/>
              <a:t>Anh</a:t>
            </a:r>
            <a:r>
              <a:rPr lang="en-US" dirty="0" smtClean="0"/>
              <a:t> </a:t>
            </a:r>
            <a:r>
              <a:rPr lang="en-US" dirty="0" err="1" smtClean="0"/>
              <a:t>Thư</a:t>
            </a:r>
            <a:r>
              <a:rPr lang="en-US" dirty="0" smtClean="0"/>
              <a:t>: </a:t>
            </a:r>
            <a:r>
              <a:rPr lang="en-US" dirty="0" err="1" smtClean="0"/>
              <a:t>âm</a:t>
            </a:r>
            <a:r>
              <a:rPr lang="en-US" dirty="0" smtClean="0"/>
              <a:t> E</a:t>
            </a:r>
          </a:p>
          <a:p>
            <a:pPr lvl="1">
              <a:buFont typeface="Courier New" pitchFamily="49" charset="0"/>
              <a:buChar char="o"/>
            </a:pPr>
            <a:endParaRPr lang="en-US" dirty="0"/>
          </a:p>
        </p:txBody>
      </p:sp>
      <p:pic>
        <p:nvPicPr>
          <p:cNvPr id="4" name="Picture 3"/>
          <p:cNvPicPr/>
          <p:nvPr/>
        </p:nvPicPr>
        <p:blipFill>
          <a:blip r:embed="rId2"/>
          <a:stretch>
            <a:fillRect/>
          </a:stretch>
        </p:blipFill>
        <p:spPr>
          <a:xfrm>
            <a:off x="914400" y="2515234"/>
            <a:ext cx="7543799" cy="3733166"/>
          </a:xfrm>
          <a:prstGeom prst="rect">
            <a:avLst/>
          </a:prstGeom>
        </p:spPr>
      </p:pic>
    </p:spTree>
    <p:extLst>
      <p:ext uri="{BB962C8B-B14F-4D97-AF65-F5344CB8AC3E}">
        <p14:creationId xmlns:p14="http://schemas.microsoft.com/office/powerpoint/2010/main" val="3972751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1.Thu </a:t>
            </a:r>
            <a:r>
              <a:rPr lang="en-US" dirty="0" err="1" smtClean="0"/>
              <a:t>thập</a:t>
            </a:r>
            <a:r>
              <a:rPr lang="en-US" dirty="0" smtClean="0"/>
              <a:t> </a:t>
            </a:r>
            <a:r>
              <a:rPr lang="en-US" dirty="0" err="1" smtClean="0"/>
              <a:t>tín</a:t>
            </a:r>
            <a:r>
              <a:rPr lang="en-US" dirty="0" smtClean="0"/>
              <a:t> </a:t>
            </a:r>
            <a:r>
              <a:rPr lang="en-US" dirty="0" err="1" smtClean="0"/>
              <a:t>hiệu</a:t>
            </a:r>
            <a:endParaRPr lang="en-US" dirty="0"/>
          </a:p>
        </p:txBody>
      </p:sp>
      <p:sp>
        <p:nvSpPr>
          <p:cNvPr id="3" name="Content Placeholder 2"/>
          <p:cNvSpPr>
            <a:spLocks noGrp="1"/>
          </p:cNvSpPr>
          <p:nvPr>
            <p:ph idx="1"/>
          </p:nvPr>
        </p:nvSpPr>
        <p:spPr/>
        <p:txBody>
          <a:bodyPr/>
          <a:lstStyle/>
          <a:p>
            <a:r>
              <a:rPr lang="en-US" dirty="0" err="1" smtClean="0"/>
              <a:t>Đoạn</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mẫu</a:t>
            </a:r>
            <a:r>
              <a:rPr lang="en-US" dirty="0" smtClean="0"/>
              <a:t> 30s</a:t>
            </a:r>
          </a:p>
          <a:p>
            <a:pPr lvl="1">
              <a:buFont typeface="Courier New" pitchFamily="49" charset="0"/>
              <a:buChar char="o"/>
            </a:pPr>
            <a:r>
              <a:rPr lang="en-US" dirty="0" err="1" smtClean="0"/>
              <a:t>Phú</a:t>
            </a:r>
            <a:r>
              <a:rPr lang="en-US" dirty="0" smtClean="0"/>
              <a:t> </a:t>
            </a:r>
            <a:r>
              <a:rPr lang="en-US" dirty="0" err="1" smtClean="0"/>
              <a:t>Quy</a:t>
            </a:r>
            <a:r>
              <a:rPr lang="en-US" dirty="0" smtClean="0"/>
              <a:t>: </a:t>
            </a:r>
            <a:r>
              <a:rPr lang="en-US" dirty="0" err="1" smtClean="0"/>
              <a:t>âm</a:t>
            </a:r>
            <a:r>
              <a:rPr lang="en-US" dirty="0" smtClean="0"/>
              <a:t> A</a:t>
            </a:r>
          </a:p>
          <a:p>
            <a:pPr lvl="1">
              <a:buFont typeface="Courier New" pitchFamily="49" charset="0"/>
              <a:buChar char="o"/>
            </a:pPr>
            <a:endParaRPr lang="en-US" dirty="0"/>
          </a:p>
        </p:txBody>
      </p:sp>
      <p:pic>
        <p:nvPicPr>
          <p:cNvPr id="4" name="Picture 3"/>
          <p:cNvPicPr/>
          <p:nvPr/>
        </p:nvPicPr>
        <p:blipFill>
          <a:blip r:embed="rId2"/>
          <a:stretch>
            <a:fillRect/>
          </a:stretch>
        </p:blipFill>
        <p:spPr>
          <a:xfrm>
            <a:off x="914400" y="2514600"/>
            <a:ext cx="7772400" cy="3505200"/>
          </a:xfrm>
          <a:prstGeom prst="rect">
            <a:avLst/>
          </a:prstGeom>
        </p:spPr>
      </p:pic>
    </p:spTree>
    <p:extLst>
      <p:ext uri="{BB962C8B-B14F-4D97-AF65-F5344CB8AC3E}">
        <p14:creationId xmlns:p14="http://schemas.microsoft.com/office/powerpoint/2010/main" val="1684093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1.Thu </a:t>
            </a:r>
            <a:r>
              <a:rPr lang="en-US" dirty="0" err="1"/>
              <a:t>thập</a:t>
            </a:r>
            <a:r>
              <a:rPr lang="en-US" dirty="0"/>
              <a:t> </a:t>
            </a:r>
            <a:r>
              <a:rPr lang="en-US" dirty="0" err="1"/>
              <a:t>tín</a:t>
            </a:r>
            <a:r>
              <a:rPr lang="en-US" dirty="0"/>
              <a:t> </a:t>
            </a:r>
            <a:r>
              <a:rPr lang="en-US" dirty="0" err="1"/>
              <a:t>hiệu</a:t>
            </a:r>
            <a:endParaRPr lang="en-US" dirty="0"/>
          </a:p>
        </p:txBody>
      </p:sp>
      <p:sp>
        <p:nvSpPr>
          <p:cNvPr id="3" name="Content Placeholder 2"/>
          <p:cNvSpPr>
            <a:spLocks noGrp="1"/>
          </p:cNvSpPr>
          <p:nvPr>
            <p:ph idx="1"/>
          </p:nvPr>
        </p:nvSpPr>
        <p:spPr/>
        <p:txBody>
          <a:bodyPr/>
          <a:lstStyle/>
          <a:p>
            <a:r>
              <a:rPr lang="en-US" dirty="0" err="1"/>
              <a:t>Đoạn</a:t>
            </a:r>
            <a:r>
              <a:rPr lang="en-US" dirty="0"/>
              <a:t> </a:t>
            </a:r>
            <a:r>
              <a:rPr lang="en-US" dirty="0" err="1"/>
              <a:t>tín</a:t>
            </a:r>
            <a:r>
              <a:rPr lang="en-US" dirty="0"/>
              <a:t> </a:t>
            </a:r>
            <a:r>
              <a:rPr lang="en-US" dirty="0" err="1"/>
              <a:t>hiệu</a:t>
            </a:r>
            <a:r>
              <a:rPr lang="en-US" dirty="0"/>
              <a:t> </a:t>
            </a:r>
            <a:r>
              <a:rPr lang="en-US" dirty="0" err="1"/>
              <a:t>mẫu</a:t>
            </a:r>
            <a:r>
              <a:rPr lang="en-US" dirty="0"/>
              <a:t> 30s</a:t>
            </a:r>
          </a:p>
          <a:p>
            <a:pPr lvl="1">
              <a:buFont typeface="Courier New" pitchFamily="49" charset="0"/>
              <a:buChar char="o"/>
            </a:pPr>
            <a:r>
              <a:rPr lang="en-US" dirty="0" err="1" smtClean="0"/>
              <a:t>Trường</a:t>
            </a:r>
            <a:r>
              <a:rPr lang="en-US" dirty="0" smtClean="0"/>
              <a:t> </a:t>
            </a:r>
            <a:r>
              <a:rPr lang="en-US" dirty="0" err="1" smtClean="0"/>
              <a:t>Sơn</a:t>
            </a:r>
            <a:r>
              <a:rPr lang="en-US" dirty="0" smtClean="0"/>
              <a:t>: </a:t>
            </a:r>
            <a:r>
              <a:rPr lang="en-US" dirty="0" err="1" smtClean="0"/>
              <a:t>âm</a:t>
            </a:r>
            <a:r>
              <a:rPr lang="en-US" dirty="0" smtClean="0"/>
              <a:t> O</a:t>
            </a:r>
            <a:endParaRPr lang="en-US" dirty="0"/>
          </a:p>
        </p:txBody>
      </p:sp>
      <p:pic>
        <p:nvPicPr>
          <p:cNvPr id="4" name="Picture 3"/>
          <p:cNvPicPr/>
          <p:nvPr/>
        </p:nvPicPr>
        <p:blipFill>
          <a:blip r:embed="rId2"/>
          <a:stretch>
            <a:fillRect/>
          </a:stretch>
        </p:blipFill>
        <p:spPr>
          <a:xfrm>
            <a:off x="914400" y="2514600"/>
            <a:ext cx="7772399" cy="3505200"/>
          </a:xfrm>
          <a:prstGeom prst="rect">
            <a:avLst/>
          </a:prstGeom>
        </p:spPr>
      </p:pic>
    </p:spTree>
    <p:extLst>
      <p:ext uri="{BB962C8B-B14F-4D97-AF65-F5344CB8AC3E}">
        <p14:creationId xmlns:p14="http://schemas.microsoft.com/office/powerpoint/2010/main" val="18457962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1.Thu </a:t>
            </a:r>
            <a:r>
              <a:rPr lang="en-US" dirty="0" err="1"/>
              <a:t>thập</a:t>
            </a:r>
            <a:r>
              <a:rPr lang="en-US" dirty="0"/>
              <a:t> </a:t>
            </a:r>
            <a:r>
              <a:rPr lang="en-US" dirty="0" err="1"/>
              <a:t>tín</a:t>
            </a:r>
            <a:r>
              <a:rPr lang="en-US" dirty="0"/>
              <a:t> </a:t>
            </a:r>
            <a:r>
              <a:rPr lang="en-US" dirty="0" err="1"/>
              <a:t>hiệu</a:t>
            </a:r>
            <a:endParaRPr lang="en-US" dirty="0"/>
          </a:p>
        </p:txBody>
      </p:sp>
      <p:sp>
        <p:nvSpPr>
          <p:cNvPr id="3" name="Content Placeholder 2"/>
          <p:cNvSpPr>
            <a:spLocks noGrp="1"/>
          </p:cNvSpPr>
          <p:nvPr>
            <p:ph idx="1"/>
          </p:nvPr>
        </p:nvSpPr>
        <p:spPr/>
        <p:txBody>
          <a:bodyPr/>
          <a:lstStyle/>
          <a:p>
            <a:r>
              <a:rPr lang="en-US" dirty="0" err="1"/>
              <a:t>Đoạn</a:t>
            </a:r>
            <a:r>
              <a:rPr lang="en-US" dirty="0"/>
              <a:t> </a:t>
            </a:r>
            <a:r>
              <a:rPr lang="en-US" dirty="0" err="1"/>
              <a:t>tín</a:t>
            </a:r>
            <a:r>
              <a:rPr lang="en-US" dirty="0"/>
              <a:t> </a:t>
            </a:r>
            <a:r>
              <a:rPr lang="en-US" dirty="0" err="1"/>
              <a:t>hiệu</a:t>
            </a:r>
            <a:r>
              <a:rPr lang="en-US" dirty="0"/>
              <a:t> </a:t>
            </a:r>
            <a:r>
              <a:rPr lang="en-US" dirty="0" err="1"/>
              <a:t>mẫu</a:t>
            </a:r>
            <a:r>
              <a:rPr lang="en-US" dirty="0"/>
              <a:t> 30s</a:t>
            </a:r>
          </a:p>
          <a:p>
            <a:pPr lvl="1">
              <a:buFont typeface="Courier New" pitchFamily="49" charset="0"/>
              <a:buChar char="o"/>
            </a:pPr>
            <a:r>
              <a:rPr lang="en-US" dirty="0" err="1" smtClean="0"/>
              <a:t>Anh</a:t>
            </a:r>
            <a:r>
              <a:rPr lang="en-US" dirty="0" smtClean="0"/>
              <a:t> </a:t>
            </a:r>
            <a:r>
              <a:rPr lang="en-US" dirty="0" err="1" smtClean="0"/>
              <a:t>Thư</a:t>
            </a:r>
            <a:r>
              <a:rPr lang="en-US" dirty="0" smtClean="0"/>
              <a:t>: </a:t>
            </a:r>
            <a:r>
              <a:rPr lang="en-US" dirty="0" err="1" smtClean="0"/>
              <a:t>âm</a:t>
            </a:r>
            <a:r>
              <a:rPr lang="en-US" dirty="0" smtClean="0"/>
              <a:t> E</a:t>
            </a:r>
            <a:endParaRPr lang="en-US" dirty="0"/>
          </a:p>
        </p:txBody>
      </p:sp>
      <p:pic>
        <p:nvPicPr>
          <p:cNvPr id="5" name="Picture 4"/>
          <p:cNvPicPr/>
          <p:nvPr/>
        </p:nvPicPr>
        <p:blipFill>
          <a:blip r:embed="rId2"/>
          <a:stretch>
            <a:fillRect/>
          </a:stretch>
        </p:blipFill>
        <p:spPr>
          <a:xfrm>
            <a:off x="838200" y="2514600"/>
            <a:ext cx="7772400" cy="3657600"/>
          </a:xfrm>
          <a:prstGeom prst="rect">
            <a:avLst/>
          </a:prstGeom>
        </p:spPr>
      </p:pic>
    </p:spTree>
    <p:extLst>
      <p:ext uri="{BB962C8B-B14F-4D97-AF65-F5344CB8AC3E}">
        <p14:creationId xmlns:p14="http://schemas.microsoft.com/office/powerpoint/2010/main" val="2083683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2.Phân </a:t>
            </a:r>
            <a:r>
              <a:rPr lang="en-US" dirty="0" err="1" smtClean="0"/>
              <a:t>tích</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thủ</a:t>
            </a:r>
            <a:r>
              <a:rPr lang="en-US" dirty="0" smtClean="0"/>
              <a:t> </a:t>
            </a:r>
            <a:r>
              <a:rPr lang="en-US" dirty="0" err="1" smtClean="0"/>
              <a:t>công</a:t>
            </a:r>
            <a:endParaRPr lang="en-US" dirty="0"/>
          </a:p>
        </p:txBody>
      </p:sp>
      <p:sp>
        <p:nvSpPr>
          <p:cNvPr id="3" name="Content Placeholder 2"/>
          <p:cNvSpPr>
            <a:spLocks noGrp="1"/>
          </p:cNvSpPr>
          <p:nvPr>
            <p:ph idx="1"/>
          </p:nvPr>
        </p:nvSpPr>
        <p:spPr/>
        <p:txBody>
          <a:bodyPr/>
          <a:lstStyle/>
          <a:p>
            <a:r>
              <a:rPr lang="vi-VN" dirty="0"/>
              <a:t>Mỗi </a:t>
            </a:r>
            <a:r>
              <a:rPr lang="en-US" dirty="0" err="1" smtClean="0"/>
              <a:t>người</a:t>
            </a:r>
            <a:r>
              <a:rPr lang="vi-VN" dirty="0" smtClean="0"/>
              <a:t> </a:t>
            </a:r>
            <a:r>
              <a:rPr lang="vi-VN" dirty="0"/>
              <a:t>đo chu kỳ cơ bản T0 (fundamental period, theo đơn vị giây) của đoạn tín hiệu của nguyên âm (đã cắt </a:t>
            </a:r>
            <a:r>
              <a:rPr lang="vi-VN" dirty="0" smtClean="0"/>
              <a:t>ở </a:t>
            </a:r>
            <a:r>
              <a:rPr lang="vi-VN" dirty="0"/>
              <a:t>1) bằng cách đo thủ công 1 chu kỳ nào đó của sóng tín hiệu (waveform) hiển thị trên phần mềm xử lý âm thanh. Tính nghịch đảo của T0 để thu được ước lượng (estimate) của tần số cơ bản F0 (fundamental frequency, theo đơn vị Herz - Hz) đo trên miền thời gian. Với mỗi nguyên âm, SV thu được 1 ước lượng F0</a:t>
            </a:r>
            <a:endParaRPr lang="en-US" dirty="0"/>
          </a:p>
        </p:txBody>
      </p:sp>
    </p:spTree>
    <p:extLst>
      <p:ext uri="{BB962C8B-B14F-4D97-AF65-F5344CB8AC3E}">
        <p14:creationId xmlns:p14="http://schemas.microsoft.com/office/powerpoint/2010/main" val="3226387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234</TotalTime>
  <Words>1063</Words>
  <Application>Microsoft Office PowerPoint</Application>
  <PresentationFormat>On-screen Show (4:3)</PresentationFormat>
  <Paragraphs>148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Courier New</vt:lpstr>
      <vt:lpstr>Clarity</vt:lpstr>
      <vt:lpstr>Báo Cáo</vt:lpstr>
      <vt:lpstr>1. Thu thập tín hiệu</vt:lpstr>
      <vt:lpstr>1. Thu thập tín hiệu</vt:lpstr>
      <vt:lpstr>1. Thu thập tín hiệu</vt:lpstr>
      <vt:lpstr>1.Thu thập tín hiệu</vt:lpstr>
      <vt:lpstr>1.Thu thập tín hiệu</vt:lpstr>
      <vt:lpstr>1.Thu thập tín hiệu</vt:lpstr>
      <vt:lpstr>1.Thu thập tín hiệu</vt:lpstr>
      <vt:lpstr>2.Phân tích tín hiệu thủ công</vt:lpstr>
      <vt:lpstr>2.Phân tích tín hiệu thủ công</vt:lpstr>
      <vt:lpstr>3.Phân tích tín hiệu tự động</vt:lpstr>
      <vt:lpstr>3.Phân tích tín hiệu tự động</vt:lpstr>
      <vt:lpstr>3.Phân tích tín hiệu tự động</vt:lpstr>
      <vt:lpstr>3.Phân tích tín hiệu tự động</vt:lpstr>
      <vt:lpstr>4.Phân tích tín hiệu tự động</vt:lpstr>
      <vt:lpstr>4.Phân tích tín hiệu tự động</vt:lpstr>
      <vt:lpstr>4.Phân tích tín hiệu tự động</vt:lpstr>
      <vt:lpstr>4.Phân tích tín hiệu tự động</vt:lpstr>
      <vt:lpstr>4.Phân tích tín hiệu tự động</vt:lpstr>
      <vt:lpstr>4.Phân tích tín hiệu tự động</vt:lpstr>
      <vt:lpstr>4.Phân tích tín hiệu tự động</vt:lpstr>
      <vt:lpstr>4.Phân tích tín hiệu tự động</vt:lpstr>
      <vt:lpstr>4.Phân tích tín hiệu tự động</vt:lpstr>
      <vt:lpstr>5. Bảng 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Key4VIP.info</dc:creator>
  <cp:lastModifiedBy>Phú Quy Trần</cp:lastModifiedBy>
  <cp:revision>19</cp:revision>
  <dcterms:created xsi:type="dcterms:W3CDTF">2018-05-04T15:09:25Z</dcterms:created>
  <dcterms:modified xsi:type="dcterms:W3CDTF">2018-05-05T07:09:18Z</dcterms:modified>
</cp:coreProperties>
</file>