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4"/>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Canva Sans" charset="1" panose="020B0503030501040103"/>
      <p:regular r:id="rId12"/>
    </p:embeddedFont>
    <p:embeddedFont>
      <p:font typeface="Canva Sans Bold" charset="1" panose="020B0803030501040103"/>
      <p:regular r:id="rId13"/>
    </p:embeddedFont>
    <p:embeddedFont>
      <p:font typeface="Canva Sans Italics" charset="1" panose="020B0503030501040103"/>
      <p:regular r:id="rId14"/>
    </p:embeddedFont>
    <p:embeddedFont>
      <p:font typeface="Canva Sans Bold Italics" charset="1" panose="020B0803030501040103"/>
      <p:regular r:id="rId15"/>
    </p:embeddedFont>
    <p:embeddedFont>
      <p:font typeface="Canva Sans Medium" charset="1" panose="020B0603030501040103"/>
      <p:regular r:id="rId16"/>
    </p:embeddedFont>
    <p:embeddedFont>
      <p:font typeface="Canva Sans Medium Italics" charset="1" panose="020B0603030501040103"/>
      <p:regular r:id="rId17"/>
    </p:embeddedFont>
    <p:embeddedFont>
      <p:font typeface="Cooper Hewitt" charset="1" panose="00000000000000000000"/>
      <p:regular r:id="rId18"/>
    </p:embeddedFont>
    <p:embeddedFont>
      <p:font typeface="Cooper Hewitt Bold" charset="1" panose="00000000000000000000"/>
      <p:regular r:id="rId19"/>
    </p:embeddedFont>
    <p:embeddedFont>
      <p:font typeface="Cooper Hewitt Italics" charset="1" panose="00000000000000000000"/>
      <p:regular r:id="rId20"/>
    </p:embeddedFont>
    <p:embeddedFont>
      <p:font typeface="Cooper Hewitt Bold Italics" charset="1" panose="00000000000000000000"/>
      <p:regular r:id="rId21"/>
    </p:embeddedFont>
    <p:embeddedFont>
      <p:font typeface="Cooper Hewitt Thin" charset="1" panose="00000000000000000000"/>
      <p:regular r:id="rId22"/>
    </p:embeddedFont>
    <p:embeddedFont>
      <p:font typeface="Cooper Hewitt Thin Italics" charset="1" panose="00000000000000000000"/>
      <p:regular r:id="rId23"/>
    </p:embeddedFont>
    <p:embeddedFont>
      <p:font typeface="Cooper Hewitt Light" charset="1" panose="00000000000000000000"/>
      <p:regular r:id="rId24"/>
    </p:embeddedFont>
    <p:embeddedFont>
      <p:font typeface="Cooper Hewitt Light Italics" charset="1" panose="00000000000000000000"/>
      <p:regular r:id="rId25"/>
    </p:embeddedFont>
    <p:embeddedFont>
      <p:font typeface="Cooper Hewitt Heavy" charset="1" panose="00000000000000000000"/>
      <p:regular r:id="rId26"/>
    </p:embeddedFont>
    <p:embeddedFont>
      <p:font typeface="Cooper Hewitt Heavy Italic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44" Target="notesMasters/notesMaster1.xml" Type="http://schemas.openxmlformats.org/officeDocument/2006/relationships/notesMaster"/><Relationship Id="rId45" Target="theme/theme2.xml" Type="http://schemas.openxmlformats.org/officeDocument/2006/relationships/theme"/><Relationship Id="rId46" Target="notesSlides/notesSlide1.xml" Type="http://schemas.openxmlformats.org/officeDocument/2006/relationships/notesSlide"/><Relationship Id="rId47" Target="notesSlides/notesSlide2.xml" Type="http://schemas.openxmlformats.org/officeDocument/2006/relationships/notesSlide"/><Relationship Id="rId48" Target="notesSlides/notesSlide3.xml" Type="http://schemas.openxmlformats.org/officeDocument/2006/relationships/notesSlide"/><Relationship Id="rId49" Target="notesSlides/notesSlide4.xml" Type="http://schemas.openxmlformats.org/officeDocument/2006/relationships/notesSlide"/><Relationship Id="rId5" Target="tableStyles.xml" Type="http://schemas.openxmlformats.org/officeDocument/2006/relationships/tableStyles"/><Relationship Id="rId50" Target="notesSlides/notesSlide5.xml" Type="http://schemas.openxmlformats.org/officeDocument/2006/relationships/notesSlide"/><Relationship Id="rId51" Target="notesSlides/notesSlide6.xml" Type="http://schemas.openxmlformats.org/officeDocument/2006/relationships/notesSlide"/><Relationship Id="rId52" Target="notesSlides/notesSlide7.xml" Type="http://schemas.openxmlformats.org/officeDocument/2006/relationships/notesSlide"/><Relationship Id="rId53" Target="notesSlides/notesSlide8.xml" Type="http://schemas.openxmlformats.org/officeDocument/2006/relationships/note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2.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3.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4.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5.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6.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7.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8.xml.rels><?xml version="1.0" encoding="UTF-8" standalone="no"?><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https://viblo.asia/p/shift-left-testing-bi-quyet-cho-phan-mem-thanh-cong-oOVlY14zl8W</a:t>
            </a:r>
          </a:p>
          <a:p>
            <a:r>
              <a:rPr lang="en-US"/>
              <a:t/>
            </a:r>
          </a:p>
          <a:p>
            <a:r>
              <a:rPr lang="en-US"/>
              <a:t>Continuous feedback là một khái niệm trong quá trình phát triển phần mềm, đặc biệt trong phương pháp Agile. Nó liên quan đến việc cung cấp thông tin liên tục về hiệu suất, chất lượng và tiến độ của sản phẩm trong suốt quá trình phát triển. Điều này giúp nhóm phần mềm nhận phản hồi kịp thời và điều chỉnh để đảm bảo sự thành công của dự 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950605" y="-85725"/>
            <a:ext cx="11337395" cy="12754570"/>
            <a:chOff x="0" y="0"/>
            <a:chExt cx="5370413" cy="6041715"/>
          </a:xfrm>
        </p:grpSpPr>
        <p:sp>
          <p:nvSpPr>
            <p:cNvPr name="Freeform 3" id="3"/>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solidFill>
              <a:srgbClr val="A3D376"/>
            </a:solidFill>
          </p:spPr>
        </p:sp>
        <p:sp>
          <p:nvSpPr>
            <p:cNvPr name="Freeform 4" id="4"/>
            <p:cNvSpPr/>
            <p:nvPr/>
          </p:nvSpPr>
          <p:spPr>
            <a:xfrm flipH="false" flipV="false" rot="0">
              <a:off x="0" y="0"/>
              <a:ext cx="5370413" cy="6041715"/>
            </a:xfrm>
            <a:custGeom>
              <a:avLst/>
              <a:gdLst/>
              <a:ahLst/>
              <a:cxnLst/>
              <a:rect r="r" b="b" t="t" l="l"/>
              <a:pathLst>
                <a:path h="6041715" w="5370413">
                  <a:moveTo>
                    <a:pt x="5370413" y="0"/>
                  </a:moveTo>
                  <a:lnTo>
                    <a:pt x="5370413" y="6041715"/>
                  </a:lnTo>
                  <a:cubicBezTo>
                    <a:pt x="3580275" y="4027810"/>
                    <a:pt x="1790138" y="2013905"/>
                    <a:pt x="0" y="0"/>
                  </a:cubicBezTo>
                  <a:lnTo>
                    <a:pt x="5370413" y="0"/>
                  </a:lnTo>
                  <a:close/>
                </a:path>
              </a:pathLst>
            </a:custGeom>
            <a:blipFill>
              <a:blip r:embed="rId2"/>
              <a:stretch>
                <a:fillRect l="-11073" t="0" r="-58737" b="0"/>
              </a:stretch>
            </a:blipFill>
          </p:spPr>
        </p:sp>
      </p:grpSp>
      <p:grpSp>
        <p:nvGrpSpPr>
          <p:cNvPr name="Group 5" id="5"/>
          <p:cNvGrpSpPr/>
          <p:nvPr/>
        </p:nvGrpSpPr>
        <p:grpSpPr>
          <a:xfrm rot="0">
            <a:off x="7906871" y="7586662"/>
            <a:ext cx="8239896" cy="4626084"/>
            <a:chOff x="0" y="0"/>
            <a:chExt cx="812800" cy="456326"/>
          </a:xfrm>
        </p:grpSpPr>
        <p:sp>
          <p:nvSpPr>
            <p:cNvPr name="Freeform 6" id="6"/>
            <p:cNvSpPr/>
            <p:nvPr/>
          </p:nvSpPr>
          <p:spPr>
            <a:xfrm flipH="false" flipV="false" rot="0">
              <a:off x="0" y="0"/>
              <a:ext cx="812800" cy="456326"/>
            </a:xfrm>
            <a:custGeom>
              <a:avLst/>
              <a:gdLst/>
              <a:ahLst/>
              <a:cxnLst/>
              <a:rect r="r" b="b" t="t" l="l"/>
              <a:pathLst>
                <a:path h="456326" w="812800">
                  <a:moveTo>
                    <a:pt x="406400" y="0"/>
                  </a:moveTo>
                  <a:lnTo>
                    <a:pt x="812800" y="456326"/>
                  </a:lnTo>
                  <a:lnTo>
                    <a:pt x="0" y="456326"/>
                  </a:lnTo>
                  <a:lnTo>
                    <a:pt x="406400" y="0"/>
                  </a:lnTo>
                  <a:close/>
                </a:path>
              </a:pathLst>
            </a:custGeom>
            <a:solidFill>
              <a:srgbClr val="5A6C99"/>
            </a:solidFill>
          </p:spPr>
        </p:sp>
        <p:sp>
          <p:nvSpPr>
            <p:cNvPr name="TextBox 7" id="7"/>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887468" y="7250922"/>
            <a:ext cx="8239896" cy="4626084"/>
            <a:chOff x="0" y="0"/>
            <a:chExt cx="812800" cy="456326"/>
          </a:xfrm>
        </p:grpSpPr>
        <p:sp>
          <p:nvSpPr>
            <p:cNvPr name="Freeform 9" id="9"/>
            <p:cNvSpPr/>
            <p:nvPr/>
          </p:nvSpPr>
          <p:spPr>
            <a:xfrm flipH="false" flipV="false" rot="0">
              <a:off x="0" y="0"/>
              <a:ext cx="812800" cy="456326"/>
            </a:xfrm>
            <a:custGeom>
              <a:avLst/>
              <a:gdLst/>
              <a:ahLst/>
              <a:cxnLst/>
              <a:rect r="r" b="b" t="t" l="l"/>
              <a:pathLst>
                <a:path h="456326" w="812800">
                  <a:moveTo>
                    <a:pt x="406400" y="0"/>
                  </a:moveTo>
                  <a:lnTo>
                    <a:pt x="812800" y="456326"/>
                  </a:lnTo>
                  <a:lnTo>
                    <a:pt x="0" y="456326"/>
                  </a:lnTo>
                  <a:lnTo>
                    <a:pt x="406400" y="0"/>
                  </a:lnTo>
                  <a:close/>
                </a:path>
              </a:pathLst>
            </a:custGeom>
            <a:solidFill>
              <a:srgbClr val="051D64"/>
            </a:solidFill>
          </p:spPr>
        </p:sp>
        <p:sp>
          <p:nvSpPr>
            <p:cNvPr name="TextBox 10" id="10"/>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789594" y="-248810"/>
            <a:ext cx="10403659" cy="1677560"/>
            <a:chOff x="0" y="0"/>
            <a:chExt cx="812800" cy="131062"/>
          </a:xfrm>
        </p:grpSpPr>
        <p:sp>
          <p:nvSpPr>
            <p:cNvPr name="Freeform 12" id="12"/>
            <p:cNvSpPr/>
            <p:nvPr/>
          </p:nvSpPr>
          <p:spPr>
            <a:xfrm flipH="false" flipV="false" rot="0">
              <a:off x="0" y="0"/>
              <a:ext cx="812800" cy="131062"/>
            </a:xfrm>
            <a:custGeom>
              <a:avLst/>
              <a:gdLst/>
              <a:ahLst/>
              <a:cxnLst/>
              <a:rect r="r" b="b" t="t" l="l"/>
              <a:pathLst>
                <a:path h="131062" w="812800">
                  <a:moveTo>
                    <a:pt x="203200" y="0"/>
                  </a:moveTo>
                  <a:lnTo>
                    <a:pt x="812800" y="0"/>
                  </a:lnTo>
                  <a:lnTo>
                    <a:pt x="609600" y="131062"/>
                  </a:lnTo>
                  <a:lnTo>
                    <a:pt x="0" y="131062"/>
                  </a:lnTo>
                  <a:lnTo>
                    <a:pt x="203200" y="0"/>
                  </a:lnTo>
                  <a:close/>
                </a:path>
              </a:pathLst>
            </a:custGeom>
            <a:solidFill>
              <a:srgbClr val="5A6C99"/>
            </a:solidFill>
          </p:spPr>
        </p:sp>
        <p:sp>
          <p:nvSpPr>
            <p:cNvPr name="TextBox 13" id="13"/>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57996" y="-85725"/>
            <a:ext cx="6874875" cy="2672608"/>
          </a:xfrm>
          <a:custGeom>
            <a:avLst/>
            <a:gdLst/>
            <a:ahLst/>
            <a:cxnLst/>
            <a:rect r="r" b="b" t="t" l="l"/>
            <a:pathLst>
              <a:path h="2672608" w="6874875">
                <a:moveTo>
                  <a:pt x="0" y="0"/>
                </a:moveTo>
                <a:lnTo>
                  <a:pt x="6874875" y="0"/>
                </a:lnTo>
                <a:lnTo>
                  <a:pt x="6874875" y="2672608"/>
                </a:lnTo>
                <a:lnTo>
                  <a:pt x="0" y="26726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4799119" y="-601235"/>
            <a:ext cx="10403659" cy="1677560"/>
            <a:chOff x="0" y="0"/>
            <a:chExt cx="812800" cy="131062"/>
          </a:xfrm>
        </p:grpSpPr>
        <p:sp>
          <p:nvSpPr>
            <p:cNvPr name="Freeform 16" id="16"/>
            <p:cNvSpPr/>
            <p:nvPr/>
          </p:nvSpPr>
          <p:spPr>
            <a:xfrm flipH="false" flipV="false" rot="0">
              <a:off x="0" y="0"/>
              <a:ext cx="812800" cy="131062"/>
            </a:xfrm>
            <a:custGeom>
              <a:avLst/>
              <a:gdLst/>
              <a:ahLst/>
              <a:cxnLst/>
              <a:rect r="r" b="b" t="t" l="l"/>
              <a:pathLst>
                <a:path h="131062" w="812800">
                  <a:moveTo>
                    <a:pt x="203200" y="0"/>
                  </a:moveTo>
                  <a:lnTo>
                    <a:pt x="812800" y="0"/>
                  </a:lnTo>
                  <a:lnTo>
                    <a:pt x="609600" y="131062"/>
                  </a:lnTo>
                  <a:lnTo>
                    <a:pt x="0" y="131062"/>
                  </a:lnTo>
                  <a:lnTo>
                    <a:pt x="203200" y="0"/>
                  </a:lnTo>
                  <a:close/>
                </a:path>
              </a:pathLst>
            </a:custGeom>
            <a:solidFill>
              <a:srgbClr val="051D64"/>
            </a:solidFill>
          </p:spPr>
        </p:sp>
        <p:sp>
          <p:nvSpPr>
            <p:cNvPr name="TextBox 17" id="17"/>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sp>
        <p:nvSpPr>
          <p:cNvPr name="AutoShape 18" id="18"/>
          <p:cNvSpPr/>
          <p:nvPr/>
        </p:nvSpPr>
        <p:spPr>
          <a:xfrm flipV="true">
            <a:off x="771957" y="9563964"/>
            <a:ext cx="8115511" cy="57150"/>
          </a:xfrm>
          <a:prstGeom prst="line">
            <a:avLst/>
          </a:prstGeom>
          <a:ln cap="flat" w="104775">
            <a:solidFill>
              <a:srgbClr val="F9B680"/>
            </a:solidFill>
            <a:prstDash val="solid"/>
            <a:headEnd type="none" len="sm" w="sm"/>
            <a:tailEnd type="none" len="sm" w="sm"/>
          </a:ln>
        </p:spPr>
      </p:sp>
      <p:sp>
        <p:nvSpPr>
          <p:cNvPr name="AutoShape 19" id="19"/>
          <p:cNvSpPr/>
          <p:nvPr/>
        </p:nvSpPr>
        <p:spPr>
          <a:xfrm>
            <a:off x="12654197" y="7625737"/>
            <a:ext cx="1253257" cy="1391854"/>
          </a:xfrm>
          <a:prstGeom prst="line">
            <a:avLst/>
          </a:prstGeom>
          <a:ln cap="flat" w="104775">
            <a:solidFill>
              <a:srgbClr val="F9B680"/>
            </a:solidFill>
            <a:prstDash val="solid"/>
            <a:headEnd type="none" len="sm" w="sm"/>
            <a:tailEnd type="none" len="sm" w="sm"/>
          </a:ln>
        </p:spPr>
      </p:sp>
      <p:sp>
        <p:nvSpPr>
          <p:cNvPr name="AutoShape 20" id="20"/>
          <p:cNvSpPr/>
          <p:nvPr/>
        </p:nvSpPr>
        <p:spPr>
          <a:xfrm>
            <a:off x="12333162" y="8017994"/>
            <a:ext cx="1253257" cy="1391854"/>
          </a:xfrm>
          <a:prstGeom prst="line">
            <a:avLst/>
          </a:prstGeom>
          <a:ln cap="flat" w="104775">
            <a:solidFill>
              <a:srgbClr val="F9B680"/>
            </a:solidFill>
            <a:prstDash val="solid"/>
            <a:headEnd type="none" len="sm" w="sm"/>
            <a:tailEnd type="none" len="sm" w="sm"/>
          </a:ln>
        </p:spPr>
      </p:sp>
      <p:sp>
        <p:nvSpPr>
          <p:cNvPr name="TextBox 21" id="21"/>
          <p:cNvSpPr txBox="true"/>
          <p:nvPr/>
        </p:nvSpPr>
        <p:spPr>
          <a:xfrm rot="0">
            <a:off x="1028700" y="3579660"/>
            <a:ext cx="9661137" cy="2914650"/>
          </a:xfrm>
          <a:prstGeom prst="rect">
            <a:avLst/>
          </a:prstGeom>
        </p:spPr>
        <p:txBody>
          <a:bodyPr anchor="t" rtlCol="false" tIns="0" lIns="0" bIns="0" rIns="0">
            <a:spAutoFit/>
          </a:bodyPr>
          <a:lstStyle/>
          <a:p>
            <a:pPr>
              <a:lnSpc>
                <a:spcPts val="7692"/>
              </a:lnSpc>
            </a:pPr>
            <a:r>
              <a:rPr lang="en-US" sz="6410">
                <a:solidFill>
                  <a:srgbClr val="051D64"/>
                </a:solidFill>
                <a:latin typeface="Oswald Bold"/>
              </a:rPr>
              <a:t>DEVOPS PRINCIPLES AND PRACTICES FOR QA PROFESSIONALS</a:t>
            </a:r>
          </a:p>
        </p:txBody>
      </p:sp>
      <p:sp>
        <p:nvSpPr>
          <p:cNvPr name="TextBox 22" id="22"/>
          <p:cNvSpPr txBox="true"/>
          <p:nvPr/>
        </p:nvSpPr>
        <p:spPr>
          <a:xfrm rot="0">
            <a:off x="1028700" y="7711353"/>
            <a:ext cx="8301765" cy="1800225"/>
          </a:xfrm>
          <a:prstGeom prst="rect">
            <a:avLst/>
          </a:prstGeom>
        </p:spPr>
        <p:txBody>
          <a:bodyPr anchor="t" rtlCol="false" tIns="0" lIns="0" bIns="0" rIns="0">
            <a:spAutoFit/>
          </a:bodyPr>
          <a:lstStyle/>
          <a:p>
            <a:pPr algn="just">
              <a:lnSpc>
                <a:spcPts val="4799"/>
              </a:lnSpc>
            </a:pPr>
            <a:r>
              <a:rPr lang="en-US" sz="3999">
                <a:solidFill>
                  <a:srgbClr val="03060B"/>
                </a:solidFill>
                <a:latin typeface="Canva Sans"/>
              </a:rPr>
              <a:t>Date: Oct-2023</a:t>
            </a:r>
          </a:p>
          <a:p>
            <a:pPr algn="just">
              <a:lnSpc>
                <a:spcPts val="4799"/>
              </a:lnSpc>
            </a:pPr>
            <a:r>
              <a:rPr lang="en-US" sz="3999">
                <a:solidFill>
                  <a:srgbClr val="03060B"/>
                </a:solidFill>
                <a:latin typeface="Canva Sans"/>
              </a:rPr>
              <a:t>By: Quy (Christian) P. TRAN</a:t>
            </a:r>
          </a:p>
          <a:p>
            <a:pPr algn="just">
              <a:lnSpc>
                <a:spcPts val="4799"/>
              </a:lnSpc>
            </a:pPr>
            <a:r>
              <a:rPr lang="en-US" sz="3999">
                <a:solidFill>
                  <a:srgbClr val="03060B"/>
                </a:solidFill>
                <a:latin typeface="Canva Sans"/>
              </a:rPr>
              <a:t>Duration: 10 (minutes)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Testing in Containerized Environments</a:t>
            </a:r>
          </a:p>
        </p:txBody>
      </p:sp>
      <p:sp>
        <p:nvSpPr>
          <p:cNvPr name="TextBox 3" id="3"/>
          <p:cNvSpPr txBox="true"/>
          <p:nvPr/>
        </p:nvSpPr>
        <p:spPr>
          <a:xfrm rot="0">
            <a:off x="0" y="3118080"/>
            <a:ext cx="17806201" cy="2976372"/>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Overview of containerization technologies like Docker.</a:t>
            </a:r>
          </a:p>
          <a:p>
            <a:pPr>
              <a:lnSpc>
                <a:spcPts val="4793"/>
              </a:lnSpc>
            </a:pPr>
          </a:p>
          <a:p>
            <a:pPr marL="734059" indent="-367030" lvl="1">
              <a:lnSpc>
                <a:spcPts val="4793"/>
              </a:lnSpc>
              <a:buFont typeface="Arial"/>
              <a:buChar char="•"/>
            </a:pPr>
            <a:r>
              <a:rPr lang="en-US" sz="3399">
                <a:solidFill>
                  <a:srgbClr val="000000"/>
                </a:solidFill>
                <a:latin typeface="Canva Sans"/>
              </a:rPr>
              <a:t>Discuss how testing in containerized environments can improve portability and scalability.</a:t>
            </a:r>
          </a:p>
          <a:p>
            <a:pPr algn="l">
              <a:lnSpc>
                <a:spcPts val="4793"/>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Testing in Cloud Environments (AWS)</a:t>
            </a:r>
          </a:p>
        </p:txBody>
      </p:sp>
      <p:sp>
        <p:nvSpPr>
          <p:cNvPr name="TextBox 3" id="3"/>
          <p:cNvSpPr txBox="true"/>
          <p:nvPr/>
        </p:nvSpPr>
        <p:spPr>
          <a:xfrm rot="0">
            <a:off x="0" y="3118080"/>
            <a:ext cx="17806201" cy="2976372"/>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Understanding the nuances of testing in cloud platforms like AWS.</a:t>
            </a:r>
          </a:p>
          <a:p>
            <a:pPr>
              <a:lnSpc>
                <a:spcPts val="4793"/>
              </a:lnSpc>
            </a:pPr>
          </a:p>
          <a:p>
            <a:pPr marL="734059" indent="-367030" lvl="1">
              <a:lnSpc>
                <a:spcPts val="4793"/>
              </a:lnSpc>
              <a:buFont typeface="Arial"/>
              <a:buChar char="•"/>
            </a:pPr>
            <a:r>
              <a:rPr lang="en-US" sz="3399">
                <a:solidFill>
                  <a:srgbClr val="000000"/>
                </a:solidFill>
                <a:latin typeface="Canva Sans"/>
              </a:rPr>
              <a:t>Highlight the importance of testing for scalability, performance, and security in cloud-based applications.</a:t>
            </a:r>
          </a:p>
          <a:p>
            <a:pPr algn="l">
              <a:lnSpc>
                <a:spcPts val="4793"/>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Performance Testing in DevOps</a:t>
            </a:r>
          </a:p>
        </p:txBody>
      </p:sp>
      <p:sp>
        <p:nvSpPr>
          <p:cNvPr name="TextBox 3" id="3"/>
          <p:cNvSpPr txBox="true"/>
          <p:nvPr/>
        </p:nvSpPr>
        <p:spPr>
          <a:xfrm rot="0">
            <a:off x="0" y="3118080"/>
            <a:ext cx="17806201" cy="2976372"/>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Overview of performance testing in DevOps.</a:t>
            </a:r>
          </a:p>
          <a:p>
            <a:pPr>
              <a:lnSpc>
                <a:spcPts val="4793"/>
              </a:lnSpc>
            </a:pPr>
          </a:p>
          <a:p>
            <a:pPr marL="734059" indent="-367030" lvl="1">
              <a:lnSpc>
                <a:spcPts val="4793"/>
              </a:lnSpc>
              <a:buFont typeface="Arial"/>
              <a:buChar char="•"/>
            </a:pPr>
            <a:r>
              <a:rPr lang="en-US" sz="3399">
                <a:solidFill>
                  <a:srgbClr val="000000"/>
                </a:solidFill>
                <a:latin typeface="Canva Sans"/>
              </a:rPr>
              <a:t>Introduction to tools like JMeter, or Locust for conducting stress, load, and performance tests.</a:t>
            </a:r>
          </a:p>
          <a:p>
            <a:pPr algn="l">
              <a:lnSpc>
                <a:spcPts val="4793"/>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Required Skills and Knowledge</a:t>
            </a:r>
          </a:p>
        </p:txBody>
      </p:sp>
      <p:sp>
        <p:nvSpPr>
          <p:cNvPr name="TextBox 3" id="3"/>
          <p:cNvSpPr txBox="true"/>
          <p:nvPr/>
        </p:nvSpPr>
        <p:spPr>
          <a:xfrm rot="0">
            <a:off x="0" y="3079980"/>
            <a:ext cx="17806201" cy="6172073"/>
          </a:xfrm>
          <a:prstGeom prst="rect">
            <a:avLst/>
          </a:prstGeom>
        </p:spPr>
        <p:txBody>
          <a:bodyPr anchor="t" rtlCol="false" tIns="0" lIns="0" bIns="0" rIns="0">
            <a:spAutoFit/>
          </a:bodyPr>
          <a:lstStyle/>
          <a:p>
            <a:pPr marL="734059" indent="-367030" lvl="1">
              <a:lnSpc>
                <a:spcPts val="5167"/>
              </a:lnSpc>
              <a:buFont typeface="Arial"/>
              <a:buChar char="•"/>
            </a:pPr>
            <a:r>
              <a:rPr lang="en-US" sz="3399">
                <a:solidFill>
                  <a:srgbClr val="000000"/>
                </a:solidFill>
                <a:latin typeface="Canva Sans"/>
              </a:rPr>
              <a:t>List of essential skills and knowledge for QA professionals in a DevOps environment.</a:t>
            </a:r>
          </a:p>
          <a:p>
            <a:pPr marL="1468119" indent="-489373" lvl="2">
              <a:lnSpc>
                <a:spcPts val="6799"/>
              </a:lnSpc>
              <a:buFont typeface="Arial"/>
              <a:buChar char="⚬"/>
            </a:pPr>
            <a:r>
              <a:rPr lang="en-US" sz="3399">
                <a:solidFill>
                  <a:srgbClr val="000000"/>
                </a:solidFill>
                <a:latin typeface="Canva Sans"/>
              </a:rPr>
              <a:t>Proficiency in version control systems (Git).</a:t>
            </a:r>
          </a:p>
          <a:p>
            <a:pPr marL="1468119" indent="-489373" lvl="2">
              <a:lnSpc>
                <a:spcPts val="6799"/>
              </a:lnSpc>
              <a:buFont typeface="Arial"/>
              <a:buChar char="⚬"/>
            </a:pPr>
            <a:r>
              <a:rPr lang="en-US" sz="3399">
                <a:solidFill>
                  <a:srgbClr val="000000"/>
                </a:solidFill>
                <a:latin typeface="Canva Sans"/>
              </a:rPr>
              <a:t>Familiarity with Linux/Unix operating systems.</a:t>
            </a:r>
          </a:p>
          <a:p>
            <a:pPr marL="1468119" indent="-489373" lvl="2">
              <a:lnSpc>
                <a:spcPts val="6799"/>
              </a:lnSpc>
              <a:buFont typeface="Arial"/>
              <a:buChar char="⚬"/>
            </a:pPr>
            <a:r>
              <a:rPr lang="en-US" sz="3399">
                <a:solidFill>
                  <a:srgbClr val="000000"/>
                </a:solidFill>
                <a:latin typeface="Canva Sans"/>
              </a:rPr>
              <a:t>Scripting skills (Bash, Python).</a:t>
            </a:r>
          </a:p>
          <a:p>
            <a:pPr marL="1468119" indent="-489373" lvl="2">
              <a:lnSpc>
                <a:spcPts val="6799"/>
              </a:lnSpc>
              <a:buFont typeface="Arial"/>
              <a:buChar char="⚬"/>
            </a:pPr>
            <a:r>
              <a:rPr lang="en-US" sz="3399">
                <a:solidFill>
                  <a:srgbClr val="000000"/>
                </a:solidFill>
                <a:latin typeface="Canva Sans"/>
              </a:rPr>
              <a:t>Understanding of agile methodologies.</a:t>
            </a:r>
          </a:p>
          <a:p>
            <a:pPr marL="1468119" indent="-489373" lvl="2">
              <a:lnSpc>
                <a:spcPts val="6799"/>
              </a:lnSpc>
              <a:buFont typeface="Arial"/>
              <a:buChar char="⚬"/>
            </a:pPr>
            <a:r>
              <a:rPr lang="en-US" sz="3399">
                <a:solidFill>
                  <a:srgbClr val="000000"/>
                </a:solidFill>
                <a:latin typeface="Canva Sans"/>
              </a:rPr>
              <a:t>Strong communication and collaboration abilities.</a:t>
            </a:r>
          </a:p>
          <a:p>
            <a:pPr algn="l">
              <a:lnSpc>
                <a:spcPts val="4793"/>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Sessions and Integration Topics</a:t>
            </a:r>
          </a:p>
        </p:txBody>
      </p:sp>
      <p:sp>
        <p:nvSpPr>
          <p:cNvPr name="TextBox 3" id="3"/>
          <p:cNvSpPr txBox="true"/>
          <p:nvPr/>
        </p:nvSpPr>
        <p:spPr>
          <a:xfrm rot="0">
            <a:off x="210933" y="1493750"/>
            <a:ext cx="18077067" cy="9669526"/>
          </a:xfrm>
          <a:prstGeom prst="rect">
            <a:avLst/>
          </a:prstGeom>
        </p:spPr>
        <p:txBody>
          <a:bodyPr anchor="t" rtlCol="false" tIns="0" lIns="0" bIns="0" rIns="0">
            <a:spAutoFit/>
          </a:bodyPr>
          <a:lstStyle/>
          <a:p>
            <a:pPr marL="734059" indent="-367030" lvl="1">
              <a:lnSpc>
                <a:spcPts val="5439"/>
              </a:lnSpc>
              <a:buFont typeface="Arial"/>
              <a:buChar char="•"/>
            </a:pPr>
            <a:r>
              <a:rPr lang="en-US" sz="3399">
                <a:solidFill>
                  <a:srgbClr val="000000"/>
                </a:solidFill>
                <a:latin typeface="Canva Sans"/>
              </a:rPr>
              <a:t>Docker: Exploring containerization for efficient deployment and testing. </a:t>
            </a:r>
            <a:r>
              <a:rPr lang="en-US" sz="3399">
                <a:solidFill>
                  <a:srgbClr val="990000"/>
                </a:solidFill>
                <a:latin typeface="Canva Sans"/>
              </a:rPr>
              <a:t>(1 session)</a:t>
            </a:r>
          </a:p>
          <a:p>
            <a:pPr marL="734059" indent="-367030" lvl="1">
              <a:lnSpc>
                <a:spcPts val="5439"/>
              </a:lnSpc>
              <a:buFont typeface="Arial"/>
              <a:buChar char="•"/>
            </a:pPr>
            <a:r>
              <a:rPr lang="en-US" sz="3399">
                <a:solidFill>
                  <a:srgbClr val="000000"/>
                </a:solidFill>
                <a:latin typeface="Canva Sans"/>
              </a:rPr>
              <a:t>Testing framework integration in containers and cloud environments.</a:t>
            </a:r>
          </a:p>
          <a:p>
            <a:pPr marL="734059" indent="-367030" lvl="1">
              <a:lnSpc>
                <a:spcPts val="5439"/>
              </a:lnSpc>
              <a:buFont typeface="Arial"/>
              <a:buChar char="•"/>
            </a:pPr>
            <a:r>
              <a:rPr lang="en-US" sz="3399">
                <a:solidFill>
                  <a:srgbClr val="000000"/>
                </a:solidFill>
                <a:latin typeface="Canva Sans"/>
              </a:rPr>
              <a:t>GitHub Actions &amp; GitLab CI: Implementing CI/CD processes. </a:t>
            </a:r>
            <a:r>
              <a:rPr lang="en-US" sz="3399">
                <a:solidFill>
                  <a:srgbClr val="990000"/>
                </a:solidFill>
                <a:latin typeface="Canva Sans"/>
              </a:rPr>
              <a:t>(1 + 1 sessions)</a:t>
            </a:r>
          </a:p>
          <a:p>
            <a:pPr marL="734059" indent="-367030" lvl="1">
              <a:lnSpc>
                <a:spcPts val="5439"/>
              </a:lnSpc>
              <a:buFont typeface="Arial"/>
              <a:buChar char="•"/>
            </a:pPr>
            <a:r>
              <a:rPr lang="en-US" sz="3399">
                <a:solidFill>
                  <a:srgbClr val="000000"/>
                </a:solidFill>
                <a:latin typeface="Canva Sans"/>
              </a:rPr>
              <a:t>AWS: Understanding cloud services for scalable and reliable testing environments. </a:t>
            </a:r>
            <a:r>
              <a:rPr lang="en-US" sz="3399">
                <a:solidFill>
                  <a:srgbClr val="990000"/>
                </a:solidFill>
                <a:latin typeface="Canva Sans"/>
              </a:rPr>
              <a:t>(1 session)</a:t>
            </a:r>
          </a:p>
          <a:p>
            <a:pPr marL="734059" indent="-367030" lvl="1">
              <a:lnSpc>
                <a:spcPts val="5439"/>
              </a:lnSpc>
              <a:buFont typeface="Arial"/>
              <a:buChar char="•"/>
            </a:pPr>
            <a:r>
              <a:rPr lang="en-US" sz="3399">
                <a:solidFill>
                  <a:srgbClr val="000000"/>
                </a:solidFill>
                <a:latin typeface="Canva Sans"/>
              </a:rPr>
              <a:t>Kubernetes: Orchestration and management of containerized applications. </a:t>
            </a:r>
            <a:r>
              <a:rPr lang="en-US" sz="3399">
                <a:solidFill>
                  <a:srgbClr val="990000"/>
                </a:solidFill>
                <a:latin typeface="Canva Sans"/>
              </a:rPr>
              <a:t>(1 session)</a:t>
            </a:r>
          </a:p>
          <a:p>
            <a:pPr>
              <a:lnSpc>
                <a:spcPts val="5167"/>
              </a:lnSpc>
            </a:pPr>
          </a:p>
          <a:p>
            <a:pPr>
              <a:lnSpc>
                <a:spcPts val="4719"/>
              </a:lnSpc>
            </a:pPr>
            <a:r>
              <a:rPr lang="en-US" sz="3300">
                <a:solidFill>
                  <a:srgbClr val="D18547"/>
                </a:solidFill>
                <a:latin typeface="Canva Sans"/>
              </a:rPr>
              <a:t>  * Note: </a:t>
            </a:r>
          </a:p>
          <a:p>
            <a:pPr marL="582933" indent="-291467" lvl="1">
              <a:lnSpc>
                <a:spcPts val="3861"/>
              </a:lnSpc>
              <a:buFont typeface="Arial"/>
              <a:buChar char="•"/>
            </a:pPr>
            <a:r>
              <a:rPr lang="en-US" sz="2700">
                <a:solidFill>
                  <a:srgbClr val="D18547"/>
                </a:solidFill>
                <a:latin typeface="Canva Sans"/>
              </a:rPr>
              <a:t>Feel free to customize the list of sessions based on your specific needs or add any other relevant topics as desired.</a:t>
            </a:r>
          </a:p>
          <a:p>
            <a:pPr marL="582933" indent="-291467" lvl="1">
              <a:lnSpc>
                <a:spcPts val="3861"/>
              </a:lnSpc>
              <a:buFont typeface="Arial"/>
              <a:buChar char="•"/>
            </a:pPr>
            <a:r>
              <a:rPr lang="en-US" sz="2700">
                <a:solidFill>
                  <a:srgbClr val="D18547"/>
                </a:solidFill>
                <a:latin typeface="Canva Sans"/>
              </a:rPr>
              <a:t>The number of sessions can be adjusted based on the specific requirements and depth of coverage desired for each topic.</a:t>
            </a:r>
          </a:p>
          <a:p>
            <a:pPr marL="582933" indent="-291467" lvl="1">
              <a:lnSpc>
                <a:spcPts val="3861"/>
              </a:lnSpc>
              <a:buFont typeface="Arial"/>
              <a:buChar char="•"/>
            </a:pPr>
            <a:r>
              <a:rPr lang="en-US" sz="2700">
                <a:solidFill>
                  <a:srgbClr val="D18547"/>
                </a:solidFill>
                <a:latin typeface="Canva Sans"/>
              </a:rPr>
              <a:t>1 Session = 1 Hour</a:t>
            </a:r>
          </a:p>
          <a:p>
            <a:pPr>
              <a:lnSpc>
                <a:spcPts val="4793"/>
              </a:lnSpc>
            </a:pPr>
            <a:r>
              <a:rPr lang="en-US" sz="3399">
                <a:solidFill>
                  <a:srgbClr val="000000"/>
                </a:solidFill>
                <a:latin typeface="Canva Sans"/>
              </a:rPr>
              <a:t> </a:t>
            </a:r>
          </a:p>
          <a:p>
            <a:pPr algn="l">
              <a:lnSpc>
                <a:spcPts val="4793"/>
              </a:lnSpc>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References</a:t>
            </a:r>
          </a:p>
        </p:txBody>
      </p:sp>
      <p:sp>
        <p:nvSpPr>
          <p:cNvPr name="TextBox 3" id="3"/>
          <p:cNvSpPr txBox="true"/>
          <p:nvPr/>
        </p:nvSpPr>
        <p:spPr>
          <a:xfrm rot="0">
            <a:off x="210933" y="1493750"/>
            <a:ext cx="18077067" cy="7504430"/>
          </a:xfrm>
          <a:prstGeom prst="rect">
            <a:avLst/>
          </a:prstGeom>
        </p:spPr>
        <p:txBody>
          <a:bodyPr anchor="t" rtlCol="false" tIns="0" lIns="0" bIns="0" rIns="0">
            <a:spAutoFit/>
          </a:bodyPr>
          <a:lstStyle/>
          <a:p>
            <a:pPr marL="734059" indent="-367030" lvl="1">
              <a:lnSpc>
                <a:spcPts val="5439"/>
              </a:lnSpc>
              <a:buFont typeface="Arial"/>
              <a:buChar char="•"/>
            </a:pPr>
            <a:r>
              <a:rPr lang="en-US" sz="3399">
                <a:solidFill>
                  <a:srgbClr val="000000"/>
                </a:solidFill>
                <a:latin typeface="Canva Sans"/>
              </a:rPr>
              <a:t>Shift-left testing: https://viblo.asia/p/shift-left-testing-bi-quyet-cho-phan-mem-thanh-cong-oOVlY14zl8W</a:t>
            </a:r>
          </a:p>
          <a:p>
            <a:pPr marL="734059" indent="-367030" lvl="1">
              <a:lnSpc>
                <a:spcPts val="5439"/>
              </a:lnSpc>
              <a:buFont typeface="Arial"/>
              <a:buChar char="•"/>
            </a:pPr>
            <a:r>
              <a:rPr lang="en-US" sz="3399">
                <a:solidFill>
                  <a:srgbClr val="000000"/>
                </a:solidFill>
                <a:latin typeface="Canva Sans"/>
              </a:rPr>
              <a:t>BrowserStack: https://www.browserstack.com/guide/role-of-qa-in-devops</a:t>
            </a:r>
          </a:p>
          <a:p>
            <a:pPr marL="734059" indent="-367030" lvl="1">
              <a:lnSpc>
                <a:spcPts val="5439"/>
              </a:lnSpc>
              <a:buFont typeface="Arial"/>
              <a:buChar char="•"/>
            </a:pPr>
            <a:r>
              <a:rPr lang="en-US" sz="3399">
                <a:solidFill>
                  <a:srgbClr val="000000"/>
                </a:solidFill>
                <a:latin typeface="Canva Sans"/>
              </a:rPr>
              <a:t>ChatGPT</a:t>
            </a:r>
          </a:p>
          <a:p>
            <a:pPr>
              <a:lnSpc>
                <a:spcPts val="5439"/>
              </a:lnSpc>
            </a:pPr>
          </a:p>
          <a:p>
            <a:pPr marL="734059" indent="-367030" lvl="1">
              <a:lnSpc>
                <a:spcPts val="5439"/>
              </a:lnSpc>
              <a:buFont typeface="Arial"/>
              <a:buChar char="•"/>
            </a:pPr>
            <a:r>
              <a:rPr lang="en-US" sz="3399">
                <a:solidFill>
                  <a:srgbClr val="000000"/>
                </a:solidFill>
                <a:latin typeface="Canva Sans"/>
              </a:rPr>
              <a:t>Docker documentation: https://docs.docker.com/</a:t>
            </a:r>
          </a:p>
          <a:p>
            <a:pPr marL="734059" indent="-367030" lvl="1">
              <a:lnSpc>
                <a:spcPts val="5439"/>
              </a:lnSpc>
              <a:buFont typeface="Arial"/>
              <a:buChar char="•"/>
            </a:pPr>
            <a:r>
              <a:rPr lang="en-US" sz="3399">
                <a:solidFill>
                  <a:srgbClr val="000000"/>
                </a:solidFill>
                <a:latin typeface="Canva Sans"/>
              </a:rPr>
              <a:t>Amazon Web Services (AWS) documentation: https://aws.amazon.com/documentation/</a:t>
            </a:r>
          </a:p>
          <a:p>
            <a:pPr marL="734059" indent="-367030" lvl="1">
              <a:lnSpc>
                <a:spcPts val="5439"/>
              </a:lnSpc>
              <a:buFont typeface="Arial"/>
              <a:buChar char="•"/>
            </a:pPr>
            <a:r>
              <a:rPr lang="en-US" sz="3399">
                <a:solidFill>
                  <a:srgbClr val="000000"/>
                </a:solidFill>
                <a:latin typeface="Canva Sans"/>
              </a:rPr>
              <a:t>Kubernetes documentation: https://kubernetes.io/docs/home/</a:t>
            </a:r>
          </a:p>
          <a:p>
            <a:pPr marL="734059" indent="-367030" lvl="1">
              <a:lnSpc>
                <a:spcPts val="5439"/>
              </a:lnSpc>
              <a:buFont typeface="Arial"/>
              <a:buChar char="•"/>
            </a:pPr>
            <a:r>
              <a:rPr lang="en-US" sz="3399">
                <a:solidFill>
                  <a:srgbClr val="000000"/>
                </a:solidFill>
                <a:latin typeface="Canva Sans"/>
              </a:rPr>
              <a:t>GitHub Actions documentation: https://docs.github.com/en/actions</a:t>
            </a:r>
          </a:p>
          <a:p>
            <a:pPr algn="l" marL="734059" indent="-367030" lvl="1">
              <a:lnSpc>
                <a:spcPts val="5439"/>
              </a:lnSpc>
              <a:buFont typeface="Arial"/>
              <a:buChar char="•"/>
            </a:pPr>
            <a:r>
              <a:rPr lang="en-US" sz="3399">
                <a:solidFill>
                  <a:srgbClr val="000000"/>
                </a:solidFill>
                <a:latin typeface="Canva Sans"/>
              </a:rPr>
              <a:t>GitLab CI/CD documentation: https://docs.gitlab.com/ee/ci/</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3467405" y="4486910"/>
            <a:ext cx="11353190" cy="1170305"/>
          </a:xfrm>
          <a:prstGeom prst="rect">
            <a:avLst/>
          </a:prstGeom>
        </p:spPr>
        <p:txBody>
          <a:bodyPr anchor="t" rtlCol="false" tIns="0" lIns="0" bIns="0" rIns="0">
            <a:spAutoFit/>
          </a:bodyPr>
          <a:lstStyle/>
          <a:p>
            <a:pPr algn="ctr" marL="0" indent="0" lvl="0">
              <a:lnSpc>
                <a:spcPts val="9520"/>
              </a:lnSpc>
              <a:spcBef>
                <a:spcPct val="0"/>
              </a:spcBef>
            </a:pPr>
            <a:r>
              <a:rPr lang="en-US" sz="6800">
                <a:solidFill>
                  <a:srgbClr val="000000"/>
                </a:solidFill>
                <a:latin typeface="Canva Sans Bold"/>
              </a:rPr>
              <a:t>Questions and Discussion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Freeform 2" id="2"/>
          <p:cNvSpPr/>
          <p:nvPr/>
        </p:nvSpPr>
        <p:spPr>
          <a:xfrm flipH="false" flipV="false" rot="0">
            <a:off x="9833938" y="0"/>
            <a:ext cx="8454062" cy="1648542"/>
          </a:xfrm>
          <a:custGeom>
            <a:avLst/>
            <a:gdLst/>
            <a:ahLst/>
            <a:cxnLst/>
            <a:rect r="r" b="b" t="t" l="l"/>
            <a:pathLst>
              <a:path h="1648542" w="8454062">
                <a:moveTo>
                  <a:pt x="0" y="0"/>
                </a:moveTo>
                <a:lnTo>
                  <a:pt x="8454062" y="0"/>
                </a:lnTo>
                <a:lnTo>
                  <a:pt x="8454062" y="1648542"/>
                </a:lnTo>
                <a:lnTo>
                  <a:pt x="0" y="1648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7998501"/>
            <a:ext cx="6128414" cy="2288499"/>
          </a:xfrm>
          <a:custGeom>
            <a:avLst/>
            <a:gdLst/>
            <a:ahLst/>
            <a:cxnLst/>
            <a:rect r="r" b="b" t="t" l="l"/>
            <a:pathLst>
              <a:path h="2288499" w="6128414">
                <a:moveTo>
                  <a:pt x="0" y="2288499"/>
                </a:moveTo>
                <a:lnTo>
                  <a:pt x="6128414" y="2288499"/>
                </a:lnTo>
                <a:lnTo>
                  <a:pt x="6128414" y="0"/>
                </a:lnTo>
                <a:lnTo>
                  <a:pt x="0" y="0"/>
                </a:lnTo>
                <a:lnTo>
                  <a:pt x="0" y="2288499"/>
                </a:lnTo>
                <a:close/>
              </a:path>
            </a:pathLst>
          </a:custGeom>
          <a:blipFill>
            <a:blip r:embed="rId4">
              <a:extLst>
                <a:ext uri="{96DAC541-7B7A-43D3-8B79-37D633B846F1}">
                  <asvg:svgBlip xmlns:asvg="http://schemas.microsoft.com/office/drawing/2016/SVG/main" r:embed="rId5"/>
                </a:ext>
              </a:extLst>
            </a:blip>
            <a:stretch>
              <a:fillRect l="0" t="0" r="-103224" b="0"/>
            </a:stretch>
          </a:blipFill>
        </p:spPr>
      </p:sp>
      <p:grpSp>
        <p:nvGrpSpPr>
          <p:cNvPr name="Group 4" id="4"/>
          <p:cNvGrpSpPr/>
          <p:nvPr/>
        </p:nvGrpSpPr>
        <p:grpSpPr>
          <a:xfrm rot="0">
            <a:off x="5166947" y="9939233"/>
            <a:ext cx="16432054" cy="3086100"/>
            <a:chOff x="0" y="0"/>
            <a:chExt cx="4327784" cy="812800"/>
          </a:xfrm>
        </p:grpSpPr>
        <p:sp>
          <p:nvSpPr>
            <p:cNvPr name="Freeform 5" id="5"/>
            <p:cNvSpPr/>
            <p:nvPr/>
          </p:nvSpPr>
          <p:spPr>
            <a:xfrm flipH="false" flipV="false" rot="0">
              <a:off x="0" y="0"/>
              <a:ext cx="4327784" cy="812800"/>
            </a:xfrm>
            <a:custGeom>
              <a:avLst/>
              <a:gdLst/>
              <a:ahLst/>
              <a:cxnLst/>
              <a:rect r="r" b="b" t="t" l="l"/>
              <a:pathLst>
                <a:path h="812800" w="4327784">
                  <a:moveTo>
                    <a:pt x="0" y="0"/>
                  </a:moveTo>
                  <a:lnTo>
                    <a:pt x="4327784" y="0"/>
                  </a:lnTo>
                  <a:lnTo>
                    <a:pt x="4327784" y="812800"/>
                  </a:lnTo>
                  <a:lnTo>
                    <a:pt x="0" y="812800"/>
                  </a:lnTo>
                  <a:close/>
                </a:path>
              </a:pathLst>
            </a:custGeom>
            <a:solidFill>
              <a:srgbClr val="051D64"/>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85548" y="4171950"/>
            <a:ext cx="3961789" cy="1943100"/>
          </a:xfrm>
          <a:prstGeom prst="rect">
            <a:avLst/>
          </a:prstGeom>
        </p:spPr>
        <p:txBody>
          <a:bodyPr anchor="t" rtlCol="false" tIns="0" lIns="0" bIns="0" rIns="0">
            <a:spAutoFit/>
          </a:bodyPr>
          <a:lstStyle/>
          <a:p>
            <a:pPr>
              <a:lnSpc>
                <a:spcPts val="7679"/>
              </a:lnSpc>
            </a:pPr>
            <a:r>
              <a:rPr lang="en-US" sz="6399">
                <a:solidFill>
                  <a:srgbClr val="051D64"/>
                </a:solidFill>
                <a:latin typeface="Oswald Bold"/>
              </a:rPr>
              <a:t>TABLE OF</a:t>
            </a:r>
          </a:p>
          <a:p>
            <a:pPr>
              <a:lnSpc>
                <a:spcPts val="7679"/>
              </a:lnSpc>
            </a:pPr>
            <a:r>
              <a:rPr lang="en-US" sz="6399">
                <a:solidFill>
                  <a:srgbClr val="051D64"/>
                </a:solidFill>
                <a:latin typeface="Oswald Bold"/>
              </a:rPr>
              <a:t>CONTENT</a:t>
            </a:r>
          </a:p>
        </p:txBody>
      </p:sp>
      <p:sp>
        <p:nvSpPr>
          <p:cNvPr name="TextBox 8" id="8"/>
          <p:cNvSpPr txBox="true"/>
          <p:nvPr/>
        </p:nvSpPr>
        <p:spPr>
          <a:xfrm rot="0">
            <a:off x="6128414"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01</a:t>
            </a:r>
          </a:p>
        </p:txBody>
      </p:sp>
      <p:sp>
        <p:nvSpPr>
          <p:cNvPr name="TextBox 9" id="9"/>
          <p:cNvSpPr txBox="true"/>
          <p:nvPr/>
        </p:nvSpPr>
        <p:spPr>
          <a:xfrm rot="0">
            <a:off x="6128414"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02</a:t>
            </a:r>
          </a:p>
        </p:txBody>
      </p:sp>
      <p:sp>
        <p:nvSpPr>
          <p:cNvPr name="TextBox 10" id="10"/>
          <p:cNvSpPr txBox="true"/>
          <p:nvPr/>
        </p:nvSpPr>
        <p:spPr>
          <a:xfrm rot="0">
            <a:off x="12260383"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04</a:t>
            </a:r>
          </a:p>
        </p:txBody>
      </p:sp>
      <p:sp>
        <p:nvSpPr>
          <p:cNvPr name="TextBox 11" id="11"/>
          <p:cNvSpPr txBox="true"/>
          <p:nvPr/>
        </p:nvSpPr>
        <p:spPr>
          <a:xfrm rot="0">
            <a:off x="12260383"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05</a:t>
            </a:r>
          </a:p>
        </p:txBody>
      </p:sp>
      <p:sp>
        <p:nvSpPr>
          <p:cNvPr name="AutoShape 12" id="12"/>
          <p:cNvSpPr/>
          <p:nvPr/>
        </p:nvSpPr>
        <p:spPr>
          <a:xfrm flipV="true">
            <a:off x="6109733" y="9572264"/>
            <a:ext cx="8115511" cy="57150"/>
          </a:xfrm>
          <a:prstGeom prst="line">
            <a:avLst/>
          </a:prstGeom>
          <a:ln cap="flat" w="104775">
            <a:solidFill>
              <a:srgbClr val="F9B680"/>
            </a:solidFill>
            <a:prstDash val="solid"/>
            <a:headEnd type="none" len="sm" w="sm"/>
            <a:tailEnd type="none" len="sm" w="sm"/>
          </a:ln>
        </p:spPr>
      </p:sp>
      <p:sp>
        <p:nvSpPr>
          <p:cNvPr name="AutoShape 13" id="13"/>
          <p:cNvSpPr/>
          <p:nvPr/>
        </p:nvSpPr>
        <p:spPr>
          <a:xfrm>
            <a:off x="685118" y="568102"/>
            <a:ext cx="375086" cy="438940"/>
          </a:xfrm>
          <a:prstGeom prst="line">
            <a:avLst/>
          </a:prstGeom>
          <a:ln cap="flat" w="66675">
            <a:solidFill>
              <a:srgbClr val="BEC6D4"/>
            </a:solidFill>
            <a:prstDash val="solid"/>
            <a:headEnd type="none" len="sm" w="sm"/>
            <a:tailEnd type="none" len="sm" w="sm"/>
          </a:ln>
        </p:spPr>
      </p:sp>
      <p:sp>
        <p:nvSpPr>
          <p:cNvPr name="AutoShape 14" id="14"/>
          <p:cNvSpPr/>
          <p:nvPr/>
        </p:nvSpPr>
        <p:spPr>
          <a:xfrm>
            <a:off x="1026336" y="568102"/>
            <a:ext cx="375086" cy="438940"/>
          </a:xfrm>
          <a:prstGeom prst="line">
            <a:avLst/>
          </a:prstGeom>
          <a:ln cap="flat" w="66675">
            <a:solidFill>
              <a:srgbClr val="BEC6D4"/>
            </a:solidFill>
            <a:prstDash val="solid"/>
            <a:headEnd type="none" len="sm" w="sm"/>
            <a:tailEnd type="none" len="sm" w="sm"/>
          </a:ln>
        </p:spPr>
      </p:sp>
      <p:sp>
        <p:nvSpPr>
          <p:cNvPr name="AutoShape 15" id="15"/>
          <p:cNvSpPr/>
          <p:nvPr/>
        </p:nvSpPr>
        <p:spPr>
          <a:xfrm>
            <a:off x="1367554" y="568102"/>
            <a:ext cx="375086" cy="438940"/>
          </a:xfrm>
          <a:prstGeom prst="line">
            <a:avLst/>
          </a:prstGeom>
          <a:ln cap="flat" w="66675">
            <a:solidFill>
              <a:srgbClr val="BEC6D4"/>
            </a:solidFill>
            <a:prstDash val="solid"/>
            <a:headEnd type="none" len="sm" w="sm"/>
            <a:tailEnd type="none" len="sm" w="sm"/>
          </a:ln>
        </p:spPr>
      </p:sp>
      <p:sp>
        <p:nvSpPr>
          <p:cNvPr name="AutoShape 16" id="16"/>
          <p:cNvSpPr/>
          <p:nvPr/>
        </p:nvSpPr>
        <p:spPr>
          <a:xfrm>
            <a:off x="1708772" y="568102"/>
            <a:ext cx="375086" cy="438940"/>
          </a:xfrm>
          <a:prstGeom prst="line">
            <a:avLst/>
          </a:prstGeom>
          <a:ln cap="flat" w="66675">
            <a:solidFill>
              <a:srgbClr val="BEC6D4"/>
            </a:solidFill>
            <a:prstDash val="solid"/>
            <a:headEnd type="none" len="sm" w="sm"/>
            <a:tailEnd type="none" len="sm" w="sm"/>
          </a:ln>
        </p:spPr>
      </p:sp>
      <p:sp>
        <p:nvSpPr>
          <p:cNvPr name="AutoShape 17" id="17"/>
          <p:cNvSpPr/>
          <p:nvPr/>
        </p:nvSpPr>
        <p:spPr>
          <a:xfrm>
            <a:off x="2049991" y="568102"/>
            <a:ext cx="375086" cy="438940"/>
          </a:xfrm>
          <a:prstGeom prst="line">
            <a:avLst/>
          </a:prstGeom>
          <a:ln cap="flat" w="66675">
            <a:solidFill>
              <a:srgbClr val="BEC6D4"/>
            </a:solidFill>
            <a:prstDash val="solid"/>
            <a:headEnd type="none" len="sm" w="sm"/>
            <a:tailEnd type="none" len="sm" w="sm"/>
          </a:ln>
        </p:spPr>
      </p:sp>
      <p:sp>
        <p:nvSpPr>
          <p:cNvPr name="AutoShape 18" id="18"/>
          <p:cNvSpPr/>
          <p:nvPr/>
        </p:nvSpPr>
        <p:spPr>
          <a:xfrm>
            <a:off x="2391209" y="568102"/>
            <a:ext cx="375086" cy="438940"/>
          </a:xfrm>
          <a:prstGeom prst="line">
            <a:avLst/>
          </a:prstGeom>
          <a:ln cap="flat" w="66675">
            <a:solidFill>
              <a:srgbClr val="BEC6D4"/>
            </a:solidFill>
            <a:prstDash val="solid"/>
            <a:headEnd type="none" len="sm" w="sm"/>
            <a:tailEnd type="none" len="sm" w="sm"/>
          </a:ln>
        </p:spPr>
      </p:sp>
      <p:sp>
        <p:nvSpPr>
          <p:cNvPr name="AutoShape 19" id="19"/>
          <p:cNvSpPr/>
          <p:nvPr/>
        </p:nvSpPr>
        <p:spPr>
          <a:xfrm>
            <a:off x="2732427" y="568102"/>
            <a:ext cx="375086" cy="438940"/>
          </a:xfrm>
          <a:prstGeom prst="line">
            <a:avLst/>
          </a:prstGeom>
          <a:ln cap="flat" w="66675">
            <a:solidFill>
              <a:srgbClr val="BEC6D4"/>
            </a:solidFill>
            <a:prstDash val="solid"/>
            <a:headEnd type="none" len="sm" w="sm"/>
            <a:tailEnd type="none" len="sm" w="sm"/>
          </a:ln>
        </p:spPr>
      </p:sp>
      <p:sp>
        <p:nvSpPr>
          <p:cNvPr name="AutoShape 20" id="20"/>
          <p:cNvSpPr/>
          <p:nvPr/>
        </p:nvSpPr>
        <p:spPr>
          <a:xfrm>
            <a:off x="3073645" y="568102"/>
            <a:ext cx="375086" cy="438940"/>
          </a:xfrm>
          <a:prstGeom prst="line">
            <a:avLst/>
          </a:prstGeom>
          <a:ln cap="flat" w="66675">
            <a:solidFill>
              <a:srgbClr val="BEC6D4"/>
            </a:solidFill>
            <a:prstDash val="solid"/>
            <a:headEnd type="none" len="sm" w="sm"/>
            <a:tailEnd type="none" len="sm" w="sm"/>
          </a:ln>
        </p:spPr>
      </p:sp>
      <p:sp>
        <p:nvSpPr>
          <p:cNvPr name="TextBox 21" id="21"/>
          <p:cNvSpPr txBox="true"/>
          <p:nvPr/>
        </p:nvSpPr>
        <p:spPr>
          <a:xfrm rot="0">
            <a:off x="7279586" y="3095625"/>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DEVOPS FOR QA: INTRODUCTION</a:t>
            </a:r>
          </a:p>
        </p:txBody>
      </p:sp>
      <p:sp>
        <p:nvSpPr>
          <p:cNvPr name="TextBox 22" id="22"/>
          <p:cNvSpPr txBox="true"/>
          <p:nvPr/>
        </p:nvSpPr>
        <p:spPr>
          <a:xfrm rot="0">
            <a:off x="7279586" y="5272266"/>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WHAT IS DEVOPS?</a:t>
            </a:r>
          </a:p>
        </p:txBody>
      </p:sp>
      <p:sp>
        <p:nvSpPr>
          <p:cNvPr name="TextBox 23" id="23"/>
          <p:cNvSpPr txBox="true"/>
          <p:nvPr/>
        </p:nvSpPr>
        <p:spPr>
          <a:xfrm rot="0">
            <a:off x="13411555" y="3376613"/>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CI/CD</a:t>
            </a:r>
          </a:p>
        </p:txBody>
      </p:sp>
      <p:sp>
        <p:nvSpPr>
          <p:cNvPr name="TextBox 24" id="24"/>
          <p:cNvSpPr txBox="true"/>
          <p:nvPr/>
        </p:nvSpPr>
        <p:spPr>
          <a:xfrm rot="0">
            <a:off x="13411555" y="4993660"/>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DEVOPS TOOLS AND TECHNOLOGIES</a:t>
            </a:r>
          </a:p>
        </p:txBody>
      </p:sp>
      <p:sp>
        <p:nvSpPr>
          <p:cNvPr name="TextBox 25" id="25"/>
          <p:cNvSpPr txBox="true"/>
          <p:nvPr/>
        </p:nvSpPr>
        <p:spPr>
          <a:xfrm rot="0">
            <a:off x="6128414"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03</a:t>
            </a:r>
          </a:p>
        </p:txBody>
      </p:sp>
      <p:sp>
        <p:nvSpPr>
          <p:cNvPr name="TextBox 26" id="26"/>
          <p:cNvSpPr txBox="true"/>
          <p:nvPr/>
        </p:nvSpPr>
        <p:spPr>
          <a:xfrm rot="0">
            <a:off x="12260383"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06</a:t>
            </a:r>
          </a:p>
        </p:txBody>
      </p:sp>
      <p:sp>
        <p:nvSpPr>
          <p:cNvPr name="TextBox 27" id="27"/>
          <p:cNvSpPr txBox="true"/>
          <p:nvPr/>
        </p:nvSpPr>
        <p:spPr>
          <a:xfrm rot="0">
            <a:off x="7279586" y="6891695"/>
            <a:ext cx="4256245" cy="1228725"/>
          </a:xfrm>
          <a:prstGeom prst="rect">
            <a:avLst/>
          </a:prstGeom>
        </p:spPr>
        <p:txBody>
          <a:bodyPr anchor="t" rtlCol="false" tIns="0" lIns="0" bIns="0" rIns="0">
            <a:spAutoFit/>
          </a:bodyPr>
          <a:lstStyle/>
          <a:p>
            <a:pPr>
              <a:lnSpc>
                <a:spcPts val="4439"/>
              </a:lnSpc>
            </a:pPr>
            <a:r>
              <a:rPr lang="en-US" sz="3699">
                <a:solidFill>
                  <a:srgbClr val="051D64"/>
                </a:solidFill>
                <a:latin typeface="Cooper Hewitt Bold"/>
              </a:rPr>
              <a:t>BENEFITS OF DEVOPS FOR QA</a:t>
            </a:r>
          </a:p>
        </p:txBody>
      </p:sp>
      <p:sp>
        <p:nvSpPr>
          <p:cNvPr name="TextBox 28" id="28"/>
          <p:cNvSpPr txBox="true"/>
          <p:nvPr/>
        </p:nvSpPr>
        <p:spPr>
          <a:xfrm rot="0">
            <a:off x="13411555" y="6889135"/>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CONTINUOUS TESTING IN DEVOPS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Freeform 2" id="2"/>
          <p:cNvSpPr/>
          <p:nvPr/>
        </p:nvSpPr>
        <p:spPr>
          <a:xfrm flipH="false" flipV="false" rot="0">
            <a:off x="9833938" y="0"/>
            <a:ext cx="8454062" cy="1648542"/>
          </a:xfrm>
          <a:custGeom>
            <a:avLst/>
            <a:gdLst/>
            <a:ahLst/>
            <a:cxnLst/>
            <a:rect r="r" b="b" t="t" l="l"/>
            <a:pathLst>
              <a:path h="1648542" w="8454062">
                <a:moveTo>
                  <a:pt x="0" y="0"/>
                </a:moveTo>
                <a:lnTo>
                  <a:pt x="8454062" y="0"/>
                </a:lnTo>
                <a:lnTo>
                  <a:pt x="8454062" y="1648542"/>
                </a:lnTo>
                <a:lnTo>
                  <a:pt x="0" y="16485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7998501"/>
            <a:ext cx="6128414" cy="2288499"/>
          </a:xfrm>
          <a:custGeom>
            <a:avLst/>
            <a:gdLst/>
            <a:ahLst/>
            <a:cxnLst/>
            <a:rect r="r" b="b" t="t" l="l"/>
            <a:pathLst>
              <a:path h="2288499" w="6128414">
                <a:moveTo>
                  <a:pt x="0" y="2288499"/>
                </a:moveTo>
                <a:lnTo>
                  <a:pt x="6128414" y="2288499"/>
                </a:lnTo>
                <a:lnTo>
                  <a:pt x="6128414" y="0"/>
                </a:lnTo>
                <a:lnTo>
                  <a:pt x="0" y="0"/>
                </a:lnTo>
                <a:lnTo>
                  <a:pt x="0" y="2288499"/>
                </a:lnTo>
                <a:close/>
              </a:path>
            </a:pathLst>
          </a:custGeom>
          <a:blipFill>
            <a:blip r:embed="rId4">
              <a:extLst>
                <a:ext uri="{96DAC541-7B7A-43D3-8B79-37D633B846F1}">
                  <asvg:svgBlip xmlns:asvg="http://schemas.microsoft.com/office/drawing/2016/SVG/main" r:embed="rId5"/>
                </a:ext>
              </a:extLst>
            </a:blip>
            <a:stretch>
              <a:fillRect l="0" t="0" r="-103224" b="0"/>
            </a:stretch>
          </a:blipFill>
        </p:spPr>
      </p:sp>
      <p:grpSp>
        <p:nvGrpSpPr>
          <p:cNvPr name="Group 4" id="4"/>
          <p:cNvGrpSpPr/>
          <p:nvPr/>
        </p:nvGrpSpPr>
        <p:grpSpPr>
          <a:xfrm rot="0">
            <a:off x="5166947" y="9939233"/>
            <a:ext cx="16432054" cy="3086100"/>
            <a:chOff x="0" y="0"/>
            <a:chExt cx="4327784" cy="812800"/>
          </a:xfrm>
        </p:grpSpPr>
        <p:sp>
          <p:nvSpPr>
            <p:cNvPr name="Freeform 5" id="5"/>
            <p:cNvSpPr/>
            <p:nvPr/>
          </p:nvSpPr>
          <p:spPr>
            <a:xfrm flipH="false" flipV="false" rot="0">
              <a:off x="0" y="0"/>
              <a:ext cx="4327784" cy="812800"/>
            </a:xfrm>
            <a:custGeom>
              <a:avLst/>
              <a:gdLst/>
              <a:ahLst/>
              <a:cxnLst/>
              <a:rect r="r" b="b" t="t" l="l"/>
              <a:pathLst>
                <a:path h="812800" w="4327784">
                  <a:moveTo>
                    <a:pt x="0" y="0"/>
                  </a:moveTo>
                  <a:lnTo>
                    <a:pt x="4327784" y="0"/>
                  </a:lnTo>
                  <a:lnTo>
                    <a:pt x="4327784" y="812800"/>
                  </a:lnTo>
                  <a:lnTo>
                    <a:pt x="0" y="812800"/>
                  </a:lnTo>
                  <a:close/>
                </a:path>
              </a:pathLst>
            </a:custGeom>
            <a:solidFill>
              <a:srgbClr val="051D64"/>
            </a:solidFill>
          </p:spPr>
        </p:sp>
        <p:sp>
          <p:nvSpPr>
            <p:cNvPr name="TextBox 6" id="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85548" y="4171950"/>
            <a:ext cx="3961789" cy="1943100"/>
          </a:xfrm>
          <a:prstGeom prst="rect">
            <a:avLst/>
          </a:prstGeom>
        </p:spPr>
        <p:txBody>
          <a:bodyPr anchor="t" rtlCol="false" tIns="0" lIns="0" bIns="0" rIns="0">
            <a:spAutoFit/>
          </a:bodyPr>
          <a:lstStyle/>
          <a:p>
            <a:pPr>
              <a:lnSpc>
                <a:spcPts val="7679"/>
              </a:lnSpc>
            </a:pPr>
            <a:r>
              <a:rPr lang="en-US" sz="6399">
                <a:solidFill>
                  <a:srgbClr val="051D64"/>
                </a:solidFill>
                <a:latin typeface="Oswald Bold"/>
              </a:rPr>
              <a:t>TABLE OF</a:t>
            </a:r>
          </a:p>
          <a:p>
            <a:pPr>
              <a:lnSpc>
                <a:spcPts val="7679"/>
              </a:lnSpc>
            </a:pPr>
            <a:r>
              <a:rPr lang="en-US" sz="6399">
                <a:solidFill>
                  <a:srgbClr val="051D64"/>
                </a:solidFill>
                <a:latin typeface="Oswald Bold"/>
              </a:rPr>
              <a:t>CONTENT</a:t>
            </a:r>
          </a:p>
        </p:txBody>
      </p:sp>
      <p:sp>
        <p:nvSpPr>
          <p:cNvPr name="TextBox 8" id="8"/>
          <p:cNvSpPr txBox="true"/>
          <p:nvPr/>
        </p:nvSpPr>
        <p:spPr>
          <a:xfrm rot="0">
            <a:off x="6128414"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07</a:t>
            </a:r>
          </a:p>
        </p:txBody>
      </p:sp>
      <p:sp>
        <p:nvSpPr>
          <p:cNvPr name="TextBox 9" id="9"/>
          <p:cNvSpPr txBox="true"/>
          <p:nvPr/>
        </p:nvSpPr>
        <p:spPr>
          <a:xfrm rot="0">
            <a:off x="6128414"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08</a:t>
            </a:r>
          </a:p>
        </p:txBody>
      </p:sp>
      <p:sp>
        <p:nvSpPr>
          <p:cNvPr name="TextBox 10" id="10"/>
          <p:cNvSpPr txBox="true"/>
          <p:nvPr/>
        </p:nvSpPr>
        <p:spPr>
          <a:xfrm rot="0">
            <a:off x="12260383" y="320040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10</a:t>
            </a:r>
          </a:p>
        </p:txBody>
      </p:sp>
      <p:sp>
        <p:nvSpPr>
          <p:cNvPr name="TextBox 11" id="11"/>
          <p:cNvSpPr txBox="true"/>
          <p:nvPr/>
        </p:nvSpPr>
        <p:spPr>
          <a:xfrm rot="0">
            <a:off x="12260383" y="5098435"/>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11</a:t>
            </a:r>
          </a:p>
        </p:txBody>
      </p:sp>
      <p:sp>
        <p:nvSpPr>
          <p:cNvPr name="AutoShape 12" id="12"/>
          <p:cNvSpPr/>
          <p:nvPr/>
        </p:nvSpPr>
        <p:spPr>
          <a:xfrm flipV="true">
            <a:off x="6109733" y="9572264"/>
            <a:ext cx="8115511" cy="57150"/>
          </a:xfrm>
          <a:prstGeom prst="line">
            <a:avLst/>
          </a:prstGeom>
          <a:ln cap="flat" w="104775">
            <a:solidFill>
              <a:srgbClr val="F9B680"/>
            </a:solidFill>
            <a:prstDash val="solid"/>
            <a:headEnd type="none" len="sm" w="sm"/>
            <a:tailEnd type="none" len="sm" w="sm"/>
          </a:ln>
        </p:spPr>
      </p:sp>
      <p:sp>
        <p:nvSpPr>
          <p:cNvPr name="AutoShape 13" id="13"/>
          <p:cNvSpPr/>
          <p:nvPr/>
        </p:nvSpPr>
        <p:spPr>
          <a:xfrm>
            <a:off x="685118" y="568102"/>
            <a:ext cx="375086" cy="438940"/>
          </a:xfrm>
          <a:prstGeom prst="line">
            <a:avLst/>
          </a:prstGeom>
          <a:ln cap="flat" w="66675">
            <a:solidFill>
              <a:srgbClr val="BEC6D4"/>
            </a:solidFill>
            <a:prstDash val="solid"/>
            <a:headEnd type="none" len="sm" w="sm"/>
            <a:tailEnd type="none" len="sm" w="sm"/>
          </a:ln>
        </p:spPr>
      </p:sp>
      <p:sp>
        <p:nvSpPr>
          <p:cNvPr name="AutoShape 14" id="14"/>
          <p:cNvSpPr/>
          <p:nvPr/>
        </p:nvSpPr>
        <p:spPr>
          <a:xfrm>
            <a:off x="1026336" y="568102"/>
            <a:ext cx="375086" cy="438940"/>
          </a:xfrm>
          <a:prstGeom prst="line">
            <a:avLst/>
          </a:prstGeom>
          <a:ln cap="flat" w="66675">
            <a:solidFill>
              <a:srgbClr val="BEC6D4"/>
            </a:solidFill>
            <a:prstDash val="solid"/>
            <a:headEnd type="none" len="sm" w="sm"/>
            <a:tailEnd type="none" len="sm" w="sm"/>
          </a:ln>
        </p:spPr>
      </p:sp>
      <p:sp>
        <p:nvSpPr>
          <p:cNvPr name="AutoShape 15" id="15"/>
          <p:cNvSpPr/>
          <p:nvPr/>
        </p:nvSpPr>
        <p:spPr>
          <a:xfrm>
            <a:off x="1367554" y="568102"/>
            <a:ext cx="375086" cy="438940"/>
          </a:xfrm>
          <a:prstGeom prst="line">
            <a:avLst/>
          </a:prstGeom>
          <a:ln cap="flat" w="66675">
            <a:solidFill>
              <a:srgbClr val="BEC6D4"/>
            </a:solidFill>
            <a:prstDash val="solid"/>
            <a:headEnd type="none" len="sm" w="sm"/>
            <a:tailEnd type="none" len="sm" w="sm"/>
          </a:ln>
        </p:spPr>
      </p:sp>
      <p:sp>
        <p:nvSpPr>
          <p:cNvPr name="AutoShape 16" id="16"/>
          <p:cNvSpPr/>
          <p:nvPr/>
        </p:nvSpPr>
        <p:spPr>
          <a:xfrm>
            <a:off x="1708772" y="568102"/>
            <a:ext cx="375086" cy="438940"/>
          </a:xfrm>
          <a:prstGeom prst="line">
            <a:avLst/>
          </a:prstGeom>
          <a:ln cap="flat" w="66675">
            <a:solidFill>
              <a:srgbClr val="BEC6D4"/>
            </a:solidFill>
            <a:prstDash val="solid"/>
            <a:headEnd type="none" len="sm" w="sm"/>
            <a:tailEnd type="none" len="sm" w="sm"/>
          </a:ln>
        </p:spPr>
      </p:sp>
      <p:sp>
        <p:nvSpPr>
          <p:cNvPr name="AutoShape 17" id="17"/>
          <p:cNvSpPr/>
          <p:nvPr/>
        </p:nvSpPr>
        <p:spPr>
          <a:xfrm>
            <a:off x="2049991" y="568102"/>
            <a:ext cx="375086" cy="438940"/>
          </a:xfrm>
          <a:prstGeom prst="line">
            <a:avLst/>
          </a:prstGeom>
          <a:ln cap="flat" w="66675">
            <a:solidFill>
              <a:srgbClr val="BEC6D4"/>
            </a:solidFill>
            <a:prstDash val="solid"/>
            <a:headEnd type="none" len="sm" w="sm"/>
            <a:tailEnd type="none" len="sm" w="sm"/>
          </a:ln>
        </p:spPr>
      </p:sp>
      <p:sp>
        <p:nvSpPr>
          <p:cNvPr name="AutoShape 18" id="18"/>
          <p:cNvSpPr/>
          <p:nvPr/>
        </p:nvSpPr>
        <p:spPr>
          <a:xfrm>
            <a:off x="2391209" y="568102"/>
            <a:ext cx="375086" cy="438940"/>
          </a:xfrm>
          <a:prstGeom prst="line">
            <a:avLst/>
          </a:prstGeom>
          <a:ln cap="flat" w="66675">
            <a:solidFill>
              <a:srgbClr val="BEC6D4"/>
            </a:solidFill>
            <a:prstDash val="solid"/>
            <a:headEnd type="none" len="sm" w="sm"/>
            <a:tailEnd type="none" len="sm" w="sm"/>
          </a:ln>
        </p:spPr>
      </p:sp>
      <p:sp>
        <p:nvSpPr>
          <p:cNvPr name="AutoShape 19" id="19"/>
          <p:cNvSpPr/>
          <p:nvPr/>
        </p:nvSpPr>
        <p:spPr>
          <a:xfrm>
            <a:off x="2732427" y="568102"/>
            <a:ext cx="375086" cy="438940"/>
          </a:xfrm>
          <a:prstGeom prst="line">
            <a:avLst/>
          </a:prstGeom>
          <a:ln cap="flat" w="66675">
            <a:solidFill>
              <a:srgbClr val="BEC6D4"/>
            </a:solidFill>
            <a:prstDash val="solid"/>
            <a:headEnd type="none" len="sm" w="sm"/>
            <a:tailEnd type="none" len="sm" w="sm"/>
          </a:ln>
        </p:spPr>
      </p:sp>
      <p:sp>
        <p:nvSpPr>
          <p:cNvPr name="AutoShape 20" id="20"/>
          <p:cNvSpPr/>
          <p:nvPr/>
        </p:nvSpPr>
        <p:spPr>
          <a:xfrm>
            <a:off x="3073645" y="568102"/>
            <a:ext cx="375086" cy="438940"/>
          </a:xfrm>
          <a:prstGeom prst="line">
            <a:avLst/>
          </a:prstGeom>
          <a:ln cap="flat" w="66675">
            <a:solidFill>
              <a:srgbClr val="BEC6D4"/>
            </a:solidFill>
            <a:prstDash val="solid"/>
            <a:headEnd type="none" len="sm" w="sm"/>
            <a:tailEnd type="none" len="sm" w="sm"/>
          </a:ln>
        </p:spPr>
      </p:sp>
      <p:sp>
        <p:nvSpPr>
          <p:cNvPr name="TextBox 21" id="21"/>
          <p:cNvSpPr txBox="true"/>
          <p:nvPr/>
        </p:nvSpPr>
        <p:spPr>
          <a:xfrm rot="0">
            <a:off x="7279586" y="2917144"/>
            <a:ext cx="4426078" cy="179070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TESTING IN CONTAINERIZED ENVIRONMENTS</a:t>
            </a:r>
          </a:p>
        </p:txBody>
      </p:sp>
      <p:sp>
        <p:nvSpPr>
          <p:cNvPr name="TextBox 22" id="22"/>
          <p:cNvSpPr txBox="true"/>
          <p:nvPr/>
        </p:nvSpPr>
        <p:spPr>
          <a:xfrm rot="0">
            <a:off x="7279586" y="5038725"/>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TESTING IN CLOUD ENVIRONMENTS</a:t>
            </a:r>
          </a:p>
        </p:txBody>
      </p:sp>
      <p:sp>
        <p:nvSpPr>
          <p:cNvPr name="TextBox 23" id="23"/>
          <p:cNvSpPr txBox="true"/>
          <p:nvPr/>
        </p:nvSpPr>
        <p:spPr>
          <a:xfrm rot="0">
            <a:off x="13382975" y="2917144"/>
            <a:ext cx="4426078" cy="179070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TRAINING AND INTEGRATION SESSIONS</a:t>
            </a:r>
          </a:p>
        </p:txBody>
      </p:sp>
      <p:sp>
        <p:nvSpPr>
          <p:cNvPr name="TextBox 24" id="24"/>
          <p:cNvSpPr txBox="true"/>
          <p:nvPr/>
        </p:nvSpPr>
        <p:spPr>
          <a:xfrm rot="0">
            <a:off x="13411555" y="5198447"/>
            <a:ext cx="4426078" cy="666750"/>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REFERENCES</a:t>
            </a:r>
          </a:p>
        </p:txBody>
      </p:sp>
      <p:sp>
        <p:nvSpPr>
          <p:cNvPr name="TextBox 25" id="25"/>
          <p:cNvSpPr txBox="true"/>
          <p:nvPr/>
        </p:nvSpPr>
        <p:spPr>
          <a:xfrm rot="0">
            <a:off x="6128414"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09</a:t>
            </a:r>
          </a:p>
        </p:txBody>
      </p:sp>
      <p:sp>
        <p:nvSpPr>
          <p:cNvPr name="TextBox 26" id="26"/>
          <p:cNvSpPr txBox="true"/>
          <p:nvPr/>
        </p:nvSpPr>
        <p:spPr>
          <a:xfrm rot="0">
            <a:off x="12260383" y="6996470"/>
            <a:ext cx="1151172" cy="971550"/>
          </a:xfrm>
          <a:prstGeom prst="rect">
            <a:avLst/>
          </a:prstGeom>
        </p:spPr>
        <p:txBody>
          <a:bodyPr anchor="t" rtlCol="false" tIns="0" lIns="0" bIns="0" rIns="0">
            <a:spAutoFit/>
          </a:bodyPr>
          <a:lstStyle/>
          <a:p>
            <a:pPr>
              <a:lnSpc>
                <a:spcPts val="7679"/>
              </a:lnSpc>
            </a:pPr>
            <a:r>
              <a:rPr lang="en-US" sz="6399">
                <a:solidFill>
                  <a:srgbClr val="D18547"/>
                </a:solidFill>
                <a:latin typeface="Oswald Bold"/>
              </a:rPr>
              <a:t>12</a:t>
            </a:r>
          </a:p>
        </p:txBody>
      </p:sp>
      <p:sp>
        <p:nvSpPr>
          <p:cNvPr name="TextBox 27" id="27"/>
          <p:cNvSpPr txBox="true"/>
          <p:nvPr/>
        </p:nvSpPr>
        <p:spPr>
          <a:xfrm rot="0">
            <a:off x="7279586" y="6891695"/>
            <a:ext cx="4256245" cy="1790700"/>
          </a:xfrm>
          <a:prstGeom prst="rect">
            <a:avLst/>
          </a:prstGeom>
        </p:spPr>
        <p:txBody>
          <a:bodyPr anchor="t" rtlCol="false" tIns="0" lIns="0" bIns="0" rIns="0">
            <a:spAutoFit/>
          </a:bodyPr>
          <a:lstStyle/>
          <a:p>
            <a:pPr>
              <a:lnSpc>
                <a:spcPts val="4439"/>
              </a:lnSpc>
            </a:pPr>
            <a:r>
              <a:rPr lang="en-US" sz="3699">
                <a:solidFill>
                  <a:srgbClr val="051D64"/>
                </a:solidFill>
                <a:latin typeface="Cooper Hewitt Bold"/>
              </a:rPr>
              <a:t>PERFORMANCE TESTING IN DEVOPS</a:t>
            </a:r>
          </a:p>
        </p:txBody>
      </p:sp>
      <p:sp>
        <p:nvSpPr>
          <p:cNvPr name="TextBox 28" id="28"/>
          <p:cNvSpPr txBox="true"/>
          <p:nvPr/>
        </p:nvSpPr>
        <p:spPr>
          <a:xfrm rot="0">
            <a:off x="13411555" y="6923394"/>
            <a:ext cx="4426078" cy="1228725"/>
          </a:xfrm>
          <a:prstGeom prst="rect">
            <a:avLst/>
          </a:prstGeom>
        </p:spPr>
        <p:txBody>
          <a:bodyPr anchor="t" rtlCol="false" tIns="0" lIns="0" bIns="0" rIns="0">
            <a:spAutoFit/>
          </a:bodyPr>
          <a:lstStyle/>
          <a:p>
            <a:pPr>
              <a:lnSpc>
                <a:spcPts val="4440"/>
              </a:lnSpc>
            </a:pPr>
            <a:r>
              <a:rPr lang="en-US" sz="3700">
                <a:solidFill>
                  <a:srgbClr val="051D64"/>
                </a:solidFill>
                <a:latin typeface="Cooper Hewitt Bold"/>
              </a:rPr>
              <a:t>QUESTIONS AND DISCUSSION</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DevOps for QA: Introduction</a:t>
            </a:r>
          </a:p>
        </p:txBody>
      </p:sp>
      <p:sp>
        <p:nvSpPr>
          <p:cNvPr name="TextBox 3" id="3"/>
          <p:cNvSpPr txBox="true"/>
          <p:nvPr/>
        </p:nvSpPr>
        <p:spPr>
          <a:xfrm rot="0">
            <a:off x="0" y="2765655"/>
            <a:ext cx="16637959" cy="2371725"/>
          </a:xfrm>
          <a:prstGeom prst="rect">
            <a:avLst/>
          </a:prstGeom>
        </p:spPr>
        <p:txBody>
          <a:bodyPr anchor="t" rtlCol="false" tIns="0" lIns="0" bIns="0" rIns="0">
            <a:spAutoFit/>
          </a:bodyPr>
          <a:lstStyle/>
          <a:p>
            <a:pPr marL="734059" indent="-367030" lvl="1">
              <a:lnSpc>
                <a:spcPts val="8499"/>
              </a:lnSpc>
              <a:buFont typeface="Arial"/>
              <a:buChar char="•"/>
            </a:pPr>
            <a:r>
              <a:rPr lang="en-US" sz="3399">
                <a:solidFill>
                  <a:srgbClr val="000000"/>
                </a:solidFill>
                <a:latin typeface="Canva Sans"/>
              </a:rPr>
              <a:t>Welco</a:t>
            </a:r>
            <a:r>
              <a:rPr lang="en-US" sz="3399" strike="noStrike" u="none">
                <a:solidFill>
                  <a:srgbClr val="000000"/>
                </a:solidFill>
                <a:latin typeface="Canva Sans"/>
              </a:rPr>
              <a:t>me and introduction to the topic of DevOps for QA professionals.</a:t>
            </a:r>
          </a:p>
          <a:p>
            <a:pPr algn="l" marL="734059" indent="-367030" lvl="1">
              <a:lnSpc>
                <a:spcPts val="4759"/>
              </a:lnSpc>
              <a:buFont typeface="Arial"/>
              <a:buChar char="•"/>
            </a:pPr>
            <a:r>
              <a:rPr lang="en-US" sz="3399" strike="noStrike" u="none">
                <a:solidFill>
                  <a:srgbClr val="000000"/>
                </a:solidFill>
                <a:latin typeface="Canva Sans"/>
              </a:rPr>
              <a:t>Briefly explain the importance of DevOps in software development and testing.</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What is DevOps?</a:t>
            </a:r>
          </a:p>
        </p:txBody>
      </p:sp>
      <p:sp>
        <p:nvSpPr>
          <p:cNvPr name="TextBox 3" id="3"/>
          <p:cNvSpPr txBox="true"/>
          <p:nvPr/>
        </p:nvSpPr>
        <p:spPr>
          <a:xfrm rot="0">
            <a:off x="0" y="3118080"/>
            <a:ext cx="17806201" cy="2976372"/>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Definition of DevOps as the combination of development (Dev) and operations (Ops) teams.</a:t>
            </a:r>
          </a:p>
          <a:p>
            <a:pPr>
              <a:lnSpc>
                <a:spcPts val="4793"/>
              </a:lnSpc>
            </a:pPr>
          </a:p>
          <a:p>
            <a:pPr algn="l" marL="734059" indent="-367030" lvl="1">
              <a:lnSpc>
                <a:spcPts val="4793"/>
              </a:lnSpc>
              <a:buFont typeface="Arial"/>
              <a:buChar char="•"/>
            </a:pPr>
            <a:r>
              <a:rPr lang="en-US" sz="3399">
                <a:solidFill>
                  <a:srgbClr val="000000"/>
                </a:solidFill>
                <a:latin typeface="Canva Sans"/>
              </a:rPr>
              <a:t>Explain how it improves collaboration, efficiency, and quality in software development.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6087355"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Benefits of DevOps for QA</a:t>
            </a:r>
          </a:p>
        </p:txBody>
      </p:sp>
      <p:sp>
        <p:nvSpPr>
          <p:cNvPr name="TextBox 3" id="3"/>
          <p:cNvSpPr txBox="true"/>
          <p:nvPr/>
        </p:nvSpPr>
        <p:spPr>
          <a:xfrm rot="0">
            <a:off x="0" y="3118080"/>
            <a:ext cx="17806201" cy="4776597"/>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Faster software development and deployment cycles.</a:t>
            </a:r>
          </a:p>
          <a:p>
            <a:pPr>
              <a:lnSpc>
                <a:spcPts val="4793"/>
              </a:lnSpc>
            </a:pPr>
          </a:p>
          <a:p>
            <a:pPr marL="734059" indent="-367030" lvl="1">
              <a:lnSpc>
                <a:spcPts val="4793"/>
              </a:lnSpc>
              <a:buFont typeface="Arial"/>
              <a:buChar char="•"/>
            </a:pPr>
            <a:r>
              <a:rPr lang="en-US" sz="3399">
                <a:solidFill>
                  <a:srgbClr val="000000"/>
                </a:solidFill>
                <a:latin typeface="Canva Sans"/>
              </a:rPr>
              <a:t>Increased collaboration and communication between teams.</a:t>
            </a:r>
          </a:p>
          <a:p>
            <a:pPr>
              <a:lnSpc>
                <a:spcPts val="4793"/>
              </a:lnSpc>
            </a:pPr>
          </a:p>
          <a:p>
            <a:pPr marL="734059" indent="-367030" lvl="1">
              <a:lnSpc>
                <a:spcPts val="4793"/>
              </a:lnSpc>
              <a:buFont typeface="Arial"/>
              <a:buChar char="•"/>
            </a:pPr>
            <a:r>
              <a:rPr lang="en-US" sz="3399">
                <a:solidFill>
                  <a:srgbClr val="000000"/>
                </a:solidFill>
                <a:latin typeface="Canva Sans"/>
              </a:rPr>
              <a:t>Continuous integration and delivery to ensure constant feedback and improvement.</a:t>
            </a:r>
          </a:p>
          <a:p>
            <a:pPr>
              <a:lnSpc>
                <a:spcPts val="4793"/>
              </a:lnSpc>
            </a:pPr>
          </a:p>
          <a:p>
            <a:pPr algn="l" marL="734059" indent="-367030" lvl="1">
              <a:lnSpc>
                <a:spcPts val="4793"/>
              </a:lnSpc>
              <a:buFont typeface="Arial"/>
              <a:buChar char="•"/>
            </a:pPr>
            <a:r>
              <a:rPr lang="en-US" sz="3399">
                <a:solidFill>
                  <a:srgbClr val="000000"/>
                </a:solidFill>
                <a:latin typeface="Canva Sans"/>
              </a:rPr>
              <a:t>Improved software quality and customer satisfaction.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237045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Continuous Integration and Continuous Deployment (CI/CD) in DevOps</a:t>
            </a:r>
          </a:p>
        </p:txBody>
      </p:sp>
      <p:sp>
        <p:nvSpPr>
          <p:cNvPr name="TextBox 3" id="3"/>
          <p:cNvSpPr txBox="true"/>
          <p:nvPr/>
        </p:nvSpPr>
        <p:spPr>
          <a:xfrm rot="0">
            <a:off x="0" y="3118080"/>
            <a:ext cx="17806201" cy="5976747"/>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Explain the significance of CI and CD in DevOps.</a:t>
            </a:r>
          </a:p>
          <a:p>
            <a:pPr>
              <a:lnSpc>
                <a:spcPts val="4793"/>
              </a:lnSpc>
            </a:pPr>
          </a:p>
          <a:p>
            <a:pPr marL="734059" indent="-367030" lvl="1">
              <a:lnSpc>
                <a:spcPts val="4793"/>
              </a:lnSpc>
              <a:buFont typeface="Arial"/>
              <a:buChar char="•"/>
            </a:pPr>
            <a:r>
              <a:rPr lang="en-US" sz="3399">
                <a:solidFill>
                  <a:srgbClr val="000000"/>
                </a:solidFill>
                <a:latin typeface="Canva Sans"/>
              </a:rPr>
              <a:t>CI ensures regular integration and testing of code changes.</a:t>
            </a:r>
          </a:p>
          <a:p>
            <a:pPr>
              <a:lnSpc>
                <a:spcPts val="4793"/>
              </a:lnSpc>
            </a:pPr>
          </a:p>
          <a:p>
            <a:pPr marL="734059" indent="-367030" lvl="1">
              <a:lnSpc>
                <a:spcPts val="4793"/>
              </a:lnSpc>
              <a:buFont typeface="Arial"/>
              <a:buChar char="•"/>
            </a:pPr>
            <a:r>
              <a:rPr lang="en-US" sz="3399">
                <a:solidFill>
                  <a:srgbClr val="000000"/>
                </a:solidFill>
                <a:latin typeface="Canva Sans"/>
              </a:rPr>
              <a:t>CD automates the deployment process for faster software updates.</a:t>
            </a:r>
          </a:p>
          <a:p>
            <a:pPr>
              <a:lnSpc>
                <a:spcPts val="4793"/>
              </a:lnSpc>
            </a:pPr>
          </a:p>
          <a:p>
            <a:pPr marL="734059" indent="-367030" lvl="1">
              <a:lnSpc>
                <a:spcPts val="4793"/>
              </a:lnSpc>
              <a:buFont typeface="Arial"/>
              <a:buChar char="•"/>
            </a:pPr>
            <a:r>
              <a:rPr lang="en-US" sz="3399">
                <a:solidFill>
                  <a:srgbClr val="000000"/>
                </a:solidFill>
                <a:latin typeface="Canva Sans"/>
              </a:rPr>
              <a:t>Mention popular tools like Jenkins, GitLab CI/CD.</a:t>
            </a:r>
          </a:p>
          <a:p>
            <a:pPr>
              <a:lnSpc>
                <a:spcPts val="4793"/>
              </a:lnSpc>
            </a:pPr>
          </a:p>
          <a:p>
            <a:pPr marL="734059" indent="-367030" lvl="1">
              <a:lnSpc>
                <a:spcPts val="4793"/>
              </a:lnSpc>
              <a:buFont typeface="Arial"/>
              <a:buChar char="•"/>
            </a:pPr>
            <a:r>
              <a:rPr lang="en-US" sz="3399">
                <a:solidFill>
                  <a:srgbClr val="000000"/>
                </a:solidFill>
                <a:latin typeface="Canva Sans"/>
              </a:rPr>
              <a:t>Showcase real-world examples of successful CI/CD implementations.</a:t>
            </a:r>
          </a:p>
          <a:p>
            <a:pPr algn="l">
              <a:lnSpc>
                <a:spcPts val="4793"/>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DevOps Tools and Technologies</a:t>
            </a:r>
          </a:p>
        </p:txBody>
      </p:sp>
      <p:sp>
        <p:nvSpPr>
          <p:cNvPr name="TextBox 3" id="3"/>
          <p:cNvSpPr txBox="true"/>
          <p:nvPr/>
        </p:nvSpPr>
        <p:spPr>
          <a:xfrm rot="0">
            <a:off x="0" y="3118080"/>
            <a:ext cx="17806201" cy="5605272"/>
          </a:xfrm>
          <a:prstGeom prst="rect">
            <a:avLst/>
          </a:prstGeom>
        </p:spPr>
        <p:txBody>
          <a:bodyPr anchor="t" rtlCol="false" tIns="0" lIns="0" bIns="0" rIns="0">
            <a:spAutoFit/>
          </a:bodyPr>
          <a:lstStyle/>
          <a:p>
            <a:pPr>
              <a:lnSpc>
                <a:spcPts val="4793"/>
              </a:lnSpc>
            </a:pPr>
            <a:r>
              <a:rPr lang="en-US" sz="3399">
                <a:solidFill>
                  <a:srgbClr val="000000"/>
                </a:solidFill>
                <a:latin typeface="Canva Sans"/>
              </a:rPr>
              <a:t>    Introduction to popular DevOps tools and technologies:</a:t>
            </a:r>
          </a:p>
          <a:p>
            <a:pPr marL="734059" indent="-367030" lvl="1">
              <a:lnSpc>
                <a:spcPts val="8499"/>
              </a:lnSpc>
              <a:buFont typeface="Arial"/>
              <a:buChar char="•"/>
            </a:pPr>
            <a:r>
              <a:rPr lang="en-US" sz="3399">
                <a:solidFill>
                  <a:srgbClr val="000000"/>
                </a:solidFill>
                <a:latin typeface="Canva Sans"/>
              </a:rPr>
              <a:t>Version control: Git for code collaboration and management.</a:t>
            </a:r>
          </a:p>
          <a:p>
            <a:pPr marL="734059" indent="-367030" lvl="1">
              <a:lnSpc>
                <a:spcPts val="4793"/>
              </a:lnSpc>
              <a:buFont typeface="Arial"/>
              <a:buChar char="•"/>
            </a:pPr>
            <a:r>
              <a:rPr lang="en-US" sz="3399">
                <a:solidFill>
                  <a:srgbClr val="000000"/>
                </a:solidFill>
                <a:latin typeface="Canva Sans"/>
              </a:rPr>
              <a:t>Continuous Integration/Continuous Delivery (CI/CD) platforms: Jenkins, GitLab CI/CD, etc.</a:t>
            </a:r>
          </a:p>
          <a:p>
            <a:pPr marL="734059" indent="-367030" lvl="1">
              <a:lnSpc>
                <a:spcPts val="8499"/>
              </a:lnSpc>
              <a:buFont typeface="Arial"/>
              <a:buChar char="•"/>
            </a:pPr>
            <a:r>
              <a:rPr lang="en-US" sz="3399">
                <a:solidFill>
                  <a:srgbClr val="000000"/>
                </a:solidFill>
                <a:latin typeface="Canva Sans"/>
              </a:rPr>
              <a:t>Automation and scripting: Bash, Python, etc.</a:t>
            </a:r>
          </a:p>
          <a:p>
            <a:pPr marL="734059" indent="-367030" lvl="1">
              <a:lnSpc>
                <a:spcPts val="8499"/>
              </a:lnSpc>
              <a:buFont typeface="Arial"/>
              <a:buChar char="•"/>
            </a:pPr>
            <a:r>
              <a:rPr lang="en-US" sz="3399">
                <a:solidFill>
                  <a:srgbClr val="000000"/>
                </a:solidFill>
                <a:latin typeface="Canva Sans"/>
              </a:rPr>
              <a:t>Infrastructure provisioning and management: Docker, Kubernetes, etc.</a:t>
            </a:r>
          </a:p>
          <a:p>
            <a:pPr algn="l">
              <a:lnSpc>
                <a:spcPts val="4793"/>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10933" y="218207"/>
            <a:ext cx="17048367" cy="1170305"/>
          </a:xfrm>
          <a:prstGeom prst="rect">
            <a:avLst/>
          </a:prstGeom>
        </p:spPr>
        <p:txBody>
          <a:bodyPr anchor="t" rtlCol="false" tIns="0" lIns="0" bIns="0" rIns="0">
            <a:spAutoFit/>
          </a:bodyPr>
          <a:lstStyle/>
          <a:p>
            <a:pPr marL="0" indent="0" lvl="0">
              <a:lnSpc>
                <a:spcPts val="9520"/>
              </a:lnSpc>
              <a:spcBef>
                <a:spcPct val="0"/>
              </a:spcBef>
            </a:pPr>
            <a:r>
              <a:rPr lang="en-US" sz="6800">
                <a:solidFill>
                  <a:srgbClr val="000000"/>
                </a:solidFill>
                <a:latin typeface="Canva Sans Bold"/>
              </a:rPr>
              <a:t>Continuous Testing in DevOps</a:t>
            </a:r>
          </a:p>
        </p:txBody>
      </p:sp>
      <p:sp>
        <p:nvSpPr>
          <p:cNvPr name="TextBox 3" id="3"/>
          <p:cNvSpPr txBox="true"/>
          <p:nvPr/>
        </p:nvSpPr>
        <p:spPr>
          <a:xfrm rot="0">
            <a:off x="0" y="3118080"/>
            <a:ext cx="17806201" cy="2976372"/>
          </a:xfrm>
          <a:prstGeom prst="rect">
            <a:avLst/>
          </a:prstGeom>
        </p:spPr>
        <p:txBody>
          <a:bodyPr anchor="t" rtlCol="false" tIns="0" lIns="0" bIns="0" rIns="0">
            <a:spAutoFit/>
          </a:bodyPr>
          <a:lstStyle/>
          <a:p>
            <a:pPr marL="734059" indent="-367030" lvl="1">
              <a:lnSpc>
                <a:spcPts val="4793"/>
              </a:lnSpc>
              <a:buFont typeface="Arial"/>
              <a:buChar char="•"/>
            </a:pPr>
            <a:r>
              <a:rPr lang="en-US" sz="3399">
                <a:solidFill>
                  <a:srgbClr val="000000"/>
                </a:solidFill>
                <a:latin typeface="Canva Sans"/>
              </a:rPr>
              <a:t>Explanation of the importance of integrating testing throughout the development lifecycle.</a:t>
            </a:r>
          </a:p>
          <a:p>
            <a:pPr marL="734059" indent="-367030" lvl="1">
              <a:lnSpc>
                <a:spcPts val="4793"/>
              </a:lnSpc>
              <a:buFont typeface="Arial"/>
              <a:buChar char="•"/>
            </a:pPr>
            <a:r>
              <a:rPr lang="en-US" sz="3399">
                <a:solidFill>
                  <a:srgbClr val="000000"/>
                </a:solidFill>
                <a:latin typeface="Canva Sans"/>
              </a:rPr>
              <a:t>Introduction to concepts like shift-left testing, test automation, and continuous feedback.</a:t>
            </a:r>
          </a:p>
          <a:p>
            <a:pPr algn="l">
              <a:lnSpc>
                <a:spcPts val="479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DAFwa12jqdQ</dc:identifier>
  <dcterms:modified xsi:type="dcterms:W3CDTF">2011-08-01T06:04:30Z</dcterms:modified>
  <cp:revision>1</cp:revision>
  <dc:title>DevOps Principles and Practices for QA Professionals</dc:title>
</cp:coreProperties>
</file>