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72"/>
  </p:notes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 id="296" r:id="rId68"/>
    <p:sldId id="297" r:id="rId69"/>
    <p:sldId id="298" r:id="rId70"/>
    <p:sldId id="299" r:id="rId71"/>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
      <p:font typeface="Canva Sans Medium" charset="1" panose="020B0603030501040103"/>
      <p:regular r:id="rId16"/>
    </p:embeddedFont>
    <p:embeddedFont>
      <p:font typeface="Canva Sans Medium Italics" charset="1" panose="020B0603030501040103"/>
      <p:regular r:id="rId17"/>
    </p:embeddedFont>
    <p:embeddedFont>
      <p:font typeface="Cooper Hewitt" charset="1" panose="00000000000000000000"/>
      <p:regular r:id="rId18"/>
    </p:embeddedFont>
    <p:embeddedFont>
      <p:font typeface="Cooper Hewitt Bold" charset="1" panose="00000000000000000000"/>
      <p:regular r:id="rId19"/>
    </p:embeddedFont>
    <p:embeddedFont>
      <p:font typeface="Cooper Hewitt Italics" charset="1" panose="00000000000000000000"/>
      <p:regular r:id="rId20"/>
    </p:embeddedFont>
    <p:embeddedFont>
      <p:font typeface="Cooper Hewitt Bold Italics" charset="1" panose="00000000000000000000"/>
      <p:regular r:id="rId21"/>
    </p:embeddedFont>
    <p:embeddedFont>
      <p:font typeface="Cooper Hewitt Thin" charset="1" panose="00000000000000000000"/>
      <p:regular r:id="rId22"/>
    </p:embeddedFont>
    <p:embeddedFont>
      <p:font typeface="Cooper Hewitt Thin Italics" charset="1" panose="00000000000000000000"/>
      <p:regular r:id="rId23"/>
    </p:embeddedFont>
    <p:embeddedFont>
      <p:font typeface="Cooper Hewitt Light" charset="1" panose="00000000000000000000"/>
      <p:regular r:id="rId24"/>
    </p:embeddedFont>
    <p:embeddedFont>
      <p:font typeface="Cooper Hewitt Light Italics" charset="1" panose="00000000000000000000"/>
      <p:regular r:id="rId25"/>
    </p:embeddedFont>
    <p:embeddedFont>
      <p:font typeface="Cooper Hewitt Heavy" charset="1" panose="00000000000000000000"/>
      <p:regular r:id="rId26"/>
    </p:embeddedFont>
    <p:embeddedFont>
      <p:font typeface="Cooper Hewitt Heavy Italics"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slides/slide16.xml" Type="http://schemas.openxmlformats.org/officeDocument/2006/relationships/slide"/><Relationship Id="rId44" Target="slides/slide17.xml" Type="http://schemas.openxmlformats.org/officeDocument/2006/relationships/slide"/><Relationship Id="rId45" Target="slides/slide18.xml" Type="http://schemas.openxmlformats.org/officeDocument/2006/relationships/slide"/><Relationship Id="rId46" Target="slides/slide19.xml" Type="http://schemas.openxmlformats.org/officeDocument/2006/relationships/slide"/><Relationship Id="rId47" Target="slides/slide20.xml" Type="http://schemas.openxmlformats.org/officeDocument/2006/relationships/slide"/><Relationship Id="rId48" Target="slides/slide21.xml" Type="http://schemas.openxmlformats.org/officeDocument/2006/relationships/slide"/><Relationship Id="rId49" Target="slides/slide22.xml" Type="http://schemas.openxmlformats.org/officeDocument/2006/relationships/slide"/><Relationship Id="rId5" Target="tableStyles.xml" Type="http://schemas.openxmlformats.org/officeDocument/2006/relationships/tableStyles"/><Relationship Id="rId50" Target="slides/slide23.xml" Type="http://schemas.openxmlformats.org/officeDocument/2006/relationships/slide"/><Relationship Id="rId51" Target="slides/slide24.xml" Type="http://schemas.openxmlformats.org/officeDocument/2006/relationships/slide"/><Relationship Id="rId52" Target="slides/slide25.xml" Type="http://schemas.openxmlformats.org/officeDocument/2006/relationships/slide"/><Relationship Id="rId53" Target="slides/slide26.xml" Type="http://schemas.openxmlformats.org/officeDocument/2006/relationships/slide"/><Relationship Id="rId54" Target="slides/slide27.xml" Type="http://schemas.openxmlformats.org/officeDocument/2006/relationships/slide"/><Relationship Id="rId55" Target="slides/slide28.xml" Type="http://schemas.openxmlformats.org/officeDocument/2006/relationships/slide"/><Relationship Id="rId56" Target="slides/slide29.xml" Type="http://schemas.openxmlformats.org/officeDocument/2006/relationships/slide"/><Relationship Id="rId57" Target="slides/slide30.xml" Type="http://schemas.openxmlformats.org/officeDocument/2006/relationships/slide"/><Relationship Id="rId58" Target="slides/slide31.xml" Type="http://schemas.openxmlformats.org/officeDocument/2006/relationships/slide"/><Relationship Id="rId59" Target="slides/slide32.xml" Type="http://schemas.openxmlformats.org/officeDocument/2006/relationships/slide"/><Relationship Id="rId6" Target="fonts/font6.fntdata" Type="http://schemas.openxmlformats.org/officeDocument/2006/relationships/font"/><Relationship Id="rId60" Target="slides/slide33.xml" Type="http://schemas.openxmlformats.org/officeDocument/2006/relationships/slide"/><Relationship Id="rId61" Target="slides/slide34.xml" Type="http://schemas.openxmlformats.org/officeDocument/2006/relationships/slide"/><Relationship Id="rId62" Target="slides/slide35.xml" Type="http://schemas.openxmlformats.org/officeDocument/2006/relationships/slide"/><Relationship Id="rId63" Target="slides/slide36.xml" Type="http://schemas.openxmlformats.org/officeDocument/2006/relationships/slide"/><Relationship Id="rId64" Target="slides/slide37.xml" Type="http://schemas.openxmlformats.org/officeDocument/2006/relationships/slide"/><Relationship Id="rId65" Target="slides/slide38.xml" Type="http://schemas.openxmlformats.org/officeDocument/2006/relationships/slide"/><Relationship Id="rId66" Target="slides/slide39.xml" Type="http://schemas.openxmlformats.org/officeDocument/2006/relationships/slide"/><Relationship Id="rId67" Target="slides/slide40.xml" Type="http://schemas.openxmlformats.org/officeDocument/2006/relationships/slide"/><Relationship Id="rId68" Target="slides/slide41.xml" Type="http://schemas.openxmlformats.org/officeDocument/2006/relationships/slide"/><Relationship Id="rId69" Target="slides/slide42.xml" Type="http://schemas.openxmlformats.org/officeDocument/2006/relationships/slide"/><Relationship Id="rId7" Target="fonts/font7.fntdata" Type="http://schemas.openxmlformats.org/officeDocument/2006/relationships/font"/><Relationship Id="rId70" Target="slides/slide43.xml" Type="http://schemas.openxmlformats.org/officeDocument/2006/relationships/slide"/><Relationship Id="rId71" Target="slides/slide44.xml" Type="http://schemas.openxmlformats.org/officeDocument/2006/relationships/slide"/><Relationship Id="rId72" Target="notesMasters/notesMaster1.xml" Type="http://schemas.openxmlformats.org/officeDocument/2006/relationships/notesMaster"/><Relationship Id="rId73" Target="theme/theme2.xml" Type="http://schemas.openxmlformats.org/officeDocument/2006/relationships/theme"/><Relationship Id="rId74" Target="notesSlides/notesSlide1.xml" Type="http://schemas.openxmlformats.org/officeDocument/2006/relationships/notesSlide"/><Relationship Id="rId75" Target="notesSlides/notesSlide2.xml" Type="http://schemas.openxmlformats.org/officeDocument/2006/relationships/notesSlide"/><Relationship Id="rId76" Target="notesSlides/notesSlide3.xml" Type="http://schemas.openxmlformats.org/officeDocument/2006/relationships/notesSlide"/><Relationship Id="rId77" Target="notesSlides/notesSlide4.xml" Type="http://schemas.openxmlformats.org/officeDocument/2006/relationships/notesSlide"/><Relationship Id="rId78" Target="notesSlides/notesSlide5.xml" Type="http://schemas.openxmlformats.org/officeDocument/2006/relationships/notesSlide"/><Relationship Id="rId79" Target="notesSlides/notesSlide6.xml" Type="http://schemas.openxmlformats.org/officeDocument/2006/relationships/notesSlide"/><Relationship Id="rId8" Target="fonts/font8.fntdata" Type="http://schemas.openxmlformats.org/officeDocument/2006/relationships/font"/><Relationship Id="rId80" Target="notesSlides/notesSlide7.xml" Type="http://schemas.openxmlformats.org/officeDocument/2006/relationships/notesSlide"/><Relationship Id="rId81" Target="notesSlides/notesSlide8.xml" Type="http://schemas.openxmlformats.org/officeDocument/2006/relationships/notesSlide"/><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no"?><Relationships xmlns="http://schemas.openxmlformats.org/package/2006/relationships"><Relationship Id="rId1" Target="../slideLayouts/slideLayout7.xml" Type="http://schemas.openxmlformats.org/officeDocument/2006/relationships/slideLayout"/><Relationship Id="rId2" Target="https://www.docker.com/get-started" TargetMode="External" Type="http://schemas.openxmlformats.org/officeDocument/2006/relationships/hyperlink"/><Relationship Id="rId3" Target="https://docs.docker.com/develop/" TargetMode="External" Type="http://schemas.openxmlformats.org/officeDocument/2006/relationships/hyperlink"/><Relationship Id="rId4" Target="https://www.selenium.dev/documentation/" TargetMode="External" Type="http://schemas.openxmlformats.org/officeDocument/2006/relationships/hyperlink"/><Relationship Id="rId5" Target="https://www.postman.com/docs/"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950605" y="-85725"/>
            <a:ext cx="11337395" cy="12754570"/>
            <a:chOff x="0" y="0"/>
            <a:chExt cx="5370413" cy="6041715"/>
          </a:xfrm>
        </p:grpSpPr>
        <p:sp>
          <p:nvSpPr>
            <p:cNvPr name="Freeform 3" id="3"/>
            <p:cNvSpPr/>
            <p:nvPr/>
          </p:nvSpPr>
          <p:spPr>
            <a:xfrm flipH="false" flipV="false" rot="0">
              <a:off x="0" y="0"/>
              <a:ext cx="5370413" cy="6041715"/>
            </a:xfrm>
            <a:custGeom>
              <a:avLst/>
              <a:gdLst/>
              <a:ahLst/>
              <a:cxnLst/>
              <a:rect r="r" b="b" t="t" l="l"/>
              <a:pathLst>
                <a:path h="6041715" w="5370413">
                  <a:moveTo>
                    <a:pt x="5370413" y="0"/>
                  </a:moveTo>
                  <a:lnTo>
                    <a:pt x="5370413" y="6041715"/>
                  </a:lnTo>
                  <a:cubicBezTo>
                    <a:pt x="3580275" y="4027810"/>
                    <a:pt x="1790138" y="2013905"/>
                    <a:pt x="0" y="0"/>
                  </a:cubicBezTo>
                  <a:lnTo>
                    <a:pt x="5370413" y="0"/>
                  </a:lnTo>
                  <a:close/>
                </a:path>
              </a:pathLst>
            </a:custGeom>
            <a:solidFill>
              <a:srgbClr val="A3D376"/>
            </a:solidFill>
          </p:spPr>
        </p:sp>
        <p:sp>
          <p:nvSpPr>
            <p:cNvPr name="Freeform 4" id="4"/>
            <p:cNvSpPr/>
            <p:nvPr/>
          </p:nvSpPr>
          <p:spPr>
            <a:xfrm flipH="false" flipV="false" rot="0">
              <a:off x="0" y="0"/>
              <a:ext cx="5370413" cy="6041715"/>
            </a:xfrm>
            <a:custGeom>
              <a:avLst/>
              <a:gdLst/>
              <a:ahLst/>
              <a:cxnLst/>
              <a:rect r="r" b="b" t="t" l="l"/>
              <a:pathLst>
                <a:path h="6041715" w="5370413">
                  <a:moveTo>
                    <a:pt x="5370413" y="0"/>
                  </a:moveTo>
                  <a:lnTo>
                    <a:pt x="5370413" y="6041715"/>
                  </a:lnTo>
                  <a:cubicBezTo>
                    <a:pt x="3580275" y="4027810"/>
                    <a:pt x="1790138" y="2013905"/>
                    <a:pt x="0" y="0"/>
                  </a:cubicBezTo>
                  <a:lnTo>
                    <a:pt x="5370413" y="0"/>
                  </a:lnTo>
                  <a:close/>
                </a:path>
              </a:pathLst>
            </a:custGeom>
            <a:blipFill>
              <a:blip r:embed="rId2"/>
              <a:stretch>
                <a:fillRect l="-11073" t="0" r="-58737" b="0"/>
              </a:stretch>
            </a:blipFill>
          </p:spPr>
        </p:sp>
      </p:grpSp>
      <p:grpSp>
        <p:nvGrpSpPr>
          <p:cNvPr name="Group 5" id="5"/>
          <p:cNvGrpSpPr/>
          <p:nvPr/>
        </p:nvGrpSpPr>
        <p:grpSpPr>
          <a:xfrm rot="0">
            <a:off x="7906871" y="7586662"/>
            <a:ext cx="8239896" cy="4626084"/>
            <a:chOff x="0" y="0"/>
            <a:chExt cx="812800" cy="456326"/>
          </a:xfrm>
        </p:grpSpPr>
        <p:sp>
          <p:nvSpPr>
            <p:cNvPr name="Freeform 6" id="6"/>
            <p:cNvSpPr/>
            <p:nvPr/>
          </p:nvSpPr>
          <p:spPr>
            <a:xfrm flipH="false" flipV="false" rot="0">
              <a:off x="0" y="0"/>
              <a:ext cx="812800" cy="456326"/>
            </a:xfrm>
            <a:custGeom>
              <a:avLst/>
              <a:gdLst/>
              <a:ahLst/>
              <a:cxnLst/>
              <a:rect r="r" b="b" t="t" l="l"/>
              <a:pathLst>
                <a:path h="456326" w="812800">
                  <a:moveTo>
                    <a:pt x="406400" y="0"/>
                  </a:moveTo>
                  <a:lnTo>
                    <a:pt x="812800" y="456326"/>
                  </a:lnTo>
                  <a:lnTo>
                    <a:pt x="0" y="456326"/>
                  </a:lnTo>
                  <a:lnTo>
                    <a:pt x="406400" y="0"/>
                  </a:lnTo>
                  <a:close/>
                </a:path>
              </a:pathLst>
            </a:custGeom>
            <a:solidFill>
              <a:srgbClr val="5A6C99"/>
            </a:solidFill>
          </p:spPr>
        </p:sp>
        <p:sp>
          <p:nvSpPr>
            <p:cNvPr name="TextBox 7" id="7"/>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887468" y="7250922"/>
            <a:ext cx="8239896" cy="4626084"/>
            <a:chOff x="0" y="0"/>
            <a:chExt cx="812800" cy="456326"/>
          </a:xfrm>
        </p:grpSpPr>
        <p:sp>
          <p:nvSpPr>
            <p:cNvPr name="Freeform 9" id="9"/>
            <p:cNvSpPr/>
            <p:nvPr/>
          </p:nvSpPr>
          <p:spPr>
            <a:xfrm flipH="false" flipV="false" rot="0">
              <a:off x="0" y="0"/>
              <a:ext cx="812800" cy="456326"/>
            </a:xfrm>
            <a:custGeom>
              <a:avLst/>
              <a:gdLst/>
              <a:ahLst/>
              <a:cxnLst/>
              <a:rect r="r" b="b" t="t" l="l"/>
              <a:pathLst>
                <a:path h="456326" w="812800">
                  <a:moveTo>
                    <a:pt x="406400" y="0"/>
                  </a:moveTo>
                  <a:lnTo>
                    <a:pt x="812800" y="456326"/>
                  </a:lnTo>
                  <a:lnTo>
                    <a:pt x="0" y="456326"/>
                  </a:lnTo>
                  <a:lnTo>
                    <a:pt x="406400" y="0"/>
                  </a:lnTo>
                  <a:close/>
                </a:path>
              </a:pathLst>
            </a:custGeom>
            <a:solidFill>
              <a:srgbClr val="051D64"/>
            </a:solidFill>
          </p:spPr>
        </p:sp>
        <p:sp>
          <p:nvSpPr>
            <p:cNvPr name="TextBox 10" id="10"/>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4789594" y="-248810"/>
            <a:ext cx="10403659" cy="1677560"/>
            <a:chOff x="0" y="0"/>
            <a:chExt cx="812800" cy="131062"/>
          </a:xfrm>
        </p:grpSpPr>
        <p:sp>
          <p:nvSpPr>
            <p:cNvPr name="Freeform 12" id="12"/>
            <p:cNvSpPr/>
            <p:nvPr/>
          </p:nvSpPr>
          <p:spPr>
            <a:xfrm flipH="false" flipV="false" rot="0">
              <a:off x="0" y="0"/>
              <a:ext cx="812800" cy="131062"/>
            </a:xfrm>
            <a:custGeom>
              <a:avLst/>
              <a:gdLst/>
              <a:ahLst/>
              <a:cxnLst/>
              <a:rect r="r" b="b" t="t" l="l"/>
              <a:pathLst>
                <a:path h="131062" w="812800">
                  <a:moveTo>
                    <a:pt x="203200" y="0"/>
                  </a:moveTo>
                  <a:lnTo>
                    <a:pt x="812800" y="0"/>
                  </a:lnTo>
                  <a:lnTo>
                    <a:pt x="609600" y="131062"/>
                  </a:lnTo>
                  <a:lnTo>
                    <a:pt x="0" y="131062"/>
                  </a:lnTo>
                  <a:lnTo>
                    <a:pt x="203200" y="0"/>
                  </a:lnTo>
                  <a:close/>
                </a:path>
              </a:pathLst>
            </a:custGeom>
            <a:solidFill>
              <a:srgbClr val="5A6C99"/>
            </a:solidFill>
          </p:spPr>
        </p:sp>
        <p:sp>
          <p:nvSpPr>
            <p:cNvPr name="TextBox 13" id="13"/>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57996" y="-85725"/>
            <a:ext cx="6874875" cy="2672608"/>
          </a:xfrm>
          <a:custGeom>
            <a:avLst/>
            <a:gdLst/>
            <a:ahLst/>
            <a:cxnLst/>
            <a:rect r="r" b="b" t="t" l="l"/>
            <a:pathLst>
              <a:path h="2672608" w="6874875">
                <a:moveTo>
                  <a:pt x="0" y="0"/>
                </a:moveTo>
                <a:lnTo>
                  <a:pt x="6874875" y="0"/>
                </a:lnTo>
                <a:lnTo>
                  <a:pt x="6874875" y="2672608"/>
                </a:lnTo>
                <a:lnTo>
                  <a:pt x="0" y="26726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4799119" y="-601235"/>
            <a:ext cx="10403659" cy="1677560"/>
            <a:chOff x="0" y="0"/>
            <a:chExt cx="812800" cy="131062"/>
          </a:xfrm>
        </p:grpSpPr>
        <p:sp>
          <p:nvSpPr>
            <p:cNvPr name="Freeform 16" id="16"/>
            <p:cNvSpPr/>
            <p:nvPr/>
          </p:nvSpPr>
          <p:spPr>
            <a:xfrm flipH="false" flipV="false" rot="0">
              <a:off x="0" y="0"/>
              <a:ext cx="812800" cy="131062"/>
            </a:xfrm>
            <a:custGeom>
              <a:avLst/>
              <a:gdLst/>
              <a:ahLst/>
              <a:cxnLst/>
              <a:rect r="r" b="b" t="t" l="l"/>
              <a:pathLst>
                <a:path h="131062" w="812800">
                  <a:moveTo>
                    <a:pt x="203200" y="0"/>
                  </a:moveTo>
                  <a:lnTo>
                    <a:pt x="812800" y="0"/>
                  </a:lnTo>
                  <a:lnTo>
                    <a:pt x="609600" y="131062"/>
                  </a:lnTo>
                  <a:lnTo>
                    <a:pt x="0" y="131062"/>
                  </a:lnTo>
                  <a:lnTo>
                    <a:pt x="203200" y="0"/>
                  </a:lnTo>
                  <a:close/>
                </a:path>
              </a:pathLst>
            </a:custGeom>
            <a:solidFill>
              <a:srgbClr val="051D64"/>
            </a:solidFill>
          </p:spPr>
        </p:sp>
        <p:sp>
          <p:nvSpPr>
            <p:cNvPr name="TextBox 17" id="17"/>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AutoShape 18" id="18"/>
          <p:cNvSpPr/>
          <p:nvPr/>
        </p:nvSpPr>
        <p:spPr>
          <a:xfrm flipV="true">
            <a:off x="771957" y="9563964"/>
            <a:ext cx="8115511" cy="57150"/>
          </a:xfrm>
          <a:prstGeom prst="line">
            <a:avLst/>
          </a:prstGeom>
          <a:ln cap="flat" w="104775">
            <a:solidFill>
              <a:srgbClr val="F9B680"/>
            </a:solidFill>
            <a:prstDash val="solid"/>
            <a:headEnd type="none" len="sm" w="sm"/>
            <a:tailEnd type="none" len="sm" w="sm"/>
          </a:ln>
        </p:spPr>
      </p:sp>
      <p:sp>
        <p:nvSpPr>
          <p:cNvPr name="AutoShape 19" id="19"/>
          <p:cNvSpPr/>
          <p:nvPr/>
        </p:nvSpPr>
        <p:spPr>
          <a:xfrm>
            <a:off x="12654197" y="7625737"/>
            <a:ext cx="1253257" cy="1391854"/>
          </a:xfrm>
          <a:prstGeom prst="line">
            <a:avLst/>
          </a:prstGeom>
          <a:ln cap="flat" w="104775">
            <a:solidFill>
              <a:srgbClr val="F9B680"/>
            </a:solidFill>
            <a:prstDash val="solid"/>
            <a:headEnd type="none" len="sm" w="sm"/>
            <a:tailEnd type="none" len="sm" w="sm"/>
          </a:ln>
        </p:spPr>
      </p:sp>
      <p:sp>
        <p:nvSpPr>
          <p:cNvPr name="AutoShape 20" id="20"/>
          <p:cNvSpPr/>
          <p:nvPr/>
        </p:nvSpPr>
        <p:spPr>
          <a:xfrm>
            <a:off x="12333162" y="8017994"/>
            <a:ext cx="1253257" cy="1391854"/>
          </a:xfrm>
          <a:prstGeom prst="line">
            <a:avLst/>
          </a:prstGeom>
          <a:ln cap="flat" w="104775">
            <a:solidFill>
              <a:srgbClr val="F9B680"/>
            </a:solidFill>
            <a:prstDash val="solid"/>
            <a:headEnd type="none" len="sm" w="sm"/>
            <a:tailEnd type="none" len="sm" w="sm"/>
          </a:ln>
        </p:spPr>
      </p:sp>
      <p:sp>
        <p:nvSpPr>
          <p:cNvPr name="TextBox 21" id="21"/>
          <p:cNvSpPr txBox="true"/>
          <p:nvPr/>
        </p:nvSpPr>
        <p:spPr>
          <a:xfrm rot="0">
            <a:off x="1028700" y="3579660"/>
            <a:ext cx="9661137" cy="2914650"/>
          </a:xfrm>
          <a:prstGeom prst="rect">
            <a:avLst/>
          </a:prstGeom>
        </p:spPr>
        <p:txBody>
          <a:bodyPr anchor="t" rtlCol="false" tIns="0" lIns="0" bIns="0" rIns="0">
            <a:spAutoFit/>
          </a:bodyPr>
          <a:lstStyle/>
          <a:p>
            <a:pPr>
              <a:lnSpc>
                <a:spcPts val="7692"/>
              </a:lnSpc>
            </a:pPr>
            <a:r>
              <a:rPr lang="en-US" sz="6410">
                <a:solidFill>
                  <a:srgbClr val="051D64"/>
                </a:solidFill>
                <a:latin typeface="Oswald Bold"/>
              </a:rPr>
              <a:t>DEVOPS PRINCIPLES AND PRACTICES FOR QA PROFESSIONALS</a:t>
            </a:r>
          </a:p>
        </p:txBody>
      </p:sp>
      <p:sp>
        <p:nvSpPr>
          <p:cNvPr name="TextBox 22" id="22"/>
          <p:cNvSpPr txBox="true"/>
          <p:nvPr/>
        </p:nvSpPr>
        <p:spPr>
          <a:xfrm rot="0">
            <a:off x="1028700" y="7711353"/>
            <a:ext cx="8301765" cy="1800225"/>
          </a:xfrm>
          <a:prstGeom prst="rect">
            <a:avLst/>
          </a:prstGeom>
        </p:spPr>
        <p:txBody>
          <a:bodyPr anchor="t" rtlCol="false" tIns="0" lIns="0" bIns="0" rIns="0">
            <a:spAutoFit/>
          </a:bodyPr>
          <a:lstStyle/>
          <a:p>
            <a:pPr algn="just">
              <a:lnSpc>
                <a:spcPts val="4799"/>
              </a:lnSpc>
            </a:pPr>
            <a:r>
              <a:rPr lang="en-US" sz="3999">
                <a:solidFill>
                  <a:srgbClr val="03060B"/>
                </a:solidFill>
                <a:latin typeface="Canva Sans"/>
              </a:rPr>
              <a:t>Date: Oct-2023</a:t>
            </a:r>
          </a:p>
          <a:p>
            <a:pPr algn="just">
              <a:lnSpc>
                <a:spcPts val="4799"/>
              </a:lnSpc>
            </a:pPr>
            <a:r>
              <a:rPr lang="en-US" sz="3999">
                <a:solidFill>
                  <a:srgbClr val="03060B"/>
                </a:solidFill>
                <a:latin typeface="Canva Sans"/>
              </a:rPr>
              <a:t>By: Quy (Christian) P. TRAN</a:t>
            </a:r>
          </a:p>
          <a:p>
            <a:pPr algn="just">
              <a:lnSpc>
                <a:spcPts val="4799"/>
              </a:lnSpc>
            </a:pPr>
            <a:r>
              <a:rPr lang="en-US" sz="3999">
                <a:solidFill>
                  <a:srgbClr val="03060B"/>
                </a:solidFill>
                <a:latin typeface="Canva Sans"/>
              </a:rPr>
              <a:t>Duration: 15 (minutes)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Testing in Containerized Environments</a:t>
            </a:r>
          </a:p>
        </p:txBody>
      </p:sp>
      <p:sp>
        <p:nvSpPr>
          <p:cNvPr name="TextBox 3" id="3"/>
          <p:cNvSpPr txBox="true"/>
          <p:nvPr/>
        </p:nvSpPr>
        <p:spPr>
          <a:xfrm rot="0">
            <a:off x="0" y="3118080"/>
            <a:ext cx="17806201" cy="2976372"/>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Overview of containerization technologies like Docker.</a:t>
            </a:r>
          </a:p>
          <a:p>
            <a:pPr>
              <a:lnSpc>
                <a:spcPts val="4793"/>
              </a:lnSpc>
            </a:pPr>
          </a:p>
          <a:p>
            <a:pPr marL="734059" indent="-367030" lvl="1">
              <a:lnSpc>
                <a:spcPts val="4793"/>
              </a:lnSpc>
              <a:buFont typeface="Arial"/>
              <a:buChar char="•"/>
            </a:pPr>
            <a:r>
              <a:rPr lang="en-US" sz="3399">
                <a:solidFill>
                  <a:srgbClr val="000000"/>
                </a:solidFill>
                <a:latin typeface="Canva Sans"/>
              </a:rPr>
              <a:t>Discuss how testing in containerized environments can improve portability and scalability.</a:t>
            </a:r>
          </a:p>
          <a:p>
            <a:pPr algn="l">
              <a:lnSpc>
                <a:spcPts val="4793"/>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Testing in Cloud Environments (AWS)</a:t>
            </a:r>
          </a:p>
        </p:txBody>
      </p:sp>
      <p:sp>
        <p:nvSpPr>
          <p:cNvPr name="TextBox 3" id="3"/>
          <p:cNvSpPr txBox="true"/>
          <p:nvPr/>
        </p:nvSpPr>
        <p:spPr>
          <a:xfrm rot="0">
            <a:off x="0" y="3118080"/>
            <a:ext cx="17806201" cy="3576447"/>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Understanding the nuances of testing in cloud platforms like AWS. (deploying the tests, monitoring, and reporting)</a:t>
            </a:r>
          </a:p>
          <a:p>
            <a:pPr>
              <a:lnSpc>
                <a:spcPts val="4793"/>
              </a:lnSpc>
            </a:pPr>
          </a:p>
          <a:p>
            <a:pPr marL="734059" indent="-367030" lvl="1">
              <a:lnSpc>
                <a:spcPts val="4793"/>
              </a:lnSpc>
              <a:buFont typeface="Arial"/>
              <a:buChar char="•"/>
            </a:pPr>
            <a:r>
              <a:rPr lang="en-US" sz="3399">
                <a:solidFill>
                  <a:srgbClr val="000000"/>
                </a:solidFill>
                <a:latin typeface="Canva Sans"/>
              </a:rPr>
              <a:t>Highlight the importance of testing for scalability, performance, and security in cloud-based applications.</a:t>
            </a:r>
          </a:p>
          <a:p>
            <a:pPr algn="l">
              <a:lnSpc>
                <a:spcPts val="4793"/>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Performance Testing in DevOps</a:t>
            </a:r>
          </a:p>
        </p:txBody>
      </p:sp>
      <p:sp>
        <p:nvSpPr>
          <p:cNvPr name="TextBox 3" id="3"/>
          <p:cNvSpPr txBox="true"/>
          <p:nvPr/>
        </p:nvSpPr>
        <p:spPr>
          <a:xfrm rot="0">
            <a:off x="0" y="3118080"/>
            <a:ext cx="17806201" cy="2976372"/>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Overview of performance testing in DevOps.</a:t>
            </a:r>
          </a:p>
          <a:p>
            <a:pPr>
              <a:lnSpc>
                <a:spcPts val="4793"/>
              </a:lnSpc>
            </a:pPr>
          </a:p>
          <a:p>
            <a:pPr marL="734059" indent="-367030" lvl="1">
              <a:lnSpc>
                <a:spcPts val="4793"/>
              </a:lnSpc>
              <a:buFont typeface="Arial"/>
              <a:buChar char="•"/>
            </a:pPr>
            <a:r>
              <a:rPr lang="en-US" sz="3399">
                <a:solidFill>
                  <a:srgbClr val="000000"/>
                </a:solidFill>
                <a:latin typeface="Canva Sans"/>
              </a:rPr>
              <a:t>Introduction to tools like JMeter, or Locust for conducting stress, load, and performance tests.</a:t>
            </a:r>
          </a:p>
          <a:p>
            <a:pPr algn="l">
              <a:lnSpc>
                <a:spcPts val="4793"/>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Required Skills and Knowledge</a:t>
            </a:r>
          </a:p>
        </p:txBody>
      </p:sp>
      <p:sp>
        <p:nvSpPr>
          <p:cNvPr name="TextBox 3" id="3"/>
          <p:cNvSpPr txBox="true"/>
          <p:nvPr/>
        </p:nvSpPr>
        <p:spPr>
          <a:xfrm rot="0">
            <a:off x="0" y="3079980"/>
            <a:ext cx="17806201" cy="6172073"/>
          </a:xfrm>
          <a:prstGeom prst="rect">
            <a:avLst/>
          </a:prstGeom>
        </p:spPr>
        <p:txBody>
          <a:bodyPr anchor="t" rtlCol="false" tIns="0" lIns="0" bIns="0" rIns="0">
            <a:spAutoFit/>
          </a:bodyPr>
          <a:lstStyle/>
          <a:p>
            <a:pPr marL="734059" indent="-367030" lvl="1">
              <a:lnSpc>
                <a:spcPts val="5167"/>
              </a:lnSpc>
              <a:buFont typeface="Arial"/>
              <a:buChar char="•"/>
            </a:pPr>
            <a:r>
              <a:rPr lang="en-US" sz="3399">
                <a:solidFill>
                  <a:srgbClr val="000000"/>
                </a:solidFill>
                <a:latin typeface="Canva Sans"/>
              </a:rPr>
              <a:t>List of essential skills and knowledge for QA professionals in a DevOps environment.</a:t>
            </a:r>
          </a:p>
          <a:p>
            <a:pPr marL="1468119" indent="-489373" lvl="2">
              <a:lnSpc>
                <a:spcPts val="6799"/>
              </a:lnSpc>
              <a:buFont typeface="Arial"/>
              <a:buChar char="⚬"/>
            </a:pPr>
            <a:r>
              <a:rPr lang="en-US" sz="3399">
                <a:solidFill>
                  <a:srgbClr val="000000"/>
                </a:solidFill>
                <a:latin typeface="Canva Sans"/>
              </a:rPr>
              <a:t>Proficiency in version control systems (Git).</a:t>
            </a:r>
          </a:p>
          <a:p>
            <a:pPr marL="1468119" indent="-489373" lvl="2">
              <a:lnSpc>
                <a:spcPts val="6799"/>
              </a:lnSpc>
              <a:buFont typeface="Arial"/>
              <a:buChar char="⚬"/>
            </a:pPr>
            <a:r>
              <a:rPr lang="en-US" sz="3399">
                <a:solidFill>
                  <a:srgbClr val="000000"/>
                </a:solidFill>
                <a:latin typeface="Canva Sans"/>
              </a:rPr>
              <a:t>Familiarity with Linux/Unix operating systems.</a:t>
            </a:r>
          </a:p>
          <a:p>
            <a:pPr marL="1468119" indent="-489373" lvl="2">
              <a:lnSpc>
                <a:spcPts val="6799"/>
              </a:lnSpc>
              <a:buFont typeface="Arial"/>
              <a:buChar char="⚬"/>
            </a:pPr>
            <a:r>
              <a:rPr lang="en-US" sz="3399">
                <a:solidFill>
                  <a:srgbClr val="000000"/>
                </a:solidFill>
                <a:latin typeface="Canva Sans"/>
              </a:rPr>
              <a:t>Scripting skills (Bash, Python).</a:t>
            </a:r>
          </a:p>
          <a:p>
            <a:pPr marL="1468119" indent="-489373" lvl="2">
              <a:lnSpc>
                <a:spcPts val="6799"/>
              </a:lnSpc>
              <a:buFont typeface="Arial"/>
              <a:buChar char="⚬"/>
            </a:pPr>
            <a:r>
              <a:rPr lang="en-US" sz="3399">
                <a:solidFill>
                  <a:srgbClr val="000000"/>
                </a:solidFill>
                <a:latin typeface="Canva Sans"/>
              </a:rPr>
              <a:t>Understanding of agile methodologies.</a:t>
            </a:r>
          </a:p>
          <a:p>
            <a:pPr marL="1468119" indent="-489373" lvl="2">
              <a:lnSpc>
                <a:spcPts val="6799"/>
              </a:lnSpc>
              <a:buFont typeface="Arial"/>
              <a:buChar char="⚬"/>
            </a:pPr>
            <a:r>
              <a:rPr lang="en-US" sz="3399">
                <a:solidFill>
                  <a:srgbClr val="000000"/>
                </a:solidFill>
                <a:latin typeface="Canva Sans"/>
              </a:rPr>
              <a:t>Strong communication and collaboration abilities.</a:t>
            </a:r>
          </a:p>
          <a:p>
            <a:pPr algn="l">
              <a:lnSpc>
                <a:spcPts val="4793"/>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Sessions and Integration Topics</a:t>
            </a:r>
          </a:p>
        </p:txBody>
      </p:sp>
      <p:sp>
        <p:nvSpPr>
          <p:cNvPr name="TextBox 3" id="3"/>
          <p:cNvSpPr txBox="true"/>
          <p:nvPr/>
        </p:nvSpPr>
        <p:spPr>
          <a:xfrm rot="0">
            <a:off x="210933" y="1493750"/>
            <a:ext cx="18077067" cy="9669526"/>
          </a:xfrm>
          <a:prstGeom prst="rect">
            <a:avLst/>
          </a:prstGeom>
        </p:spPr>
        <p:txBody>
          <a:bodyPr anchor="t" rtlCol="false" tIns="0" lIns="0" bIns="0" rIns="0">
            <a:spAutoFit/>
          </a:bodyPr>
          <a:lstStyle/>
          <a:p>
            <a:pPr marL="734059" indent="-367030" lvl="1">
              <a:lnSpc>
                <a:spcPts val="5439"/>
              </a:lnSpc>
              <a:buFont typeface="Arial"/>
              <a:buChar char="•"/>
            </a:pPr>
            <a:r>
              <a:rPr lang="en-US" sz="3399">
                <a:solidFill>
                  <a:srgbClr val="000000"/>
                </a:solidFill>
                <a:latin typeface="Canva Sans"/>
              </a:rPr>
              <a:t>Docker: Exploring containerization for efficient deployment and testing. </a:t>
            </a:r>
            <a:r>
              <a:rPr lang="en-US" sz="3399">
                <a:solidFill>
                  <a:srgbClr val="990000"/>
                </a:solidFill>
                <a:latin typeface="Canva Sans"/>
              </a:rPr>
              <a:t>(1 session)</a:t>
            </a:r>
          </a:p>
          <a:p>
            <a:pPr marL="734059" indent="-367030" lvl="1">
              <a:lnSpc>
                <a:spcPts val="5439"/>
              </a:lnSpc>
              <a:buFont typeface="Arial"/>
              <a:buChar char="•"/>
            </a:pPr>
            <a:r>
              <a:rPr lang="en-US" sz="3399">
                <a:solidFill>
                  <a:srgbClr val="000000"/>
                </a:solidFill>
                <a:latin typeface="Canva Sans"/>
              </a:rPr>
              <a:t>Testing framework integration in containers and cloud environments.</a:t>
            </a:r>
          </a:p>
          <a:p>
            <a:pPr marL="734059" indent="-367030" lvl="1">
              <a:lnSpc>
                <a:spcPts val="5439"/>
              </a:lnSpc>
              <a:buFont typeface="Arial"/>
              <a:buChar char="•"/>
            </a:pPr>
            <a:r>
              <a:rPr lang="en-US" sz="3399">
                <a:solidFill>
                  <a:srgbClr val="000000"/>
                </a:solidFill>
                <a:latin typeface="Canva Sans"/>
              </a:rPr>
              <a:t>GitHub Actions &amp; GitLab CI: Implementing CI/CD processes. </a:t>
            </a:r>
            <a:r>
              <a:rPr lang="en-US" sz="3399">
                <a:solidFill>
                  <a:srgbClr val="990000"/>
                </a:solidFill>
                <a:latin typeface="Canva Sans"/>
              </a:rPr>
              <a:t>(1 + 1 sessions)</a:t>
            </a:r>
          </a:p>
          <a:p>
            <a:pPr marL="734059" indent="-367030" lvl="1">
              <a:lnSpc>
                <a:spcPts val="5439"/>
              </a:lnSpc>
              <a:buFont typeface="Arial"/>
              <a:buChar char="•"/>
            </a:pPr>
            <a:r>
              <a:rPr lang="en-US" sz="3399">
                <a:solidFill>
                  <a:srgbClr val="000000"/>
                </a:solidFill>
                <a:latin typeface="Canva Sans"/>
              </a:rPr>
              <a:t>AWS: Understanding cloud services for scalable and reliable testing environments. </a:t>
            </a:r>
            <a:r>
              <a:rPr lang="en-US" sz="3399">
                <a:solidFill>
                  <a:srgbClr val="990000"/>
                </a:solidFill>
                <a:latin typeface="Canva Sans"/>
              </a:rPr>
              <a:t>(1 session)</a:t>
            </a:r>
          </a:p>
          <a:p>
            <a:pPr marL="734059" indent="-367030" lvl="1">
              <a:lnSpc>
                <a:spcPts val="5439"/>
              </a:lnSpc>
              <a:buFont typeface="Arial"/>
              <a:buChar char="•"/>
            </a:pPr>
            <a:r>
              <a:rPr lang="en-US" sz="3399">
                <a:solidFill>
                  <a:srgbClr val="000000"/>
                </a:solidFill>
                <a:latin typeface="Canva Sans"/>
              </a:rPr>
              <a:t>Kubernetes: Orchestration and management of containerized applications. </a:t>
            </a:r>
            <a:r>
              <a:rPr lang="en-US" sz="3399">
                <a:solidFill>
                  <a:srgbClr val="990000"/>
                </a:solidFill>
                <a:latin typeface="Canva Sans"/>
              </a:rPr>
              <a:t>(1 session)</a:t>
            </a:r>
          </a:p>
          <a:p>
            <a:pPr>
              <a:lnSpc>
                <a:spcPts val="5167"/>
              </a:lnSpc>
            </a:pPr>
          </a:p>
          <a:p>
            <a:pPr>
              <a:lnSpc>
                <a:spcPts val="4719"/>
              </a:lnSpc>
            </a:pPr>
            <a:r>
              <a:rPr lang="en-US" sz="3300">
                <a:solidFill>
                  <a:srgbClr val="D18547"/>
                </a:solidFill>
                <a:latin typeface="Canva Sans"/>
              </a:rPr>
              <a:t>  * Note: </a:t>
            </a:r>
          </a:p>
          <a:p>
            <a:pPr marL="582933" indent="-291467" lvl="1">
              <a:lnSpc>
                <a:spcPts val="3861"/>
              </a:lnSpc>
              <a:buFont typeface="Arial"/>
              <a:buChar char="•"/>
            </a:pPr>
            <a:r>
              <a:rPr lang="en-US" sz="2700">
                <a:solidFill>
                  <a:srgbClr val="D18547"/>
                </a:solidFill>
                <a:latin typeface="Canva Sans"/>
              </a:rPr>
              <a:t>Feel free to customize the list of sessions based on your specific needs or add any other relevant topics as desired.</a:t>
            </a:r>
          </a:p>
          <a:p>
            <a:pPr marL="582933" indent="-291467" lvl="1">
              <a:lnSpc>
                <a:spcPts val="3861"/>
              </a:lnSpc>
              <a:buFont typeface="Arial"/>
              <a:buChar char="•"/>
            </a:pPr>
            <a:r>
              <a:rPr lang="en-US" sz="2700">
                <a:solidFill>
                  <a:srgbClr val="D18547"/>
                </a:solidFill>
                <a:latin typeface="Canva Sans"/>
              </a:rPr>
              <a:t>The number of sessions can be adjusted based on the specific requirements and depth of coverage desired for each topic.</a:t>
            </a:r>
          </a:p>
          <a:p>
            <a:pPr marL="582933" indent="-291467" lvl="1">
              <a:lnSpc>
                <a:spcPts val="3861"/>
              </a:lnSpc>
              <a:buFont typeface="Arial"/>
              <a:buChar char="•"/>
            </a:pPr>
            <a:r>
              <a:rPr lang="en-US" sz="2700">
                <a:solidFill>
                  <a:srgbClr val="D18547"/>
                </a:solidFill>
                <a:latin typeface="Canva Sans"/>
              </a:rPr>
              <a:t>1 Session = 1 Hour</a:t>
            </a:r>
          </a:p>
          <a:p>
            <a:pPr>
              <a:lnSpc>
                <a:spcPts val="4793"/>
              </a:lnSpc>
            </a:pPr>
            <a:r>
              <a:rPr lang="en-US" sz="3399">
                <a:solidFill>
                  <a:srgbClr val="000000"/>
                </a:solidFill>
                <a:latin typeface="Canva Sans"/>
              </a:rPr>
              <a:t> </a:t>
            </a:r>
          </a:p>
          <a:p>
            <a:pPr algn="l">
              <a:lnSpc>
                <a:spcPts val="4793"/>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References</a:t>
            </a:r>
          </a:p>
        </p:txBody>
      </p:sp>
      <p:sp>
        <p:nvSpPr>
          <p:cNvPr name="TextBox 3" id="3"/>
          <p:cNvSpPr txBox="true"/>
          <p:nvPr/>
        </p:nvSpPr>
        <p:spPr>
          <a:xfrm rot="0">
            <a:off x="210933" y="1493750"/>
            <a:ext cx="18077067" cy="7504430"/>
          </a:xfrm>
          <a:prstGeom prst="rect">
            <a:avLst/>
          </a:prstGeom>
        </p:spPr>
        <p:txBody>
          <a:bodyPr anchor="t" rtlCol="false" tIns="0" lIns="0" bIns="0" rIns="0">
            <a:spAutoFit/>
          </a:bodyPr>
          <a:lstStyle/>
          <a:p>
            <a:pPr marL="734059" indent="-367030" lvl="1">
              <a:lnSpc>
                <a:spcPts val="5439"/>
              </a:lnSpc>
              <a:buFont typeface="Arial"/>
              <a:buChar char="•"/>
            </a:pPr>
            <a:r>
              <a:rPr lang="en-US" sz="3399">
                <a:solidFill>
                  <a:srgbClr val="000000"/>
                </a:solidFill>
                <a:latin typeface="Canva Sans"/>
              </a:rPr>
              <a:t>Shift-left testing: https://viblo.asia/p/shift-left-testing-bi-quyet-cho-phan-mem-thanh-cong-oOVlY14zl8W</a:t>
            </a:r>
          </a:p>
          <a:p>
            <a:pPr marL="734059" indent="-367030" lvl="1">
              <a:lnSpc>
                <a:spcPts val="5439"/>
              </a:lnSpc>
              <a:buFont typeface="Arial"/>
              <a:buChar char="•"/>
            </a:pPr>
            <a:r>
              <a:rPr lang="en-US" sz="3399">
                <a:solidFill>
                  <a:srgbClr val="000000"/>
                </a:solidFill>
                <a:latin typeface="Canva Sans"/>
              </a:rPr>
              <a:t>BrowserStack: https://www.browserstack.com/guide/role-of-qa-in-devops</a:t>
            </a:r>
          </a:p>
          <a:p>
            <a:pPr marL="734059" indent="-367030" lvl="1">
              <a:lnSpc>
                <a:spcPts val="5439"/>
              </a:lnSpc>
              <a:buFont typeface="Arial"/>
              <a:buChar char="•"/>
            </a:pPr>
            <a:r>
              <a:rPr lang="en-US" sz="3399">
                <a:solidFill>
                  <a:srgbClr val="000000"/>
                </a:solidFill>
                <a:latin typeface="Canva Sans"/>
              </a:rPr>
              <a:t>ChatGPT</a:t>
            </a:r>
          </a:p>
          <a:p>
            <a:pPr>
              <a:lnSpc>
                <a:spcPts val="5439"/>
              </a:lnSpc>
            </a:pPr>
          </a:p>
          <a:p>
            <a:pPr marL="734059" indent="-367030" lvl="1">
              <a:lnSpc>
                <a:spcPts val="5439"/>
              </a:lnSpc>
              <a:buFont typeface="Arial"/>
              <a:buChar char="•"/>
            </a:pPr>
            <a:r>
              <a:rPr lang="en-US" sz="3399">
                <a:solidFill>
                  <a:srgbClr val="000000"/>
                </a:solidFill>
                <a:latin typeface="Canva Sans"/>
              </a:rPr>
              <a:t>Docker documentation: https://docs.docker.com/</a:t>
            </a:r>
          </a:p>
          <a:p>
            <a:pPr marL="734059" indent="-367030" lvl="1">
              <a:lnSpc>
                <a:spcPts val="5439"/>
              </a:lnSpc>
              <a:buFont typeface="Arial"/>
              <a:buChar char="•"/>
            </a:pPr>
            <a:r>
              <a:rPr lang="en-US" sz="3399">
                <a:solidFill>
                  <a:srgbClr val="000000"/>
                </a:solidFill>
                <a:latin typeface="Canva Sans"/>
              </a:rPr>
              <a:t>Amazon Web Services (AWS) documentation: https://aws.amazon.com/documentation/</a:t>
            </a:r>
          </a:p>
          <a:p>
            <a:pPr marL="734059" indent="-367030" lvl="1">
              <a:lnSpc>
                <a:spcPts val="5439"/>
              </a:lnSpc>
              <a:buFont typeface="Arial"/>
              <a:buChar char="•"/>
            </a:pPr>
            <a:r>
              <a:rPr lang="en-US" sz="3399">
                <a:solidFill>
                  <a:srgbClr val="000000"/>
                </a:solidFill>
                <a:latin typeface="Canva Sans"/>
              </a:rPr>
              <a:t>Kubernetes documentation: https://kubernetes.io/docs/home/</a:t>
            </a:r>
          </a:p>
          <a:p>
            <a:pPr marL="734059" indent="-367030" lvl="1">
              <a:lnSpc>
                <a:spcPts val="5439"/>
              </a:lnSpc>
              <a:buFont typeface="Arial"/>
              <a:buChar char="•"/>
            </a:pPr>
            <a:r>
              <a:rPr lang="en-US" sz="3399">
                <a:solidFill>
                  <a:srgbClr val="000000"/>
                </a:solidFill>
                <a:latin typeface="Canva Sans"/>
              </a:rPr>
              <a:t>GitHub Actions documentation: https://docs.github.com/en/actions</a:t>
            </a:r>
          </a:p>
          <a:p>
            <a:pPr algn="l" marL="734059" indent="-367030" lvl="1">
              <a:lnSpc>
                <a:spcPts val="5439"/>
              </a:lnSpc>
              <a:buFont typeface="Arial"/>
              <a:buChar char="•"/>
            </a:pPr>
            <a:r>
              <a:rPr lang="en-US" sz="3399">
                <a:solidFill>
                  <a:srgbClr val="000000"/>
                </a:solidFill>
                <a:latin typeface="Canva Sans"/>
              </a:rPr>
              <a:t>GitLab CI/CD documentation: https://docs.gitlab.com/ee/ci/</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3467405" y="4486910"/>
            <a:ext cx="11353190" cy="1170305"/>
          </a:xfrm>
          <a:prstGeom prst="rect">
            <a:avLst/>
          </a:prstGeom>
        </p:spPr>
        <p:txBody>
          <a:bodyPr anchor="t" rtlCol="false" tIns="0" lIns="0" bIns="0" rIns="0">
            <a:spAutoFit/>
          </a:bodyPr>
          <a:lstStyle/>
          <a:p>
            <a:pPr algn="ctr" marL="0" indent="0" lvl="0">
              <a:lnSpc>
                <a:spcPts val="9520"/>
              </a:lnSpc>
              <a:spcBef>
                <a:spcPct val="0"/>
              </a:spcBef>
            </a:pPr>
            <a:r>
              <a:rPr lang="en-US" sz="6800">
                <a:solidFill>
                  <a:srgbClr val="000000"/>
                </a:solidFill>
                <a:latin typeface="Canva Sans Bold"/>
              </a:rPr>
              <a:t>Questions and Discussion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950605" y="-85725"/>
            <a:ext cx="11337395" cy="12754570"/>
            <a:chOff x="0" y="0"/>
            <a:chExt cx="5370413" cy="6041715"/>
          </a:xfrm>
        </p:grpSpPr>
        <p:sp>
          <p:nvSpPr>
            <p:cNvPr name="Freeform 3" id="3"/>
            <p:cNvSpPr/>
            <p:nvPr/>
          </p:nvSpPr>
          <p:spPr>
            <a:xfrm flipH="false" flipV="false" rot="0">
              <a:off x="0" y="0"/>
              <a:ext cx="5370413" cy="6041715"/>
            </a:xfrm>
            <a:custGeom>
              <a:avLst/>
              <a:gdLst/>
              <a:ahLst/>
              <a:cxnLst/>
              <a:rect r="r" b="b" t="t" l="l"/>
              <a:pathLst>
                <a:path h="6041715" w="5370413">
                  <a:moveTo>
                    <a:pt x="5370413" y="0"/>
                  </a:moveTo>
                  <a:lnTo>
                    <a:pt x="5370413" y="6041715"/>
                  </a:lnTo>
                  <a:cubicBezTo>
                    <a:pt x="3580275" y="4027810"/>
                    <a:pt x="1790138" y="2013905"/>
                    <a:pt x="0" y="0"/>
                  </a:cubicBezTo>
                  <a:lnTo>
                    <a:pt x="5370413" y="0"/>
                  </a:lnTo>
                  <a:close/>
                </a:path>
              </a:pathLst>
            </a:custGeom>
            <a:solidFill>
              <a:srgbClr val="A3D376"/>
            </a:solidFill>
          </p:spPr>
        </p:sp>
        <p:sp>
          <p:nvSpPr>
            <p:cNvPr name="Freeform 4" id="4"/>
            <p:cNvSpPr/>
            <p:nvPr/>
          </p:nvSpPr>
          <p:spPr>
            <a:xfrm flipH="false" flipV="false" rot="0">
              <a:off x="0" y="0"/>
              <a:ext cx="5370413" cy="6041715"/>
            </a:xfrm>
            <a:custGeom>
              <a:avLst/>
              <a:gdLst/>
              <a:ahLst/>
              <a:cxnLst/>
              <a:rect r="r" b="b" t="t" l="l"/>
              <a:pathLst>
                <a:path h="6041715" w="5370413">
                  <a:moveTo>
                    <a:pt x="5370413" y="0"/>
                  </a:moveTo>
                  <a:lnTo>
                    <a:pt x="5370413" y="6041715"/>
                  </a:lnTo>
                  <a:cubicBezTo>
                    <a:pt x="3580275" y="4027810"/>
                    <a:pt x="1790138" y="2013905"/>
                    <a:pt x="0" y="0"/>
                  </a:cubicBezTo>
                  <a:lnTo>
                    <a:pt x="5370413" y="0"/>
                  </a:lnTo>
                  <a:close/>
                </a:path>
              </a:pathLst>
            </a:custGeom>
            <a:blipFill>
              <a:blip r:embed="rId2"/>
              <a:stretch>
                <a:fillRect l="-11073" t="0" r="-58737" b="0"/>
              </a:stretch>
            </a:blipFill>
          </p:spPr>
        </p:sp>
      </p:grpSp>
      <p:grpSp>
        <p:nvGrpSpPr>
          <p:cNvPr name="Group 5" id="5"/>
          <p:cNvGrpSpPr/>
          <p:nvPr/>
        </p:nvGrpSpPr>
        <p:grpSpPr>
          <a:xfrm rot="0">
            <a:off x="7906871" y="7586662"/>
            <a:ext cx="8239896" cy="4626084"/>
            <a:chOff x="0" y="0"/>
            <a:chExt cx="812800" cy="456326"/>
          </a:xfrm>
        </p:grpSpPr>
        <p:sp>
          <p:nvSpPr>
            <p:cNvPr name="Freeform 6" id="6"/>
            <p:cNvSpPr/>
            <p:nvPr/>
          </p:nvSpPr>
          <p:spPr>
            <a:xfrm flipH="false" flipV="false" rot="0">
              <a:off x="0" y="0"/>
              <a:ext cx="812800" cy="456326"/>
            </a:xfrm>
            <a:custGeom>
              <a:avLst/>
              <a:gdLst/>
              <a:ahLst/>
              <a:cxnLst/>
              <a:rect r="r" b="b" t="t" l="l"/>
              <a:pathLst>
                <a:path h="456326" w="812800">
                  <a:moveTo>
                    <a:pt x="406400" y="0"/>
                  </a:moveTo>
                  <a:lnTo>
                    <a:pt x="812800" y="456326"/>
                  </a:lnTo>
                  <a:lnTo>
                    <a:pt x="0" y="456326"/>
                  </a:lnTo>
                  <a:lnTo>
                    <a:pt x="406400" y="0"/>
                  </a:lnTo>
                  <a:close/>
                </a:path>
              </a:pathLst>
            </a:custGeom>
            <a:solidFill>
              <a:srgbClr val="5A6C99"/>
            </a:solidFill>
          </p:spPr>
        </p:sp>
        <p:sp>
          <p:nvSpPr>
            <p:cNvPr name="TextBox 7" id="7"/>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887468" y="7250922"/>
            <a:ext cx="8239896" cy="4626084"/>
            <a:chOff x="0" y="0"/>
            <a:chExt cx="812800" cy="456326"/>
          </a:xfrm>
        </p:grpSpPr>
        <p:sp>
          <p:nvSpPr>
            <p:cNvPr name="Freeform 9" id="9"/>
            <p:cNvSpPr/>
            <p:nvPr/>
          </p:nvSpPr>
          <p:spPr>
            <a:xfrm flipH="false" flipV="false" rot="0">
              <a:off x="0" y="0"/>
              <a:ext cx="812800" cy="456326"/>
            </a:xfrm>
            <a:custGeom>
              <a:avLst/>
              <a:gdLst/>
              <a:ahLst/>
              <a:cxnLst/>
              <a:rect r="r" b="b" t="t" l="l"/>
              <a:pathLst>
                <a:path h="456326" w="812800">
                  <a:moveTo>
                    <a:pt x="406400" y="0"/>
                  </a:moveTo>
                  <a:lnTo>
                    <a:pt x="812800" y="456326"/>
                  </a:lnTo>
                  <a:lnTo>
                    <a:pt x="0" y="456326"/>
                  </a:lnTo>
                  <a:lnTo>
                    <a:pt x="406400" y="0"/>
                  </a:lnTo>
                  <a:close/>
                </a:path>
              </a:pathLst>
            </a:custGeom>
            <a:solidFill>
              <a:srgbClr val="051D64"/>
            </a:solidFill>
          </p:spPr>
        </p:sp>
        <p:sp>
          <p:nvSpPr>
            <p:cNvPr name="TextBox 10" id="10"/>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4789594" y="-248810"/>
            <a:ext cx="10403659" cy="1677560"/>
            <a:chOff x="0" y="0"/>
            <a:chExt cx="812800" cy="131062"/>
          </a:xfrm>
        </p:grpSpPr>
        <p:sp>
          <p:nvSpPr>
            <p:cNvPr name="Freeform 12" id="12"/>
            <p:cNvSpPr/>
            <p:nvPr/>
          </p:nvSpPr>
          <p:spPr>
            <a:xfrm flipH="false" flipV="false" rot="0">
              <a:off x="0" y="0"/>
              <a:ext cx="812800" cy="131062"/>
            </a:xfrm>
            <a:custGeom>
              <a:avLst/>
              <a:gdLst/>
              <a:ahLst/>
              <a:cxnLst/>
              <a:rect r="r" b="b" t="t" l="l"/>
              <a:pathLst>
                <a:path h="131062" w="812800">
                  <a:moveTo>
                    <a:pt x="203200" y="0"/>
                  </a:moveTo>
                  <a:lnTo>
                    <a:pt x="812800" y="0"/>
                  </a:lnTo>
                  <a:lnTo>
                    <a:pt x="609600" y="131062"/>
                  </a:lnTo>
                  <a:lnTo>
                    <a:pt x="0" y="131062"/>
                  </a:lnTo>
                  <a:lnTo>
                    <a:pt x="203200" y="0"/>
                  </a:lnTo>
                  <a:close/>
                </a:path>
              </a:pathLst>
            </a:custGeom>
            <a:solidFill>
              <a:srgbClr val="5A6C99"/>
            </a:solidFill>
          </p:spPr>
        </p:sp>
        <p:sp>
          <p:nvSpPr>
            <p:cNvPr name="TextBox 13" id="13"/>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57996" y="-85725"/>
            <a:ext cx="6874875" cy="2672608"/>
          </a:xfrm>
          <a:custGeom>
            <a:avLst/>
            <a:gdLst/>
            <a:ahLst/>
            <a:cxnLst/>
            <a:rect r="r" b="b" t="t" l="l"/>
            <a:pathLst>
              <a:path h="2672608" w="6874875">
                <a:moveTo>
                  <a:pt x="0" y="0"/>
                </a:moveTo>
                <a:lnTo>
                  <a:pt x="6874875" y="0"/>
                </a:lnTo>
                <a:lnTo>
                  <a:pt x="6874875" y="2672608"/>
                </a:lnTo>
                <a:lnTo>
                  <a:pt x="0" y="26726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4799119" y="-601235"/>
            <a:ext cx="10403659" cy="1677560"/>
            <a:chOff x="0" y="0"/>
            <a:chExt cx="812800" cy="131062"/>
          </a:xfrm>
        </p:grpSpPr>
        <p:sp>
          <p:nvSpPr>
            <p:cNvPr name="Freeform 16" id="16"/>
            <p:cNvSpPr/>
            <p:nvPr/>
          </p:nvSpPr>
          <p:spPr>
            <a:xfrm flipH="false" flipV="false" rot="0">
              <a:off x="0" y="0"/>
              <a:ext cx="812800" cy="131062"/>
            </a:xfrm>
            <a:custGeom>
              <a:avLst/>
              <a:gdLst/>
              <a:ahLst/>
              <a:cxnLst/>
              <a:rect r="r" b="b" t="t" l="l"/>
              <a:pathLst>
                <a:path h="131062" w="812800">
                  <a:moveTo>
                    <a:pt x="203200" y="0"/>
                  </a:moveTo>
                  <a:lnTo>
                    <a:pt x="812800" y="0"/>
                  </a:lnTo>
                  <a:lnTo>
                    <a:pt x="609600" y="131062"/>
                  </a:lnTo>
                  <a:lnTo>
                    <a:pt x="0" y="131062"/>
                  </a:lnTo>
                  <a:lnTo>
                    <a:pt x="203200" y="0"/>
                  </a:lnTo>
                  <a:close/>
                </a:path>
              </a:pathLst>
            </a:custGeom>
            <a:solidFill>
              <a:srgbClr val="051D64"/>
            </a:solidFill>
          </p:spPr>
        </p:sp>
        <p:sp>
          <p:nvSpPr>
            <p:cNvPr name="TextBox 17" id="17"/>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AutoShape 18" id="18"/>
          <p:cNvSpPr/>
          <p:nvPr/>
        </p:nvSpPr>
        <p:spPr>
          <a:xfrm flipV="true">
            <a:off x="771957" y="9563964"/>
            <a:ext cx="8115511" cy="57150"/>
          </a:xfrm>
          <a:prstGeom prst="line">
            <a:avLst/>
          </a:prstGeom>
          <a:ln cap="flat" w="104775">
            <a:solidFill>
              <a:srgbClr val="F9B680"/>
            </a:solidFill>
            <a:prstDash val="solid"/>
            <a:headEnd type="none" len="sm" w="sm"/>
            <a:tailEnd type="none" len="sm" w="sm"/>
          </a:ln>
        </p:spPr>
      </p:sp>
      <p:sp>
        <p:nvSpPr>
          <p:cNvPr name="AutoShape 19" id="19"/>
          <p:cNvSpPr/>
          <p:nvPr/>
        </p:nvSpPr>
        <p:spPr>
          <a:xfrm>
            <a:off x="12654197" y="7625737"/>
            <a:ext cx="1253257" cy="1391854"/>
          </a:xfrm>
          <a:prstGeom prst="line">
            <a:avLst/>
          </a:prstGeom>
          <a:ln cap="flat" w="104775">
            <a:solidFill>
              <a:srgbClr val="F9B680"/>
            </a:solidFill>
            <a:prstDash val="solid"/>
            <a:headEnd type="none" len="sm" w="sm"/>
            <a:tailEnd type="none" len="sm" w="sm"/>
          </a:ln>
        </p:spPr>
      </p:sp>
      <p:sp>
        <p:nvSpPr>
          <p:cNvPr name="AutoShape 20" id="20"/>
          <p:cNvSpPr/>
          <p:nvPr/>
        </p:nvSpPr>
        <p:spPr>
          <a:xfrm>
            <a:off x="12333162" y="8017994"/>
            <a:ext cx="1253257" cy="1391854"/>
          </a:xfrm>
          <a:prstGeom prst="line">
            <a:avLst/>
          </a:prstGeom>
          <a:ln cap="flat" w="104775">
            <a:solidFill>
              <a:srgbClr val="F9B680"/>
            </a:solidFill>
            <a:prstDash val="solid"/>
            <a:headEnd type="none" len="sm" w="sm"/>
            <a:tailEnd type="none" len="sm" w="sm"/>
          </a:ln>
        </p:spPr>
      </p:sp>
      <p:sp>
        <p:nvSpPr>
          <p:cNvPr name="TextBox 21" id="21"/>
          <p:cNvSpPr txBox="true"/>
          <p:nvPr/>
        </p:nvSpPr>
        <p:spPr>
          <a:xfrm rot="0">
            <a:off x="1028700" y="3579660"/>
            <a:ext cx="9661137" cy="3886200"/>
          </a:xfrm>
          <a:prstGeom prst="rect">
            <a:avLst/>
          </a:prstGeom>
        </p:spPr>
        <p:txBody>
          <a:bodyPr anchor="t" rtlCol="false" tIns="0" lIns="0" bIns="0" rIns="0">
            <a:spAutoFit/>
          </a:bodyPr>
          <a:lstStyle/>
          <a:p>
            <a:pPr>
              <a:lnSpc>
                <a:spcPts val="7692"/>
              </a:lnSpc>
            </a:pPr>
            <a:r>
              <a:rPr lang="en-US" sz="6410">
                <a:solidFill>
                  <a:srgbClr val="051D64"/>
                </a:solidFill>
                <a:latin typeface="Oswald Bold"/>
              </a:rPr>
              <a:t> INTRODUCTION TO DOCKER FOR SOFTWARE DEVELOPMENT AND DEPLOYMENT</a:t>
            </a:r>
          </a:p>
        </p:txBody>
      </p:sp>
      <p:sp>
        <p:nvSpPr>
          <p:cNvPr name="TextBox 22" id="22"/>
          <p:cNvSpPr txBox="true"/>
          <p:nvPr/>
        </p:nvSpPr>
        <p:spPr>
          <a:xfrm rot="0">
            <a:off x="1028700" y="7711353"/>
            <a:ext cx="8301765" cy="1800225"/>
          </a:xfrm>
          <a:prstGeom prst="rect">
            <a:avLst/>
          </a:prstGeom>
        </p:spPr>
        <p:txBody>
          <a:bodyPr anchor="t" rtlCol="false" tIns="0" lIns="0" bIns="0" rIns="0">
            <a:spAutoFit/>
          </a:bodyPr>
          <a:lstStyle/>
          <a:p>
            <a:pPr algn="just">
              <a:lnSpc>
                <a:spcPts val="4799"/>
              </a:lnSpc>
            </a:pPr>
            <a:r>
              <a:rPr lang="en-US" sz="3999">
                <a:solidFill>
                  <a:srgbClr val="03060B"/>
                </a:solidFill>
                <a:latin typeface="Canva Sans"/>
              </a:rPr>
              <a:t>Date: Oct-2023</a:t>
            </a:r>
          </a:p>
          <a:p>
            <a:pPr algn="just">
              <a:lnSpc>
                <a:spcPts val="4799"/>
              </a:lnSpc>
            </a:pPr>
            <a:r>
              <a:rPr lang="en-US" sz="3999">
                <a:solidFill>
                  <a:srgbClr val="03060B"/>
                </a:solidFill>
                <a:latin typeface="Canva Sans"/>
              </a:rPr>
              <a:t>By: Quy (Christian) P. TRAN</a:t>
            </a:r>
          </a:p>
          <a:p>
            <a:pPr algn="just">
              <a:lnSpc>
                <a:spcPts val="4799"/>
              </a:lnSpc>
            </a:pPr>
            <a:r>
              <a:rPr lang="en-US" sz="3999">
                <a:solidFill>
                  <a:srgbClr val="03060B"/>
                </a:solidFill>
                <a:latin typeface="Canva Sans"/>
              </a:rPr>
              <a:t>Duration: 60 (minutes)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Freeform 2" id="2"/>
          <p:cNvSpPr/>
          <p:nvPr/>
        </p:nvSpPr>
        <p:spPr>
          <a:xfrm flipH="false" flipV="false" rot="0">
            <a:off x="9833938" y="0"/>
            <a:ext cx="8454062" cy="1648542"/>
          </a:xfrm>
          <a:custGeom>
            <a:avLst/>
            <a:gdLst/>
            <a:ahLst/>
            <a:cxnLst/>
            <a:rect r="r" b="b" t="t" l="l"/>
            <a:pathLst>
              <a:path h="1648542" w="8454062">
                <a:moveTo>
                  <a:pt x="0" y="0"/>
                </a:moveTo>
                <a:lnTo>
                  <a:pt x="8454062" y="0"/>
                </a:lnTo>
                <a:lnTo>
                  <a:pt x="8454062" y="1648542"/>
                </a:lnTo>
                <a:lnTo>
                  <a:pt x="0" y="1648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7998501"/>
            <a:ext cx="6128414" cy="2288499"/>
          </a:xfrm>
          <a:custGeom>
            <a:avLst/>
            <a:gdLst/>
            <a:ahLst/>
            <a:cxnLst/>
            <a:rect r="r" b="b" t="t" l="l"/>
            <a:pathLst>
              <a:path h="2288499" w="6128414">
                <a:moveTo>
                  <a:pt x="0" y="2288499"/>
                </a:moveTo>
                <a:lnTo>
                  <a:pt x="6128414" y="2288499"/>
                </a:lnTo>
                <a:lnTo>
                  <a:pt x="6128414" y="0"/>
                </a:lnTo>
                <a:lnTo>
                  <a:pt x="0" y="0"/>
                </a:lnTo>
                <a:lnTo>
                  <a:pt x="0" y="2288499"/>
                </a:lnTo>
                <a:close/>
              </a:path>
            </a:pathLst>
          </a:custGeom>
          <a:blipFill>
            <a:blip r:embed="rId4">
              <a:extLst>
                <a:ext uri="{96DAC541-7B7A-43D3-8B79-37D633B846F1}">
                  <asvg:svgBlip xmlns:asvg="http://schemas.microsoft.com/office/drawing/2016/SVG/main" r:embed="rId5"/>
                </a:ext>
              </a:extLst>
            </a:blip>
            <a:stretch>
              <a:fillRect l="0" t="0" r="-103224" b="0"/>
            </a:stretch>
          </a:blipFill>
        </p:spPr>
      </p:sp>
      <p:grpSp>
        <p:nvGrpSpPr>
          <p:cNvPr name="Group 4" id="4"/>
          <p:cNvGrpSpPr/>
          <p:nvPr/>
        </p:nvGrpSpPr>
        <p:grpSpPr>
          <a:xfrm rot="0">
            <a:off x="5166947" y="9939233"/>
            <a:ext cx="16432054" cy="3086100"/>
            <a:chOff x="0" y="0"/>
            <a:chExt cx="4327784" cy="812800"/>
          </a:xfrm>
        </p:grpSpPr>
        <p:sp>
          <p:nvSpPr>
            <p:cNvPr name="Freeform 5" id="5"/>
            <p:cNvSpPr/>
            <p:nvPr/>
          </p:nvSpPr>
          <p:spPr>
            <a:xfrm flipH="false" flipV="false" rot="0">
              <a:off x="0" y="0"/>
              <a:ext cx="4327784" cy="812800"/>
            </a:xfrm>
            <a:custGeom>
              <a:avLst/>
              <a:gdLst/>
              <a:ahLst/>
              <a:cxnLst/>
              <a:rect r="r" b="b" t="t" l="l"/>
              <a:pathLst>
                <a:path h="812800" w="4327784">
                  <a:moveTo>
                    <a:pt x="0" y="0"/>
                  </a:moveTo>
                  <a:lnTo>
                    <a:pt x="4327784" y="0"/>
                  </a:lnTo>
                  <a:lnTo>
                    <a:pt x="4327784" y="812800"/>
                  </a:lnTo>
                  <a:lnTo>
                    <a:pt x="0" y="812800"/>
                  </a:lnTo>
                  <a:close/>
                </a:path>
              </a:pathLst>
            </a:custGeom>
            <a:solidFill>
              <a:srgbClr val="051D64"/>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085548" y="4171950"/>
            <a:ext cx="3961789" cy="1943100"/>
          </a:xfrm>
          <a:prstGeom prst="rect">
            <a:avLst/>
          </a:prstGeom>
        </p:spPr>
        <p:txBody>
          <a:bodyPr anchor="t" rtlCol="false" tIns="0" lIns="0" bIns="0" rIns="0">
            <a:spAutoFit/>
          </a:bodyPr>
          <a:lstStyle/>
          <a:p>
            <a:pPr>
              <a:lnSpc>
                <a:spcPts val="7679"/>
              </a:lnSpc>
            </a:pPr>
            <a:r>
              <a:rPr lang="en-US" sz="6399">
                <a:solidFill>
                  <a:srgbClr val="051D64"/>
                </a:solidFill>
                <a:latin typeface="Oswald Bold"/>
              </a:rPr>
              <a:t>TABLE OF</a:t>
            </a:r>
          </a:p>
          <a:p>
            <a:pPr>
              <a:lnSpc>
                <a:spcPts val="7679"/>
              </a:lnSpc>
            </a:pPr>
            <a:r>
              <a:rPr lang="en-US" sz="6399">
                <a:solidFill>
                  <a:srgbClr val="051D64"/>
                </a:solidFill>
                <a:latin typeface="Oswald Bold"/>
              </a:rPr>
              <a:t>CONTENT</a:t>
            </a:r>
          </a:p>
        </p:txBody>
      </p:sp>
      <p:sp>
        <p:nvSpPr>
          <p:cNvPr name="TextBox 8" id="8"/>
          <p:cNvSpPr txBox="true"/>
          <p:nvPr/>
        </p:nvSpPr>
        <p:spPr>
          <a:xfrm rot="0">
            <a:off x="6128414"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01</a:t>
            </a:r>
          </a:p>
        </p:txBody>
      </p:sp>
      <p:sp>
        <p:nvSpPr>
          <p:cNvPr name="TextBox 9" id="9"/>
          <p:cNvSpPr txBox="true"/>
          <p:nvPr/>
        </p:nvSpPr>
        <p:spPr>
          <a:xfrm rot="0">
            <a:off x="6128414"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02</a:t>
            </a:r>
          </a:p>
        </p:txBody>
      </p:sp>
      <p:sp>
        <p:nvSpPr>
          <p:cNvPr name="TextBox 10" id="10"/>
          <p:cNvSpPr txBox="true"/>
          <p:nvPr/>
        </p:nvSpPr>
        <p:spPr>
          <a:xfrm rot="0">
            <a:off x="12260383"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04</a:t>
            </a:r>
          </a:p>
        </p:txBody>
      </p:sp>
      <p:sp>
        <p:nvSpPr>
          <p:cNvPr name="TextBox 11" id="11"/>
          <p:cNvSpPr txBox="true"/>
          <p:nvPr/>
        </p:nvSpPr>
        <p:spPr>
          <a:xfrm rot="0">
            <a:off x="12260383"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05</a:t>
            </a:r>
          </a:p>
        </p:txBody>
      </p:sp>
      <p:sp>
        <p:nvSpPr>
          <p:cNvPr name="AutoShape 12" id="12"/>
          <p:cNvSpPr/>
          <p:nvPr/>
        </p:nvSpPr>
        <p:spPr>
          <a:xfrm flipV="true">
            <a:off x="6109733" y="9572264"/>
            <a:ext cx="8115511" cy="57150"/>
          </a:xfrm>
          <a:prstGeom prst="line">
            <a:avLst/>
          </a:prstGeom>
          <a:ln cap="flat" w="104775">
            <a:solidFill>
              <a:srgbClr val="F9B680"/>
            </a:solidFill>
            <a:prstDash val="solid"/>
            <a:headEnd type="none" len="sm" w="sm"/>
            <a:tailEnd type="none" len="sm" w="sm"/>
          </a:ln>
        </p:spPr>
      </p:sp>
      <p:sp>
        <p:nvSpPr>
          <p:cNvPr name="AutoShape 13" id="13"/>
          <p:cNvSpPr/>
          <p:nvPr/>
        </p:nvSpPr>
        <p:spPr>
          <a:xfrm>
            <a:off x="685118" y="568102"/>
            <a:ext cx="375086" cy="438940"/>
          </a:xfrm>
          <a:prstGeom prst="line">
            <a:avLst/>
          </a:prstGeom>
          <a:ln cap="flat" w="66675">
            <a:solidFill>
              <a:srgbClr val="BEC6D4"/>
            </a:solidFill>
            <a:prstDash val="solid"/>
            <a:headEnd type="none" len="sm" w="sm"/>
            <a:tailEnd type="none" len="sm" w="sm"/>
          </a:ln>
        </p:spPr>
      </p:sp>
      <p:sp>
        <p:nvSpPr>
          <p:cNvPr name="AutoShape 14" id="14"/>
          <p:cNvSpPr/>
          <p:nvPr/>
        </p:nvSpPr>
        <p:spPr>
          <a:xfrm>
            <a:off x="1026336" y="568102"/>
            <a:ext cx="375086" cy="438940"/>
          </a:xfrm>
          <a:prstGeom prst="line">
            <a:avLst/>
          </a:prstGeom>
          <a:ln cap="flat" w="66675">
            <a:solidFill>
              <a:srgbClr val="BEC6D4"/>
            </a:solidFill>
            <a:prstDash val="solid"/>
            <a:headEnd type="none" len="sm" w="sm"/>
            <a:tailEnd type="none" len="sm" w="sm"/>
          </a:ln>
        </p:spPr>
      </p:sp>
      <p:sp>
        <p:nvSpPr>
          <p:cNvPr name="AutoShape 15" id="15"/>
          <p:cNvSpPr/>
          <p:nvPr/>
        </p:nvSpPr>
        <p:spPr>
          <a:xfrm>
            <a:off x="1367554" y="568102"/>
            <a:ext cx="375086" cy="438940"/>
          </a:xfrm>
          <a:prstGeom prst="line">
            <a:avLst/>
          </a:prstGeom>
          <a:ln cap="flat" w="66675">
            <a:solidFill>
              <a:srgbClr val="BEC6D4"/>
            </a:solidFill>
            <a:prstDash val="solid"/>
            <a:headEnd type="none" len="sm" w="sm"/>
            <a:tailEnd type="none" len="sm" w="sm"/>
          </a:ln>
        </p:spPr>
      </p:sp>
      <p:sp>
        <p:nvSpPr>
          <p:cNvPr name="AutoShape 16" id="16"/>
          <p:cNvSpPr/>
          <p:nvPr/>
        </p:nvSpPr>
        <p:spPr>
          <a:xfrm>
            <a:off x="1708772" y="568102"/>
            <a:ext cx="375086" cy="438940"/>
          </a:xfrm>
          <a:prstGeom prst="line">
            <a:avLst/>
          </a:prstGeom>
          <a:ln cap="flat" w="66675">
            <a:solidFill>
              <a:srgbClr val="BEC6D4"/>
            </a:solidFill>
            <a:prstDash val="solid"/>
            <a:headEnd type="none" len="sm" w="sm"/>
            <a:tailEnd type="none" len="sm" w="sm"/>
          </a:ln>
        </p:spPr>
      </p:sp>
      <p:sp>
        <p:nvSpPr>
          <p:cNvPr name="AutoShape 17" id="17"/>
          <p:cNvSpPr/>
          <p:nvPr/>
        </p:nvSpPr>
        <p:spPr>
          <a:xfrm>
            <a:off x="2049991" y="568102"/>
            <a:ext cx="375086" cy="438940"/>
          </a:xfrm>
          <a:prstGeom prst="line">
            <a:avLst/>
          </a:prstGeom>
          <a:ln cap="flat" w="66675">
            <a:solidFill>
              <a:srgbClr val="BEC6D4"/>
            </a:solidFill>
            <a:prstDash val="solid"/>
            <a:headEnd type="none" len="sm" w="sm"/>
            <a:tailEnd type="none" len="sm" w="sm"/>
          </a:ln>
        </p:spPr>
      </p:sp>
      <p:sp>
        <p:nvSpPr>
          <p:cNvPr name="AutoShape 18" id="18"/>
          <p:cNvSpPr/>
          <p:nvPr/>
        </p:nvSpPr>
        <p:spPr>
          <a:xfrm>
            <a:off x="2391209" y="568102"/>
            <a:ext cx="375086" cy="438940"/>
          </a:xfrm>
          <a:prstGeom prst="line">
            <a:avLst/>
          </a:prstGeom>
          <a:ln cap="flat" w="66675">
            <a:solidFill>
              <a:srgbClr val="BEC6D4"/>
            </a:solidFill>
            <a:prstDash val="solid"/>
            <a:headEnd type="none" len="sm" w="sm"/>
            <a:tailEnd type="none" len="sm" w="sm"/>
          </a:ln>
        </p:spPr>
      </p:sp>
      <p:sp>
        <p:nvSpPr>
          <p:cNvPr name="AutoShape 19" id="19"/>
          <p:cNvSpPr/>
          <p:nvPr/>
        </p:nvSpPr>
        <p:spPr>
          <a:xfrm>
            <a:off x="2732427" y="568102"/>
            <a:ext cx="375086" cy="438940"/>
          </a:xfrm>
          <a:prstGeom prst="line">
            <a:avLst/>
          </a:prstGeom>
          <a:ln cap="flat" w="66675">
            <a:solidFill>
              <a:srgbClr val="BEC6D4"/>
            </a:solidFill>
            <a:prstDash val="solid"/>
            <a:headEnd type="none" len="sm" w="sm"/>
            <a:tailEnd type="none" len="sm" w="sm"/>
          </a:ln>
        </p:spPr>
      </p:sp>
      <p:sp>
        <p:nvSpPr>
          <p:cNvPr name="AutoShape 20" id="20"/>
          <p:cNvSpPr/>
          <p:nvPr/>
        </p:nvSpPr>
        <p:spPr>
          <a:xfrm>
            <a:off x="3073645" y="568102"/>
            <a:ext cx="375086" cy="438940"/>
          </a:xfrm>
          <a:prstGeom prst="line">
            <a:avLst/>
          </a:prstGeom>
          <a:ln cap="flat" w="66675">
            <a:solidFill>
              <a:srgbClr val="BEC6D4"/>
            </a:solidFill>
            <a:prstDash val="solid"/>
            <a:headEnd type="none" len="sm" w="sm"/>
            <a:tailEnd type="none" len="sm" w="sm"/>
          </a:ln>
        </p:spPr>
      </p:sp>
      <p:sp>
        <p:nvSpPr>
          <p:cNvPr name="TextBox 21" id="21"/>
          <p:cNvSpPr txBox="true"/>
          <p:nvPr/>
        </p:nvSpPr>
        <p:spPr>
          <a:xfrm rot="0">
            <a:off x="7279586" y="3376613"/>
            <a:ext cx="4426078" cy="66675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INTRODUCTION</a:t>
            </a:r>
          </a:p>
        </p:txBody>
      </p:sp>
      <p:sp>
        <p:nvSpPr>
          <p:cNvPr name="TextBox 22" id="22"/>
          <p:cNvSpPr txBox="true"/>
          <p:nvPr/>
        </p:nvSpPr>
        <p:spPr>
          <a:xfrm rot="0">
            <a:off x="7279586" y="5272266"/>
            <a:ext cx="4426078" cy="66675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WHAT IS DOCKER?</a:t>
            </a:r>
          </a:p>
        </p:txBody>
      </p:sp>
      <p:sp>
        <p:nvSpPr>
          <p:cNvPr name="TextBox 23" id="23"/>
          <p:cNvSpPr txBox="true"/>
          <p:nvPr/>
        </p:nvSpPr>
        <p:spPr>
          <a:xfrm rot="0">
            <a:off x="13411555" y="3376613"/>
            <a:ext cx="4426078" cy="66675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DOCKER IMAGES</a:t>
            </a:r>
          </a:p>
        </p:txBody>
      </p:sp>
      <p:sp>
        <p:nvSpPr>
          <p:cNvPr name="TextBox 24" id="24"/>
          <p:cNvSpPr txBox="true"/>
          <p:nvPr/>
        </p:nvSpPr>
        <p:spPr>
          <a:xfrm rot="0">
            <a:off x="13411555" y="4993660"/>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DOCKER CONTAINERS</a:t>
            </a:r>
          </a:p>
        </p:txBody>
      </p:sp>
      <p:sp>
        <p:nvSpPr>
          <p:cNvPr name="TextBox 25" id="25"/>
          <p:cNvSpPr txBox="true"/>
          <p:nvPr/>
        </p:nvSpPr>
        <p:spPr>
          <a:xfrm rot="0">
            <a:off x="6128414"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03</a:t>
            </a:r>
          </a:p>
        </p:txBody>
      </p:sp>
      <p:sp>
        <p:nvSpPr>
          <p:cNvPr name="TextBox 26" id="26"/>
          <p:cNvSpPr txBox="true"/>
          <p:nvPr/>
        </p:nvSpPr>
        <p:spPr>
          <a:xfrm rot="0">
            <a:off x="12260383"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06</a:t>
            </a:r>
          </a:p>
        </p:txBody>
      </p:sp>
      <p:sp>
        <p:nvSpPr>
          <p:cNvPr name="TextBox 27" id="27"/>
          <p:cNvSpPr txBox="true"/>
          <p:nvPr/>
        </p:nvSpPr>
        <p:spPr>
          <a:xfrm rot="0">
            <a:off x="7279586" y="6891695"/>
            <a:ext cx="4256245" cy="1228725"/>
          </a:xfrm>
          <a:prstGeom prst="rect">
            <a:avLst/>
          </a:prstGeom>
        </p:spPr>
        <p:txBody>
          <a:bodyPr anchor="t" rtlCol="false" tIns="0" lIns="0" bIns="0" rIns="0">
            <a:spAutoFit/>
          </a:bodyPr>
          <a:lstStyle/>
          <a:p>
            <a:pPr>
              <a:lnSpc>
                <a:spcPts val="4439"/>
              </a:lnSpc>
            </a:pPr>
            <a:r>
              <a:rPr lang="en-US" sz="3699">
                <a:solidFill>
                  <a:srgbClr val="051D64"/>
                </a:solidFill>
                <a:latin typeface="Cooper Hewitt Bold"/>
              </a:rPr>
              <a:t>KEY DOCKER COMPONENTS</a:t>
            </a:r>
          </a:p>
        </p:txBody>
      </p:sp>
      <p:sp>
        <p:nvSpPr>
          <p:cNvPr name="TextBox 28" id="28"/>
          <p:cNvSpPr txBox="true"/>
          <p:nvPr/>
        </p:nvSpPr>
        <p:spPr>
          <a:xfrm rot="0">
            <a:off x="13411555" y="6891695"/>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DOCKER OPERATIONS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Freeform 2" id="2"/>
          <p:cNvSpPr/>
          <p:nvPr/>
        </p:nvSpPr>
        <p:spPr>
          <a:xfrm flipH="false" flipV="false" rot="0">
            <a:off x="9833938" y="0"/>
            <a:ext cx="8454062" cy="1648542"/>
          </a:xfrm>
          <a:custGeom>
            <a:avLst/>
            <a:gdLst/>
            <a:ahLst/>
            <a:cxnLst/>
            <a:rect r="r" b="b" t="t" l="l"/>
            <a:pathLst>
              <a:path h="1648542" w="8454062">
                <a:moveTo>
                  <a:pt x="0" y="0"/>
                </a:moveTo>
                <a:lnTo>
                  <a:pt x="8454062" y="0"/>
                </a:lnTo>
                <a:lnTo>
                  <a:pt x="8454062" y="1648542"/>
                </a:lnTo>
                <a:lnTo>
                  <a:pt x="0" y="1648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7998501"/>
            <a:ext cx="6128414" cy="2288499"/>
          </a:xfrm>
          <a:custGeom>
            <a:avLst/>
            <a:gdLst/>
            <a:ahLst/>
            <a:cxnLst/>
            <a:rect r="r" b="b" t="t" l="l"/>
            <a:pathLst>
              <a:path h="2288499" w="6128414">
                <a:moveTo>
                  <a:pt x="0" y="2288499"/>
                </a:moveTo>
                <a:lnTo>
                  <a:pt x="6128414" y="2288499"/>
                </a:lnTo>
                <a:lnTo>
                  <a:pt x="6128414" y="0"/>
                </a:lnTo>
                <a:lnTo>
                  <a:pt x="0" y="0"/>
                </a:lnTo>
                <a:lnTo>
                  <a:pt x="0" y="2288499"/>
                </a:lnTo>
                <a:close/>
              </a:path>
            </a:pathLst>
          </a:custGeom>
          <a:blipFill>
            <a:blip r:embed="rId4">
              <a:extLst>
                <a:ext uri="{96DAC541-7B7A-43D3-8B79-37D633B846F1}">
                  <asvg:svgBlip xmlns:asvg="http://schemas.microsoft.com/office/drawing/2016/SVG/main" r:embed="rId5"/>
                </a:ext>
              </a:extLst>
            </a:blip>
            <a:stretch>
              <a:fillRect l="0" t="0" r="-103224" b="0"/>
            </a:stretch>
          </a:blipFill>
        </p:spPr>
      </p:sp>
      <p:grpSp>
        <p:nvGrpSpPr>
          <p:cNvPr name="Group 4" id="4"/>
          <p:cNvGrpSpPr/>
          <p:nvPr/>
        </p:nvGrpSpPr>
        <p:grpSpPr>
          <a:xfrm rot="0">
            <a:off x="5166947" y="9939233"/>
            <a:ext cx="16432054" cy="3086100"/>
            <a:chOff x="0" y="0"/>
            <a:chExt cx="4327784" cy="812800"/>
          </a:xfrm>
        </p:grpSpPr>
        <p:sp>
          <p:nvSpPr>
            <p:cNvPr name="Freeform 5" id="5"/>
            <p:cNvSpPr/>
            <p:nvPr/>
          </p:nvSpPr>
          <p:spPr>
            <a:xfrm flipH="false" flipV="false" rot="0">
              <a:off x="0" y="0"/>
              <a:ext cx="4327784" cy="812800"/>
            </a:xfrm>
            <a:custGeom>
              <a:avLst/>
              <a:gdLst/>
              <a:ahLst/>
              <a:cxnLst/>
              <a:rect r="r" b="b" t="t" l="l"/>
              <a:pathLst>
                <a:path h="812800" w="4327784">
                  <a:moveTo>
                    <a:pt x="0" y="0"/>
                  </a:moveTo>
                  <a:lnTo>
                    <a:pt x="4327784" y="0"/>
                  </a:lnTo>
                  <a:lnTo>
                    <a:pt x="4327784" y="812800"/>
                  </a:lnTo>
                  <a:lnTo>
                    <a:pt x="0" y="812800"/>
                  </a:lnTo>
                  <a:close/>
                </a:path>
              </a:pathLst>
            </a:custGeom>
            <a:solidFill>
              <a:srgbClr val="051D64"/>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085548" y="4171950"/>
            <a:ext cx="3961789" cy="1943100"/>
          </a:xfrm>
          <a:prstGeom prst="rect">
            <a:avLst/>
          </a:prstGeom>
        </p:spPr>
        <p:txBody>
          <a:bodyPr anchor="t" rtlCol="false" tIns="0" lIns="0" bIns="0" rIns="0">
            <a:spAutoFit/>
          </a:bodyPr>
          <a:lstStyle/>
          <a:p>
            <a:pPr>
              <a:lnSpc>
                <a:spcPts val="7679"/>
              </a:lnSpc>
            </a:pPr>
            <a:r>
              <a:rPr lang="en-US" sz="6399">
                <a:solidFill>
                  <a:srgbClr val="051D64"/>
                </a:solidFill>
                <a:latin typeface="Oswald Bold"/>
              </a:rPr>
              <a:t>TABLE OF</a:t>
            </a:r>
          </a:p>
          <a:p>
            <a:pPr>
              <a:lnSpc>
                <a:spcPts val="7679"/>
              </a:lnSpc>
            </a:pPr>
            <a:r>
              <a:rPr lang="en-US" sz="6399">
                <a:solidFill>
                  <a:srgbClr val="051D64"/>
                </a:solidFill>
                <a:latin typeface="Oswald Bold"/>
              </a:rPr>
              <a:t>CONTENT</a:t>
            </a:r>
          </a:p>
        </p:txBody>
      </p:sp>
      <p:sp>
        <p:nvSpPr>
          <p:cNvPr name="TextBox 8" id="8"/>
          <p:cNvSpPr txBox="true"/>
          <p:nvPr/>
        </p:nvSpPr>
        <p:spPr>
          <a:xfrm rot="0">
            <a:off x="6128414"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07</a:t>
            </a:r>
          </a:p>
        </p:txBody>
      </p:sp>
      <p:sp>
        <p:nvSpPr>
          <p:cNvPr name="TextBox 9" id="9"/>
          <p:cNvSpPr txBox="true"/>
          <p:nvPr/>
        </p:nvSpPr>
        <p:spPr>
          <a:xfrm rot="0">
            <a:off x="6128414"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08</a:t>
            </a:r>
          </a:p>
        </p:txBody>
      </p:sp>
      <p:sp>
        <p:nvSpPr>
          <p:cNvPr name="TextBox 10" id="10"/>
          <p:cNvSpPr txBox="true"/>
          <p:nvPr/>
        </p:nvSpPr>
        <p:spPr>
          <a:xfrm rot="0">
            <a:off x="12260383"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10</a:t>
            </a:r>
          </a:p>
        </p:txBody>
      </p:sp>
      <p:sp>
        <p:nvSpPr>
          <p:cNvPr name="TextBox 11" id="11"/>
          <p:cNvSpPr txBox="true"/>
          <p:nvPr/>
        </p:nvSpPr>
        <p:spPr>
          <a:xfrm rot="0">
            <a:off x="12260383"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11</a:t>
            </a:r>
          </a:p>
        </p:txBody>
      </p:sp>
      <p:sp>
        <p:nvSpPr>
          <p:cNvPr name="AutoShape 12" id="12"/>
          <p:cNvSpPr/>
          <p:nvPr/>
        </p:nvSpPr>
        <p:spPr>
          <a:xfrm flipV="true">
            <a:off x="6109733" y="9572264"/>
            <a:ext cx="8115511" cy="57150"/>
          </a:xfrm>
          <a:prstGeom prst="line">
            <a:avLst/>
          </a:prstGeom>
          <a:ln cap="flat" w="104775">
            <a:solidFill>
              <a:srgbClr val="F9B680"/>
            </a:solidFill>
            <a:prstDash val="solid"/>
            <a:headEnd type="none" len="sm" w="sm"/>
            <a:tailEnd type="none" len="sm" w="sm"/>
          </a:ln>
        </p:spPr>
      </p:sp>
      <p:sp>
        <p:nvSpPr>
          <p:cNvPr name="AutoShape 13" id="13"/>
          <p:cNvSpPr/>
          <p:nvPr/>
        </p:nvSpPr>
        <p:spPr>
          <a:xfrm>
            <a:off x="685118" y="568102"/>
            <a:ext cx="375086" cy="438940"/>
          </a:xfrm>
          <a:prstGeom prst="line">
            <a:avLst/>
          </a:prstGeom>
          <a:ln cap="flat" w="66675">
            <a:solidFill>
              <a:srgbClr val="BEC6D4"/>
            </a:solidFill>
            <a:prstDash val="solid"/>
            <a:headEnd type="none" len="sm" w="sm"/>
            <a:tailEnd type="none" len="sm" w="sm"/>
          </a:ln>
        </p:spPr>
      </p:sp>
      <p:sp>
        <p:nvSpPr>
          <p:cNvPr name="AutoShape 14" id="14"/>
          <p:cNvSpPr/>
          <p:nvPr/>
        </p:nvSpPr>
        <p:spPr>
          <a:xfrm>
            <a:off x="1026336" y="568102"/>
            <a:ext cx="375086" cy="438940"/>
          </a:xfrm>
          <a:prstGeom prst="line">
            <a:avLst/>
          </a:prstGeom>
          <a:ln cap="flat" w="66675">
            <a:solidFill>
              <a:srgbClr val="BEC6D4"/>
            </a:solidFill>
            <a:prstDash val="solid"/>
            <a:headEnd type="none" len="sm" w="sm"/>
            <a:tailEnd type="none" len="sm" w="sm"/>
          </a:ln>
        </p:spPr>
      </p:sp>
      <p:sp>
        <p:nvSpPr>
          <p:cNvPr name="AutoShape 15" id="15"/>
          <p:cNvSpPr/>
          <p:nvPr/>
        </p:nvSpPr>
        <p:spPr>
          <a:xfrm>
            <a:off x="1367554" y="568102"/>
            <a:ext cx="375086" cy="438940"/>
          </a:xfrm>
          <a:prstGeom prst="line">
            <a:avLst/>
          </a:prstGeom>
          <a:ln cap="flat" w="66675">
            <a:solidFill>
              <a:srgbClr val="BEC6D4"/>
            </a:solidFill>
            <a:prstDash val="solid"/>
            <a:headEnd type="none" len="sm" w="sm"/>
            <a:tailEnd type="none" len="sm" w="sm"/>
          </a:ln>
        </p:spPr>
      </p:sp>
      <p:sp>
        <p:nvSpPr>
          <p:cNvPr name="AutoShape 16" id="16"/>
          <p:cNvSpPr/>
          <p:nvPr/>
        </p:nvSpPr>
        <p:spPr>
          <a:xfrm>
            <a:off x="1708772" y="568102"/>
            <a:ext cx="375086" cy="438940"/>
          </a:xfrm>
          <a:prstGeom prst="line">
            <a:avLst/>
          </a:prstGeom>
          <a:ln cap="flat" w="66675">
            <a:solidFill>
              <a:srgbClr val="BEC6D4"/>
            </a:solidFill>
            <a:prstDash val="solid"/>
            <a:headEnd type="none" len="sm" w="sm"/>
            <a:tailEnd type="none" len="sm" w="sm"/>
          </a:ln>
        </p:spPr>
      </p:sp>
      <p:sp>
        <p:nvSpPr>
          <p:cNvPr name="AutoShape 17" id="17"/>
          <p:cNvSpPr/>
          <p:nvPr/>
        </p:nvSpPr>
        <p:spPr>
          <a:xfrm>
            <a:off x="2049991" y="568102"/>
            <a:ext cx="375086" cy="438940"/>
          </a:xfrm>
          <a:prstGeom prst="line">
            <a:avLst/>
          </a:prstGeom>
          <a:ln cap="flat" w="66675">
            <a:solidFill>
              <a:srgbClr val="BEC6D4"/>
            </a:solidFill>
            <a:prstDash val="solid"/>
            <a:headEnd type="none" len="sm" w="sm"/>
            <a:tailEnd type="none" len="sm" w="sm"/>
          </a:ln>
        </p:spPr>
      </p:sp>
      <p:sp>
        <p:nvSpPr>
          <p:cNvPr name="AutoShape 18" id="18"/>
          <p:cNvSpPr/>
          <p:nvPr/>
        </p:nvSpPr>
        <p:spPr>
          <a:xfrm>
            <a:off x="2391209" y="568102"/>
            <a:ext cx="375086" cy="438940"/>
          </a:xfrm>
          <a:prstGeom prst="line">
            <a:avLst/>
          </a:prstGeom>
          <a:ln cap="flat" w="66675">
            <a:solidFill>
              <a:srgbClr val="BEC6D4"/>
            </a:solidFill>
            <a:prstDash val="solid"/>
            <a:headEnd type="none" len="sm" w="sm"/>
            <a:tailEnd type="none" len="sm" w="sm"/>
          </a:ln>
        </p:spPr>
      </p:sp>
      <p:sp>
        <p:nvSpPr>
          <p:cNvPr name="AutoShape 19" id="19"/>
          <p:cNvSpPr/>
          <p:nvPr/>
        </p:nvSpPr>
        <p:spPr>
          <a:xfrm>
            <a:off x="2732427" y="568102"/>
            <a:ext cx="375086" cy="438940"/>
          </a:xfrm>
          <a:prstGeom prst="line">
            <a:avLst/>
          </a:prstGeom>
          <a:ln cap="flat" w="66675">
            <a:solidFill>
              <a:srgbClr val="BEC6D4"/>
            </a:solidFill>
            <a:prstDash val="solid"/>
            <a:headEnd type="none" len="sm" w="sm"/>
            <a:tailEnd type="none" len="sm" w="sm"/>
          </a:ln>
        </p:spPr>
      </p:sp>
      <p:sp>
        <p:nvSpPr>
          <p:cNvPr name="AutoShape 20" id="20"/>
          <p:cNvSpPr/>
          <p:nvPr/>
        </p:nvSpPr>
        <p:spPr>
          <a:xfrm>
            <a:off x="3073645" y="568102"/>
            <a:ext cx="375086" cy="438940"/>
          </a:xfrm>
          <a:prstGeom prst="line">
            <a:avLst/>
          </a:prstGeom>
          <a:ln cap="flat" w="66675">
            <a:solidFill>
              <a:srgbClr val="BEC6D4"/>
            </a:solidFill>
            <a:prstDash val="solid"/>
            <a:headEnd type="none" len="sm" w="sm"/>
            <a:tailEnd type="none" len="sm" w="sm"/>
          </a:ln>
        </p:spPr>
      </p:sp>
      <p:sp>
        <p:nvSpPr>
          <p:cNvPr name="TextBox 21" id="21"/>
          <p:cNvSpPr txBox="true"/>
          <p:nvPr/>
        </p:nvSpPr>
        <p:spPr>
          <a:xfrm rot="0">
            <a:off x="7279586" y="3076575"/>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DOCKER NETWORKING</a:t>
            </a:r>
          </a:p>
        </p:txBody>
      </p:sp>
      <p:sp>
        <p:nvSpPr>
          <p:cNvPr name="TextBox 22" id="22"/>
          <p:cNvSpPr txBox="true"/>
          <p:nvPr/>
        </p:nvSpPr>
        <p:spPr>
          <a:xfrm rot="0">
            <a:off x="7279586" y="5198447"/>
            <a:ext cx="4426078" cy="66675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DOCKER VOLUMES</a:t>
            </a:r>
          </a:p>
        </p:txBody>
      </p:sp>
      <p:sp>
        <p:nvSpPr>
          <p:cNvPr name="TextBox 23" id="23"/>
          <p:cNvSpPr txBox="true"/>
          <p:nvPr/>
        </p:nvSpPr>
        <p:spPr>
          <a:xfrm rot="0">
            <a:off x="13382975" y="3076575"/>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BEST PRACTICES FOR DOCKER</a:t>
            </a:r>
          </a:p>
        </p:txBody>
      </p:sp>
      <p:sp>
        <p:nvSpPr>
          <p:cNvPr name="TextBox 24" id="24"/>
          <p:cNvSpPr txBox="true"/>
          <p:nvPr/>
        </p:nvSpPr>
        <p:spPr>
          <a:xfrm rot="0">
            <a:off x="13411555" y="4917460"/>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HANDS-ON EXERCISE</a:t>
            </a:r>
          </a:p>
        </p:txBody>
      </p:sp>
      <p:sp>
        <p:nvSpPr>
          <p:cNvPr name="TextBox 25" id="25"/>
          <p:cNvSpPr txBox="true"/>
          <p:nvPr/>
        </p:nvSpPr>
        <p:spPr>
          <a:xfrm rot="0">
            <a:off x="6128414"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09</a:t>
            </a:r>
          </a:p>
        </p:txBody>
      </p:sp>
      <p:sp>
        <p:nvSpPr>
          <p:cNvPr name="TextBox 26" id="26"/>
          <p:cNvSpPr txBox="true"/>
          <p:nvPr/>
        </p:nvSpPr>
        <p:spPr>
          <a:xfrm rot="0">
            <a:off x="12260383"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12</a:t>
            </a:r>
          </a:p>
        </p:txBody>
      </p:sp>
      <p:sp>
        <p:nvSpPr>
          <p:cNvPr name="TextBox 27" id="27"/>
          <p:cNvSpPr txBox="true"/>
          <p:nvPr/>
        </p:nvSpPr>
        <p:spPr>
          <a:xfrm rot="0">
            <a:off x="7279586" y="7096482"/>
            <a:ext cx="4256245" cy="666750"/>
          </a:xfrm>
          <a:prstGeom prst="rect">
            <a:avLst/>
          </a:prstGeom>
        </p:spPr>
        <p:txBody>
          <a:bodyPr anchor="t" rtlCol="false" tIns="0" lIns="0" bIns="0" rIns="0">
            <a:spAutoFit/>
          </a:bodyPr>
          <a:lstStyle/>
          <a:p>
            <a:pPr>
              <a:lnSpc>
                <a:spcPts val="4439"/>
              </a:lnSpc>
            </a:pPr>
            <a:r>
              <a:rPr lang="en-US" sz="3699">
                <a:solidFill>
                  <a:srgbClr val="051D64"/>
                </a:solidFill>
                <a:latin typeface="Cooper Hewitt Bold"/>
              </a:rPr>
              <a:t>DOCKER COMPOSE</a:t>
            </a:r>
          </a:p>
        </p:txBody>
      </p:sp>
      <p:sp>
        <p:nvSpPr>
          <p:cNvPr name="TextBox 28" id="28"/>
          <p:cNvSpPr txBox="true"/>
          <p:nvPr/>
        </p:nvSpPr>
        <p:spPr>
          <a:xfrm rot="0">
            <a:off x="13411555" y="6755785"/>
            <a:ext cx="4426078" cy="179070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SUMMARY AND ADDITIONAL RESOURCES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Freeform 2" id="2"/>
          <p:cNvSpPr/>
          <p:nvPr/>
        </p:nvSpPr>
        <p:spPr>
          <a:xfrm flipH="false" flipV="false" rot="0">
            <a:off x="9833938" y="0"/>
            <a:ext cx="8454062" cy="1648542"/>
          </a:xfrm>
          <a:custGeom>
            <a:avLst/>
            <a:gdLst/>
            <a:ahLst/>
            <a:cxnLst/>
            <a:rect r="r" b="b" t="t" l="l"/>
            <a:pathLst>
              <a:path h="1648542" w="8454062">
                <a:moveTo>
                  <a:pt x="0" y="0"/>
                </a:moveTo>
                <a:lnTo>
                  <a:pt x="8454062" y="0"/>
                </a:lnTo>
                <a:lnTo>
                  <a:pt x="8454062" y="1648542"/>
                </a:lnTo>
                <a:lnTo>
                  <a:pt x="0" y="1648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7998501"/>
            <a:ext cx="6128414" cy="2288499"/>
          </a:xfrm>
          <a:custGeom>
            <a:avLst/>
            <a:gdLst/>
            <a:ahLst/>
            <a:cxnLst/>
            <a:rect r="r" b="b" t="t" l="l"/>
            <a:pathLst>
              <a:path h="2288499" w="6128414">
                <a:moveTo>
                  <a:pt x="0" y="2288499"/>
                </a:moveTo>
                <a:lnTo>
                  <a:pt x="6128414" y="2288499"/>
                </a:lnTo>
                <a:lnTo>
                  <a:pt x="6128414" y="0"/>
                </a:lnTo>
                <a:lnTo>
                  <a:pt x="0" y="0"/>
                </a:lnTo>
                <a:lnTo>
                  <a:pt x="0" y="2288499"/>
                </a:lnTo>
                <a:close/>
              </a:path>
            </a:pathLst>
          </a:custGeom>
          <a:blipFill>
            <a:blip r:embed="rId4">
              <a:extLst>
                <a:ext uri="{96DAC541-7B7A-43D3-8B79-37D633B846F1}">
                  <asvg:svgBlip xmlns:asvg="http://schemas.microsoft.com/office/drawing/2016/SVG/main" r:embed="rId5"/>
                </a:ext>
              </a:extLst>
            </a:blip>
            <a:stretch>
              <a:fillRect l="0" t="0" r="-103224" b="0"/>
            </a:stretch>
          </a:blipFill>
        </p:spPr>
      </p:sp>
      <p:grpSp>
        <p:nvGrpSpPr>
          <p:cNvPr name="Group 4" id="4"/>
          <p:cNvGrpSpPr/>
          <p:nvPr/>
        </p:nvGrpSpPr>
        <p:grpSpPr>
          <a:xfrm rot="0">
            <a:off x="5166947" y="9939233"/>
            <a:ext cx="16432054" cy="3086100"/>
            <a:chOff x="0" y="0"/>
            <a:chExt cx="4327784" cy="812800"/>
          </a:xfrm>
        </p:grpSpPr>
        <p:sp>
          <p:nvSpPr>
            <p:cNvPr name="Freeform 5" id="5"/>
            <p:cNvSpPr/>
            <p:nvPr/>
          </p:nvSpPr>
          <p:spPr>
            <a:xfrm flipH="false" flipV="false" rot="0">
              <a:off x="0" y="0"/>
              <a:ext cx="4327784" cy="812800"/>
            </a:xfrm>
            <a:custGeom>
              <a:avLst/>
              <a:gdLst/>
              <a:ahLst/>
              <a:cxnLst/>
              <a:rect r="r" b="b" t="t" l="l"/>
              <a:pathLst>
                <a:path h="812800" w="4327784">
                  <a:moveTo>
                    <a:pt x="0" y="0"/>
                  </a:moveTo>
                  <a:lnTo>
                    <a:pt x="4327784" y="0"/>
                  </a:lnTo>
                  <a:lnTo>
                    <a:pt x="4327784" y="812800"/>
                  </a:lnTo>
                  <a:lnTo>
                    <a:pt x="0" y="812800"/>
                  </a:lnTo>
                  <a:close/>
                </a:path>
              </a:pathLst>
            </a:custGeom>
            <a:solidFill>
              <a:srgbClr val="051D64"/>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085548" y="4171950"/>
            <a:ext cx="3961789" cy="1943100"/>
          </a:xfrm>
          <a:prstGeom prst="rect">
            <a:avLst/>
          </a:prstGeom>
        </p:spPr>
        <p:txBody>
          <a:bodyPr anchor="t" rtlCol="false" tIns="0" lIns="0" bIns="0" rIns="0">
            <a:spAutoFit/>
          </a:bodyPr>
          <a:lstStyle/>
          <a:p>
            <a:pPr>
              <a:lnSpc>
                <a:spcPts val="7679"/>
              </a:lnSpc>
            </a:pPr>
            <a:r>
              <a:rPr lang="en-US" sz="6399">
                <a:solidFill>
                  <a:srgbClr val="051D64"/>
                </a:solidFill>
                <a:latin typeface="Oswald Bold"/>
              </a:rPr>
              <a:t>TABLE OF</a:t>
            </a:r>
          </a:p>
          <a:p>
            <a:pPr>
              <a:lnSpc>
                <a:spcPts val="7679"/>
              </a:lnSpc>
            </a:pPr>
            <a:r>
              <a:rPr lang="en-US" sz="6399">
                <a:solidFill>
                  <a:srgbClr val="051D64"/>
                </a:solidFill>
                <a:latin typeface="Oswald Bold"/>
              </a:rPr>
              <a:t>CONTENT</a:t>
            </a:r>
          </a:p>
        </p:txBody>
      </p:sp>
      <p:sp>
        <p:nvSpPr>
          <p:cNvPr name="TextBox 8" id="8"/>
          <p:cNvSpPr txBox="true"/>
          <p:nvPr/>
        </p:nvSpPr>
        <p:spPr>
          <a:xfrm rot="0">
            <a:off x="6128414"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01</a:t>
            </a:r>
          </a:p>
        </p:txBody>
      </p:sp>
      <p:sp>
        <p:nvSpPr>
          <p:cNvPr name="TextBox 9" id="9"/>
          <p:cNvSpPr txBox="true"/>
          <p:nvPr/>
        </p:nvSpPr>
        <p:spPr>
          <a:xfrm rot="0">
            <a:off x="6128414"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02</a:t>
            </a:r>
          </a:p>
        </p:txBody>
      </p:sp>
      <p:sp>
        <p:nvSpPr>
          <p:cNvPr name="TextBox 10" id="10"/>
          <p:cNvSpPr txBox="true"/>
          <p:nvPr/>
        </p:nvSpPr>
        <p:spPr>
          <a:xfrm rot="0">
            <a:off x="12260383"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04</a:t>
            </a:r>
          </a:p>
        </p:txBody>
      </p:sp>
      <p:sp>
        <p:nvSpPr>
          <p:cNvPr name="TextBox 11" id="11"/>
          <p:cNvSpPr txBox="true"/>
          <p:nvPr/>
        </p:nvSpPr>
        <p:spPr>
          <a:xfrm rot="0">
            <a:off x="12260383"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05</a:t>
            </a:r>
          </a:p>
        </p:txBody>
      </p:sp>
      <p:sp>
        <p:nvSpPr>
          <p:cNvPr name="AutoShape 12" id="12"/>
          <p:cNvSpPr/>
          <p:nvPr/>
        </p:nvSpPr>
        <p:spPr>
          <a:xfrm flipV="true">
            <a:off x="6109733" y="9572264"/>
            <a:ext cx="8115511" cy="57150"/>
          </a:xfrm>
          <a:prstGeom prst="line">
            <a:avLst/>
          </a:prstGeom>
          <a:ln cap="flat" w="104775">
            <a:solidFill>
              <a:srgbClr val="F9B680"/>
            </a:solidFill>
            <a:prstDash val="solid"/>
            <a:headEnd type="none" len="sm" w="sm"/>
            <a:tailEnd type="none" len="sm" w="sm"/>
          </a:ln>
        </p:spPr>
      </p:sp>
      <p:sp>
        <p:nvSpPr>
          <p:cNvPr name="AutoShape 13" id="13"/>
          <p:cNvSpPr/>
          <p:nvPr/>
        </p:nvSpPr>
        <p:spPr>
          <a:xfrm>
            <a:off x="685118" y="568102"/>
            <a:ext cx="375086" cy="438940"/>
          </a:xfrm>
          <a:prstGeom prst="line">
            <a:avLst/>
          </a:prstGeom>
          <a:ln cap="flat" w="66675">
            <a:solidFill>
              <a:srgbClr val="BEC6D4"/>
            </a:solidFill>
            <a:prstDash val="solid"/>
            <a:headEnd type="none" len="sm" w="sm"/>
            <a:tailEnd type="none" len="sm" w="sm"/>
          </a:ln>
        </p:spPr>
      </p:sp>
      <p:sp>
        <p:nvSpPr>
          <p:cNvPr name="AutoShape 14" id="14"/>
          <p:cNvSpPr/>
          <p:nvPr/>
        </p:nvSpPr>
        <p:spPr>
          <a:xfrm>
            <a:off x="1026336" y="568102"/>
            <a:ext cx="375086" cy="438940"/>
          </a:xfrm>
          <a:prstGeom prst="line">
            <a:avLst/>
          </a:prstGeom>
          <a:ln cap="flat" w="66675">
            <a:solidFill>
              <a:srgbClr val="BEC6D4"/>
            </a:solidFill>
            <a:prstDash val="solid"/>
            <a:headEnd type="none" len="sm" w="sm"/>
            <a:tailEnd type="none" len="sm" w="sm"/>
          </a:ln>
        </p:spPr>
      </p:sp>
      <p:sp>
        <p:nvSpPr>
          <p:cNvPr name="AutoShape 15" id="15"/>
          <p:cNvSpPr/>
          <p:nvPr/>
        </p:nvSpPr>
        <p:spPr>
          <a:xfrm>
            <a:off x="1367554" y="568102"/>
            <a:ext cx="375086" cy="438940"/>
          </a:xfrm>
          <a:prstGeom prst="line">
            <a:avLst/>
          </a:prstGeom>
          <a:ln cap="flat" w="66675">
            <a:solidFill>
              <a:srgbClr val="BEC6D4"/>
            </a:solidFill>
            <a:prstDash val="solid"/>
            <a:headEnd type="none" len="sm" w="sm"/>
            <a:tailEnd type="none" len="sm" w="sm"/>
          </a:ln>
        </p:spPr>
      </p:sp>
      <p:sp>
        <p:nvSpPr>
          <p:cNvPr name="AutoShape 16" id="16"/>
          <p:cNvSpPr/>
          <p:nvPr/>
        </p:nvSpPr>
        <p:spPr>
          <a:xfrm>
            <a:off x="1708772" y="568102"/>
            <a:ext cx="375086" cy="438940"/>
          </a:xfrm>
          <a:prstGeom prst="line">
            <a:avLst/>
          </a:prstGeom>
          <a:ln cap="flat" w="66675">
            <a:solidFill>
              <a:srgbClr val="BEC6D4"/>
            </a:solidFill>
            <a:prstDash val="solid"/>
            <a:headEnd type="none" len="sm" w="sm"/>
            <a:tailEnd type="none" len="sm" w="sm"/>
          </a:ln>
        </p:spPr>
      </p:sp>
      <p:sp>
        <p:nvSpPr>
          <p:cNvPr name="AutoShape 17" id="17"/>
          <p:cNvSpPr/>
          <p:nvPr/>
        </p:nvSpPr>
        <p:spPr>
          <a:xfrm>
            <a:off x="2049991" y="568102"/>
            <a:ext cx="375086" cy="438940"/>
          </a:xfrm>
          <a:prstGeom prst="line">
            <a:avLst/>
          </a:prstGeom>
          <a:ln cap="flat" w="66675">
            <a:solidFill>
              <a:srgbClr val="BEC6D4"/>
            </a:solidFill>
            <a:prstDash val="solid"/>
            <a:headEnd type="none" len="sm" w="sm"/>
            <a:tailEnd type="none" len="sm" w="sm"/>
          </a:ln>
        </p:spPr>
      </p:sp>
      <p:sp>
        <p:nvSpPr>
          <p:cNvPr name="AutoShape 18" id="18"/>
          <p:cNvSpPr/>
          <p:nvPr/>
        </p:nvSpPr>
        <p:spPr>
          <a:xfrm>
            <a:off x="2391209" y="568102"/>
            <a:ext cx="375086" cy="438940"/>
          </a:xfrm>
          <a:prstGeom prst="line">
            <a:avLst/>
          </a:prstGeom>
          <a:ln cap="flat" w="66675">
            <a:solidFill>
              <a:srgbClr val="BEC6D4"/>
            </a:solidFill>
            <a:prstDash val="solid"/>
            <a:headEnd type="none" len="sm" w="sm"/>
            <a:tailEnd type="none" len="sm" w="sm"/>
          </a:ln>
        </p:spPr>
      </p:sp>
      <p:sp>
        <p:nvSpPr>
          <p:cNvPr name="AutoShape 19" id="19"/>
          <p:cNvSpPr/>
          <p:nvPr/>
        </p:nvSpPr>
        <p:spPr>
          <a:xfrm>
            <a:off x="2732427" y="568102"/>
            <a:ext cx="375086" cy="438940"/>
          </a:xfrm>
          <a:prstGeom prst="line">
            <a:avLst/>
          </a:prstGeom>
          <a:ln cap="flat" w="66675">
            <a:solidFill>
              <a:srgbClr val="BEC6D4"/>
            </a:solidFill>
            <a:prstDash val="solid"/>
            <a:headEnd type="none" len="sm" w="sm"/>
            <a:tailEnd type="none" len="sm" w="sm"/>
          </a:ln>
        </p:spPr>
      </p:sp>
      <p:sp>
        <p:nvSpPr>
          <p:cNvPr name="AutoShape 20" id="20"/>
          <p:cNvSpPr/>
          <p:nvPr/>
        </p:nvSpPr>
        <p:spPr>
          <a:xfrm>
            <a:off x="3073645" y="568102"/>
            <a:ext cx="375086" cy="438940"/>
          </a:xfrm>
          <a:prstGeom prst="line">
            <a:avLst/>
          </a:prstGeom>
          <a:ln cap="flat" w="66675">
            <a:solidFill>
              <a:srgbClr val="BEC6D4"/>
            </a:solidFill>
            <a:prstDash val="solid"/>
            <a:headEnd type="none" len="sm" w="sm"/>
            <a:tailEnd type="none" len="sm" w="sm"/>
          </a:ln>
        </p:spPr>
      </p:sp>
      <p:sp>
        <p:nvSpPr>
          <p:cNvPr name="TextBox 21" id="21"/>
          <p:cNvSpPr txBox="true"/>
          <p:nvPr/>
        </p:nvSpPr>
        <p:spPr>
          <a:xfrm rot="0">
            <a:off x="7279586" y="3095625"/>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DEVOPS FOR QA: INTRODUCTION</a:t>
            </a:r>
          </a:p>
        </p:txBody>
      </p:sp>
      <p:sp>
        <p:nvSpPr>
          <p:cNvPr name="TextBox 22" id="22"/>
          <p:cNvSpPr txBox="true"/>
          <p:nvPr/>
        </p:nvSpPr>
        <p:spPr>
          <a:xfrm rot="0">
            <a:off x="7279586" y="5272266"/>
            <a:ext cx="4426078" cy="66675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WHAT IS DEVOPS?</a:t>
            </a:r>
          </a:p>
        </p:txBody>
      </p:sp>
      <p:sp>
        <p:nvSpPr>
          <p:cNvPr name="TextBox 23" id="23"/>
          <p:cNvSpPr txBox="true"/>
          <p:nvPr/>
        </p:nvSpPr>
        <p:spPr>
          <a:xfrm rot="0">
            <a:off x="13411555" y="3376613"/>
            <a:ext cx="4426078" cy="66675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CI/CD</a:t>
            </a:r>
          </a:p>
        </p:txBody>
      </p:sp>
      <p:sp>
        <p:nvSpPr>
          <p:cNvPr name="TextBox 24" id="24"/>
          <p:cNvSpPr txBox="true"/>
          <p:nvPr/>
        </p:nvSpPr>
        <p:spPr>
          <a:xfrm rot="0">
            <a:off x="13411555" y="4993660"/>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DEVOPS TOOLS AND TECHNOLOGIES</a:t>
            </a:r>
          </a:p>
        </p:txBody>
      </p:sp>
      <p:sp>
        <p:nvSpPr>
          <p:cNvPr name="TextBox 25" id="25"/>
          <p:cNvSpPr txBox="true"/>
          <p:nvPr/>
        </p:nvSpPr>
        <p:spPr>
          <a:xfrm rot="0">
            <a:off x="6128414"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03</a:t>
            </a:r>
          </a:p>
        </p:txBody>
      </p:sp>
      <p:sp>
        <p:nvSpPr>
          <p:cNvPr name="TextBox 26" id="26"/>
          <p:cNvSpPr txBox="true"/>
          <p:nvPr/>
        </p:nvSpPr>
        <p:spPr>
          <a:xfrm rot="0">
            <a:off x="12260383"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06</a:t>
            </a:r>
          </a:p>
        </p:txBody>
      </p:sp>
      <p:sp>
        <p:nvSpPr>
          <p:cNvPr name="TextBox 27" id="27"/>
          <p:cNvSpPr txBox="true"/>
          <p:nvPr/>
        </p:nvSpPr>
        <p:spPr>
          <a:xfrm rot="0">
            <a:off x="7279586" y="6891695"/>
            <a:ext cx="4256245" cy="1228725"/>
          </a:xfrm>
          <a:prstGeom prst="rect">
            <a:avLst/>
          </a:prstGeom>
        </p:spPr>
        <p:txBody>
          <a:bodyPr anchor="t" rtlCol="false" tIns="0" lIns="0" bIns="0" rIns="0">
            <a:spAutoFit/>
          </a:bodyPr>
          <a:lstStyle/>
          <a:p>
            <a:pPr>
              <a:lnSpc>
                <a:spcPts val="4439"/>
              </a:lnSpc>
            </a:pPr>
            <a:r>
              <a:rPr lang="en-US" sz="3699">
                <a:solidFill>
                  <a:srgbClr val="051D64"/>
                </a:solidFill>
                <a:latin typeface="Cooper Hewitt Bold"/>
              </a:rPr>
              <a:t>BENEFITS OF DEVOPS FOR QA</a:t>
            </a:r>
          </a:p>
        </p:txBody>
      </p:sp>
      <p:sp>
        <p:nvSpPr>
          <p:cNvPr name="TextBox 28" id="28"/>
          <p:cNvSpPr txBox="true"/>
          <p:nvPr/>
        </p:nvSpPr>
        <p:spPr>
          <a:xfrm rot="0">
            <a:off x="13411555" y="6889135"/>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CONTINUOUS TESTING IN DEVOPS</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Introduction</a:t>
            </a:r>
          </a:p>
        </p:txBody>
      </p:sp>
      <p:sp>
        <p:nvSpPr>
          <p:cNvPr name="TextBox 3" id="3"/>
          <p:cNvSpPr txBox="true"/>
          <p:nvPr/>
        </p:nvSpPr>
        <p:spPr>
          <a:xfrm rot="0">
            <a:off x="0" y="3108555"/>
            <a:ext cx="16637959" cy="2449068"/>
          </a:xfrm>
          <a:prstGeom prst="rect">
            <a:avLst/>
          </a:prstGeom>
        </p:spPr>
        <p:txBody>
          <a:bodyPr anchor="t" rtlCol="false" tIns="0" lIns="0" bIns="0" rIns="0">
            <a:spAutoFit/>
          </a:bodyPr>
          <a:lstStyle/>
          <a:p>
            <a:pPr marL="734059" indent="-367030" lvl="1">
              <a:lnSpc>
                <a:spcPts val="4895"/>
              </a:lnSpc>
              <a:buFont typeface="Arial"/>
              <a:buChar char="•"/>
            </a:pPr>
            <a:r>
              <a:rPr lang="en-US" sz="3399">
                <a:solidFill>
                  <a:srgbClr val="000000"/>
                </a:solidFill>
                <a:latin typeface="Canva Sans"/>
              </a:rPr>
              <a:t>Briefly introduce the training topic: Docker for software development and deployment.</a:t>
            </a:r>
          </a:p>
          <a:p>
            <a:pPr algn="l" marL="734059" indent="-367030" lvl="1">
              <a:lnSpc>
                <a:spcPts val="4895"/>
              </a:lnSpc>
              <a:buFont typeface="Arial"/>
              <a:buChar char="•"/>
            </a:pPr>
            <a:r>
              <a:rPr lang="en-US" sz="3399">
                <a:solidFill>
                  <a:srgbClr val="000000"/>
                </a:solidFill>
                <a:latin typeface="Canva Sans"/>
              </a:rPr>
              <a:t>Highlight the benefits of using Docker for application portability, scalability, and reproducibility.</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What is Docker?</a:t>
            </a:r>
          </a:p>
        </p:txBody>
      </p:sp>
      <p:sp>
        <p:nvSpPr>
          <p:cNvPr name="TextBox 3" id="3"/>
          <p:cNvSpPr txBox="true"/>
          <p:nvPr/>
        </p:nvSpPr>
        <p:spPr>
          <a:xfrm rot="0">
            <a:off x="0" y="3108555"/>
            <a:ext cx="16637959" cy="1829943"/>
          </a:xfrm>
          <a:prstGeom prst="rect">
            <a:avLst/>
          </a:prstGeom>
        </p:spPr>
        <p:txBody>
          <a:bodyPr anchor="t" rtlCol="false" tIns="0" lIns="0" bIns="0" rIns="0">
            <a:spAutoFit/>
          </a:bodyPr>
          <a:lstStyle/>
          <a:p>
            <a:pPr marL="734059" indent="-367030" lvl="1">
              <a:lnSpc>
                <a:spcPts val="4895"/>
              </a:lnSpc>
              <a:buFont typeface="Arial"/>
              <a:buChar char="•"/>
            </a:pPr>
            <a:r>
              <a:rPr lang="en-US" sz="3399">
                <a:solidFill>
                  <a:srgbClr val="000000"/>
                </a:solidFill>
                <a:latin typeface="Canva Sans"/>
              </a:rPr>
              <a:t>Define Docker as an open-source platform for containerization.</a:t>
            </a:r>
          </a:p>
          <a:p>
            <a:pPr algn="l" marL="734059" indent="-367030" lvl="1">
              <a:lnSpc>
                <a:spcPts val="4895"/>
              </a:lnSpc>
              <a:buFont typeface="Arial"/>
              <a:buChar char="•"/>
            </a:pPr>
            <a:r>
              <a:rPr lang="en-US" sz="3399">
                <a:solidFill>
                  <a:srgbClr val="000000"/>
                </a:solidFill>
                <a:latin typeface="Canva Sans"/>
              </a:rPr>
              <a:t>Explain the concept of containers and their advantages compared to traditional virtual machines.</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vs. Virtual Machines (VMs)</a:t>
            </a:r>
          </a:p>
        </p:txBody>
      </p:sp>
      <p:sp>
        <p:nvSpPr>
          <p:cNvPr name="TextBox 3" id="3"/>
          <p:cNvSpPr txBox="true"/>
          <p:nvPr/>
        </p:nvSpPr>
        <p:spPr>
          <a:xfrm rot="0">
            <a:off x="210933" y="2265807"/>
            <a:ext cx="16637959" cy="4925568"/>
          </a:xfrm>
          <a:prstGeom prst="rect">
            <a:avLst/>
          </a:prstGeom>
        </p:spPr>
        <p:txBody>
          <a:bodyPr anchor="t" rtlCol="false" tIns="0" lIns="0" bIns="0" rIns="0">
            <a:spAutoFit/>
          </a:bodyPr>
          <a:lstStyle/>
          <a:p>
            <a:pPr marL="734059" indent="-367030" lvl="1">
              <a:lnSpc>
                <a:spcPts val="4895"/>
              </a:lnSpc>
              <a:buFont typeface="Arial"/>
              <a:buChar char="•"/>
            </a:pPr>
            <a:r>
              <a:rPr lang="en-US" sz="3399">
                <a:solidFill>
                  <a:srgbClr val="000000"/>
                </a:solidFill>
                <a:latin typeface="Canva Sans"/>
              </a:rPr>
              <a:t>Docker: Lightweight containers, shared host OS, efficient resource usage, faster startup.</a:t>
            </a:r>
          </a:p>
          <a:p>
            <a:pPr marL="734059" indent="-367030" lvl="1">
              <a:lnSpc>
                <a:spcPts val="4895"/>
              </a:lnSpc>
              <a:buFont typeface="Arial"/>
              <a:buChar char="•"/>
            </a:pPr>
            <a:r>
              <a:rPr lang="en-US" sz="3399">
                <a:solidFill>
                  <a:srgbClr val="000000"/>
                </a:solidFill>
                <a:latin typeface="Canva Sans"/>
              </a:rPr>
              <a:t>VMs: Complete virtualization, separate guest OS, heavier resource requirements, slower startup.</a:t>
            </a:r>
          </a:p>
          <a:p>
            <a:pPr marL="734059" indent="-367030" lvl="1">
              <a:lnSpc>
                <a:spcPts val="4895"/>
              </a:lnSpc>
              <a:buFont typeface="Arial"/>
              <a:buChar char="•"/>
            </a:pPr>
            <a:r>
              <a:rPr lang="en-US" sz="3399">
                <a:solidFill>
                  <a:srgbClr val="000000"/>
                </a:solidFill>
                <a:latin typeface="Canva Sans"/>
              </a:rPr>
              <a:t>Docker provides portability and scalability across different environments.</a:t>
            </a:r>
          </a:p>
          <a:p>
            <a:pPr marL="734059" indent="-367030" lvl="1">
              <a:lnSpc>
                <a:spcPts val="4895"/>
              </a:lnSpc>
              <a:buFont typeface="Arial"/>
              <a:buChar char="•"/>
            </a:pPr>
            <a:r>
              <a:rPr lang="en-US" sz="3399">
                <a:solidFill>
                  <a:srgbClr val="000000"/>
                </a:solidFill>
                <a:latin typeface="Canva Sans"/>
              </a:rPr>
              <a:t>Docker offers better performance and resource utilization compared to VMs.</a:t>
            </a:r>
          </a:p>
          <a:p>
            <a:pPr algn="l" marL="734059" indent="-367030" lvl="1">
              <a:lnSpc>
                <a:spcPts val="4895"/>
              </a:lnSpc>
              <a:buFont typeface="Arial"/>
              <a:buChar char="•"/>
            </a:pPr>
            <a:r>
              <a:rPr lang="en-US" sz="3399">
                <a:solidFill>
                  <a:srgbClr val="000000"/>
                </a:solidFill>
                <a:latin typeface="Canva Sans"/>
              </a:rPr>
              <a:t>Docker's containerization simplifies deployment and enhances efficiency.</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Installation</a:t>
            </a:r>
          </a:p>
        </p:txBody>
      </p:sp>
      <p:sp>
        <p:nvSpPr>
          <p:cNvPr name="TextBox 3" id="3"/>
          <p:cNvSpPr txBox="true"/>
          <p:nvPr/>
        </p:nvSpPr>
        <p:spPr>
          <a:xfrm rot="0">
            <a:off x="210933" y="2265807"/>
            <a:ext cx="16637959" cy="591693"/>
          </a:xfrm>
          <a:prstGeom prst="rect">
            <a:avLst/>
          </a:prstGeom>
        </p:spPr>
        <p:txBody>
          <a:bodyPr anchor="t" rtlCol="false" tIns="0" lIns="0" bIns="0" rIns="0">
            <a:spAutoFit/>
          </a:bodyPr>
          <a:lstStyle/>
          <a:p>
            <a:pPr algn="l" marL="734059" indent="-367030" lvl="1">
              <a:lnSpc>
                <a:spcPts val="4895"/>
              </a:lnSpc>
              <a:buFont typeface="Arial"/>
              <a:buChar char="•"/>
            </a:pPr>
            <a:r>
              <a:rPr lang="en-US" sz="3399">
                <a:solidFill>
                  <a:srgbClr val="000000"/>
                </a:solidFill>
                <a:latin typeface="Canva Sans"/>
              </a:rPr>
              <a:t>Docs: https://docs.docker.com/get-docker/</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Key Docker Components</a:t>
            </a:r>
          </a:p>
        </p:txBody>
      </p:sp>
      <p:sp>
        <p:nvSpPr>
          <p:cNvPr name="TextBox 3" id="3"/>
          <p:cNvSpPr txBox="true"/>
          <p:nvPr/>
        </p:nvSpPr>
        <p:spPr>
          <a:xfrm rot="0">
            <a:off x="210933" y="2265807"/>
            <a:ext cx="16637959" cy="1829943"/>
          </a:xfrm>
          <a:prstGeom prst="rect">
            <a:avLst/>
          </a:prstGeom>
        </p:spPr>
        <p:txBody>
          <a:bodyPr anchor="t" rtlCol="false" tIns="0" lIns="0" bIns="0" rIns="0">
            <a:spAutoFit/>
          </a:bodyPr>
          <a:lstStyle/>
          <a:p>
            <a:pPr marL="734059" indent="-367030" lvl="1">
              <a:lnSpc>
                <a:spcPts val="4895"/>
              </a:lnSpc>
              <a:buFont typeface="Arial"/>
              <a:buChar char="•"/>
            </a:pPr>
            <a:r>
              <a:rPr lang="en-US" sz="3399">
                <a:solidFill>
                  <a:srgbClr val="000000"/>
                </a:solidFill>
                <a:latin typeface="Canva Sans"/>
              </a:rPr>
              <a:t>Introduce the main components of Docker: Docker Engine, Images, and Containers.</a:t>
            </a:r>
          </a:p>
          <a:p>
            <a:pPr algn="l" marL="734059" indent="-367030" lvl="1">
              <a:lnSpc>
                <a:spcPts val="4895"/>
              </a:lnSpc>
              <a:buFont typeface="Arial"/>
              <a:buChar char="•"/>
            </a:pPr>
            <a:r>
              <a:rPr lang="en-US" sz="3399">
                <a:solidFill>
                  <a:srgbClr val="000000"/>
                </a:solidFill>
                <a:latin typeface="Canva Sans"/>
              </a:rPr>
              <a:t>Explain the role of Docker Engine in running and managing containers.</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Images</a:t>
            </a:r>
          </a:p>
        </p:txBody>
      </p:sp>
      <p:sp>
        <p:nvSpPr>
          <p:cNvPr name="TextBox 3" id="3"/>
          <p:cNvSpPr txBox="true"/>
          <p:nvPr/>
        </p:nvSpPr>
        <p:spPr>
          <a:xfrm rot="0">
            <a:off x="210933" y="2265807"/>
            <a:ext cx="16637959" cy="4925568"/>
          </a:xfrm>
          <a:prstGeom prst="rect">
            <a:avLst/>
          </a:prstGeom>
        </p:spPr>
        <p:txBody>
          <a:bodyPr anchor="t" rtlCol="false" tIns="0" lIns="0" bIns="0" rIns="0">
            <a:spAutoFit/>
          </a:bodyPr>
          <a:lstStyle/>
          <a:p>
            <a:pPr marL="734059" indent="-367030" lvl="1">
              <a:lnSpc>
                <a:spcPts val="4895"/>
              </a:lnSpc>
              <a:buFont typeface="Arial"/>
              <a:buChar char="•"/>
            </a:pPr>
            <a:r>
              <a:rPr lang="en-US" sz="3399">
                <a:solidFill>
                  <a:srgbClr val="000000"/>
                </a:solidFill>
                <a:latin typeface="Canva Sans"/>
              </a:rPr>
              <a:t>Docker Image: Lightweight, self-contained package with everything needed to run software.</a:t>
            </a:r>
          </a:p>
          <a:p>
            <a:pPr marL="734059" indent="-367030" lvl="1">
              <a:lnSpc>
                <a:spcPts val="4895"/>
              </a:lnSpc>
              <a:buFont typeface="Arial"/>
              <a:buChar char="•"/>
            </a:pPr>
            <a:r>
              <a:rPr lang="en-US" sz="3399">
                <a:solidFill>
                  <a:srgbClr val="000000"/>
                </a:solidFill>
                <a:latin typeface="Canva Sans"/>
              </a:rPr>
              <a:t>Similar to a blueprint, it provides a consistent and reproducible environment.</a:t>
            </a:r>
          </a:p>
          <a:p>
            <a:pPr marL="734059" indent="-367030" lvl="1">
              <a:lnSpc>
                <a:spcPts val="4895"/>
              </a:lnSpc>
              <a:buFont typeface="Arial"/>
              <a:buChar char="•"/>
            </a:pPr>
            <a:r>
              <a:rPr lang="en-US" sz="3399">
                <a:solidFill>
                  <a:srgbClr val="000000"/>
                </a:solidFill>
                <a:latin typeface="Canva Sans"/>
              </a:rPr>
              <a:t>Contains base OS, application code, dependencies, and configuration files.</a:t>
            </a:r>
          </a:p>
          <a:p>
            <a:pPr marL="734059" indent="-367030" lvl="1">
              <a:lnSpc>
                <a:spcPts val="4895"/>
              </a:lnSpc>
              <a:buFont typeface="Arial"/>
              <a:buChar char="•"/>
            </a:pPr>
            <a:r>
              <a:rPr lang="en-US" sz="3399">
                <a:solidFill>
                  <a:srgbClr val="000000"/>
                </a:solidFill>
                <a:latin typeface="Canva Sans"/>
              </a:rPr>
              <a:t>Version-controlled and built using Dockerfiles.</a:t>
            </a:r>
          </a:p>
          <a:p>
            <a:pPr algn="l" marL="734059" indent="-367030" lvl="1">
              <a:lnSpc>
                <a:spcPts val="4895"/>
              </a:lnSpc>
              <a:buFont typeface="Arial"/>
              <a:buChar char="•"/>
            </a:pPr>
            <a:r>
              <a:rPr lang="en-US" sz="3399">
                <a:solidFill>
                  <a:srgbClr val="000000"/>
                </a:solidFill>
                <a:latin typeface="Canva Sans"/>
              </a:rPr>
              <a:t>Enables portability, consistency, and ease of deployment for Docker Containers.</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Containers</a:t>
            </a:r>
          </a:p>
        </p:txBody>
      </p:sp>
      <p:sp>
        <p:nvSpPr>
          <p:cNvPr name="TextBox 3" id="3"/>
          <p:cNvSpPr txBox="true"/>
          <p:nvPr/>
        </p:nvSpPr>
        <p:spPr>
          <a:xfrm rot="0">
            <a:off x="210933" y="2265807"/>
            <a:ext cx="16637959" cy="3687318"/>
          </a:xfrm>
          <a:prstGeom prst="rect">
            <a:avLst/>
          </a:prstGeom>
        </p:spPr>
        <p:txBody>
          <a:bodyPr anchor="t" rtlCol="false" tIns="0" lIns="0" bIns="0" rIns="0">
            <a:spAutoFit/>
          </a:bodyPr>
          <a:lstStyle/>
          <a:p>
            <a:pPr marL="734059" indent="-367030" lvl="1">
              <a:lnSpc>
                <a:spcPts val="4895"/>
              </a:lnSpc>
              <a:buFont typeface="Arial"/>
              <a:buChar char="•"/>
            </a:pPr>
            <a:r>
              <a:rPr lang="en-US" sz="3399">
                <a:solidFill>
                  <a:srgbClr val="000000"/>
                </a:solidFill>
                <a:latin typeface="Canva Sans"/>
              </a:rPr>
              <a:t>Docker Containers: Running instances of Docker Images.</a:t>
            </a:r>
          </a:p>
          <a:p>
            <a:pPr marL="734059" indent="-367030" lvl="1">
              <a:lnSpc>
                <a:spcPts val="4895"/>
              </a:lnSpc>
              <a:buFont typeface="Arial"/>
              <a:buChar char="•"/>
            </a:pPr>
            <a:r>
              <a:rPr lang="en-US" sz="3399">
                <a:solidFill>
                  <a:srgbClr val="000000"/>
                </a:solidFill>
                <a:latin typeface="Canva Sans"/>
              </a:rPr>
              <a:t>Containers provide isolated environments for running applications.</a:t>
            </a:r>
          </a:p>
          <a:p>
            <a:pPr marL="734059" indent="-367030" lvl="1">
              <a:lnSpc>
                <a:spcPts val="4895"/>
              </a:lnSpc>
              <a:buFont typeface="Arial"/>
              <a:buChar char="•"/>
            </a:pPr>
            <a:r>
              <a:rPr lang="en-US" sz="3399">
                <a:solidFill>
                  <a:srgbClr val="000000"/>
                </a:solidFill>
                <a:latin typeface="Canva Sans"/>
              </a:rPr>
              <a:t>Lightweight, fast to start, and efficient in resource usage.</a:t>
            </a:r>
          </a:p>
          <a:p>
            <a:pPr marL="734059" indent="-367030" lvl="1">
              <a:lnSpc>
                <a:spcPts val="4895"/>
              </a:lnSpc>
              <a:buFont typeface="Arial"/>
              <a:buChar char="•"/>
            </a:pPr>
            <a:r>
              <a:rPr lang="en-US" sz="3399">
                <a:solidFill>
                  <a:srgbClr val="000000"/>
                </a:solidFill>
                <a:latin typeface="Canva Sans"/>
              </a:rPr>
              <a:t>Containers ensure application portability and consistency.</a:t>
            </a:r>
          </a:p>
          <a:p>
            <a:pPr marL="734059" indent="-367030" lvl="1">
              <a:lnSpc>
                <a:spcPts val="4895"/>
              </a:lnSpc>
              <a:buFont typeface="Arial"/>
              <a:buChar char="•"/>
            </a:pPr>
            <a:r>
              <a:rPr lang="en-US" sz="3399">
                <a:solidFill>
                  <a:srgbClr val="000000"/>
                </a:solidFill>
                <a:latin typeface="Canva Sans"/>
              </a:rPr>
              <a:t>Simplify software development and deployment.</a:t>
            </a:r>
          </a:p>
          <a:p>
            <a:pPr algn="l" marL="734059" indent="-367030" lvl="1">
              <a:lnSpc>
                <a:spcPts val="4895"/>
              </a:lnSpc>
              <a:buFont typeface="Arial"/>
              <a:buChar char="•"/>
            </a:pPr>
            <a:r>
              <a:rPr lang="en-US" sz="3399">
                <a:solidFill>
                  <a:srgbClr val="000000"/>
                </a:solidFill>
                <a:latin typeface="Canva Sans"/>
              </a:rPr>
              <a:t>Easily managed, scaled, and orchestrated using tools like Kubernetes.</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Operations</a:t>
            </a:r>
          </a:p>
        </p:txBody>
      </p:sp>
      <p:sp>
        <p:nvSpPr>
          <p:cNvPr name="TextBox 3" id="3"/>
          <p:cNvSpPr txBox="true"/>
          <p:nvPr/>
        </p:nvSpPr>
        <p:spPr>
          <a:xfrm rot="0">
            <a:off x="210933" y="2265807"/>
            <a:ext cx="16637959" cy="4306443"/>
          </a:xfrm>
          <a:prstGeom prst="rect">
            <a:avLst/>
          </a:prstGeom>
        </p:spPr>
        <p:txBody>
          <a:bodyPr anchor="t" rtlCol="false" tIns="0" lIns="0" bIns="0" rIns="0">
            <a:spAutoFit/>
          </a:bodyPr>
          <a:lstStyle/>
          <a:p>
            <a:pPr marL="734059" indent="-367030" lvl="1">
              <a:lnSpc>
                <a:spcPts val="4895"/>
              </a:lnSpc>
              <a:buFont typeface="Arial"/>
              <a:buChar char="•"/>
            </a:pPr>
            <a:r>
              <a:rPr lang="en-US" sz="3399">
                <a:solidFill>
                  <a:srgbClr val="000000"/>
                </a:solidFill>
                <a:latin typeface="Canva Sans"/>
              </a:rPr>
              <a:t>Pull: Download Docker Images from a registry.</a:t>
            </a:r>
          </a:p>
          <a:p>
            <a:pPr marL="734059" indent="-367030" lvl="1">
              <a:lnSpc>
                <a:spcPts val="4895"/>
              </a:lnSpc>
              <a:buFont typeface="Arial"/>
              <a:buChar char="•"/>
            </a:pPr>
            <a:r>
              <a:rPr lang="en-US" sz="3399">
                <a:solidFill>
                  <a:srgbClr val="000000"/>
                </a:solidFill>
                <a:latin typeface="Canva Sans"/>
              </a:rPr>
              <a:t>Build: Create a Docker Image from a Dockerfile.</a:t>
            </a:r>
          </a:p>
          <a:p>
            <a:pPr marL="734059" indent="-367030" lvl="1">
              <a:lnSpc>
                <a:spcPts val="4895"/>
              </a:lnSpc>
              <a:buFont typeface="Arial"/>
              <a:buChar char="•"/>
            </a:pPr>
            <a:r>
              <a:rPr lang="en-US" sz="3399">
                <a:solidFill>
                  <a:srgbClr val="000000"/>
                </a:solidFill>
                <a:latin typeface="Canva Sans"/>
              </a:rPr>
              <a:t>Run: Start a Docker Container from an Image.</a:t>
            </a:r>
          </a:p>
          <a:p>
            <a:pPr marL="734059" indent="-367030" lvl="1">
              <a:lnSpc>
                <a:spcPts val="4895"/>
              </a:lnSpc>
              <a:buFont typeface="Arial"/>
              <a:buChar char="•"/>
            </a:pPr>
            <a:r>
              <a:rPr lang="en-US" sz="3399">
                <a:solidFill>
                  <a:srgbClr val="000000"/>
                </a:solidFill>
                <a:latin typeface="Canva Sans"/>
              </a:rPr>
              <a:t>Push: Upload Docker Images to a registry.</a:t>
            </a:r>
          </a:p>
          <a:p>
            <a:pPr marL="734059" indent="-367030" lvl="1">
              <a:lnSpc>
                <a:spcPts val="4895"/>
              </a:lnSpc>
              <a:buFont typeface="Arial"/>
              <a:buChar char="•"/>
            </a:pPr>
            <a:r>
              <a:rPr lang="en-US" sz="3399">
                <a:solidFill>
                  <a:srgbClr val="000000"/>
                </a:solidFill>
                <a:latin typeface="Canva Sans"/>
              </a:rPr>
              <a:t>Exec: Run commands inside a running container.</a:t>
            </a:r>
          </a:p>
          <a:p>
            <a:pPr marL="734059" indent="-367030" lvl="1">
              <a:lnSpc>
                <a:spcPts val="4895"/>
              </a:lnSpc>
              <a:buFont typeface="Arial"/>
              <a:buChar char="•"/>
            </a:pPr>
            <a:r>
              <a:rPr lang="en-US" sz="3399">
                <a:solidFill>
                  <a:srgbClr val="000000"/>
                </a:solidFill>
                <a:latin typeface="Canva Sans"/>
              </a:rPr>
              <a:t>Stop: Gracefully stop a running container.</a:t>
            </a:r>
          </a:p>
          <a:p>
            <a:pPr algn="l" marL="734059" indent="-367030" lvl="1">
              <a:lnSpc>
                <a:spcPts val="4895"/>
              </a:lnSpc>
              <a:buFont typeface="Arial"/>
              <a:buChar char="•"/>
            </a:pPr>
            <a:r>
              <a:rPr lang="en-US" sz="3399">
                <a:solidFill>
                  <a:srgbClr val="000000"/>
                </a:solidFill>
                <a:latin typeface="Canva Sans"/>
              </a:rPr>
              <a:t>Remove: Delete unused containers or images.</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Pull</a:t>
            </a:r>
          </a:p>
        </p:txBody>
      </p:sp>
      <p:sp>
        <p:nvSpPr>
          <p:cNvPr name="TextBox 3" id="3"/>
          <p:cNvSpPr txBox="true"/>
          <p:nvPr/>
        </p:nvSpPr>
        <p:spPr>
          <a:xfrm rot="0">
            <a:off x="210933" y="2265807"/>
            <a:ext cx="16637959" cy="2449068"/>
          </a:xfrm>
          <a:prstGeom prst="rect">
            <a:avLst/>
          </a:prstGeom>
        </p:spPr>
        <p:txBody>
          <a:bodyPr anchor="t" rtlCol="false" tIns="0" lIns="0" bIns="0" rIns="0">
            <a:spAutoFit/>
          </a:bodyPr>
          <a:lstStyle/>
          <a:p>
            <a:pPr marL="734059" indent="-367030" lvl="1">
              <a:lnSpc>
                <a:spcPts val="4895"/>
              </a:lnSpc>
              <a:buFont typeface="Arial"/>
              <a:buChar char="•"/>
            </a:pPr>
            <a:r>
              <a:rPr lang="en-US" sz="3399">
                <a:solidFill>
                  <a:srgbClr val="000000"/>
                </a:solidFill>
                <a:latin typeface="Canva Sans"/>
              </a:rPr>
              <a:t>Docker Pull: Download Docker Images from a registry.</a:t>
            </a:r>
          </a:p>
          <a:p>
            <a:pPr marL="734059" indent="-367030" lvl="1">
              <a:lnSpc>
                <a:spcPts val="4895"/>
              </a:lnSpc>
              <a:buFont typeface="Arial"/>
              <a:buChar char="•"/>
            </a:pPr>
            <a:r>
              <a:rPr lang="en-US" sz="3399">
                <a:solidFill>
                  <a:srgbClr val="000000"/>
                </a:solidFill>
                <a:latin typeface="Canva Sans"/>
              </a:rPr>
              <a:t>Command: docker pull &lt;image-name&gt;:&lt;tag&gt;</a:t>
            </a:r>
          </a:p>
          <a:p>
            <a:pPr marL="734059" indent="-367030" lvl="1">
              <a:lnSpc>
                <a:spcPts val="4895"/>
              </a:lnSpc>
              <a:buFont typeface="Arial"/>
              <a:buChar char="•"/>
            </a:pPr>
            <a:r>
              <a:rPr lang="en-US" sz="3399">
                <a:solidFill>
                  <a:srgbClr val="000000"/>
                </a:solidFill>
                <a:latin typeface="Canva Sans"/>
              </a:rPr>
              <a:t>Function: Fetches pre-built Docker Images from a registry.</a:t>
            </a:r>
          </a:p>
          <a:p>
            <a:pPr algn="l" marL="734059" indent="-367030" lvl="1">
              <a:lnSpc>
                <a:spcPts val="4895"/>
              </a:lnSpc>
              <a:buFont typeface="Arial"/>
              <a:buChar char="•"/>
            </a:pPr>
            <a:r>
              <a:rPr lang="en-US" sz="3399">
                <a:solidFill>
                  <a:srgbClr val="000000"/>
                </a:solidFill>
                <a:latin typeface="Canva Sans"/>
              </a:rPr>
              <a:t>Example: </a:t>
            </a:r>
            <a:r>
              <a:rPr lang="en-US" sz="3399">
                <a:solidFill>
                  <a:srgbClr val="990000"/>
                </a:solidFill>
                <a:latin typeface="Canva Sans"/>
              </a:rPr>
              <a:t>docker pull ubuntu:latest</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Build</a:t>
            </a:r>
          </a:p>
        </p:txBody>
      </p:sp>
      <p:sp>
        <p:nvSpPr>
          <p:cNvPr name="TextBox 3" id="3"/>
          <p:cNvSpPr txBox="true"/>
          <p:nvPr/>
        </p:nvSpPr>
        <p:spPr>
          <a:xfrm rot="0">
            <a:off x="210933" y="2265807"/>
            <a:ext cx="16637959" cy="8021193"/>
          </a:xfrm>
          <a:prstGeom prst="rect">
            <a:avLst/>
          </a:prstGeom>
        </p:spPr>
        <p:txBody>
          <a:bodyPr anchor="t" rtlCol="false" tIns="0" lIns="0" bIns="0" rIns="0">
            <a:spAutoFit/>
          </a:bodyPr>
          <a:lstStyle/>
          <a:p>
            <a:pPr marL="734059" indent="-367030" lvl="1">
              <a:lnSpc>
                <a:spcPts val="4895"/>
              </a:lnSpc>
              <a:buFont typeface="Arial"/>
              <a:buChar char="•"/>
            </a:pPr>
            <a:r>
              <a:rPr lang="en-US" sz="3399">
                <a:solidFill>
                  <a:srgbClr val="000000"/>
                </a:solidFill>
                <a:latin typeface="Canva Sans"/>
              </a:rPr>
              <a:t>Docker Build: Create a Docker Image from a Dockerfile.</a:t>
            </a:r>
          </a:p>
          <a:p>
            <a:pPr marL="734059" indent="-367030" lvl="1">
              <a:lnSpc>
                <a:spcPts val="4895"/>
              </a:lnSpc>
              <a:buFont typeface="Arial"/>
              <a:buChar char="•"/>
            </a:pPr>
            <a:r>
              <a:rPr lang="en-US" sz="3399">
                <a:solidFill>
                  <a:srgbClr val="000000"/>
                </a:solidFill>
                <a:latin typeface="Canva Sans"/>
              </a:rPr>
              <a:t>Command: docker build &lt;flags&gt; -t &lt;image-name&gt;:&lt;tag&gt; &lt;path-to-Dockerfile&gt;</a:t>
            </a:r>
          </a:p>
          <a:p>
            <a:pPr marL="734059" indent="-367030" lvl="1">
              <a:lnSpc>
                <a:spcPts val="4895"/>
              </a:lnSpc>
              <a:buFont typeface="Arial"/>
              <a:buChar char="•"/>
            </a:pPr>
            <a:r>
              <a:rPr lang="en-US" sz="3399">
                <a:solidFill>
                  <a:srgbClr val="000000"/>
                </a:solidFill>
                <a:latin typeface="Canva Sans"/>
              </a:rPr>
              <a:t>Function: Builds a Docker Image based on the instructions in a Dockerfile.</a:t>
            </a:r>
          </a:p>
          <a:p>
            <a:pPr marL="734059" indent="-367030" lvl="1">
              <a:lnSpc>
                <a:spcPts val="4895"/>
              </a:lnSpc>
              <a:buFont typeface="Arial"/>
              <a:buChar char="•"/>
            </a:pPr>
            <a:r>
              <a:rPr lang="en-US" sz="3399">
                <a:solidFill>
                  <a:srgbClr val="000000"/>
                </a:solidFill>
                <a:latin typeface="Canva Sans"/>
              </a:rPr>
              <a:t>Example: </a:t>
            </a:r>
            <a:r>
              <a:rPr lang="en-US" sz="3399">
                <a:solidFill>
                  <a:srgbClr val="990000"/>
                </a:solidFill>
                <a:latin typeface="Canva Sans"/>
              </a:rPr>
              <a:t>docker build -f Dockerfile.prod -t myapp:latest .</a:t>
            </a:r>
          </a:p>
          <a:p>
            <a:pPr>
              <a:lnSpc>
                <a:spcPts val="4895"/>
              </a:lnSpc>
            </a:pPr>
            <a:r>
              <a:rPr lang="en-US" sz="3399">
                <a:solidFill>
                  <a:srgbClr val="000000"/>
                </a:solidFill>
                <a:latin typeface="Canva Sans"/>
              </a:rPr>
              <a:t>Flags:</a:t>
            </a:r>
          </a:p>
          <a:p>
            <a:pPr marL="1468119" indent="-489373" lvl="2">
              <a:lnSpc>
                <a:spcPts val="4895"/>
              </a:lnSpc>
              <a:buFont typeface="Arial"/>
              <a:buChar char="⚬"/>
            </a:pPr>
            <a:r>
              <a:rPr lang="en-US" sz="3399">
                <a:solidFill>
                  <a:srgbClr val="000000"/>
                </a:solidFill>
                <a:latin typeface="Canva Sans"/>
              </a:rPr>
              <a:t>-f &lt;path/to/Dockerfile&gt;: Specifies the path to the Dockerfile.</a:t>
            </a:r>
          </a:p>
          <a:p>
            <a:pPr marL="1468119" indent="-489373" lvl="2">
              <a:lnSpc>
                <a:spcPts val="4895"/>
              </a:lnSpc>
              <a:buFont typeface="Arial"/>
              <a:buChar char="⚬"/>
            </a:pPr>
            <a:r>
              <a:rPr lang="en-US" sz="3399">
                <a:solidFill>
                  <a:srgbClr val="000000"/>
                </a:solidFill>
                <a:latin typeface="Canva Sans"/>
              </a:rPr>
              <a:t>-t &lt;image-name&gt;:&lt;tag&gt;: Tags the built image with a name and tag.</a:t>
            </a:r>
          </a:p>
          <a:p>
            <a:pPr marL="1468119" indent="-489373" lvl="2">
              <a:lnSpc>
                <a:spcPts val="4895"/>
              </a:lnSpc>
              <a:buFont typeface="Arial"/>
              <a:buChar char="⚬"/>
            </a:pPr>
            <a:r>
              <a:rPr lang="en-US" sz="3399">
                <a:solidFill>
                  <a:srgbClr val="000000"/>
                </a:solidFill>
                <a:latin typeface="Canva Sans"/>
              </a:rPr>
              <a:t>--no-cache: Builds the image without using the cache.</a:t>
            </a:r>
          </a:p>
          <a:p>
            <a:pPr marL="1468119" indent="-489373" lvl="2">
              <a:lnSpc>
                <a:spcPts val="4895"/>
              </a:lnSpc>
              <a:buFont typeface="Arial"/>
              <a:buChar char="⚬"/>
            </a:pPr>
            <a:r>
              <a:rPr lang="en-US" sz="3399">
                <a:solidFill>
                  <a:srgbClr val="000000"/>
                </a:solidFill>
                <a:latin typeface="Canva Sans"/>
              </a:rPr>
              <a:t>--build-arg &lt;key=value&gt;: Allows passing build-time variables to the Dockerfile.</a:t>
            </a:r>
          </a:p>
          <a:p>
            <a:pPr marL="1468119" indent="-489373" lvl="2">
              <a:lnSpc>
                <a:spcPts val="4895"/>
              </a:lnSpc>
              <a:buFont typeface="Arial"/>
              <a:buChar char="⚬"/>
            </a:pPr>
            <a:r>
              <a:rPr lang="en-US" sz="3399">
                <a:solidFill>
                  <a:srgbClr val="000000"/>
                </a:solidFill>
                <a:latin typeface="Canva Sans"/>
              </a:rPr>
              <a:t>--pull: Forces a fresh pull of the base image during the build process.</a:t>
            </a:r>
          </a:p>
          <a:p>
            <a:pPr marL="1468119" indent="-489373" lvl="2">
              <a:lnSpc>
                <a:spcPts val="4895"/>
              </a:lnSpc>
              <a:buFont typeface="Arial"/>
              <a:buChar char="⚬"/>
            </a:pPr>
            <a:r>
              <a:rPr lang="en-US" sz="3399">
                <a:solidFill>
                  <a:srgbClr val="000000"/>
                </a:solidFill>
                <a:latin typeface="Canva Sans"/>
              </a:rPr>
              <a:t>--target &lt;stage&gt;: Specifies a specific build stage to build.</a:t>
            </a:r>
          </a:p>
          <a:p>
            <a:pPr algn="l" marL="734059" indent="-367030" lvl="1">
              <a:lnSpc>
                <a:spcPts val="4895"/>
              </a:lnSpc>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Freeform 2" id="2"/>
          <p:cNvSpPr/>
          <p:nvPr/>
        </p:nvSpPr>
        <p:spPr>
          <a:xfrm flipH="false" flipV="false" rot="0">
            <a:off x="9833938" y="0"/>
            <a:ext cx="8454062" cy="1648542"/>
          </a:xfrm>
          <a:custGeom>
            <a:avLst/>
            <a:gdLst/>
            <a:ahLst/>
            <a:cxnLst/>
            <a:rect r="r" b="b" t="t" l="l"/>
            <a:pathLst>
              <a:path h="1648542" w="8454062">
                <a:moveTo>
                  <a:pt x="0" y="0"/>
                </a:moveTo>
                <a:lnTo>
                  <a:pt x="8454062" y="0"/>
                </a:lnTo>
                <a:lnTo>
                  <a:pt x="8454062" y="1648542"/>
                </a:lnTo>
                <a:lnTo>
                  <a:pt x="0" y="1648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7998501"/>
            <a:ext cx="6128414" cy="2288499"/>
          </a:xfrm>
          <a:custGeom>
            <a:avLst/>
            <a:gdLst/>
            <a:ahLst/>
            <a:cxnLst/>
            <a:rect r="r" b="b" t="t" l="l"/>
            <a:pathLst>
              <a:path h="2288499" w="6128414">
                <a:moveTo>
                  <a:pt x="0" y="2288499"/>
                </a:moveTo>
                <a:lnTo>
                  <a:pt x="6128414" y="2288499"/>
                </a:lnTo>
                <a:lnTo>
                  <a:pt x="6128414" y="0"/>
                </a:lnTo>
                <a:lnTo>
                  <a:pt x="0" y="0"/>
                </a:lnTo>
                <a:lnTo>
                  <a:pt x="0" y="2288499"/>
                </a:lnTo>
                <a:close/>
              </a:path>
            </a:pathLst>
          </a:custGeom>
          <a:blipFill>
            <a:blip r:embed="rId4">
              <a:extLst>
                <a:ext uri="{96DAC541-7B7A-43D3-8B79-37D633B846F1}">
                  <asvg:svgBlip xmlns:asvg="http://schemas.microsoft.com/office/drawing/2016/SVG/main" r:embed="rId5"/>
                </a:ext>
              </a:extLst>
            </a:blip>
            <a:stretch>
              <a:fillRect l="0" t="0" r="-103224" b="0"/>
            </a:stretch>
          </a:blipFill>
        </p:spPr>
      </p:sp>
      <p:grpSp>
        <p:nvGrpSpPr>
          <p:cNvPr name="Group 4" id="4"/>
          <p:cNvGrpSpPr/>
          <p:nvPr/>
        </p:nvGrpSpPr>
        <p:grpSpPr>
          <a:xfrm rot="0">
            <a:off x="5166947" y="9939233"/>
            <a:ext cx="16432054" cy="3086100"/>
            <a:chOff x="0" y="0"/>
            <a:chExt cx="4327784" cy="812800"/>
          </a:xfrm>
        </p:grpSpPr>
        <p:sp>
          <p:nvSpPr>
            <p:cNvPr name="Freeform 5" id="5"/>
            <p:cNvSpPr/>
            <p:nvPr/>
          </p:nvSpPr>
          <p:spPr>
            <a:xfrm flipH="false" flipV="false" rot="0">
              <a:off x="0" y="0"/>
              <a:ext cx="4327784" cy="812800"/>
            </a:xfrm>
            <a:custGeom>
              <a:avLst/>
              <a:gdLst/>
              <a:ahLst/>
              <a:cxnLst/>
              <a:rect r="r" b="b" t="t" l="l"/>
              <a:pathLst>
                <a:path h="812800" w="4327784">
                  <a:moveTo>
                    <a:pt x="0" y="0"/>
                  </a:moveTo>
                  <a:lnTo>
                    <a:pt x="4327784" y="0"/>
                  </a:lnTo>
                  <a:lnTo>
                    <a:pt x="4327784" y="812800"/>
                  </a:lnTo>
                  <a:lnTo>
                    <a:pt x="0" y="812800"/>
                  </a:lnTo>
                  <a:close/>
                </a:path>
              </a:pathLst>
            </a:custGeom>
            <a:solidFill>
              <a:srgbClr val="051D64"/>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085548" y="4171950"/>
            <a:ext cx="3961789" cy="1943100"/>
          </a:xfrm>
          <a:prstGeom prst="rect">
            <a:avLst/>
          </a:prstGeom>
        </p:spPr>
        <p:txBody>
          <a:bodyPr anchor="t" rtlCol="false" tIns="0" lIns="0" bIns="0" rIns="0">
            <a:spAutoFit/>
          </a:bodyPr>
          <a:lstStyle/>
          <a:p>
            <a:pPr>
              <a:lnSpc>
                <a:spcPts val="7679"/>
              </a:lnSpc>
            </a:pPr>
            <a:r>
              <a:rPr lang="en-US" sz="6399">
                <a:solidFill>
                  <a:srgbClr val="051D64"/>
                </a:solidFill>
                <a:latin typeface="Oswald Bold"/>
              </a:rPr>
              <a:t>TABLE OF</a:t>
            </a:r>
          </a:p>
          <a:p>
            <a:pPr>
              <a:lnSpc>
                <a:spcPts val="7679"/>
              </a:lnSpc>
            </a:pPr>
            <a:r>
              <a:rPr lang="en-US" sz="6399">
                <a:solidFill>
                  <a:srgbClr val="051D64"/>
                </a:solidFill>
                <a:latin typeface="Oswald Bold"/>
              </a:rPr>
              <a:t>CONTENT</a:t>
            </a:r>
          </a:p>
        </p:txBody>
      </p:sp>
      <p:sp>
        <p:nvSpPr>
          <p:cNvPr name="TextBox 8" id="8"/>
          <p:cNvSpPr txBox="true"/>
          <p:nvPr/>
        </p:nvSpPr>
        <p:spPr>
          <a:xfrm rot="0">
            <a:off x="6128414"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07</a:t>
            </a:r>
          </a:p>
        </p:txBody>
      </p:sp>
      <p:sp>
        <p:nvSpPr>
          <p:cNvPr name="TextBox 9" id="9"/>
          <p:cNvSpPr txBox="true"/>
          <p:nvPr/>
        </p:nvSpPr>
        <p:spPr>
          <a:xfrm rot="0">
            <a:off x="6128414"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08</a:t>
            </a:r>
          </a:p>
        </p:txBody>
      </p:sp>
      <p:sp>
        <p:nvSpPr>
          <p:cNvPr name="TextBox 10" id="10"/>
          <p:cNvSpPr txBox="true"/>
          <p:nvPr/>
        </p:nvSpPr>
        <p:spPr>
          <a:xfrm rot="0">
            <a:off x="12260383"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10</a:t>
            </a:r>
          </a:p>
        </p:txBody>
      </p:sp>
      <p:sp>
        <p:nvSpPr>
          <p:cNvPr name="TextBox 11" id="11"/>
          <p:cNvSpPr txBox="true"/>
          <p:nvPr/>
        </p:nvSpPr>
        <p:spPr>
          <a:xfrm rot="0">
            <a:off x="12260383"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11</a:t>
            </a:r>
          </a:p>
        </p:txBody>
      </p:sp>
      <p:sp>
        <p:nvSpPr>
          <p:cNvPr name="AutoShape 12" id="12"/>
          <p:cNvSpPr/>
          <p:nvPr/>
        </p:nvSpPr>
        <p:spPr>
          <a:xfrm flipV="true">
            <a:off x="6109733" y="9572264"/>
            <a:ext cx="8115511" cy="57150"/>
          </a:xfrm>
          <a:prstGeom prst="line">
            <a:avLst/>
          </a:prstGeom>
          <a:ln cap="flat" w="104775">
            <a:solidFill>
              <a:srgbClr val="F9B680"/>
            </a:solidFill>
            <a:prstDash val="solid"/>
            <a:headEnd type="none" len="sm" w="sm"/>
            <a:tailEnd type="none" len="sm" w="sm"/>
          </a:ln>
        </p:spPr>
      </p:sp>
      <p:sp>
        <p:nvSpPr>
          <p:cNvPr name="AutoShape 13" id="13"/>
          <p:cNvSpPr/>
          <p:nvPr/>
        </p:nvSpPr>
        <p:spPr>
          <a:xfrm>
            <a:off x="685118" y="568102"/>
            <a:ext cx="375086" cy="438940"/>
          </a:xfrm>
          <a:prstGeom prst="line">
            <a:avLst/>
          </a:prstGeom>
          <a:ln cap="flat" w="66675">
            <a:solidFill>
              <a:srgbClr val="BEC6D4"/>
            </a:solidFill>
            <a:prstDash val="solid"/>
            <a:headEnd type="none" len="sm" w="sm"/>
            <a:tailEnd type="none" len="sm" w="sm"/>
          </a:ln>
        </p:spPr>
      </p:sp>
      <p:sp>
        <p:nvSpPr>
          <p:cNvPr name="AutoShape 14" id="14"/>
          <p:cNvSpPr/>
          <p:nvPr/>
        </p:nvSpPr>
        <p:spPr>
          <a:xfrm>
            <a:off x="1026336" y="568102"/>
            <a:ext cx="375086" cy="438940"/>
          </a:xfrm>
          <a:prstGeom prst="line">
            <a:avLst/>
          </a:prstGeom>
          <a:ln cap="flat" w="66675">
            <a:solidFill>
              <a:srgbClr val="BEC6D4"/>
            </a:solidFill>
            <a:prstDash val="solid"/>
            <a:headEnd type="none" len="sm" w="sm"/>
            <a:tailEnd type="none" len="sm" w="sm"/>
          </a:ln>
        </p:spPr>
      </p:sp>
      <p:sp>
        <p:nvSpPr>
          <p:cNvPr name="AutoShape 15" id="15"/>
          <p:cNvSpPr/>
          <p:nvPr/>
        </p:nvSpPr>
        <p:spPr>
          <a:xfrm>
            <a:off x="1367554" y="568102"/>
            <a:ext cx="375086" cy="438940"/>
          </a:xfrm>
          <a:prstGeom prst="line">
            <a:avLst/>
          </a:prstGeom>
          <a:ln cap="flat" w="66675">
            <a:solidFill>
              <a:srgbClr val="BEC6D4"/>
            </a:solidFill>
            <a:prstDash val="solid"/>
            <a:headEnd type="none" len="sm" w="sm"/>
            <a:tailEnd type="none" len="sm" w="sm"/>
          </a:ln>
        </p:spPr>
      </p:sp>
      <p:sp>
        <p:nvSpPr>
          <p:cNvPr name="AutoShape 16" id="16"/>
          <p:cNvSpPr/>
          <p:nvPr/>
        </p:nvSpPr>
        <p:spPr>
          <a:xfrm>
            <a:off x="1708772" y="568102"/>
            <a:ext cx="375086" cy="438940"/>
          </a:xfrm>
          <a:prstGeom prst="line">
            <a:avLst/>
          </a:prstGeom>
          <a:ln cap="flat" w="66675">
            <a:solidFill>
              <a:srgbClr val="BEC6D4"/>
            </a:solidFill>
            <a:prstDash val="solid"/>
            <a:headEnd type="none" len="sm" w="sm"/>
            <a:tailEnd type="none" len="sm" w="sm"/>
          </a:ln>
        </p:spPr>
      </p:sp>
      <p:sp>
        <p:nvSpPr>
          <p:cNvPr name="AutoShape 17" id="17"/>
          <p:cNvSpPr/>
          <p:nvPr/>
        </p:nvSpPr>
        <p:spPr>
          <a:xfrm>
            <a:off x="2049991" y="568102"/>
            <a:ext cx="375086" cy="438940"/>
          </a:xfrm>
          <a:prstGeom prst="line">
            <a:avLst/>
          </a:prstGeom>
          <a:ln cap="flat" w="66675">
            <a:solidFill>
              <a:srgbClr val="BEC6D4"/>
            </a:solidFill>
            <a:prstDash val="solid"/>
            <a:headEnd type="none" len="sm" w="sm"/>
            <a:tailEnd type="none" len="sm" w="sm"/>
          </a:ln>
        </p:spPr>
      </p:sp>
      <p:sp>
        <p:nvSpPr>
          <p:cNvPr name="AutoShape 18" id="18"/>
          <p:cNvSpPr/>
          <p:nvPr/>
        </p:nvSpPr>
        <p:spPr>
          <a:xfrm>
            <a:off x="2391209" y="568102"/>
            <a:ext cx="375086" cy="438940"/>
          </a:xfrm>
          <a:prstGeom prst="line">
            <a:avLst/>
          </a:prstGeom>
          <a:ln cap="flat" w="66675">
            <a:solidFill>
              <a:srgbClr val="BEC6D4"/>
            </a:solidFill>
            <a:prstDash val="solid"/>
            <a:headEnd type="none" len="sm" w="sm"/>
            <a:tailEnd type="none" len="sm" w="sm"/>
          </a:ln>
        </p:spPr>
      </p:sp>
      <p:sp>
        <p:nvSpPr>
          <p:cNvPr name="AutoShape 19" id="19"/>
          <p:cNvSpPr/>
          <p:nvPr/>
        </p:nvSpPr>
        <p:spPr>
          <a:xfrm>
            <a:off x="2732427" y="568102"/>
            <a:ext cx="375086" cy="438940"/>
          </a:xfrm>
          <a:prstGeom prst="line">
            <a:avLst/>
          </a:prstGeom>
          <a:ln cap="flat" w="66675">
            <a:solidFill>
              <a:srgbClr val="BEC6D4"/>
            </a:solidFill>
            <a:prstDash val="solid"/>
            <a:headEnd type="none" len="sm" w="sm"/>
            <a:tailEnd type="none" len="sm" w="sm"/>
          </a:ln>
        </p:spPr>
      </p:sp>
      <p:sp>
        <p:nvSpPr>
          <p:cNvPr name="AutoShape 20" id="20"/>
          <p:cNvSpPr/>
          <p:nvPr/>
        </p:nvSpPr>
        <p:spPr>
          <a:xfrm>
            <a:off x="3073645" y="568102"/>
            <a:ext cx="375086" cy="438940"/>
          </a:xfrm>
          <a:prstGeom prst="line">
            <a:avLst/>
          </a:prstGeom>
          <a:ln cap="flat" w="66675">
            <a:solidFill>
              <a:srgbClr val="BEC6D4"/>
            </a:solidFill>
            <a:prstDash val="solid"/>
            <a:headEnd type="none" len="sm" w="sm"/>
            <a:tailEnd type="none" len="sm" w="sm"/>
          </a:ln>
        </p:spPr>
      </p:sp>
      <p:sp>
        <p:nvSpPr>
          <p:cNvPr name="TextBox 21" id="21"/>
          <p:cNvSpPr txBox="true"/>
          <p:nvPr/>
        </p:nvSpPr>
        <p:spPr>
          <a:xfrm rot="0">
            <a:off x="7279586" y="2917144"/>
            <a:ext cx="4426078" cy="179070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TESTING IN CONTAINERIZED ENVIRONMENTS</a:t>
            </a:r>
          </a:p>
        </p:txBody>
      </p:sp>
      <p:sp>
        <p:nvSpPr>
          <p:cNvPr name="TextBox 22" id="22"/>
          <p:cNvSpPr txBox="true"/>
          <p:nvPr/>
        </p:nvSpPr>
        <p:spPr>
          <a:xfrm rot="0">
            <a:off x="7279586" y="5038725"/>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TESTING IN CLOUD ENVIRONMENTS</a:t>
            </a:r>
          </a:p>
        </p:txBody>
      </p:sp>
      <p:sp>
        <p:nvSpPr>
          <p:cNvPr name="TextBox 23" id="23"/>
          <p:cNvSpPr txBox="true"/>
          <p:nvPr/>
        </p:nvSpPr>
        <p:spPr>
          <a:xfrm rot="0">
            <a:off x="13382975" y="2917144"/>
            <a:ext cx="4426078" cy="179070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TRAINING AND INTEGRATION SESSIONS</a:t>
            </a:r>
          </a:p>
        </p:txBody>
      </p:sp>
      <p:sp>
        <p:nvSpPr>
          <p:cNvPr name="TextBox 24" id="24"/>
          <p:cNvSpPr txBox="true"/>
          <p:nvPr/>
        </p:nvSpPr>
        <p:spPr>
          <a:xfrm rot="0">
            <a:off x="13411555" y="5198447"/>
            <a:ext cx="4426078" cy="66675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REFERENCES</a:t>
            </a:r>
          </a:p>
        </p:txBody>
      </p:sp>
      <p:sp>
        <p:nvSpPr>
          <p:cNvPr name="TextBox 25" id="25"/>
          <p:cNvSpPr txBox="true"/>
          <p:nvPr/>
        </p:nvSpPr>
        <p:spPr>
          <a:xfrm rot="0">
            <a:off x="6128414"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09</a:t>
            </a:r>
          </a:p>
        </p:txBody>
      </p:sp>
      <p:sp>
        <p:nvSpPr>
          <p:cNvPr name="TextBox 26" id="26"/>
          <p:cNvSpPr txBox="true"/>
          <p:nvPr/>
        </p:nvSpPr>
        <p:spPr>
          <a:xfrm rot="0">
            <a:off x="12260383"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12</a:t>
            </a:r>
          </a:p>
        </p:txBody>
      </p:sp>
      <p:sp>
        <p:nvSpPr>
          <p:cNvPr name="TextBox 27" id="27"/>
          <p:cNvSpPr txBox="true"/>
          <p:nvPr/>
        </p:nvSpPr>
        <p:spPr>
          <a:xfrm rot="0">
            <a:off x="7279586" y="6891695"/>
            <a:ext cx="4256245" cy="1790700"/>
          </a:xfrm>
          <a:prstGeom prst="rect">
            <a:avLst/>
          </a:prstGeom>
        </p:spPr>
        <p:txBody>
          <a:bodyPr anchor="t" rtlCol="false" tIns="0" lIns="0" bIns="0" rIns="0">
            <a:spAutoFit/>
          </a:bodyPr>
          <a:lstStyle/>
          <a:p>
            <a:pPr>
              <a:lnSpc>
                <a:spcPts val="4439"/>
              </a:lnSpc>
            </a:pPr>
            <a:r>
              <a:rPr lang="en-US" sz="3699">
                <a:solidFill>
                  <a:srgbClr val="051D64"/>
                </a:solidFill>
                <a:latin typeface="Cooper Hewitt Bold"/>
              </a:rPr>
              <a:t>PERFORMANCE TESTING IN DEVOPS</a:t>
            </a:r>
          </a:p>
        </p:txBody>
      </p:sp>
      <p:sp>
        <p:nvSpPr>
          <p:cNvPr name="TextBox 28" id="28"/>
          <p:cNvSpPr txBox="true"/>
          <p:nvPr/>
        </p:nvSpPr>
        <p:spPr>
          <a:xfrm rot="0">
            <a:off x="13411555" y="6923394"/>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QUESTIONS AND DISCUSSION</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Run</a:t>
            </a:r>
          </a:p>
        </p:txBody>
      </p:sp>
      <p:sp>
        <p:nvSpPr>
          <p:cNvPr name="TextBox 3" id="3"/>
          <p:cNvSpPr txBox="true"/>
          <p:nvPr/>
        </p:nvSpPr>
        <p:spPr>
          <a:xfrm rot="0">
            <a:off x="210933" y="1714137"/>
            <a:ext cx="17209014" cy="8493819"/>
          </a:xfrm>
          <a:prstGeom prst="rect">
            <a:avLst/>
          </a:prstGeom>
        </p:spPr>
        <p:txBody>
          <a:bodyPr anchor="t" rtlCol="false" tIns="0" lIns="0" bIns="0" rIns="0">
            <a:spAutoFit/>
          </a:bodyPr>
          <a:lstStyle/>
          <a:p>
            <a:pPr marL="692263" indent="-346132" lvl="1">
              <a:lnSpc>
                <a:spcPts val="4617"/>
              </a:lnSpc>
              <a:buFont typeface="Arial"/>
              <a:buChar char="•"/>
            </a:pPr>
            <a:r>
              <a:rPr lang="en-US" sz="3206">
                <a:solidFill>
                  <a:srgbClr val="000000"/>
                </a:solidFill>
                <a:latin typeface="Canva Sans"/>
              </a:rPr>
              <a:t>Docker Run: Start a Docker Container from an Image.</a:t>
            </a:r>
          </a:p>
          <a:p>
            <a:pPr marL="692263" indent="-346132" lvl="1">
              <a:lnSpc>
                <a:spcPts val="4617"/>
              </a:lnSpc>
              <a:buFont typeface="Arial"/>
              <a:buChar char="•"/>
            </a:pPr>
            <a:r>
              <a:rPr lang="en-US" sz="3206">
                <a:solidFill>
                  <a:srgbClr val="000000"/>
                </a:solidFill>
                <a:latin typeface="Canva Sans"/>
              </a:rPr>
              <a:t>Command: docker run &lt;flags&gt; &lt;image-name&gt;:&lt;tag&gt;</a:t>
            </a:r>
          </a:p>
          <a:p>
            <a:pPr marL="692263" indent="-346132" lvl="1">
              <a:lnSpc>
                <a:spcPts val="4617"/>
              </a:lnSpc>
              <a:buFont typeface="Arial"/>
              <a:buChar char="•"/>
            </a:pPr>
            <a:r>
              <a:rPr lang="en-US" sz="3206">
                <a:solidFill>
                  <a:srgbClr val="000000"/>
                </a:solidFill>
                <a:latin typeface="Canva Sans"/>
              </a:rPr>
              <a:t>Function: Creates and starts a container from a Docker Image.</a:t>
            </a:r>
          </a:p>
          <a:p>
            <a:pPr marL="692263" indent="-346132" lvl="1">
              <a:lnSpc>
                <a:spcPts val="6124"/>
              </a:lnSpc>
              <a:buFont typeface="Arial"/>
              <a:buChar char="•"/>
            </a:pPr>
            <a:r>
              <a:rPr lang="en-US" sz="3206">
                <a:solidFill>
                  <a:srgbClr val="000000"/>
                </a:solidFill>
                <a:latin typeface="Canva Sans"/>
              </a:rPr>
              <a:t>Example: </a:t>
            </a:r>
            <a:r>
              <a:rPr lang="en-US" sz="3206">
                <a:solidFill>
                  <a:srgbClr val="990000"/>
                </a:solidFill>
                <a:latin typeface="Canva Sans"/>
              </a:rPr>
              <a:t>docker run -d -p 8080:80 --name mycontainer myapp:latest</a:t>
            </a:r>
          </a:p>
          <a:p>
            <a:pPr marL="692263" indent="-346132" lvl="1">
              <a:lnSpc>
                <a:spcPts val="6124"/>
              </a:lnSpc>
              <a:buFont typeface="Arial"/>
              <a:buChar char="•"/>
            </a:pPr>
            <a:r>
              <a:rPr lang="en-US" sz="3206">
                <a:solidFill>
                  <a:srgbClr val="000000"/>
                </a:solidFill>
                <a:latin typeface="Canva Sans"/>
              </a:rPr>
              <a:t>Flags:</a:t>
            </a:r>
          </a:p>
          <a:p>
            <a:pPr marL="1384527" indent="-461509" lvl="2">
              <a:lnSpc>
                <a:spcPts val="4617"/>
              </a:lnSpc>
              <a:buFont typeface="Arial"/>
              <a:buChar char="⚬"/>
            </a:pPr>
            <a:r>
              <a:rPr lang="en-US" sz="3206">
                <a:solidFill>
                  <a:srgbClr val="000000"/>
                </a:solidFill>
                <a:latin typeface="Canva Sans"/>
              </a:rPr>
              <a:t>-d: Runs the container in the background (detached mode).</a:t>
            </a:r>
          </a:p>
          <a:p>
            <a:pPr marL="1384527" indent="-461509" lvl="2">
              <a:lnSpc>
                <a:spcPts val="4617"/>
              </a:lnSpc>
              <a:buFont typeface="Arial"/>
              <a:buChar char="⚬"/>
            </a:pPr>
            <a:r>
              <a:rPr lang="en-US" sz="3206">
                <a:solidFill>
                  <a:srgbClr val="000000"/>
                </a:solidFill>
                <a:latin typeface="Canva Sans"/>
              </a:rPr>
              <a:t>-p 8080:80: Maps port 80 in the container to port 8080 on the host system.</a:t>
            </a:r>
          </a:p>
          <a:p>
            <a:pPr marL="1384527" indent="-461509" lvl="2">
              <a:lnSpc>
                <a:spcPts val="4617"/>
              </a:lnSpc>
              <a:buFont typeface="Arial"/>
              <a:buChar char="⚬"/>
            </a:pPr>
            <a:r>
              <a:rPr lang="en-US" sz="3206">
                <a:solidFill>
                  <a:srgbClr val="000000"/>
                </a:solidFill>
                <a:latin typeface="Canva Sans"/>
              </a:rPr>
              <a:t>--name mycontainer: Assigns a custom name to the container.</a:t>
            </a:r>
          </a:p>
          <a:p>
            <a:pPr marL="1384527" indent="-461509" lvl="2">
              <a:lnSpc>
                <a:spcPts val="4617"/>
              </a:lnSpc>
              <a:buFont typeface="Arial"/>
              <a:buChar char="⚬"/>
            </a:pPr>
            <a:r>
              <a:rPr lang="en-US" sz="3206">
                <a:solidFill>
                  <a:srgbClr val="000000"/>
                </a:solidFill>
                <a:latin typeface="Canva Sans"/>
              </a:rPr>
              <a:t>--rm: Automatically removes the container when it stops running.</a:t>
            </a:r>
          </a:p>
          <a:p>
            <a:pPr marL="1384527" indent="-461509" lvl="2">
              <a:lnSpc>
                <a:spcPts val="4617"/>
              </a:lnSpc>
              <a:buFont typeface="Arial"/>
              <a:buChar char="⚬"/>
            </a:pPr>
            <a:r>
              <a:rPr lang="en-US" sz="3206">
                <a:solidFill>
                  <a:srgbClr val="000000"/>
                </a:solidFill>
                <a:latin typeface="Canva Sans"/>
              </a:rPr>
              <a:t>-e &lt;env-variable=value&gt;: Sets environment variables within the container.</a:t>
            </a:r>
          </a:p>
          <a:p>
            <a:pPr marL="1384527" indent="-461509" lvl="2">
              <a:lnSpc>
                <a:spcPts val="4617"/>
              </a:lnSpc>
              <a:buFont typeface="Arial"/>
              <a:buChar char="⚬"/>
            </a:pPr>
            <a:r>
              <a:rPr lang="en-US" sz="3206">
                <a:solidFill>
                  <a:srgbClr val="000000"/>
                </a:solidFill>
                <a:latin typeface="Canva Sans"/>
              </a:rPr>
              <a:t>-v &lt;host-path&gt;:&lt;container-path&gt;: Mounts a volume from the host to the container.</a:t>
            </a:r>
          </a:p>
          <a:p>
            <a:pPr marL="1384527" indent="-461509" lvl="2">
              <a:lnSpc>
                <a:spcPts val="4617"/>
              </a:lnSpc>
              <a:buFont typeface="Arial"/>
              <a:buChar char="⚬"/>
            </a:pPr>
            <a:r>
              <a:rPr lang="en-US" sz="3206">
                <a:solidFill>
                  <a:srgbClr val="000000"/>
                </a:solidFill>
                <a:latin typeface="Canva Sans"/>
              </a:rPr>
              <a:t>--network &lt;network-name&gt;: Connects the container to a specific network.</a:t>
            </a:r>
          </a:p>
          <a:p>
            <a:pPr algn="l" marL="692263" indent="-346132" lvl="1">
              <a:lnSpc>
                <a:spcPts val="4617"/>
              </a:lnSpc>
              <a:buFont typeface="Arial"/>
              <a:buChar char="•"/>
            </a:pP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Exec</a:t>
            </a:r>
          </a:p>
        </p:txBody>
      </p:sp>
      <p:sp>
        <p:nvSpPr>
          <p:cNvPr name="TextBox 3" id="3"/>
          <p:cNvSpPr txBox="true"/>
          <p:nvPr/>
        </p:nvSpPr>
        <p:spPr>
          <a:xfrm rot="0">
            <a:off x="210933" y="1714137"/>
            <a:ext cx="17209014" cy="6950769"/>
          </a:xfrm>
          <a:prstGeom prst="rect">
            <a:avLst/>
          </a:prstGeom>
        </p:spPr>
        <p:txBody>
          <a:bodyPr anchor="t" rtlCol="false" tIns="0" lIns="0" bIns="0" rIns="0">
            <a:spAutoFit/>
          </a:bodyPr>
          <a:lstStyle/>
          <a:p>
            <a:pPr marL="692263" indent="-346132" lvl="1">
              <a:lnSpc>
                <a:spcPts val="4617"/>
              </a:lnSpc>
              <a:buFont typeface="Arial"/>
              <a:buChar char="•"/>
            </a:pPr>
            <a:r>
              <a:rPr lang="en-US" sz="3206">
                <a:solidFill>
                  <a:srgbClr val="000000"/>
                </a:solidFill>
                <a:latin typeface="Canva Sans"/>
              </a:rPr>
              <a:t>Docker Exec: Run commands inside a running container.</a:t>
            </a:r>
          </a:p>
          <a:p>
            <a:pPr marL="692263" indent="-346132" lvl="1">
              <a:lnSpc>
                <a:spcPts val="4617"/>
              </a:lnSpc>
              <a:buFont typeface="Arial"/>
              <a:buChar char="•"/>
            </a:pPr>
            <a:r>
              <a:rPr lang="en-US" sz="3206">
                <a:solidFill>
                  <a:srgbClr val="000000"/>
                </a:solidFill>
                <a:latin typeface="Canva Sans"/>
              </a:rPr>
              <a:t>Command: docker exec &lt;flags&gt; &lt;container-id/name&gt; &lt;command&gt;</a:t>
            </a:r>
          </a:p>
          <a:p>
            <a:pPr marL="692263" indent="-346132" lvl="1">
              <a:lnSpc>
                <a:spcPts val="4617"/>
              </a:lnSpc>
              <a:buFont typeface="Arial"/>
              <a:buChar char="•"/>
            </a:pPr>
            <a:r>
              <a:rPr lang="en-US" sz="3206">
                <a:solidFill>
                  <a:srgbClr val="000000"/>
                </a:solidFill>
                <a:latin typeface="Canva Sans"/>
              </a:rPr>
              <a:t>Function: Executes a command within a running container.</a:t>
            </a:r>
          </a:p>
          <a:p>
            <a:pPr marL="692263" indent="-346132" lvl="1">
              <a:lnSpc>
                <a:spcPts val="4617"/>
              </a:lnSpc>
              <a:buFont typeface="Arial"/>
              <a:buChar char="•"/>
            </a:pPr>
            <a:r>
              <a:rPr lang="en-US" sz="3206">
                <a:solidFill>
                  <a:srgbClr val="000000"/>
                </a:solidFill>
                <a:latin typeface="Canva Sans"/>
              </a:rPr>
              <a:t>Example: </a:t>
            </a:r>
            <a:r>
              <a:rPr lang="en-US" sz="3206">
                <a:solidFill>
                  <a:srgbClr val="990000"/>
                </a:solidFill>
                <a:latin typeface="Canva Sans"/>
              </a:rPr>
              <a:t>docker exec -it mycontainer bash</a:t>
            </a:r>
          </a:p>
          <a:p>
            <a:pPr>
              <a:lnSpc>
                <a:spcPts val="4617"/>
              </a:lnSpc>
            </a:pPr>
            <a:r>
              <a:rPr lang="en-US" sz="3206">
                <a:solidFill>
                  <a:srgbClr val="000000"/>
                </a:solidFill>
                <a:latin typeface="Canva Sans"/>
              </a:rPr>
              <a:t>Flags:</a:t>
            </a:r>
          </a:p>
          <a:p>
            <a:pPr marL="1384527" indent="-461509" lvl="2">
              <a:lnSpc>
                <a:spcPts val="4617"/>
              </a:lnSpc>
              <a:buFont typeface="Arial"/>
              <a:buChar char="⚬"/>
            </a:pPr>
            <a:r>
              <a:rPr lang="en-US" sz="3206">
                <a:solidFill>
                  <a:srgbClr val="000000"/>
                </a:solidFill>
                <a:latin typeface="Canva Sans"/>
              </a:rPr>
              <a:t>-i: Attach stdin for interactive input.</a:t>
            </a:r>
          </a:p>
          <a:p>
            <a:pPr marL="1384527" indent="-461509" lvl="2">
              <a:lnSpc>
                <a:spcPts val="4617"/>
              </a:lnSpc>
              <a:buFont typeface="Arial"/>
              <a:buChar char="⚬"/>
            </a:pPr>
            <a:r>
              <a:rPr lang="en-US" sz="3206">
                <a:solidFill>
                  <a:srgbClr val="000000"/>
                </a:solidFill>
                <a:latin typeface="Canva Sans"/>
              </a:rPr>
              <a:t>-t: Allocate a pseudo-TTY for the command.</a:t>
            </a:r>
          </a:p>
          <a:p>
            <a:pPr marL="1384527" indent="-461509" lvl="2">
              <a:lnSpc>
                <a:spcPts val="4617"/>
              </a:lnSpc>
              <a:buFont typeface="Arial"/>
              <a:buChar char="⚬"/>
            </a:pPr>
            <a:r>
              <a:rPr lang="en-US" sz="3206">
                <a:solidFill>
                  <a:srgbClr val="000000"/>
                </a:solidFill>
                <a:latin typeface="Canva Sans"/>
              </a:rPr>
              <a:t>-d: Detach from the container's console without killing the command.</a:t>
            </a:r>
          </a:p>
          <a:p>
            <a:pPr marL="1384527" indent="-461509" lvl="2">
              <a:lnSpc>
                <a:spcPts val="4617"/>
              </a:lnSpc>
              <a:buFont typeface="Arial"/>
              <a:buChar char="⚬"/>
            </a:pPr>
            <a:r>
              <a:rPr lang="en-US" sz="3206">
                <a:solidFill>
                  <a:srgbClr val="000000"/>
                </a:solidFill>
                <a:latin typeface="Canva Sans"/>
              </a:rPr>
              <a:t>-e &lt;env-variable=value&gt;: Sets environment variables within the container.</a:t>
            </a:r>
          </a:p>
          <a:p>
            <a:pPr marL="1384527" indent="-461509" lvl="2">
              <a:lnSpc>
                <a:spcPts val="4617"/>
              </a:lnSpc>
              <a:buFont typeface="Arial"/>
              <a:buChar char="⚬"/>
            </a:pPr>
            <a:r>
              <a:rPr lang="en-US" sz="3206">
                <a:solidFill>
                  <a:srgbClr val="000000"/>
                </a:solidFill>
                <a:latin typeface="Canva Sans"/>
              </a:rPr>
              <a:t>--user &lt;username&gt;: Specifies the username or UID for the command.</a:t>
            </a:r>
          </a:p>
          <a:p>
            <a:pPr marL="1384527" indent="-461509" lvl="2">
              <a:lnSpc>
                <a:spcPts val="4617"/>
              </a:lnSpc>
              <a:buFont typeface="Arial"/>
              <a:buChar char="⚬"/>
            </a:pPr>
            <a:r>
              <a:rPr lang="en-US" sz="3206">
                <a:solidFill>
                  <a:srgbClr val="000000"/>
                </a:solidFill>
                <a:latin typeface="Canva Sans"/>
              </a:rPr>
              <a:t>--workdir &lt;directory&gt;: Sets the working directory for the command.</a:t>
            </a:r>
          </a:p>
          <a:p>
            <a:pPr algn="l" marL="692263" indent="-346132" lvl="1">
              <a:lnSpc>
                <a:spcPts val="4617"/>
              </a:lnSpc>
              <a:buFont typeface="Arial"/>
              <a:buChar char="•"/>
            </a:pP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Push</a:t>
            </a:r>
          </a:p>
        </p:txBody>
      </p:sp>
      <p:sp>
        <p:nvSpPr>
          <p:cNvPr name="TextBox 3" id="3"/>
          <p:cNvSpPr txBox="true"/>
          <p:nvPr/>
        </p:nvSpPr>
        <p:spPr>
          <a:xfrm rot="0">
            <a:off x="210933" y="1714137"/>
            <a:ext cx="17209014" cy="2883594"/>
          </a:xfrm>
          <a:prstGeom prst="rect">
            <a:avLst/>
          </a:prstGeom>
        </p:spPr>
        <p:txBody>
          <a:bodyPr anchor="t" rtlCol="false" tIns="0" lIns="0" bIns="0" rIns="0">
            <a:spAutoFit/>
          </a:bodyPr>
          <a:lstStyle/>
          <a:p>
            <a:pPr marL="692263" indent="-346132" lvl="1">
              <a:lnSpc>
                <a:spcPts val="4617"/>
              </a:lnSpc>
              <a:buFont typeface="Arial"/>
              <a:buChar char="•"/>
            </a:pPr>
            <a:r>
              <a:rPr lang="en-US" sz="3206">
                <a:solidFill>
                  <a:srgbClr val="000000"/>
                </a:solidFill>
                <a:latin typeface="Canva Sans"/>
              </a:rPr>
              <a:t>Docker Push</a:t>
            </a:r>
          </a:p>
          <a:p>
            <a:pPr marL="692263" indent="-346132" lvl="1">
              <a:lnSpc>
                <a:spcPts val="4617"/>
              </a:lnSpc>
              <a:buFont typeface="Arial"/>
              <a:buChar char="•"/>
            </a:pPr>
            <a:r>
              <a:rPr lang="en-US" sz="3206">
                <a:solidFill>
                  <a:srgbClr val="000000"/>
                </a:solidFill>
                <a:latin typeface="Canva Sans"/>
              </a:rPr>
              <a:t>Docker Push: Upload Docker Images to a registry.</a:t>
            </a:r>
          </a:p>
          <a:p>
            <a:pPr marL="692263" indent="-346132" lvl="1">
              <a:lnSpc>
                <a:spcPts val="4617"/>
              </a:lnSpc>
              <a:buFont typeface="Arial"/>
              <a:buChar char="•"/>
            </a:pPr>
            <a:r>
              <a:rPr lang="en-US" sz="3206">
                <a:solidFill>
                  <a:srgbClr val="000000"/>
                </a:solidFill>
                <a:latin typeface="Canva Sans"/>
              </a:rPr>
              <a:t>Command: docker push &lt;registry&gt;/&lt;image-name&gt;:&lt;tag&gt;</a:t>
            </a:r>
          </a:p>
          <a:p>
            <a:pPr marL="692263" indent="-346132" lvl="1">
              <a:lnSpc>
                <a:spcPts val="4617"/>
              </a:lnSpc>
              <a:buFont typeface="Arial"/>
              <a:buChar char="•"/>
            </a:pPr>
            <a:r>
              <a:rPr lang="en-US" sz="3206">
                <a:solidFill>
                  <a:srgbClr val="000000"/>
                </a:solidFill>
                <a:latin typeface="Canva Sans"/>
              </a:rPr>
              <a:t>Function: Uploads a Docker Image to a registry for sharing and distribution.</a:t>
            </a:r>
          </a:p>
          <a:p>
            <a:pPr algn="l" marL="692263" indent="-346132" lvl="1">
              <a:lnSpc>
                <a:spcPts val="4617"/>
              </a:lnSpc>
              <a:buFont typeface="Arial"/>
              <a:buChar char="•"/>
            </a:pPr>
            <a:r>
              <a:rPr lang="en-US" sz="3206">
                <a:solidFill>
                  <a:srgbClr val="000000"/>
                </a:solidFill>
                <a:latin typeface="Canva Sans"/>
              </a:rPr>
              <a:t>Example: </a:t>
            </a:r>
            <a:r>
              <a:rPr lang="en-US" sz="3206">
                <a:solidFill>
                  <a:srgbClr val="990000"/>
                </a:solidFill>
                <a:latin typeface="Canva Sans"/>
              </a:rPr>
              <a:t>docker push myregistry/myapp:latest</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Remove Container</a:t>
            </a:r>
          </a:p>
        </p:txBody>
      </p:sp>
      <p:sp>
        <p:nvSpPr>
          <p:cNvPr name="TextBox 3" id="3"/>
          <p:cNvSpPr txBox="true"/>
          <p:nvPr/>
        </p:nvSpPr>
        <p:spPr>
          <a:xfrm rot="0">
            <a:off x="210933" y="1714137"/>
            <a:ext cx="17209014" cy="5207694"/>
          </a:xfrm>
          <a:prstGeom prst="rect">
            <a:avLst/>
          </a:prstGeom>
        </p:spPr>
        <p:txBody>
          <a:bodyPr anchor="t" rtlCol="false" tIns="0" lIns="0" bIns="0" rIns="0">
            <a:spAutoFit/>
          </a:bodyPr>
          <a:lstStyle/>
          <a:p>
            <a:pPr marL="692263" indent="-346132" lvl="1">
              <a:lnSpc>
                <a:spcPts val="4617"/>
              </a:lnSpc>
              <a:buFont typeface="Arial"/>
              <a:buChar char="•"/>
            </a:pPr>
            <a:r>
              <a:rPr lang="en-US" sz="3206">
                <a:solidFill>
                  <a:srgbClr val="000000"/>
                </a:solidFill>
                <a:latin typeface="Canva Sans"/>
              </a:rPr>
              <a:t>Docker Remove Container: Delete a container from your system.</a:t>
            </a:r>
          </a:p>
          <a:p>
            <a:pPr marL="692263" indent="-346132" lvl="1">
              <a:lnSpc>
                <a:spcPts val="4617"/>
              </a:lnSpc>
              <a:buFont typeface="Arial"/>
              <a:buChar char="•"/>
            </a:pPr>
            <a:r>
              <a:rPr lang="en-US" sz="3206">
                <a:solidFill>
                  <a:srgbClr val="000000"/>
                </a:solidFill>
                <a:latin typeface="Canva Sans"/>
              </a:rPr>
              <a:t>Command: docker rm &lt;container-id/name&gt;</a:t>
            </a:r>
          </a:p>
          <a:p>
            <a:pPr marL="692263" indent="-346132" lvl="1">
              <a:lnSpc>
                <a:spcPts val="4617"/>
              </a:lnSpc>
              <a:buFont typeface="Arial"/>
              <a:buChar char="•"/>
            </a:pPr>
            <a:r>
              <a:rPr lang="en-US" sz="3206">
                <a:solidFill>
                  <a:srgbClr val="000000"/>
                </a:solidFill>
                <a:latin typeface="Canva Sans"/>
              </a:rPr>
              <a:t>Function: Removes a specific container from your system.</a:t>
            </a:r>
          </a:p>
          <a:p>
            <a:pPr marL="692263" indent="-346132" lvl="1">
              <a:lnSpc>
                <a:spcPts val="4617"/>
              </a:lnSpc>
              <a:buFont typeface="Arial"/>
              <a:buChar char="•"/>
            </a:pPr>
            <a:r>
              <a:rPr lang="en-US" sz="3206">
                <a:solidFill>
                  <a:srgbClr val="000000"/>
                </a:solidFill>
                <a:latin typeface="Canva Sans"/>
              </a:rPr>
              <a:t>Example: </a:t>
            </a:r>
            <a:r>
              <a:rPr lang="en-US" sz="3206">
                <a:solidFill>
                  <a:srgbClr val="990000"/>
                </a:solidFill>
                <a:latin typeface="Canva Sans"/>
              </a:rPr>
              <a:t>docker rm mycontainer</a:t>
            </a:r>
          </a:p>
          <a:p>
            <a:pPr marL="692263" indent="-346132" lvl="1">
              <a:lnSpc>
                <a:spcPts val="4617"/>
              </a:lnSpc>
              <a:buFont typeface="Arial"/>
              <a:buChar char="•"/>
            </a:pPr>
            <a:r>
              <a:rPr lang="en-US" sz="3206">
                <a:solidFill>
                  <a:srgbClr val="000000"/>
                </a:solidFill>
                <a:latin typeface="Canva Sans"/>
              </a:rPr>
              <a:t>Additional Options:</a:t>
            </a:r>
          </a:p>
          <a:p>
            <a:pPr marL="1384527" indent="-461509" lvl="2">
              <a:lnSpc>
                <a:spcPts val="4617"/>
              </a:lnSpc>
              <a:buFont typeface="Arial"/>
              <a:buChar char="⚬"/>
            </a:pPr>
            <a:r>
              <a:rPr lang="en-US" sz="3206">
                <a:solidFill>
                  <a:srgbClr val="000000"/>
                </a:solidFill>
                <a:latin typeface="Canva Sans"/>
              </a:rPr>
              <a:t>docker rm -f &lt;container-id/name&gt;: Forcefully removes a running container.</a:t>
            </a:r>
          </a:p>
          <a:p>
            <a:pPr marL="1384527" indent="-461509" lvl="2">
              <a:lnSpc>
                <a:spcPts val="4617"/>
              </a:lnSpc>
              <a:buFont typeface="Arial"/>
              <a:buChar char="⚬"/>
            </a:pPr>
            <a:r>
              <a:rPr lang="en-US" sz="3206">
                <a:solidFill>
                  <a:srgbClr val="000000"/>
                </a:solidFill>
                <a:latin typeface="Canva Sans"/>
              </a:rPr>
              <a:t>docker rm -v &lt;container-id/name&gt;: Removes a container and its associated volumes.</a:t>
            </a:r>
          </a:p>
          <a:p>
            <a:pPr algn="l" marL="692263" indent="-346132" lvl="1">
              <a:lnSpc>
                <a:spcPts val="4617"/>
              </a:lnSpc>
              <a:buFont typeface="Arial"/>
              <a:buChar char="•"/>
            </a:pP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Remove Image</a:t>
            </a:r>
          </a:p>
        </p:txBody>
      </p:sp>
      <p:sp>
        <p:nvSpPr>
          <p:cNvPr name="TextBox 3" id="3"/>
          <p:cNvSpPr txBox="true"/>
          <p:nvPr/>
        </p:nvSpPr>
        <p:spPr>
          <a:xfrm rot="0">
            <a:off x="210933" y="1714137"/>
            <a:ext cx="17209014" cy="5207694"/>
          </a:xfrm>
          <a:prstGeom prst="rect">
            <a:avLst/>
          </a:prstGeom>
        </p:spPr>
        <p:txBody>
          <a:bodyPr anchor="t" rtlCol="false" tIns="0" lIns="0" bIns="0" rIns="0">
            <a:spAutoFit/>
          </a:bodyPr>
          <a:lstStyle/>
          <a:p>
            <a:pPr marL="692263" indent="-346132" lvl="1">
              <a:lnSpc>
                <a:spcPts val="4617"/>
              </a:lnSpc>
              <a:buFont typeface="Arial"/>
              <a:buChar char="•"/>
            </a:pPr>
            <a:r>
              <a:rPr lang="en-US" sz="3206">
                <a:solidFill>
                  <a:srgbClr val="000000"/>
                </a:solidFill>
                <a:latin typeface="Canva Sans"/>
              </a:rPr>
              <a:t>Docker Remove Image: Delete an image from your system.</a:t>
            </a:r>
          </a:p>
          <a:p>
            <a:pPr marL="692263" indent="-346132" lvl="1">
              <a:lnSpc>
                <a:spcPts val="4617"/>
              </a:lnSpc>
              <a:buFont typeface="Arial"/>
              <a:buChar char="•"/>
            </a:pPr>
            <a:r>
              <a:rPr lang="en-US" sz="3206">
                <a:solidFill>
                  <a:srgbClr val="000000"/>
                </a:solidFill>
                <a:latin typeface="Canva Sans"/>
              </a:rPr>
              <a:t>Command: docker rmi &lt;image-id/name&gt;</a:t>
            </a:r>
          </a:p>
          <a:p>
            <a:pPr marL="692263" indent="-346132" lvl="1">
              <a:lnSpc>
                <a:spcPts val="4617"/>
              </a:lnSpc>
              <a:buFont typeface="Arial"/>
              <a:buChar char="•"/>
            </a:pPr>
            <a:r>
              <a:rPr lang="en-US" sz="3206">
                <a:solidFill>
                  <a:srgbClr val="000000"/>
                </a:solidFill>
                <a:latin typeface="Canva Sans"/>
              </a:rPr>
              <a:t>Function: Removes a specific image from your system.</a:t>
            </a:r>
          </a:p>
          <a:p>
            <a:pPr marL="692263" indent="-346132" lvl="1">
              <a:lnSpc>
                <a:spcPts val="4617"/>
              </a:lnSpc>
              <a:buFont typeface="Arial"/>
              <a:buChar char="•"/>
            </a:pPr>
            <a:r>
              <a:rPr lang="en-US" sz="3206">
                <a:solidFill>
                  <a:srgbClr val="000000"/>
                </a:solidFill>
                <a:latin typeface="Canva Sans"/>
              </a:rPr>
              <a:t>Example: </a:t>
            </a:r>
            <a:r>
              <a:rPr lang="en-US" sz="3206">
                <a:solidFill>
                  <a:srgbClr val="990000"/>
                </a:solidFill>
                <a:latin typeface="Canva Sans"/>
              </a:rPr>
              <a:t>docker rmi myimage:latest</a:t>
            </a:r>
          </a:p>
          <a:p>
            <a:pPr marL="692263" indent="-346132" lvl="1">
              <a:lnSpc>
                <a:spcPts val="4617"/>
              </a:lnSpc>
              <a:buFont typeface="Arial"/>
              <a:buChar char="•"/>
            </a:pPr>
            <a:r>
              <a:rPr lang="en-US" sz="3206">
                <a:solidFill>
                  <a:srgbClr val="000000"/>
                </a:solidFill>
                <a:latin typeface="Canva Sans"/>
              </a:rPr>
              <a:t>Additional Options:</a:t>
            </a:r>
          </a:p>
          <a:p>
            <a:pPr marL="1384527" indent="-461509" lvl="2">
              <a:lnSpc>
                <a:spcPts val="4617"/>
              </a:lnSpc>
              <a:buFont typeface="Arial"/>
              <a:buChar char="⚬"/>
            </a:pPr>
            <a:r>
              <a:rPr lang="en-US" sz="3206">
                <a:solidFill>
                  <a:srgbClr val="000000"/>
                </a:solidFill>
                <a:latin typeface="Canva Sans"/>
              </a:rPr>
              <a:t>docker rmi -f &lt;image-id/name&gt;: Forcefully removes an image, even if it's being used by containers.</a:t>
            </a:r>
          </a:p>
          <a:p>
            <a:pPr marL="1384527" indent="-461509" lvl="2">
              <a:lnSpc>
                <a:spcPts val="4617"/>
              </a:lnSpc>
              <a:buFont typeface="Arial"/>
              <a:buChar char="⚬"/>
            </a:pPr>
            <a:r>
              <a:rPr lang="en-US" sz="3206">
                <a:solidFill>
                  <a:srgbClr val="000000"/>
                </a:solidFill>
                <a:latin typeface="Canva Sans"/>
              </a:rPr>
              <a:t>docker rmi $(docker images -a -q): Removes all images on your system.</a:t>
            </a:r>
          </a:p>
          <a:p>
            <a:pPr algn="l" marL="692263" indent="-346132" lvl="1">
              <a:lnSpc>
                <a:spcPts val="4617"/>
              </a:lnSpc>
              <a:buFont typeface="Arial"/>
              <a:buChar char="•"/>
            </a:pP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Networking (1)</a:t>
            </a:r>
          </a:p>
        </p:txBody>
      </p:sp>
      <p:sp>
        <p:nvSpPr>
          <p:cNvPr name="TextBox 3" id="3"/>
          <p:cNvSpPr txBox="true"/>
          <p:nvPr/>
        </p:nvSpPr>
        <p:spPr>
          <a:xfrm rot="0">
            <a:off x="210933" y="1714137"/>
            <a:ext cx="17209014" cy="5788719"/>
          </a:xfrm>
          <a:prstGeom prst="rect">
            <a:avLst/>
          </a:prstGeom>
        </p:spPr>
        <p:txBody>
          <a:bodyPr anchor="t" rtlCol="false" tIns="0" lIns="0" bIns="0" rIns="0">
            <a:spAutoFit/>
          </a:bodyPr>
          <a:lstStyle/>
          <a:p>
            <a:pPr marL="692263" indent="-346132" lvl="1">
              <a:lnSpc>
                <a:spcPts val="4617"/>
              </a:lnSpc>
              <a:buFont typeface="Arial"/>
              <a:buChar char="•"/>
            </a:pPr>
            <a:r>
              <a:rPr lang="en-US" sz="3206">
                <a:solidFill>
                  <a:srgbClr val="000000"/>
                </a:solidFill>
                <a:latin typeface="Canva Sans"/>
              </a:rPr>
              <a:t>Docker Networking: Connecting Docker containers and enabling communication.</a:t>
            </a:r>
          </a:p>
          <a:p>
            <a:pPr marL="692263" indent="-346132" lvl="1">
              <a:lnSpc>
                <a:spcPts val="4617"/>
              </a:lnSpc>
              <a:buFont typeface="Arial"/>
              <a:buChar char="•"/>
            </a:pPr>
            <a:r>
              <a:rPr lang="en-US" sz="3206">
                <a:solidFill>
                  <a:srgbClr val="000000"/>
                </a:solidFill>
                <a:latin typeface="Canva Sans"/>
              </a:rPr>
              <a:t>Default Networking:</a:t>
            </a:r>
          </a:p>
          <a:p>
            <a:pPr marL="1384527" indent="-461509" lvl="2">
              <a:lnSpc>
                <a:spcPts val="4617"/>
              </a:lnSpc>
              <a:buFont typeface="Arial"/>
              <a:buChar char="⚬"/>
            </a:pPr>
            <a:r>
              <a:rPr lang="en-US" sz="3206">
                <a:solidFill>
                  <a:srgbClr val="000000"/>
                </a:solidFill>
                <a:latin typeface="Canva Sans"/>
              </a:rPr>
              <a:t>Docker creates a default bridge network for containers to communicate.</a:t>
            </a:r>
          </a:p>
          <a:p>
            <a:pPr marL="1384527" indent="-461509" lvl="2">
              <a:lnSpc>
                <a:spcPts val="4617"/>
              </a:lnSpc>
              <a:buFont typeface="Arial"/>
              <a:buChar char="⚬"/>
            </a:pPr>
            <a:r>
              <a:rPr lang="en-US" sz="3206">
                <a:solidFill>
                  <a:srgbClr val="000000"/>
                </a:solidFill>
                <a:latin typeface="Canva Sans"/>
              </a:rPr>
              <a:t>Each container gets its own IP address and can access other containers using that IP.</a:t>
            </a:r>
          </a:p>
          <a:p>
            <a:pPr marL="692263" indent="-346132" lvl="1">
              <a:lnSpc>
                <a:spcPts val="4617"/>
              </a:lnSpc>
              <a:buFont typeface="Arial"/>
              <a:buChar char="•"/>
            </a:pPr>
            <a:r>
              <a:rPr lang="en-US" sz="3206">
                <a:solidFill>
                  <a:srgbClr val="000000"/>
                </a:solidFill>
                <a:latin typeface="Canva Sans"/>
              </a:rPr>
              <a:t>Docker Network Commands:</a:t>
            </a:r>
          </a:p>
          <a:p>
            <a:pPr marL="1384527" indent="-461509" lvl="2">
              <a:lnSpc>
                <a:spcPts val="4617"/>
              </a:lnSpc>
              <a:buFont typeface="Arial"/>
              <a:buChar char="⚬"/>
            </a:pPr>
            <a:r>
              <a:rPr lang="en-US" sz="3206">
                <a:solidFill>
                  <a:srgbClr val="990000"/>
                </a:solidFill>
                <a:latin typeface="Canva Sans"/>
              </a:rPr>
              <a:t>docker network create</a:t>
            </a:r>
            <a:r>
              <a:rPr lang="en-US" sz="3206">
                <a:solidFill>
                  <a:srgbClr val="000000"/>
                </a:solidFill>
                <a:latin typeface="Canva Sans"/>
              </a:rPr>
              <a:t>: Creates a new user-defined network.</a:t>
            </a:r>
          </a:p>
          <a:p>
            <a:pPr marL="1384527" indent="-461509" lvl="2">
              <a:lnSpc>
                <a:spcPts val="4617"/>
              </a:lnSpc>
              <a:buFont typeface="Arial"/>
              <a:buChar char="⚬"/>
            </a:pPr>
            <a:r>
              <a:rPr lang="en-US" sz="3206">
                <a:solidFill>
                  <a:srgbClr val="990000"/>
                </a:solidFill>
                <a:latin typeface="Canva Sans"/>
              </a:rPr>
              <a:t>docker network connect</a:t>
            </a:r>
            <a:r>
              <a:rPr lang="en-US" sz="3206">
                <a:solidFill>
                  <a:srgbClr val="000000"/>
                </a:solidFill>
                <a:latin typeface="Canva Sans"/>
              </a:rPr>
              <a:t>: Connects a container to a network.</a:t>
            </a:r>
          </a:p>
          <a:p>
            <a:pPr marL="1384527" indent="-461509" lvl="2">
              <a:lnSpc>
                <a:spcPts val="4617"/>
              </a:lnSpc>
              <a:buFont typeface="Arial"/>
              <a:buChar char="⚬"/>
            </a:pPr>
            <a:r>
              <a:rPr lang="en-US" sz="3206">
                <a:solidFill>
                  <a:srgbClr val="990000"/>
                </a:solidFill>
                <a:latin typeface="Canva Sans"/>
              </a:rPr>
              <a:t>docker network disconnect</a:t>
            </a:r>
            <a:r>
              <a:rPr lang="en-US" sz="3206">
                <a:solidFill>
                  <a:srgbClr val="000000"/>
                </a:solidFill>
                <a:latin typeface="Canva Sans"/>
              </a:rPr>
              <a:t>: Disconnects a container from a network.</a:t>
            </a:r>
          </a:p>
          <a:p>
            <a:pPr algn="l" marL="692263" indent="-346132" lvl="1">
              <a:lnSpc>
                <a:spcPts val="4617"/>
              </a:lnSpc>
              <a:buFont typeface="Arial"/>
              <a:buChar char="•"/>
            </a:pPr>
          </a:p>
        </p:txBody>
      </p:sp>
    </p:spTree>
  </p:cSld>
  <p:clrMapOvr>
    <a:masterClrMapping/>
  </p:clrMapOvr>
</p:sld>
</file>

<file path=ppt/slides/slide36.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Networking (2)</a:t>
            </a:r>
          </a:p>
        </p:txBody>
      </p:sp>
      <p:sp>
        <p:nvSpPr>
          <p:cNvPr name="TextBox 3" id="3"/>
          <p:cNvSpPr txBox="true"/>
          <p:nvPr/>
        </p:nvSpPr>
        <p:spPr>
          <a:xfrm rot="0">
            <a:off x="210933" y="1714137"/>
            <a:ext cx="17209014" cy="4045644"/>
          </a:xfrm>
          <a:prstGeom prst="rect">
            <a:avLst/>
          </a:prstGeom>
        </p:spPr>
        <p:txBody>
          <a:bodyPr anchor="t" rtlCol="false" tIns="0" lIns="0" bIns="0" rIns="0">
            <a:spAutoFit/>
          </a:bodyPr>
          <a:lstStyle/>
          <a:p>
            <a:pPr marL="692263" indent="-346132" lvl="1">
              <a:lnSpc>
                <a:spcPts val="4617"/>
              </a:lnSpc>
              <a:buFont typeface="Arial"/>
              <a:buChar char="•"/>
            </a:pPr>
            <a:r>
              <a:rPr lang="en-US" sz="3206">
                <a:solidFill>
                  <a:srgbClr val="000000"/>
                </a:solidFill>
                <a:latin typeface="Canva Sans"/>
              </a:rPr>
              <a:t>Types of Networking:</a:t>
            </a:r>
          </a:p>
          <a:p>
            <a:pPr marL="1384527" indent="-461509" lvl="2">
              <a:lnSpc>
                <a:spcPts val="4617"/>
              </a:lnSpc>
              <a:buFont typeface="Arial"/>
              <a:buChar char="⚬"/>
            </a:pPr>
            <a:r>
              <a:rPr lang="en-US" sz="3206">
                <a:solidFill>
                  <a:srgbClr val="990000"/>
                </a:solidFill>
                <a:latin typeface="Canva Sans"/>
              </a:rPr>
              <a:t>Bridge Network</a:t>
            </a:r>
            <a:r>
              <a:rPr lang="en-US" sz="3206">
                <a:solidFill>
                  <a:srgbClr val="000000"/>
                </a:solidFill>
                <a:latin typeface="Canva Sans"/>
              </a:rPr>
              <a:t>: Default network allowing containers on the same host to communicate.</a:t>
            </a:r>
          </a:p>
          <a:p>
            <a:pPr marL="1384527" indent="-461509" lvl="2">
              <a:lnSpc>
                <a:spcPts val="4617"/>
              </a:lnSpc>
              <a:buFont typeface="Arial"/>
              <a:buChar char="⚬"/>
            </a:pPr>
            <a:r>
              <a:rPr lang="en-US" sz="3206">
                <a:solidFill>
                  <a:srgbClr val="990000"/>
                </a:solidFill>
                <a:latin typeface="Canva Sans"/>
              </a:rPr>
              <a:t>Host Network</a:t>
            </a:r>
            <a:r>
              <a:rPr lang="en-US" sz="3206">
                <a:solidFill>
                  <a:srgbClr val="000000"/>
                </a:solidFill>
                <a:latin typeface="Canva Sans"/>
              </a:rPr>
              <a:t>: Container uses the host's network stack directly.</a:t>
            </a:r>
          </a:p>
          <a:p>
            <a:pPr marL="1384527" indent="-461509" lvl="2">
              <a:lnSpc>
                <a:spcPts val="4617"/>
              </a:lnSpc>
              <a:buFont typeface="Arial"/>
              <a:buChar char="⚬"/>
            </a:pPr>
            <a:r>
              <a:rPr lang="en-US" sz="3206">
                <a:solidFill>
                  <a:srgbClr val="990000"/>
                </a:solidFill>
                <a:latin typeface="Canva Sans"/>
              </a:rPr>
              <a:t>Overlay Network</a:t>
            </a:r>
            <a:r>
              <a:rPr lang="en-US" sz="3206">
                <a:solidFill>
                  <a:srgbClr val="000000"/>
                </a:solidFill>
                <a:latin typeface="Canva Sans"/>
              </a:rPr>
              <a:t>: Connects containers across different Docker hosts.</a:t>
            </a:r>
          </a:p>
          <a:p>
            <a:pPr algn="l" marL="1384527" indent="-461509" lvl="2">
              <a:lnSpc>
                <a:spcPts val="4617"/>
              </a:lnSpc>
              <a:buFont typeface="Arial"/>
              <a:buChar char="⚬"/>
            </a:pPr>
            <a:r>
              <a:rPr lang="en-US" sz="3206">
                <a:solidFill>
                  <a:srgbClr val="990000"/>
                </a:solidFill>
                <a:latin typeface="Canva Sans"/>
              </a:rPr>
              <a:t>Macvlan Network</a:t>
            </a:r>
            <a:r>
              <a:rPr lang="en-US" sz="3206">
                <a:solidFill>
                  <a:srgbClr val="000000"/>
                </a:solidFill>
                <a:latin typeface="Canva Sans"/>
              </a:rPr>
              <a:t>: Assigns a MAC address to each container, making it appear as a physical device on the network.</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Freeform 2" id="2"/>
          <p:cNvSpPr/>
          <p:nvPr/>
        </p:nvSpPr>
        <p:spPr>
          <a:xfrm flipH="false" flipV="false" rot="0">
            <a:off x="895496" y="2540569"/>
            <a:ext cx="15642607" cy="6294435"/>
          </a:xfrm>
          <a:custGeom>
            <a:avLst/>
            <a:gdLst/>
            <a:ahLst/>
            <a:cxnLst/>
            <a:rect r="r" b="b" t="t" l="l"/>
            <a:pathLst>
              <a:path h="6294435" w="15642607">
                <a:moveTo>
                  <a:pt x="0" y="0"/>
                </a:moveTo>
                <a:lnTo>
                  <a:pt x="15642606" y="0"/>
                </a:lnTo>
                <a:lnTo>
                  <a:pt x="15642606" y="6294435"/>
                </a:lnTo>
                <a:lnTo>
                  <a:pt x="0" y="6294435"/>
                </a:lnTo>
                <a:lnTo>
                  <a:pt x="0" y="0"/>
                </a:lnTo>
                <a:close/>
              </a:path>
            </a:pathLst>
          </a:custGeom>
          <a:blipFill>
            <a:blip r:embed="rId2"/>
            <a:stretch>
              <a:fillRect l="0" t="0" r="0" b="0"/>
            </a:stretch>
          </a:blipFill>
        </p:spPr>
      </p:sp>
      <p:sp>
        <p:nvSpPr>
          <p:cNvPr name="TextBox 3" id="3"/>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Networking (3)</a:t>
            </a:r>
          </a:p>
        </p:txBody>
      </p:sp>
      <p:sp>
        <p:nvSpPr>
          <p:cNvPr name="TextBox 4" id="4"/>
          <p:cNvSpPr txBox="true"/>
          <p:nvPr/>
        </p:nvSpPr>
        <p:spPr>
          <a:xfrm rot="0">
            <a:off x="210933" y="1714137"/>
            <a:ext cx="17209014" cy="559494"/>
          </a:xfrm>
          <a:prstGeom prst="rect">
            <a:avLst/>
          </a:prstGeom>
        </p:spPr>
        <p:txBody>
          <a:bodyPr anchor="t" rtlCol="false" tIns="0" lIns="0" bIns="0" rIns="0">
            <a:spAutoFit/>
          </a:bodyPr>
          <a:lstStyle/>
          <a:p>
            <a:pPr algn="l" marL="692263" indent="-346132" lvl="1">
              <a:lnSpc>
                <a:spcPts val="4617"/>
              </a:lnSpc>
              <a:buFont typeface="Arial"/>
              <a:buChar char="•"/>
            </a:pPr>
            <a:r>
              <a:rPr lang="en-US" sz="3206">
                <a:solidFill>
                  <a:srgbClr val="000000"/>
                </a:solidFill>
                <a:latin typeface="Canva Sans"/>
              </a:rPr>
              <a:t>Types of Networking:</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Volumes</a:t>
            </a:r>
          </a:p>
        </p:txBody>
      </p:sp>
      <p:sp>
        <p:nvSpPr>
          <p:cNvPr name="TextBox 3" id="3"/>
          <p:cNvSpPr txBox="true"/>
          <p:nvPr/>
        </p:nvSpPr>
        <p:spPr>
          <a:xfrm rot="0">
            <a:off x="210933" y="1714137"/>
            <a:ext cx="17209014" cy="5788719"/>
          </a:xfrm>
          <a:prstGeom prst="rect">
            <a:avLst/>
          </a:prstGeom>
        </p:spPr>
        <p:txBody>
          <a:bodyPr anchor="t" rtlCol="false" tIns="0" lIns="0" bIns="0" rIns="0">
            <a:spAutoFit/>
          </a:bodyPr>
          <a:lstStyle/>
          <a:p>
            <a:pPr marL="692263" indent="-346132" lvl="1">
              <a:lnSpc>
                <a:spcPts val="4617"/>
              </a:lnSpc>
              <a:buFont typeface="Arial"/>
              <a:buChar char="•"/>
            </a:pPr>
            <a:r>
              <a:rPr lang="en-US" sz="3206">
                <a:solidFill>
                  <a:srgbClr val="000000"/>
                </a:solidFill>
                <a:latin typeface="Canva Sans"/>
              </a:rPr>
              <a:t>Docker Volumes: Persisting and sharing data.</a:t>
            </a:r>
          </a:p>
          <a:p>
            <a:pPr marL="692263" indent="-346132" lvl="1">
              <a:lnSpc>
                <a:spcPts val="4617"/>
              </a:lnSpc>
              <a:buFont typeface="Arial"/>
              <a:buChar char="•"/>
            </a:pPr>
            <a:r>
              <a:rPr lang="en-US" sz="3206">
                <a:solidFill>
                  <a:srgbClr val="000000"/>
                </a:solidFill>
                <a:latin typeface="Canva Sans"/>
              </a:rPr>
              <a:t>Types: Bind Mounts, Named Volumes, tmpfs Mounts.</a:t>
            </a:r>
          </a:p>
          <a:p>
            <a:pPr marL="692263" indent="-346132" lvl="1">
              <a:lnSpc>
                <a:spcPts val="4617"/>
              </a:lnSpc>
              <a:buFont typeface="Arial"/>
              <a:buChar char="•"/>
            </a:pPr>
            <a:r>
              <a:rPr lang="en-US" sz="3206">
                <a:solidFill>
                  <a:srgbClr val="000000"/>
                </a:solidFill>
                <a:latin typeface="Canva Sans"/>
              </a:rPr>
              <a:t>Commands: docker volume create, docker volume ls, docker volume inspect.</a:t>
            </a:r>
          </a:p>
          <a:p>
            <a:pPr marL="692263" indent="-346132" lvl="1">
              <a:lnSpc>
                <a:spcPts val="4617"/>
              </a:lnSpc>
              <a:buFont typeface="Arial"/>
              <a:buChar char="•"/>
            </a:pPr>
            <a:r>
              <a:rPr lang="en-US" sz="3206">
                <a:solidFill>
                  <a:srgbClr val="000000"/>
                </a:solidFill>
                <a:latin typeface="Canva Sans"/>
              </a:rPr>
              <a:t>Examples:</a:t>
            </a:r>
          </a:p>
          <a:p>
            <a:pPr marL="1384527" indent="-461509" lvl="2">
              <a:lnSpc>
                <a:spcPts val="4617"/>
              </a:lnSpc>
              <a:buFont typeface="Arial"/>
              <a:buChar char="⚬"/>
            </a:pPr>
            <a:r>
              <a:rPr lang="en-US" sz="3206">
                <a:solidFill>
                  <a:srgbClr val="000000"/>
                </a:solidFill>
                <a:latin typeface="Canva Sans"/>
              </a:rPr>
              <a:t>Bind Mount: </a:t>
            </a:r>
            <a:r>
              <a:rPr lang="en-US" sz="3206">
                <a:solidFill>
                  <a:srgbClr val="990000"/>
                </a:solidFill>
                <a:latin typeface="Canva Sans"/>
              </a:rPr>
              <a:t>docker run -v /host/path:/container/path image:tag</a:t>
            </a:r>
          </a:p>
          <a:p>
            <a:pPr marL="1384527" indent="-461509" lvl="2">
              <a:lnSpc>
                <a:spcPts val="4617"/>
              </a:lnSpc>
              <a:buFont typeface="Arial"/>
              <a:buChar char="⚬"/>
            </a:pPr>
            <a:r>
              <a:rPr lang="en-US" sz="3206">
                <a:solidFill>
                  <a:srgbClr val="000000"/>
                </a:solidFill>
                <a:latin typeface="Canva Sans"/>
              </a:rPr>
              <a:t>Named Volume: </a:t>
            </a:r>
            <a:r>
              <a:rPr lang="en-US" sz="3206">
                <a:solidFill>
                  <a:srgbClr val="990000"/>
                </a:solidFill>
                <a:latin typeface="Canva Sans"/>
              </a:rPr>
              <a:t>docker run -v volname:/container/path image:tag</a:t>
            </a:r>
          </a:p>
          <a:p>
            <a:pPr marL="1384527" indent="-461509" lvl="2">
              <a:lnSpc>
                <a:spcPts val="4617"/>
              </a:lnSpc>
              <a:buFont typeface="Arial"/>
              <a:buChar char="⚬"/>
            </a:pPr>
            <a:r>
              <a:rPr lang="en-US" sz="3206">
                <a:solidFill>
                  <a:srgbClr val="000000"/>
                </a:solidFill>
                <a:latin typeface="Canva Sans"/>
              </a:rPr>
              <a:t>tmpfs Mount: </a:t>
            </a:r>
            <a:r>
              <a:rPr lang="en-US" sz="3206">
                <a:solidFill>
                  <a:srgbClr val="990000"/>
                </a:solidFill>
                <a:latin typeface="Canva Sans"/>
              </a:rPr>
              <a:t>docker run -v /container/path --tmpfs /container/path image:tag</a:t>
            </a:r>
          </a:p>
          <a:p>
            <a:pPr marL="692263" indent="-346132" lvl="1">
              <a:lnSpc>
                <a:spcPts val="4617"/>
              </a:lnSpc>
              <a:buFont typeface="Arial"/>
              <a:buChar char="•"/>
            </a:pPr>
            <a:r>
              <a:rPr lang="en-US" sz="3206">
                <a:solidFill>
                  <a:srgbClr val="000000"/>
                </a:solidFill>
                <a:latin typeface="Canva Sans"/>
              </a:rPr>
              <a:t>Benefits: Data persistence, inter-container data sharing, easy backup/restore, improved performance.</a:t>
            </a:r>
          </a:p>
          <a:p>
            <a:pPr algn="l" marL="692263" indent="-346132" lvl="1">
              <a:lnSpc>
                <a:spcPts val="4617"/>
              </a:lnSpc>
              <a:buFont typeface="Arial"/>
              <a:buChar char="•"/>
            </a:pP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Compose</a:t>
            </a:r>
          </a:p>
        </p:txBody>
      </p:sp>
      <p:sp>
        <p:nvSpPr>
          <p:cNvPr name="TextBox 3" id="3"/>
          <p:cNvSpPr txBox="true"/>
          <p:nvPr/>
        </p:nvSpPr>
        <p:spPr>
          <a:xfrm rot="0">
            <a:off x="210933" y="1714137"/>
            <a:ext cx="17209014" cy="8693844"/>
          </a:xfrm>
          <a:prstGeom prst="rect">
            <a:avLst/>
          </a:prstGeom>
        </p:spPr>
        <p:txBody>
          <a:bodyPr anchor="t" rtlCol="false" tIns="0" lIns="0" bIns="0" rIns="0">
            <a:spAutoFit/>
          </a:bodyPr>
          <a:lstStyle/>
          <a:p>
            <a:pPr marL="692263" indent="-346132" lvl="1">
              <a:lnSpc>
                <a:spcPts val="4617"/>
              </a:lnSpc>
              <a:buFont typeface="Arial"/>
              <a:buChar char="•"/>
            </a:pPr>
            <a:r>
              <a:rPr lang="en-US" sz="3206">
                <a:solidFill>
                  <a:srgbClr val="000000"/>
                </a:solidFill>
                <a:latin typeface="Canva Sans"/>
              </a:rPr>
              <a:t>Docker Compose: Define and manage multi-container Docker applications.</a:t>
            </a:r>
          </a:p>
          <a:p>
            <a:pPr marL="692263" indent="-346132" lvl="1">
              <a:lnSpc>
                <a:spcPts val="4617"/>
              </a:lnSpc>
              <a:buFont typeface="Arial"/>
              <a:buChar char="•"/>
            </a:pPr>
            <a:r>
              <a:rPr lang="en-US" sz="3206">
                <a:solidFill>
                  <a:srgbClr val="000000"/>
                </a:solidFill>
                <a:latin typeface="Canva Sans"/>
              </a:rPr>
              <a:t>Compose File (docker-compose.yml):</a:t>
            </a:r>
          </a:p>
          <a:p>
            <a:pPr marL="1384527" indent="-461509" lvl="2">
              <a:lnSpc>
                <a:spcPts val="4617"/>
              </a:lnSpc>
              <a:buFont typeface="Arial"/>
              <a:buChar char="⚬"/>
            </a:pPr>
            <a:r>
              <a:rPr lang="en-US" sz="3206">
                <a:solidFill>
                  <a:srgbClr val="000000"/>
                </a:solidFill>
                <a:latin typeface="Canva Sans"/>
              </a:rPr>
              <a:t>YAML file format to define services, networks, and volumes.</a:t>
            </a:r>
          </a:p>
          <a:p>
            <a:pPr marL="1384527" indent="-461509" lvl="2">
              <a:lnSpc>
                <a:spcPts val="4617"/>
              </a:lnSpc>
              <a:buFont typeface="Arial"/>
              <a:buChar char="⚬"/>
            </a:pPr>
            <a:r>
              <a:rPr lang="en-US" sz="3206">
                <a:solidFill>
                  <a:srgbClr val="000000"/>
                </a:solidFill>
                <a:latin typeface="Canva Sans"/>
              </a:rPr>
              <a:t>Describes relationships between containers and their configurations.</a:t>
            </a:r>
          </a:p>
          <a:p>
            <a:pPr marL="692263" indent="-346132" lvl="1">
              <a:lnSpc>
                <a:spcPts val="4617"/>
              </a:lnSpc>
              <a:buFont typeface="Arial"/>
              <a:buChar char="•"/>
            </a:pPr>
            <a:r>
              <a:rPr lang="en-US" sz="3206">
                <a:solidFill>
                  <a:srgbClr val="000000"/>
                </a:solidFill>
                <a:latin typeface="Canva Sans"/>
              </a:rPr>
              <a:t>Key Concepts:</a:t>
            </a:r>
          </a:p>
          <a:p>
            <a:pPr marL="1384527" indent="-461509" lvl="2">
              <a:lnSpc>
                <a:spcPts val="4617"/>
              </a:lnSpc>
              <a:buFont typeface="Arial"/>
              <a:buChar char="⚬"/>
            </a:pPr>
            <a:r>
              <a:rPr lang="en-US" sz="3206">
                <a:solidFill>
                  <a:srgbClr val="000000"/>
                </a:solidFill>
                <a:latin typeface="Canva Sans"/>
              </a:rPr>
              <a:t>Services: Containers defined in the Compose file.</a:t>
            </a:r>
          </a:p>
          <a:p>
            <a:pPr marL="1384527" indent="-461509" lvl="2">
              <a:lnSpc>
                <a:spcPts val="4617"/>
              </a:lnSpc>
              <a:buFont typeface="Arial"/>
              <a:buChar char="⚬"/>
            </a:pPr>
            <a:r>
              <a:rPr lang="en-US" sz="3206">
                <a:solidFill>
                  <a:srgbClr val="000000"/>
                </a:solidFill>
                <a:latin typeface="Canva Sans"/>
              </a:rPr>
              <a:t>Networks: Networks to connect services together.</a:t>
            </a:r>
          </a:p>
          <a:p>
            <a:pPr marL="1384527" indent="-461509" lvl="2">
              <a:lnSpc>
                <a:spcPts val="4617"/>
              </a:lnSpc>
              <a:buFont typeface="Arial"/>
              <a:buChar char="⚬"/>
            </a:pPr>
            <a:r>
              <a:rPr lang="en-US" sz="3206">
                <a:solidFill>
                  <a:srgbClr val="000000"/>
                </a:solidFill>
                <a:latin typeface="Canva Sans"/>
              </a:rPr>
              <a:t>Volumes: Persistent data storage for services.</a:t>
            </a:r>
          </a:p>
          <a:p>
            <a:pPr marL="692263" indent="-346132" lvl="1">
              <a:lnSpc>
                <a:spcPts val="4617"/>
              </a:lnSpc>
              <a:buFont typeface="Arial"/>
              <a:buChar char="•"/>
            </a:pPr>
            <a:r>
              <a:rPr lang="en-US" sz="3206">
                <a:solidFill>
                  <a:srgbClr val="000000"/>
                </a:solidFill>
                <a:latin typeface="Canva Sans"/>
              </a:rPr>
              <a:t>Docker Compose Commands:</a:t>
            </a:r>
          </a:p>
          <a:p>
            <a:pPr marL="1384527" indent="-461509" lvl="2">
              <a:lnSpc>
                <a:spcPts val="4617"/>
              </a:lnSpc>
              <a:buFont typeface="Arial"/>
              <a:buChar char="⚬"/>
            </a:pPr>
            <a:r>
              <a:rPr lang="en-US" sz="3206">
                <a:solidFill>
                  <a:srgbClr val="000000"/>
                </a:solidFill>
                <a:latin typeface="Canva Sans"/>
              </a:rPr>
              <a:t>docker-compose up: Create and start all services in the Compose file.</a:t>
            </a:r>
          </a:p>
          <a:p>
            <a:pPr marL="1384527" indent="-461509" lvl="2">
              <a:lnSpc>
                <a:spcPts val="4617"/>
              </a:lnSpc>
              <a:buFont typeface="Arial"/>
              <a:buChar char="⚬"/>
            </a:pPr>
            <a:r>
              <a:rPr lang="en-US" sz="3206">
                <a:solidFill>
                  <a:srgbClr val="000000"/>
                </a:solidFill>
                <a:latin typeface="Canva Sans"/>
              </a:rPr>
              <a:t>docker-compose down: Stop and remove all services defined in the Compose file.</a:t>
            </a:r>
          </a:p>
          <a:p>
            <a:pPr marL="1384527" indent="-461509" lvl="2">
              <a:lnSpc>
                <a:spcPts val="4617"/>
              </a:lnSpc>
              <a:buFont typeface="Arial"/>
              <a:buChar char="⚬"/>
            </a:pPr>
            <a:r>
              <a:rPr lang="en-US" sz="3206">
                <a:solidFill>
                  <a:srgbClr val="000000"/>
                </a:solidFill>
                <a:latin typeface="Canva Sans"/>
              </a:rPr>
              <a:t>docker-compose pause/resume: Pause/resume running containers.</a:t>
            </a:r>
          </a:p>
          <a:p>
            <a:pPr marL="1384527" indent="-461509" lvl="2">
              <a:lnSpc>
                <a:spcPts val="4617"/>
              </a:lnSpc>
              <a:buFont typeface="Arial"/>
              <a:buChar char="⚬"/>
            </a:pPr>
            <a:r>
              <a:rPr lang="en-US" sz="3206">
                <a:solidFill>
                  <a:srgbClr val="000000"/>
                </a:solidFill>
                <a:latin typeface="Canva Sans"/>
              </a:rPr>
              <a:t>docker-compose build: Build or rebuild services defined in the Compose file.</a:t>
            </a:r>
          </a:p>
          <a:p>
            <a:pPr algn="l" marL="692263" indent="-346132" lvl="1">
              <a:lnSpc>
                <a:spcPts val="4617"/>
              </a:lnSpc>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DevOps for QA: Introduction</a:t>
            </a:r>
          </a:p>
        </p:txBody>
      </p:sp>
      <p:sp>
        <p:nvSpPr>
          <p:cNvPr name="TextBox 3" id="3"/>
          <p:cNvSpPr txBox="true"/>
          <p:nvPr/>
        </p:nvSpPr>
        <p:spPr>
          <a:xfrm rot="0">
            <a:off x="0" y="2765655"/>
            <a:ext cx="16637959" cy="2371725"/>
          </a:xfrm>
          <a:prstGeom prst="rect">
            <a:avLst/>
          </a:prstGeom>
        </p:spPr>
        <p:txBody>
          <a:bodyPr anchor="t" rtlCol="false" tIns="0" lIns="0" bIns="0" rIns="0">
            <a:spAutoFit/>
          </a:bodyPr>
          <a:lstStyle/>
          <a:p>
            <a:pPr marL="734059" indent="-367030" lvl="1">
              <a:lnSpc>
                <a:spcPts val="8499"/>
              </a:lnSpc>
              <a:buFont typeface="Arial"/>
              <a:buChar char="•"/>
            </a:pPr>
            <a:r>
              <a:rPr lang="en-US" sz="3399">
                <a:solidFill>
                  <a:srgbClr val="000000"/>
                </a:solidFill>
                <a:latin typeface="Canva Sans"/>
              </a:rPr>
              <a:t>Welco</a:t>
            </a:r>
            <a:r>
              <a:rPr lang="en-US" sz="3399" strike="noStrike" u="none">
                <a:solidFill>
                  <a:srgbClr val="000000"/>
                </a:solidFill>
                <a:latin typeface="Canva Sans"/>
              </a:rPr>
              <a:t>me and introduction to the topic of DevOps for QA professionals.</a:t>
            </a:r>
          </a:p>
          <a:p>
            <a:pPr algn="l" marL="734059" indent="-367030" lvl="1">
              <a:lnSpc>
                <a:spcPts val="4759"/>
              </a:lnSpc>
              <a:buFont typeface="Arial"/>
              <a:buChar char="•"/>
            </a:pPr>
            <a:r>
              <a:rPr lang="en-US" sz="3399" strike="noStrike" u="none">
                <a:solidFill>
                  <a:srgbClr val="000000"/>
                </a:solidFill>
                <a:latin typeface="Canva Sans"/>
              </a:rPr>
              <a:t>Briefly explain the importance of DevOps in software development and testing.</a:t>
            </a: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Docker Compose (2)</a:t>
            </a:r>
          </a:p>
        </p:txBody>
      </p:sp>
      <p:sp>
        <p:nvSpPr>
          <p:cNvPr name="TextBox 3" id="3"/>
          <p:cNvSpPr txBox="true"/>
          <p:nvPr/>
        </p:nvSpPr>
        <p:spPr>
          <a:xfrm rot="0">
            <a:off x="730151" y="1723662"/>
            <a:ext cx="13991602" cy="6128364"/>
          </a:xfrm>
          <a:prstGeom prst="rect">
            <a:avLst/>
          </a:prstGeom>
        </p:spPr>
        <p:txBody>
          <a:bodyPr anchor="t" rtlCol="false" tIns="0" lIns="0" bIns="0" rIns="0">
            <a:spAutoFit/>
          </a:bodyPr>
          <a:lstStyle/>
          <a:p>
            <a:pPr>
              <a:lnSpc>
                <a:spcPts val="3753"/>
              </a:lnSpc>
            </a:pPr>
            <a:r>
              <a:rPr lang="en-US" sz="2606">
                <a:solidFill>
                  <a:srgbClr val="990000"/>
                </a:solidFill>
                <a:latin typeface="Canva Sans"/>
              </a:rPr>
              <a:t>version: '3'</a:t>
            </a:r>
          </a:p>
          <a:p>
            <a:pPr>
              <a:lnSpc>
                <a:spcPts val="3753"/>
              </a:lnSpc>
            </a:pPr>
            <a:r>
              <a:rPr lang="en-US" sz="2606">
                <a:solidFill>
                  <a:srgbClr val="990000"/>
                </a:solidFill>
                <a:latin typeface="Canva Sans"/>
              </a:rPr>
              <a:t>services:</a:t>
            </a:r>
          </a:p>
          <a:p>
            <a:pPr>
              <a:lnSpc>
                <a:spcPts val="3753"/>
              </a:lnSpc>
            </a:pPr>
            <a:r>
              <a:rPr lang="en-US" sz="2606">
                <a:solidFill>
                  <a:srgbClr val="990000"/>
                </a:solidFill>
                <a:latin typeface="Canva Sans"/>
              </a:rPr>
              <a:t>  web:</a:t>
            </a:r>
          </a:p>
          <a:p>
            <a:pPr>
              <a:lnSpc>
                <a:spcPts val="3753"/>
              </a:lnSpc>
            </a:pPr>
            <a:r>
              <a:rPr lang="en-US" sz="2606">
                <a:solidFill>
                  <a:srgbClr val="990000"/>
                </a:solidFill>
                <a:latin typeface="Canva Sans"/>
              </a:rPr>
              <a:t>    build: .</a:t>
            </a:r>
          </a:p>
          <a:p>
            <a:pPr>
              <a:lnSpc>
                <a:spcPts val="3753"/>
              </a:lnSpc>
            </a:pPr>
            <a:r>
              <a:rPr lang="en-US" sz="2606">
                <a:solidFill>
                  <a:srgbClr val="990000"/>
                </a:solidFill>
                <a:latin typeface="Canva Sans"/>
              </a:rPr>
              <a:t>    ports:</a:t>
            </a:r>
          </a:p>
          <a:p>
            <a:pPr>
              <a:lnSpc>
                <a:spcPts val="3753"/>
              </a:lnSpc>
            </a:pPr>
            <a:r>
              <a:rPr lang="en-US" sz="2606">
                <a:solidFill>
                  <a:srgbClr val="990000"/>
                </a:solidFill>
                <a:latin typeface="Canva Sans"/>
              </a:rPr>
              <a:t>      - "8080:80"</a:t>
            </a:r>
          </a:p>
          <a:p>
            <a:pPr>
              <a:lnSpc>
                <a:spcPts val="3753"/>
              </a:lnSpc>
            </a:pPr>
            <a:r>
              <a:rPr lang="en-US" sz="2606">
                <a:solidFill>
                  <a:srgbClr val="990000"/>
                </a:solidFill>
                <a:latin typeface="Canva Sans"/>
              </a:rPr>
              <a:t>    volumes:</a:t>
            </a:r>
          </a:p>
          <a:p>
            <a:pPr>
              <a:lnSpc>
                <a:spcPts val="3753"/>
              </a:lnSpc>
            </a:pPr>
            <a:r>
              <a:rPr lang="en-US" sz="2606">
                <a:solidFill>
                  <a:srgbClr val="990000"/>
                </a:solidFill>
                <a:latin typeface="Canva Sans"/>
              </a:rPr>
              <a:t>      - ./app:/app</a:t>
            </a:r>
          </a:p>
          <a:p>
            <a:pPr>
              <a:lnSpc>
                <a:spcPts val="3753"/>
              </a:lnSpc>
            </a:pPr>
            <a:r>
              <a:rPr lang="en-US" sz="2606">
                <a:solidFill>
                  <a:srgbClr val="990000"/>
                </a:solidFill>
                <a:latin typeface="Canva Sans"/>
              </a:rPr>
              <a:t>  db:</a:t>
            </a:r>
          </a:p>
          <a:p>
            <a:pPr>
              <a:lnSpc>
                <a:spcPts val="3753"/>
              </a:lnSpc>
            </a:pPr>
            <a:r>
              <a:rPr lang="en-US" sz="2606">
                <a:solidFill>
                  <a:srgbClr val="990000"/>
                </a:solidFill>
                <a:latin typeface="Canva Sans"/>
              </a:rPr>
              <a:t>    image: mysql:latest</a:t>
            </a:r>
          </a:p>
          <a:p>
            <a:pPr>
              <a:lnSpc>
                <a:spcPts val="3753"/>
              </a:lnSpc>
            </a:pPr>
            <a:r>
              <a:rPr lang="en-US" sz="2606">
                <a:solidFill>
                  <a:srgbClr val="990000"/>
                </a:solidFill>
                <a:latin typeface="Canva Sans"/>
              </a:rPr>
              <a:t>    environment:</a:t>
            </a:r>
          </a:p>
          <a:p>
            <a:pPr>
              <a:lnSpc>
                <a:spcPts val="3753"/>
              </a:lnSpc>
            </a:pPr>
            <a:r>
              <a:rPr lang="en-US" sz="2606">
                <a:solidFill>
                  <a:srgbClr val="990000"/>
                </a:solidFill>
                <a:latin typeface="Canva Sans"/>
              </a:rPr>
              <a:t>      - MYSQL_ROOT_PASSWORD=root</a:t>
            </a:r>
          </a:p>
          <a:p>
            <a:pPr algn="l">
              <a:lnSpc>
                <a:spcPts val="3753"/>
              </a:lnSpc>
            </a:pPr>
          </a:p>
        </p:txBody>
      </p:sp>
      <p:sp>
        <p:nvSpPr>
          <p:cNvPr name="TextBox 4" id="4"/>
          <p:cNvSpPr txBox="true"/>
          <p:nvPr/>
        </p:nvSpPr>
        <p:spPr>
          <a:xfrm rot="0">
            <a:off x="431438" y="7998517"/>
            <a:ext cx="16547259" cy="2298039"/>
          </a:xfrm>
          <a:prstGeom prst="rect">
            <a:avLst/>
          </a:prstGeom>
        </p:spPr>
        <p:txBody>
          <a:bodyPr anchor="t" rtlCol="false" tIns="0" lIns="0" bIns="0" rIns="0">
            <a:spAutoFit/>
          </a:bodyPr>
          <a:lstStyle/>
          <a:p>
            <a:pPr marL="707295" indent="-353647" lvl="1">
              <a:lnSpc>
                <a:spcPts val="4586"/>
              </a:lnSpc>
              <a:spcBef>
                <a:spcPct val="0"/>
              </a:spcBef>
              <a:buFont typeface="Arial"/>
              <a:buChar char="•"/>
            </a:pPr>
            <a:r>
              <a:rPr lang="en-US" sz="3276">
                <a:solidFill>
                  <a:srgbClr val="000000"/>
                </a:solidFill>
                <a:latin typeface="Canva Sans"/>
              </a:rPr>
              <a:t>Benefits: Simplifies managing complex </a:t>
            </a:r>
            <a:r>
              <a:rPr lang="en-US" sz="3276" strike="noStrike" u="none">
                <a:solidFill>
                  <a:srgbClr val="000000"/>
                </a:solidFill>
                <a:latin typeface="Canva Sans"/>
              </a:rPr>
              <a:t>multi-container applications, easy to version and share configurations, enables running applications with a single command.</a:t>
            </a:r>
          </a:p>
          <a:p>
            <a:pPr algn="ctr" marL="0" indent="0" lvl="0">
              <a:lnSpc>
                <a:spcPts val="4586"/>
              </a:lnSpc>
              <a:spcBef>
                <a:spcPct val="0"/>
              </a:spcBef>
            </a:pPr>
          </a:p>
        </p:txBody>
      </p:sp>
    </p:spTree>
  </p:cSld>
  <p:clrMapOvr>
    <a:masterClrMapping/>
  </p:clrMapOvr>
</p:sld>
</file>

<file path=ppt/slides/slide41.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Best Practices for Docker</a:t>
            </a:r>
          </a:p>
        </p:txBody>
      </p:sp>
      <p:sp>
        <p:nvSpPr>
          <p:cNvPr name="TextBox 3" id="3"/>
          <p:cNvSpPr txBox="true"/>
          <p:nvPr/>
        </p:nvSpPr>
        <p:spPr>
          <a:xfrm rot="0">
            <a:off x="210933" y="2131559"/>
            <a:ext cx="16441490" cy="3447862"/>
          </a:xfrm>
          <a:prstGeom prst="rect">
            <a:avLst/>
          </a:prstGeom>
        </p:spPr>
        <p:txBody>
          <a:bodyPr anchor="t" rtlCol="false" tIns="0" lIns="0" bIns="0" rIns="0">
            <a:spAutoFit/>
          </a:bodyPr>
          <a:lstStyle/>
          <a:p>
            <a:pPr marL="702774" indent="-351387" lvl="1">
              <a:lnSpc>
                <a:spcPts val="4557"/>
              </a:lnSpc>
              <a:buFont typeface="Arial"/>
              <a:buChar char="•"/>
            </a:pPr>
            <a:r>
              <a:rPr lang="en-US" sz="3255">
                <a:solidFill>
                  <a:srgbClr val="000000"/>
                </a:solidFill>
                <a:latin typeface="Canva Sans"/>
              </a:rPr>
              <a:t>Docs: </a:t>
            </a:r>
          </a:p>
          <a:p>
            <a:pPr marL="1405548" indent="-468516" lvl="2">
              <a:lnSpc>
                <a:spcPts val="4557"/>
              </a:lnSpc>
              <a:buFont typeface="Arial"/>
              <a:buChar char="⚬"/>
            </a:pPr>
            <a:r>
              <a:rPr lang="en-US" sz="3255">
                <a:solidFill>
                  <a:srgbClr val="000000"/>
                </a:solidFill>
                <a:latin typeface="Canva Sans"/>
              </a:rPr>
              <a:t>https://docs.docker.com/develop/dev-best-practices/#how-to-keep-your-images-small</a:t>
            </a:r>
          </a:p>
          <a:p>
            <a:pPr marL="1405548" indent="-468516" lvl="2">
              <a:lnSpc>
                <a:spcPts val="4557"/>
              </a:lnSpc>
              <a:buFont typeface="Arial"/>
              <a:buChar char="⚬"/>
            </a:pPr>
            <a:r>
              <a:rPr lang="en-US" sz="3255">
                <a:solidFill>
                  <a:srgbClr val="000000"/>
                </a:solidFill>
                <a:latin typeface="Canva Sans"/>
              </a:rPr>
              <a:t>https://docs.docker.com/develop/develop-images/dockerfile_best-practices/</a:t>
            </a:r>
          </a:p>
          <a:p>
            <a:pPr marL="1405548" indent="-468516" lvl="2">
              <a:lnSpc>
                <a:spcPts val="4557"/>
              </a:lnSpc>
              <a:buFont typeface="Arial"/>
              <a:buChar char="⚬"/>
            </a:pPr>
            <a:r>
              <a:rPr lang="en-US" sz="3255">
                <a:solidFill>
                  <a:srgbClr val="000000"/>
                </a:solidFill>
                <a:latin typeface="Canva Sans"/>
              </a:rPr>
              <a:t>https://docs.docker.com/develop/security-best-practices/</a:t>
            </a:r>
          </a:p>
        </p:txBody>
      </p:sp>
    </p:spTree>
  </p:cSld>
  <p:clrMapOvr>
    <a:masterClrMapping/>
  </p:clrMapOvr>
</p:sld>
</file>

<file path=ppt/slides/slide42.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2122804"/>
          </a:xfrm>
          <a:prstGeom prst="rect">
            <a:avLst/>
          </a:prstGeom>
        </p:spPr>
        <p:txBody>
          <a:bodyPr anchor="t" rtlCol="false" tIns="0" lIns="0" bIns="0" rIns="0">
            <a:spAutoFit/>
          </a:bodyPr>
          <a:lstStyle/>
          <a:p>
            <a:pPr>
              <a:lnSpc>
                <a:spcPts val="9520"/>
              </a:lnSpc>
            </a:pPr>
            <a:r>
              <a:rPr lang="en-US" sz="6800">
                <a:solidFill>
                  <a:srgbClr val="000000"/>
                </a:solidFill>
                <a:latin typeface="Canva Sans Bold"/>
              </a:rPr>
              <a:t>Hands-On Exercise -</a:t>
            </a:r>
          </a:p>
          <a:p>
            <a:pPr marL="0" indent="0" lvl="0">
              <a:lnSpc>
                <a:spcPts val="7420"/>
              </a:lnSpc>
              <a:spcBef>
                <a:spcPct val="0"/>
              </a:spcBef>
            </a:pPr>
            <a:r>
              <a:rPr lang="en-US" sz="5300">
                <a:solidFill>
                  <a:srgbClr val="000000"/>
                </a:solidFill>
                <a:latin typeface="Canva Sans Bold"/>
              </a:rPr>
              <a:t>Containerizing Selenium and Postman for Testing</a:t>
            </a:r>
          </a:p>
        </p:txBody>
      </p:sp>
      <p:sp>
        <p:nvSpPr>
          <p:cNvPr name="TextBox 3" id="3"/>
          <p:cNvSpPr txBox="true"/>
          <p:nvPr/>
        </p:nvSpPr>
        <p:spPr>
          <a:xfrm rot="0">
            <a:off x="210933" y="2514904"/>
            <a:ext cx="17562817" cy="7536180"/>
          </a:xfrm>
          <a:prstGeom prst="rect">
            <a:avLst/>
          </a:prstGeom>
        </p:spPr>
        <p:txBody>
          <a:bodyPr anchor="t" rtlCol="false" tIns="0" lIns="0" bIns="0" rIns="0">
            <a:spAutoFit/>
          </a:bodyPr>
          <a:lstStyle/>
          <a:p>
            <a:pPr marL="0" indent="0" lvl="0">
              <a:lnSpc>
                <a:spcPts val="4620"/>
              </a:lnSpc>
              <a:spcBef>
                <a:spcPct val="0"/>
              </a:spcBef>
            </a:pPr>
            <a:r>
              <a:rPr lang="en-US" sz="3300">
                <a:solidFill>
                  <a:srgbClr val="000000"/>
                </a:solidFill>
                <a:latin typeface="Canva Sans"/>
              </a:rPr>
              <a:t>Objective: Containerize Seleniu</a:t>
            </a:r>
            <a:r>
              <a:rPr lang="en-US" sz="3300" strike="noStrike" u="none">
                <a:solidFill>
                  <a:srgbClr val="000000"/>
                </a:solidFill>
                <a:latin typeface="Canva Sans"/>
              </a:rPr>
              <a:t>m for web automation testing and use Postman/Newman for API testing in Docker.</a:t>
            </a:r>
          </a:p>
          <a:p>
            <a:pPr marL="712470" indent="-356235" lvl="1">
              <a:lnSpc>
                <a:spcPts val="4620"/>
              </a:lnSpc>
              <a:spcBef>
                <a:spcPct val="0"/>
              </a:spcBef>
              <a:buFont typeface="Arial"/>
              <a:buChar char="•"/>
            </a:pPr>
            <a:r>
              <a:rPr lang="en-US" sz="3300" strike="noStrike" u="none">
                <a:solidFill>
                  <a:srgbClr val="000000"/>
                </a:solidFill>
                <a:latin typeface="Canva Sans"/>
              </a:rPr>
              <a:t>Containerizing Selenium:</a:t>
            </a:r>
          </a:p>
          <a:p>
            <a:pPr marL="1424940" indent="-474980" lvl="2">
              <a:lnSpc>
                <a:spcPts val="4620"/>
              </a:lnSpc>
              <a:spcBef>
                <a:spcPct val="0"/>
              </a:spcBef>
              <a:buFont typeface="Arial"/>
              <a:buChar char="⚬"/>
            </a:pPr>
            <a:r>
              <a:rPr lang="en-US" sz="3300" strike="noStrike" u="none">
                <a:solidFill>
                  <a:srgbClr val="000000"/>
                </a:solidFill>
                <a:latin typeface="Canva Sans"/>
              </a:rPr>
              <a:t>Build a Docker image with Selenium dependencies and browser driver.</a:t>
            </a:r>
          </a:p>
          <a:p>
            <a:pPr marL="1424940" indent="-474980" lvl="2">
              <a:lnSpc>
                <a:spcPts val="4620"/>
              </a:lnSpc>
              <a:spcBef>
                <a:spcPct val="0"/>
              </a:spcBef>
              <a:buFont typeface="Arial"/>
              <a:buChar char="⚬"/>
            </a:pPr>
            <a:r>
              <a:rPr lang="en-US" sz="3300" strike="noStrike" u="none">
                <a:solidFill>
                  <a:srgbClr val="000000"/>
                </a:solidFill>
                <a:latin typeface="Canva Sans"/>
              </a:rPr>
              <a:t>Run the Docker container for web automation testing.</a:t>
            </a:r>
          </a:p>
          <a:p>
            <a:pPr marL="1424940" indent="-474980" lvl="2">
              <a:lnSpc>
                <a:spcPts val="4620"/>
              </a:lnSpc>
              <a:spcBef>
                <a:spcPct val="0"/>
              </a:spcBef>
              <a:buFont typeface="Arial"/>
              <a:buChar char="⚬"/>
            </a:pPr>
            <a:r>
              <a:rPr lang="en-US" sz="3300" strike="noStrike" u="none">
                <a:solidFill>
                  <a:srgbClr val="000000"/>
                </a:solidFill>
                <a:latin typeface="Canva Sans"/>
              </a:rPr>
              <a:t>Verify successful execution of Selenium tests.</a:t>
            </a:r>
          </a:p>
          <a:p>
            <a:pPr marL="712470" indent="-356235" lvl="1">
              <a:lnSpc>
                <a:spcPts val="4620"/>
              </a:lnSpc>
              <a:spcBef>
                <a:spcPct val="0"/>
              </a:spcBef>
              <a:buFont typeface="Arial"/>
              <a:buChar char="•"/>
            </a:pPr>
            <a:r>
              <a:rPr lang="en-US" sz="3300" strike="noStrike" u="none">
                <a:solidFill>
                  <a:srgbClr val="000000"/>
                </a:solidFill>
                <a:latin typeface="Canva Sans"/>
              </a:rPr>
              <a:t>Using Postman/Newman:</a:t>
            </a:r>
          </a:p>
          <a:p>
            <a:pPr marL="1424940" indent="-474980" lvl="2">
              <a:lnSpc>
                <a:spcPts val="4620"/>
              </a:lnSpc>
              <a:spcBef>
                <a:spcPct val="0"/>
              </a:spcBef>
              <a:buFont typeface="Arial"/>
              <a:buChar char="⚬"/>
            </a:pPr>
            <a:r>
              <a:rPr lang="en-US" sz="3300" strike="noStrike" u="none">
                <a:solidFill>
                  <a:srgbClr val="000000"/>
                </a:solidFill>
                <a:latin typeface="Canva Sans"/>
              </a:rPr>
              <a:t>Build a Docker image with Postman and Newman dependencies.</a:t>
            </a:r>
          </a:p>
          <a:p>
            <a:pPr marL="1424940" indent="-474980" lvl="2">
              <a:lnSpc>
                <a:spcPts val="4620"/>
              </a:lnSpc>
              <a:spcBef>
                <a:spcPct val="0"/>
              </a:spcBef>
              <a:buFont typeface="Arial"/>
              <a:buChar char="⚬"/>
            </a:pPr>
            <a:r>
              <a:rPr lang="en-US" sz="3300" strike="noStrike" u="none">
                <a:solidFill>
                  <a:srgbClr val="000000"/>
                </a:solidFill>
                <a:latin typeface="Canva Sans"/>
              </a:rPr>
              <a:t>Run the Docker container for API testing.</a:t>
            </a:r>
          </a:p>
          <a:p>
            <a:pPr marL="1424940" indent="-474980" lvl="2">
              <a:lnSpc>
                <a:spcPts val="4620"/>
              </a:lnSpc>
              <a:spcBef>
                <a:spcPct val="0"/>
              </a:spcBef>
              <a:buFont typeface="Arial"/>
              <a:buChar char="⚬"/>
            </a:pPr>
            <a:r>
              <a:rPr lang="en-US" sz="3300" strike="noStrike" u="none">
                <a:solidFill>
                  <a:srgbClr val="000000"/>
                </a:solidFill>
                <a:latin typeface="Canva Sans"/>
              </a:rPr>
              <a:t>Verify successful execution of API tests.</a:t>
            </a:r>
          </a:p>
          <a:p>
            <a:pPr>
              <a:lnSpc>
                <a:spcPts val="4620"/>
              </a:lnSpc>
              <a:spcBef>
                <a:spcPct val="0"/>
              </a:spcBef>
            </a:pPr>
          </a:p>
          <a:p>
            <a:pPr>
              <a:lnSpc>
                <a:spcPts val="4620"/>
              </a:lnSpc>
              <a:spcBef>
                <a:spcPct val="0"/>
              </a:spcBef>
            </a:pPr>
            <a:r>
              <a:rPr lang="en-US" sz="3300" strike="noStrike" u="none">
                <a:solidFill>
                  <a:srgbClr val="000000"/>
                </a:solidFill>
                <a:latin typeface="Canva Sans"/>
              </a:rPr>
              <a:t>Source code: https://github.com/tranphuquy19/QA-DevOps-training</a:t>
            </a:r>
          </a:p>
          <a:p>
            <a:pPr marL="0" indent="0" lvl="0">
              <a:lnSpc>
                <a:spcPts val="4620"/>
              </a:lnSpc>
              <a:spcBef>
                <a:spcPct val="0"/>
              </a:spcBef>
            </a:pPr>
          </a:p>
        </p:txBody>
      </p:sp>
    </p:spTree>
  </p:cSld>
  <p:clrMapOvr>
    <a:masterClrMapping/>
  </p:clrMapOvr>
</p:sld>
</file>

<file path=ppt/slides/slide43.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2122804"/>
          </a:xfrm>
          <a:prstGeom prst="rect">
            <a:avLst/>
          </a:prstGeom>
        </p:spPr>
        <p:txBody>
          <a:bodyPr anchor="t" rtlCol="false" tIns="0" lIns="0" bIns="0" rIns="0">
            <a:spAutoFit/>
          </a:bodyPr>
          <a:lstStyle/>
          <a:p>
            <a:pPr>
              <a:lnSpc>
                <a:spcPts val="9520"/>
              </a:lnSpc>
            </a:pPr>
            <a:r>
              <a:rPr lang="en-US" sz="6800">
                <a:solidFill>
                  <a:srgbClr val="000000"/>
                </a:solidFill>
                <a:latin typeface="Canva Sans Bold"/>
              </a:rPr>
              <a:t>Hands-On Exercise -</a:t>
            </a:r>
          </a:p>
          <a:p>
            <a:pPr marL="0" indent="0" lvl="0">
              <a:lnSpc>
                <a:spcPts val="7420"/>
              </a:lnSpc>
              <a:spcBef>
                <a:spcPct val="0"/>
              </a:spcBef>
            </a:pPr>
            <a:r>
              <a:rPr lang="en-US" sz="5300">
                <a:solidFill>
                  <a:srgbClr val="000000"/>
                </a:solidFill>
                <a:latin typeface="Canva Sans Bold"/>
              </a:rPr>
              <a:t>Containerizing Selenium and Postman for Testing</a:t>
            </a:r>
          </a:p>
        </p:txBody>
      </p:sp>
      <p:sp>
        <p:nvSpPr>
          <p:cNvPr name="TextBox 3" id="3"/>
          <p:cNvSpPr txBox="true"/>
          <p:nvPr/>
        </p:nvSpPr>
        <p:spPr>
          <a:xfrm rot="0">
            <a:off x="210933" y="2514904"/>
            <a:ext cx="17562817" cy="7536180"/>
          </a:xfrm>
          <a:prstGeom prst="rect">
            <a:avLst/>
          </a:prstGeom>
        </p:spPr>
        <p:txBody>
          <a:bodyPr anchor="t" rtlCol="false" tIns="0" lIns="0" bIns="0" rIns="0">
            <a:spAutoFit/>
          </a:bodyPr>
          <a:lstStyle/>
          <a:p>
            <a:pPr marL="0" indent="0" lvl="0">
              <a:lnSpc>
                <a:spcPts val="4620"/>
              </a:lnSpc>
              <a:spcBef>
                <a:spcPct val="0"/>
              </a:spcBef>
            </a:pPr>
            <a:r>
              <a:rPr lang="en-US" sz="3300">
                <a:solidFill>
                  <a:srgbClr val="000000"/>
                </a:solidFill>
                <a:latin typeface="Canva Sans"/>
              </a:rPr>
              <a:t>Objective: Containerize Seleniu</a:t>
            </a:r>
            <a:r>
              <a:rPr lang="en-US" sz="3300" strike="noStrike" u="none">
                <a:solidFill>
                  <a:srgbClr val="000000"/>
                </a:solidFill>
                <a:latin typeface="Canva Sans"/>
              </a:rPr>
              <a:t>m for web automation testing and use Postman/Newman for API testing in Docker.</a:t>
            </a:r>
          </a:p>
          <a:p>
            <a:pPr marL="712470" indent="-356235" lvl="1">
              <a:lnSpc>
                <a:spcPts val="4620"/>
              </a:lnSpc>
              <a:spcBef>
                <a:spcPct val="0"/>
              </a:spcBef>
              <a:buFont typeface="Arial"/>
              <a:buChar char="•"/>
            </a:pPr>
            <a:r>
              <a:rPr lang="en-US" sz="3300" strike="noStrike" u="none">
                <a:solidFill>
                  <a:srgbClr val="000000"/>
                </a:solidFill>
                <a:latin typeface="Canva Sans"/>
              </a:rPr>
              <a:t>Containerizing Selenium:</a:t>
            </a:r>
          </a:p>
          <a:p>
            <a:pPr marL="1424940" indent="-474980" lvl="2">
              <a:lnSpc>
                <a:spcPts val="4620"/>
              </a:lnSpc>
              <a:spcBef>
                <a:spcPct val="0"/>
              </a:spcBef>
              <a:buFont typeface="Arial"/>
              <a:buChar char="⚬"/>
            </a:pPr>
            <a:r>
              <a:rPr lang="en-US" sz="3300" strike="noStrike" u="none">
                <a:solidFill>
                  <a:srgbClr val="000000"/>
                </a:solidFill>
                <a:latin typeface="Canva Sans"/>
              </a:rPr>
              <a:t>Build a Docker image with Selenium dependencies and browser driver.</a:t>
            </a:r>
          </a:p>
          <a:p>
            <a:pPr marL="1424940" indent="-474980" lvl="2">
              <a:lnSpc>
                <a:spcPts val="4620"/>
              </a:lnSpc>
              <a:spcBef>
                <a:spcPct val="0"/>
              </a:spcBef>
              <a:buFont typeface="Arial"/>
              <a:buChar char="⚬"/>
            </a:pPr>
            <a:r>
              <a:rPr lang="en-US" sz="3300" strike="noStrike" u="none">
                <a:solidFill>
                  <a:srgbClr val="000000"/>
                </a:solidFill>
                <a:latin typeface="Canva Sans"/>
              </a:rPr>
              <a:t>Run the Docker container for web automation testing.</a:t>
            </a:r>
          </a:p>
          <a:p>
            <a:pPr marL="1424940" indent="-474980" lvl="2">
              <a:lnSpc>
                <a:spcPts val="4620"/>
              </a:lnSpc>
              <a:spcBef>
                <a:spcPct val="0"/>
              </a:spcBef>
              <a:buFont typeface="Arial"/>
              <a:buChar char="⚬"/>
            </a:pPr>
            <a:r>
              <a:rPr lang="en-US" sz="3300" strike="noStrike" u="none">
                <a:solidFill>
                  <a:srgbClr val="000000"/>
                </a:solidFill>
                <a:latin typeface="Canva Sans"/>
              </a:rPr>
              <a:t>Verify successful execution of Selenium tests.</a:t>
            </a:r>
          </a:p>
          <a:p>
            <a:pPr marL="712470" indent="-356235" lvl="1">
              <a:lnSpc>
                <a:spcPts val="4620"/>
              </a:lnSpc>
              <a:spcBef>
                <a:spcPct val="0"/>
              </a:spcBef>
              <a:buFont typeface="Arial"/>
              <a:buChar char="•"/>
            </a:pPr>
            <a:r>
              <a:rPr lang="en-US" sz="3300" strike="noStrike" u="none">
                <a:solidFill>
                  <a:srgbClr val="000000"/>
                </a:solidFill>
                <a:latin typeface="Canva Sans"/>
              </a:rPr>
              <a:t>Using Postman/Newman:</a:t>
            </a:r>
          </a:p>
          <a:p>
            <a:pPr marL="1424940" indent="-474980" lvl="2">
              <a:lnSpc>
                <a:spcPts val="4620"/>
              </a:lnSpc>
              <a:spcBef>
                <a:spcPct val="0"/>
              </a:spcBef>
              <a:buFont typeface="Arial"/>
              <a:buChar char="⚬"/>
            </a:pPr>
            <a:r>
              <a:rPr lang="en-US" sz="3300" strike="noStrike" u="none">
                <a:solidFill>
                  <a:srgbClr val="000000"/>
                </a:solidFill>
                <a:latin typeface="Canva Sans"/>
              </a:rPr>
              <a:t>Build a Docker image with Postman and Newman dependencies.</a:t>
            </a:r>
          </a:p>
          <a:p>
            <a:pPr marL="1424940" indent="-474980" lvl="2">
              <a:lnSpc>
                <a:spcPts val="4620"/>
              </a:lnSpc>
              <a:spcBef>
                <a:spcPct val="0"/>
              </a:spcBef>
              <a:buFont typeface="Arial"/>
              <a:buChar char="⚬"/>
            </a:pPr>
            <a:r>
              <a:rPr lang="en-US" sz="3300" strike="noStrike" u="none">
                <a:solidFill>
                  <a:srgbClr val="000000"/>
                </a:solidFill>
                <a:latin typeface="Canva Sans"/>
              </a:rPr>
              <a:t>Run the Docker container for API testing.</a:t>
            </a:r>
          </a:p>
          <a:p>
            <a:pPr marL="1424940" indent="-474980" lvl="2">
              <a:lnSpc>
                <a:spcPts val="4620"/>
              </a:lnSpc>
              <a:spcBef>
                <a:spcPct val="0"/>
              </a:spcBef>
              <a:buFont typeface="Arial"/>
              <a:buChar char="⚬"/>
            </a:pPr>
            <a:r>
              <a:rPr lang="en-US" sz="3300" strike="noStrike" u="none">
                <a:solidFill>
                  <a:srgbClr val="000000"/>
                </a:solidFill>
                <a:latin typeface="Canva Sans"/>
              </a:rPr>
              <a:t>Verify successful execution of API tests.</a:t>
            </a:r>
          </a:p>
          <a:p>
            <a:pPr>
              <a:lnSpc>
                <a:spcPts val="4620"/>
              </a:lnSpc>
              <a:spcBef>
                <a:spcPct val="0"/>
              </a:spcBef>
            </a:pPr>
          </a:p>
          <a:p>
            <a:pPr>
              <a:lnSpc>
                <a:spcPts val="4620"/>
              </a:lnSpc>
              <a:spcBef>
                <a:spcPct val="0"/>
              </a:spcBef>
            </a:pPr>
            <a:r>
              <a:rPr lang="en-US" sz="3300" strike="noStrike" u="none">
                <a:solidFill>
                  <a:srgbClr val="000000"/>
                </a:solidFill>
                <a:latin typeface="Canva Sans"/>
              </a:rPr>
              <a:t>Source code: https://github.com/tranphuquy19/QA-DevOps-training</a:t>
            </a:r>
          </a:p>
          <a:p>
            <a:pPr marL="0" indent="0" lvl="0">
              <a:lnSpc>
                <a:spcPts val="4620"/>
              </a:lnSpc>
              <a:spcBef>
                <a:spcPct val="0"/>
              </a:spcBef>
            </a:pP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336724"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Summary and Additional Resources</a:t>
            </a:r>
          </a:p>
        </p:txBody>
      </p:sp>
      <p:sp>
        <p:nvSpPr>
          <p:cNvPr name="TextBox 3" id="3"/>
          <p:cNvSpPr txBox="true"/>
          <p:nvPr/>
        </p:nvSpPr>
        <p:spPr>
          <a:xfrm rot="0">
            <a:off x="210933" y="2514904"/>
            <a:ext cx="17562817" cy="8117205"/>
          </a:xfrm>
          <a:prstGeom prst="rect">
            <a:avLst/>
          </a:prstGeom>
        </p:spPr>
        <p:txBody>
          <a:bodyPr anchor="t" rtlCol="false" tIns="0" lIns="0" bIns="0" rIns="0">
            <a:spAutoFit/>
          </a:bodyPr>
          <a:lstStyle/>
          <a:p>
            <a:pPr>
              <a:lnSpc>
                <a:spcPts val="4620"/>
              </a:lnSpc>
            </a:pPr>
            <a:r>
              <a:rPr lang="en-US" sz="3300">
                <a:solidFill>
                  <a:srgbClr val="000000"/>
                </a:solidFill>
                <a:latin typeface="Canva Sans"/>
              </a:rPr>
              <a:t>Additional Resources:</a:t>
            </a:r>
          </a:p>
          <a:p>
            <a:pPr marL="712470" indent="-356235" lvl="1">
              <a:lnSpc>
                <a:spcPts val="4620"/>
              </a:lnSpc>
              <a:spcBef>
                <a:spcPct val="0"/>
              </a:spcBef>
              <a:buFont typeface="Arial"/>
              <a:buChar char="•"/>
            </a:pPr>
            <a:r>
              <a:rPr lang="en-US" sz="3300">
                <a:solidFill>
                  <a:srgbClr val="000000"/>
                </a:solidFill>
                <a:latin typeface="Canva Sans"/>
              </a:rPr>
              <a:t>Docker Documentation: Official documentation fro</a:t>
            </a:r>
            <a:r>
              <a:rPr lang="en-US" sz="3300" strike="noStrike" u="none">
                <a:solidFill>
                  <a:srgbClr val="000000"/>
                </a:solidFill>
                <a:latin typeface="Canva Sans"/>
              </a:rPr>
              <a:t>m Docker for detailed information and guides on Docker best practices.</a:t>
            </a:r>
          </a:p>
          <a:p>
            <a:pPr marL="1424940" indent="-474980" lvl="2">
              <a:lnSpc>
                <a:spcPts val="4620"/>
              </a:lnSpc>
              <a:spcBef>
                <a:spcPct val="0"/>
              </a:spcBef>
              <a:buFont typeface="Arial"/>
              <a:buChar char="⚬"/>
            </a:pPr>
            <a:r>
              <a:rPr lang="en-US" sz="3300" strike="noStrike" u="none">
                <a:solidFill>
                  <a:srgbClr val="000000"/>
                </a:solidFill>
                <a:latin typeface="Canva Sans"/>
              </a:rPr>
              <a:t>Link: </a:t>
            </a:r>
            <a:r>
              <a:rPr lang="en-US" sz="3300" strike="noStrike" u="sng">
                <a:solidFill>
                  <a:srgbClr val="000000"/>
                </a:solidFill>
                <a:latin typeface="Canva Sans"/>
                <a:hlinkClick r:id="rId2" tooltip="https://www.docker.com/get-started"/>
              </a:rPr>
              <a:t>docker.com/get-started</a:t>
            </a:r>
          </a:p>
          <a:p>
            <a:pPr marL="712470" indent="-356235" lvl="1">
              <a:lnSpc>
                <a:spcPts val="4620"/>
              </a:lnSpc>
              <a:spcBef>
                <a:spcPct val="0"/>
              </a:spcBef>
              <a:buFont typeface="Arial"/>
              <a:buChar char="•"/>
            </a:pPr>
            <a:r>
              <a:rPr lang="en-US" sz="3300" strike="noStrike" u="none">
                <a:solidFill>
                  <a:srgbClr val="000000"/>
                </a:solidFill>
                <a:latin typeface="Canva Sans"/>
              </a:rPr>
              <a:t>Docker Best Practices Guide: A comprehensive guide on Docker best practices, including container security, performance optimization, and image management.</a:t>
            </a:r>
          </a:p>
          <a:p>
            <a:pPr marL="1424940" indent="-474980" lvl="2">
              <a:lnSpc>
                <a:spcPts val="4620"/>
              </a:lnSpc>
              <a:spcBef>
                <a:spcPct val="0"/>
              </a:spcBef>
              <a:buFont typeface="Arial"/>
              <a:buChar char="⚬"/>
            </a:pPr>
            <a:r>
              <a:rPr lang="en-US" sz="3300" strike="noStrike" u="none">
                <a:solidFill>
                  <a:srgbClr val="000000"/>
                </a:solidFill>
                <a:latin typeface="Canva Sans"/>
              </a:rPr>
              <a:t>L</a:t>
            </a:r>
            <a:r>
              <a:rPr lang="en-US" sz="3300" strike="noStrike" u="none">
                <a:solidFill>
                  <a:srgbClr val="000000"/>
                </a:solidFill>
                <a:latin typeface="Canva Sans"/>
              </a:rPr>
              <a:t>ink: </a:t>
            </a:r>
            <a:r>
              <a:rPr lang="en-US" sz="3300" strike="noStrike" u="sng">
                <a:solidFill>
                  <a:srgbClr val="000000"/>
                </a:solidFill>
                <a:latin typeface="Canva Sans"/>
                <a:hlinkClick r:id="rId3" tooltip="https://docs.docker.com/develop/"/>
              </a:rPr>
              <a:t>docs.docker.com/develop</a:t>
            </a:r>
          </a:p>
          <a:p>
            <a:pPr marL="712470" indent="-356235" lvl="1">
              <a:lnSpc>
                <a:spcPts val="4620"/>
              </a:lnSpc>
              <a:spcBef>
                <a:spcPct val="0"/>
              </a:spcBef>
              <a:buFont typeface="Arial"/>
              <a:buChar char="•"/>
            </a:pPr>
            <a:r>
              <a:rPr lang="en-US" sz="3300" strike="noStrike" u="none">
                <a:solidFill>
                  <a:srgbClr val="000000"/>
                </a:solidFill>
                <a:latin typeface="Canva Sans"/>
              </a:rPr>
              <a:t>Selenium: Official documentation for Selenium WebDriver to understand how to automate web browser testing.</a:t>
            </a:r>
          </a:p>
          <a:p>
            <a:pPr marL="1424940" indent="-474980" lvl="2">
              <a:lnSpc>
                <a:spcPts val="4620"/>
              </a:lnSpc>
              <a:spcBef>
                <a:spcPct val="0"/>
              </a:spcBef>
              <a:buFont typeface="Arial"/>
              <a:buChar char="⚬"/>
            </a:pPr>
            <a:r>
              <a:rPr lang="en-US" sz="3300" strike="noStrike" u="none">
                <a:solidFill>
                  <a:srgbClr val="000000"/>
                </a:solidFill>
                <a:latin typeface="Canva Sans"/>
              </a:rPr>
              <a:t>Link: </a:t>
            </a:r>
            <a:r>
              <a:rPr lang="en-US" sz="3300" strike="noStrike" u="sng">
                <a:solidFill>
                  <a:srgbClr val="000000"/>
                </a:solidFill>
                <a:latin typeface="Canva Sans"/>
                <a:hlinkClick r:id="rId4" tooltip="https://www.selenium.dev/documentation/"/>
              </a:rPr>
              <a:t>selenium.dev/documentation</a:t>
            </a:r>
          </a:p>
          <a:p>
            <a:pPr marL="712470" indent="-356235" lvl="1">
              <a:lnSpc>
                <a:spcPts val="4620"/>
              </a:lnSpc>
              <a:spcBef>
                <a:spcPct val="0"/>
              </a:spcBef>
              <a:buFont typeface="Arial"/>
              <a:buChar char="•"/>
            </a:pPr>
            <a:r>
              <a:rPr lang="en-US" sz="3300" strike="noStrike" u="none">
                <a:solidFill>
                  <a:srgbClr val="000000"/>
                </a:solidFill>
                <a:latin typeface="Canva Sans"/>
              </a:rPr>
              <a:t>Postman and Newman Documentation: Official documentation for Postman and Newman tools for API testing</a:t>
            </a:r>
            <a:r>
              <a:rPr lang="en-US" sz="3300" strike="noStrike" u="none">
                <a:solidFill>
                  <a:srgbClr val="000000"/>
                </a:solidFill>
                <a:latin typeface="Canva Sans"/>
              </a:rPr>
              <a:t> and automation.</a:t>
            </a:r>
          </a:p>
          <a:p>
            <a:pPr marL="1424940" indent="-474980" lvl="2">
              <a:lnSpc>
                <a:spcPts val="4620"/>
              </a:lnSpc>
              <a:spcBef>
                <a:spcPct val="0"/>
              </a:spcBef>
              <a:buFont typeface="Arial"/>
              <a:buChar char="⚬"/>
            </a:pPr>
            <a:r>
              <a:rPr lang="en-US" sz="3300" strike="noStrike" u="none">
                <a:solidFill>
                  <a:srgbClr val="000000"/>
                </a:solidFill>
                <a:latin typeface="Canva Sans"/>
              </a:rPr>
              <a:t>Link: </a:t>
            </a:r>
            <a:r>
              <a:rPr lang="en-US" sz="3300" strike="noStrike" u="sng">
                <a:solidFill>
                  <a:srgbClr val="000000"/>
                </a:solidFill>
                <a:latin typeface="Canva Sans"/>
                <a:hlinkClick r:id="rId5" tooltip="https://www.postman.com/docs/"/>
              </a:rPr>
              <a:t>postman.com/docs</a:t>
            </a:r>
          </a:p>
          <a:p>
            <a:pPr marL="0" indent="0" lvl="0">
              <a:lnSpc>
                <a:spcPts val="462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What is DevOps?</a:t>
            </a:r>
          </a:p>
        </p:txBody>
      </p:sp>
      <p:sp>
        <p:nvSpPr>
          <p:cNvPr name="TextBox 3" id="3"/>
          <p:cNvSpPr txBox="true"/>
          <p:nvPr/>
        </p:nvSpPr>
        <p:spPr>
          <a:xfrm rot="0">
            <a:off x="0" y="3118080"/>
            <a:ext cx="17806201" cy="2976372"/>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Definition of DevOps as the combination of development (Dev) and operations (Ops) teams.</a:t>
            </a:r>
          </a:p>
          <a:p>
            <a:pPr>
              <a:lnSpc>
                <a:spcPts val="4793"/>
              </a:lnSpc>
            </a:pPr>
          </a:p>
          <a:p>
            <a:pPr algn="l" marL="734059" indent="-367030" lvl="1">
              <a:lnSpc>
                <a:spcPts val="4793"/>
              </a:lnSpc>
              <a:buFont typeface="Arial"/>
              <a:buChar char="•"/>
            </a:pPr>
            <a:r>
              <a:rPr lang="en-US" sz="3399">
                <a:solidFill>
                  <a:srgbClr val="000000"/>
                </a:solidFill>
                <a:latin typeface="Canva Sans"/>
              </a:rPr>
              <a:t>Explain how it improves collaboration, efficiency, and quality in software development.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Benefits of DevOps for QA</a:t>
            </a:r>
          </a:p>
        </p:txBody>
      </p:sp>
      <p:sp>
        <p:nvSpPr>
          <p:cNvPr name="TextBox 3" id="3"/>
          <p:cNvSpPr txBox="true"/>
          <p:nvPr/>
        </p:nvSpPr>
        <p:spPr>
          <a:xfrm rot="0">
            <a:off x="0" y="3118080"/>
            <a:ext cx="17806201" cy="4776597"/>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Faster software development and deployment cycles.</a:t>
            </a:r>
          </a:p>
          <a:p>
            <a:pPr>
              <a:lnSpc>
                <a:spcPts val="4793"/>
              </a:lnSpc>
            </a:pPr>
          </a:p>
          <a:p>
            <a:pPr marL="734059" indent="-367030" lvl="1">
              <a:lnSpc>
                <a:spcPts val="4793"/>
              </a:lnSpc>
              <a:buFont typeface="Arial"/>
              <a:buChar char="•"/>
            </a:pPr>
            <a:r>
              <a:rPr lang="en-US" sz="3399">
                <a:solidFill>
                  <a:srgbClr val="000000"/>
                </a:solidFill>
                <a:latin typeface="Canva Sans"/>
              </a:rPr>
              <a:t>Increased collaboration and communication between teams.</a:t>
            </a:r>
          </a:p>
          <a:p>
            <a:pPr>
              <a:lnSpc>
                <a:spcPts val="4793"/>
              </a:lnSpc>
            </a:pPr>
          </a:p>
          <a:p>
            <a:pPr marL="734059" indent="-367030" lvl="1">
              <a:lnSpc>
                <a:spcPts val="4793"/>
              </a:lnSpc>
              <a:buFont typeface="Arial"/>
              <a:buChar char="•"/>
            </a:pPr>
            <a:r>
              <a:rPr lang="en-US" sz="3399">
                <a:solidFill>
                  <a:srgbClr val="000000"/>
                </a:solidFill>
                <a:latin typeface="Canva Sans"/>
              </a:rPr>
              <a:t>Continuous integration and delivery to ensure constant feedback and improvement.</a:t>
            </a:r>
          </a:p>
          <a:p>
            <a:pPr>
              <a:lnSpc>
                <a:spcPts val="4793"/>
              </a:lnSpc>
            </a:pPr>
          </a:p>
          <a:p>
            <a:pPr algn="l" marL="734059" indent="-367030" lvl="1">
              <a:lnSpc>
                <a:spcPts val="4793"/>
              </a:lnSpc>
              <a:buFont typeface="Arial"/>
              <a:buChar char="•"/>
            </a:pPr>
            <a:r>
              <a:rPr lang="en-US" sz="3399">
                <a:solidFill>
                  <a:srgbClr val="000000"/>
                </a:solidFill>
                <a:latin typeface="Canva Sans"/>
              </a:rPr>
              <a:t>Improved software quality and customer satisfaction.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237045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Continuous Integration and Continuous Deployment (CI/CD) in DevOps</a:t>
            </a:r>
          </a:p>
        </p:txBody>
      </p:sp>
      <p:sp>
        <p:nvSpPr>
          <p:cNvPr name="TextBox 3" id="3"/>
          <p:cNvSpPr txBox="true"/>
          <p:nvPr/>
        </p:nvSpPr>
        <p:spPr>
          <a:xfrm rot="0">
            <a:off x="0" y="3118080"/>
            <a:ext cx="17806201" cy="5976747"/>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Explain the significance of CI and CD in DevOps.</a:t>
            </a:r>
          </a:p>
          <a:p>
            <a:pPr>
              <a:lnSpc>
                <a:spcPts val="4793"/>
              </a:lnSpc>
            </a:pPr>
          </a:p>
          <a:p>
            <a:pPr marL="734059" indent="-367030" lvl="1">
              <a:lnSpc>
                <a:spcPts val="4793"/>
              </a:lnSpc>
              <a:buFont typeface="Arial"/>
              <a:buChar char="•"/>
            </a:pPr>
            <a:r>
              <a:rPr lang="en-US" sz="3399">
                <a:solidFill>
                  <a:srgbClr val="000000"/>
                </a:solidFill>
                <a:latin typeface="Canva Sans"/>
              </a:rPr>
              <a:t>CI ensures regular integration and testing of code changes.</a:t>
            </a:r>
          </a:p>
          <a:p>
            <a:pPr>
              <a:lnSpc>
                <a:spcPts val="4793"/>
              </a:lnSpc>
            </a:pPr>
          </a:p>
          <a:p>
            <a:pPr marL="734059" indent="-367030" lvl="1">
              <a:lnSpc>
                <a:spcPts val="4793"/>
              </a:lnSpc>
              <a:buFont typeface="Arial"/>
              <a:buChar char="•"/>
            </a:pPr>
            <a:r>
              <a:rPr lang="en-US" sz="3399">
                <a:solidFill>
                  <a:srgbClr val="000000"/>
                </a:solidFill>
                <a:latin typeface="Canva Sans"/>
              </a:rPr>
              <a:t>CD automates the deployment process for faster software updates.</a:t>
            </a:r>
          </a:p>
          <a:p>
            <a:pPr>
              <a:lnSpc>
                <a:spcPts val="4793"/>
              </a:lnSpc>
            </a:pPr>
          </a:p>
          <a:p>
            <a:pPr marL="734059" indent="-367030" lvl="1">
              <a:lnSpc>
                <a:spcPts val="4793"/>
              </a:lnSpc>
              <a:buFont typeface="Arial"/>
              <a:buChar char="•"/>
            </a:pPr>
            <a:r>
              <a:rPr lang="en-US" sz="3399">
                <a:solidFill>
                  <a:srgbClr val="000000"/>
                </a:solidFill>
                <a:latin typeface="Canva Sans"/>
              </a:rPr>
              <a:t>Mention popular tools like Jenkins, GitLab CI/CD.</a:t>
            </a:r>
          </a:p>
          <a:p>
            <a:pPr>
              <a:lnSpc>
                <a:spcPts val="4793"/>
              </a:lnSpc>
            </a:pPr>
          </a:p>
          <a:p>
            <a:pPr marL="734059" indent="-367030" lvl="1">
              <a:lnSpc>
                <a:spcPts val="4793"/>
              </a:lnSpc>
              <a:buFont typeface="Arial"/>
              <a:buChar char="•"/>
            </a:pPr>
            <a:r>
              <a:rPr lang="en-US" sz="3399">
                <a:solidFill>
                  <a:srgbClr val="000000"/>
                </a:solidFill>
                <a:latin typeface="Canva Sans"/>
              </a:rPr>
              <a:t>Showcase real-world examples of successful CI/CD implementations.</a:t>
            </a:r>
          </a:p>
          <a:p>
            <a:pPr algn="l">
              <a:lnSpc>
                <a:spcPts val="4793"/>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DevOps Tools and Technologies</a:t>
            </a:r>
          </a:p>
        </p:txBody>
      </p:sp>
      <p:sp>
        <p:nvSpPr>
          <p:cNvPr name="TextBox 3" id="3"/>
          <p:cNvSpPr txBox="true"/>
          <p:nvPr/>
        </p:nvSpPr>
        <p:spPr>
          <a:xfrm rot="0">
            <a:off x="0" y="3118080"/>
            <a:ext cx="17806201" cy="5605272"/>
          </a:xfrm>
          <a:prstGeom prst="rect">
            <a:avLst/>
          </a:prstGeom>
        </p:spPr>
        <p:txBody>
          <a:bodyPr anchor="t" rtlCol="false" tIns="0" lIns="0" bIns="0" rIns="0">
            <a:spAutoFit/>
          </a:bodyPr>
          <a:lstStyle/>
          <a:p>
            <a:pPr>
              <a:lnSpc>
                <a:spcPts val="4793"/>
              </a:lnSpc>
            </a:pPr>
            <a:r>
              <a:rPr lang="en-US" sz="3399">
                <a:solidFill>
                  <a:srgbClr val="000000"/>
                </a:solidFill>
                <a:latin typeface="Canva Sans"/>
              </a:rPr>
              <a:t>    Introduction to popular DevOps tools and technologies:</a:t>
            </a:r>
          </a:p>
          <a:p>
            <a:pPr marL="734059" indent="-367030" lvl="1">
              <a:lnSpc>
                <a:spcPts val="8499"/>
              </a:lnSpc>
              <a:buFont typeface="Arial"/>
              <a:buChar char="•"/>
            </a:pPr>
            <a:r>
              <a:rPr lang="en-US" sz="3399">
                <a:solidFill>
                  <a:srgbClr val="000000"/>
                </a:solidFill>
                <a:latin typeface="Canva Sans"/>
              </a:rPr>
              <a:t>Version control: Git for code collaboration and management.</a:t>
            </a:r>
          </a:p>
          <a:p>
            <a:pPr marL="734059" indent="-367030" lvl="1">
              <a:lnSpc>
                <a:spcPts val="4793"/>
              </a:lnSpc>
              <a:buFont typeface="Arial"/>
              <a:buChar char="•"/>
            </a:pPr>
            <a:r>
              <a:rPr lang="en-US" sz="3399">
                <a:solidFill>
                  <a:srgbClr val="000000"/>
                </a:solidFill>
                <a:latin typeface="Canva Sans"/>
              </a:rPr>
              <a:t>Continuous Integration/Continuous Delivery (CI/CD) platforms: Jenkins, GitLab CI/CD, etc.</a:t>
            </a:r>
          </a:p>
          <a:p>
            <a:pPr marL="734059" indent="-367030" lvl="1">
              <a:lnSpc>
                <a:spcPts val="8499"/>
              </a:lnSpc>
              <a:buFont typeface="Arial"/>
              <a:buChar char="•"/>
            </a:pPr>
            <a:r>
              <a:rPr lang="en-US" sz="3399">
                <a:solidFill>
                  <a:srgbClr val="000000"/>
                </a:solidFill>
                <a:latin typeface="Canva Sans"/>
              </a:rPr>
              <a:t>Automation and scripting: Bash, Python, etc.</a:t>
            </a:r>
          </a:p>
          <a:p>
            <a:pPr marL="734059" indent="-367030" lvl="1">
              <a:lnSpc>
                <a:spcPts val="8499"/>
              </a:lnSpc>
              <a:buFont typeface="Arial"/>
              <a:buChar char="•"/>
            </a:pPr>
            <a:r>
              <a:rPr lang="en-US" sz="3399">
                <a:solidFill>
                  <a:srgbClr val="000000"/>
                </a:solidFill>
                <a:latin typeface="Canva Sans"/>
              </a:rPr>
              <a:t>Infrastructure provisioning and management: Docker, Kubernetes, etc.</a:t>
            </a:r>
          </a:p>
          <a:p>
            <a:pPr algn="l">
              <a:lnSpc>
                <a:spcPts val="4793"/>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Continuous Testing in DevOps</a:t>
            </a:r>
          </a:p>
        </p:txBody>
      </p:sp>
      <p:sp>
        <p:nvSpPr>
          <p:cNvPr name="TextBox 3" id="3"/>
          <p:cNvSpPr txBox="true"/>
          <p:nvPr/>
        </p:nvSpPr>
        <p:spPr>
          <a:xfrm rot="0">
            <a:off x="0" y="3118080"/>
            <a:ext cx="17806201" cy="2976372"/>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Explanation of the importance of integrating testing throughout the development lifecycle.</a:t>
            </a:r>
          </a:p>
          <a:p>
            <a:pPr marL="734059" indent="-367030" lvl="1">
              <a:lnSpc>
                <a:spcPts val="4793"/>
              </a:lnSpc>
              <a:buFont typeface="Arial"/>
              <a:buChar char="•"/>
            </a:pPr>
            <a:r>
              <a:rPr lang="en-US" sz="3399">
                <a:solidFill>
                  <a:srgbClr val="000000"/>
                </a:solidFill>
                <a:latin typeface="Canva Sans"/>
              </a:rPr>
              <a:t>Introduction to concepts like shift-left testing, test automation, and continuous feedback.</a:t>
            </a:r>
          </a:p>
          <a:p>
            <a:pPr algn="l">
              <a:lnSpc>
                <a:spcPts val="479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DAFwa12jqdQ</dc:identifier>
  <dcterms:modified xsi:type="dcterms:W3CDTF">2011-08-01T06:04:30Z</dcterms:modified>
  <cp:revision>1</cp:revision>
  <dc:title>DevOps Principles and Practices for QA Professionals</dc:title>
</cp:coreProperties>
</file>