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ppt/charts/chart6.xml" ContentType="application/vnd.openxmlformats-officedocument.drawingml.chart+xml"/>
  <Override PartName="/ppt/theme/themeOverride3.xml" ContentType="application/vnd.openxmlformats-officedocument.themeOverr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56" r:id="rId1"/>
  </p:sldMasterIdLst>
  <p:notesMasterIdLst>
    <p:notesMasterId r:id="rId64"/>
  </p:notesMasterIdLst>
  <p:handoutMasterIdLst>
    <p:handoutMasterId r:id="rId65"/>
  </p:handoutMasterIdLst>
  <p:sldIdLst>
    <p:sldId id="265" r:id="rId2"/>
    <p:sldId id="337" r:id="rId3"/>
    <p:sldId id="413" r:id="rId4"/>
    <p:sldId id="291" r:id="rId5"/>
    <p:sldId id="294" r:id="rId6"/>
    <p:sldId id="349" r:id="rId7"/>
    <p:sldId id="357" r:id="rId8"/>
    <p:sldId id="298" r:id="rId9"/>
    <p:sldId id="358" r:id="rId10"/>
    <p:sldId id="405" r:id="rId11"/>
    <p:sldId id="323" r:id="rId12"/>
    <p:sldId id="324" r:id="rId13"/>
    <p:sldId id="350" r:id="rId14"/>
    <p:sldId id="400" r:id="rId15"/>
    <p:sldId id="354" r:id="rId16"/>
    <p:sldId id="303" r:id="rId17"/>
    <p:sldId id="407" r:id="rId18"/>
    <p:sldId id="305" r:id="rId19"/>
    <p:sldId id="301" r:id="rId20"/>
    <p:sldId id="360" r:id="rId21"/>
    <p:sldId id="406" r:id="rId22"/>
    <p:sldId id="402" r:id="rId23"/>
    <p:sldId id="401" r:id="rId24"/>
    <p:sldId id="352" r:id="rId25"/>
    <p:sldId id="310" r:id="rId26"/>
    <p:sldId id="333" r:id="rId27"/>
    <p:sldId id="313" r:id="rId28"/>
    <p:sldId id="355" r:id="rId29"/>
    <p:sldId id="314" r:id="rId30"/>
    <p:sldId id="408" r:id="rId31"/>
    <p:sldId id="385" r:id="rId32"/>
    <p:sldId id="410" r:id="rId33"/>
    <p:sldId id="409" r:id="rId34"/>
    <p:sldId id="403" r:id="rId35"/>
    <p:sldId id="336" r:id="rId36"/>
    <p:sldId id="318" r:id="rId37"/>
    <p:sldId id="320" r:id="rId38"/>
    <p:sldId id="383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394" r:id="rId47"/>
    <p:sldId id="395" r:id="rId48"/>
    <p:sldId id="396" r:id="rId49"/>
    <p:sldId id="397" r:id="rId50"/>
    <p:sldId id="398" r:id="rId51"/>
    <p:sldId id="347" r:id="rId52"/>
    <p:sldId id="281" r:id="rId53"/>
    <p:sldId id="414" r:id="rId54"/>
    <p:sldId id="415" r:id="rId55"/>
    <p:sldId id="416" r:id="rId56"/>
    <p:sldId id="417" r:id="rId57"/>
    <p:sldId id="418" r:id="rId58"/>
    <p:sldId id="419" r:id="rId59"/>
    <p:sldId id="420" r:id="rId60"/>
    <p:sldId id="316" r:id="rId61"/>
    <p:sldId id="411" r:id="rId62"/>
    <p:sldId id="412" r:id="rId63"/>
  </p:sldIdLst>
  <p:sldSz cx="9144000" cy="5143500" type="screen16x9"/>
  <p:notesSz cx="69469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rosoft Corporation" initials="" lastIdx="4" clrIdx="0"/>
  <p:cmAuthor id="1" name="Elisabeth Keating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0080"/>
    <a:srgbClr val="FFCC66"/>
    <a:srgbClr val="FF8000"/>
    <a:srgbClr val="FF0000"/>
    <a:srgbClr val="0000FF"/>
    <a:srgbClr val="800080"/>
    <a:srgbClr val="8241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25" autoAdjust="0"/>
    <p:restoredTop sz="87865" autoAdjust="0"/>
  </p:normalViewPr>
  <p:slideViewPr>
    <p:cSldViewPr>
      <p:cViewPr varScale="1">
        <p:scale>
          <a:sx n="139" d="100"/>
          <a:sy n="139" d="100"/>
        </p:scale>
        <p:origin x="-120" y="-1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handoutMaster" Target="handoutMasters/handoutMaster1.xml"/><Relationship Id="rId66" Type="http://schemas.openxmlformats.org/officeDocument/2006/relationships/printerSettings" Target="printerSettings/printerSettings1.bin"/><Relationship Id="rId67" Type="http://schemas.openxmlformats.org/officeDocument/2006/relationships/commentAuthors" Target="commentAuthors.xml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_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 dirty="0" smtClean="0"/>
              <a:t>Revocation Events Impact on Validation</a:t>
            </a:r>
            <a:r>
              <a:rPr lang="en-US" sz="1800" baseline="0" dirty="0" smtClean="0"/>
              <a:t> </a:t>
            </a:r>
            <a:r>
              <a:rPr lang="en-US" sz="1800" dirty="0" smtClean="0"/>
              <a:t>Time</a:t>
            </a:r>
            <a:endParaRPr lang="en-US" sz="18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Response Time (ms)</c:v>
                </c:pt>
              </c:strCache>
            </c:strRef>
          </c:tx>
          <c:spPr>
            <a:ln w="28575" cmpd="sng">
              <a:solidFill>
                <a:srgbClr val="FF0000"/>
              </a:solidFill>
            </a:ln>
          </c:spPr>
          <c:marker>
            <c:symbol val="none"/>
          </c:marker>
          <c:dLbls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layout>
                <c:manualLayout>
                  <c:x val="-0.0308641975308642"/>
                  <c:y val="0.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layout>
                <c:manualLayout>
                  <c:x val="5.65837084800889E-17"/>
                  <c:y val="-0.011225444340505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124.974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delete val="1"/>
            </c:dLbl>
            <c:dLbl>
              <c:idx val="11"/>
              <c:delete val="1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5"/>
              <c:delete val="1"/>
            </c:dLbl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Sheet1!$A$2:$A$20</c:f>
              <c:numCache>
                <c:formatCode>General</c:formatCode>
                <c:ptCount val="19"/>
                <c:pt idx="0">
                  <c:v>0.0</c:v>
                </c:pt>
                <c:pt idx="1">
                  <c:v>100.0</c:v>
                </c:pt>
                <c:pt idx="2">
                  <c:v>200.0</c:v>
                </c:pt>
                <c:pt idx="3">
                  <c:v>300.0</c:v>
                </c:pt>
                <c:pt idx="4">
                  <c:v>400.0</c:v>
                </c:pt>
                <c:pt idx="5">
                  <c:v>500.0</c:v>
                </c:pt>
                <c:pt idx="6">
                  <c:v>600.0</c:v>
                </c:pt>
                <c:pt idx="7">
                  <c:v>700.0</c:v>
                </c:pt>
                <c:pt idx="8">
                  <c:v>800.0</c:v>
                </c:pt>
                <c:pt idx="9">
                  <c:v>900.0</c:v>
                </c:pt>
                <c:pt idx="10">
                  <c:v>1000.0</c:v>
                </c:pt>
                <c:pt idx="11">
                  <c:v>1100.0</c:v>
                </c:pt>
                <c:pt idx="12">
                  <c:v>1200.0</c:v>
                </c:pt>
                <c:pt idx="13">
                  <c:v>1300.0</c:v>
                </c:pt>
                <c:pt idx="14">
                  <c:v>1400.0</c:v>
                </c:pt>
                <c:pt idx="15">
                  <c:v>1500.0</c:v>
                </c:pt>
                <c:pt idx="16">
                  <c:v>2000.0</c:v>
                </c:pt>
                <c:pt idx="17">
                  <c:v>3000.0</c:v>
                </c:pt>
                <c:pt idx="18">
                  <c:v>4000.0</c:v>
                </c:pt>
              </c:numCache>
            </c:num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11.17</c:v>
                </c:pt>
                <c:pt idx="1">
                  <c:v>46.406</c:v>
                </c:pt>
                <c:pt idx="2">
                  <c:v>50.717</c:v>
                </c:pt>
                <c:pt idx="3">
                  <c:v>60.659</c:v>
                </c:pt>
                <c:pt idx="4">
                  <c:v>75.55</c:v>
                </c:pt>
                <c:pt idx="5">
                  <c:v>83.654</c:v>
                </c:pt>
                <c:pt idx="6">
                  <c:v>95.256</c:v>
                </c:pt>
                <c:pt idx="7">
                  <c:v>97.12899999999998</c:v>
                </c:pt>
                <c:pt idx="8">
                  <c:v>106.281</c:v>
                </c:pt>
                <c:pt idx="9">
                  <c:v>115.716</c:v>
                </c:pt>
                <c:pt idx="10">
                  <c:v>124.974</c:v>
                </c:pt>
                <c:pt idx="11">
                  <c:v>134.653</c:v>
                </c:pt>
                <c:pt idx="12">
                  <c:v>144.677</c:v>
                </c:pt>
                <c:pt idx="13">
                  <c:v>153.236</c:v>
                </c:pt>
                <c:pt idx="14">
                  <c:v>163.529</c:v>
                </c:pt>
                <c:pt idx="15">
                  <c:v>173.338</c:v>
                </c:pt>
                <c:pt idx="16">
                  <c:v>234.398</c:v>
                </c:pt>
                <c:pt idx="17">
                  <c:v>376.604</c:v>
                </c:pt>
                <c:pt idx="18">
                  <c:v>510.058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hiLowLines/>
        <c:marker val="1"/>
        <c:smooth val="0"/>
        <c:axId val="-2066239976"/>
        <c:axId val="2137820616"/>
      </c:lineChart>
      <c:catAx>
        <c:axId val="-20662399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Revocation Events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>
                <a:solidFill>
                  <a:srgbClr val="FF8000"/>
                </a:solidFill>
              </a:defRPr>
            </a:pPr>
            <a:endParaRPr lang="en-US"/>
          </a:p>
        </c:txPr>
        <c:crossAx val="2137820616"/>
        <c:crosses val="autoZero"/>
        <c:auto val="1"/>
        <c:lblAlgn val="ctr"/>
        <c:lblOffset val="100"/>
        <c:noMultiLvlLbl val="0"/>
      </c:catAx>
      <c:valAx>
        <c:axId val="2137820616"/>
        <c:scaling>
          <c:orientation val="minMax"/>
        </c:scaling>
        <c:delete val="0"/>
        <c:axPos val="l"/>
        <c:majorGridlines>
          <c:spPr>
            <a:ln>
              <a:solidFill>
                <a:srgbClr val="FFCC66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Time (ms)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rgbClr val="FF8000"/>
                </a:solidFill>
              </a:defRPr>
            </a:pPr>
            <a:endParaRPr lang="en-US"/>
          </a:p>
        </c:txPr>
        <c:crossAx val="-206623997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lrMapOvr bg1="dk1" tx1="lt1" bg2="dk2" tx2="lt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/>
            </a:pPr>
            <a:r>
              <a:rPr lang="en-US" sz="1800" dirty="0" smtClean="0"/>
              <a:t>Revocation Events Impact on</a:t>
            </a:r>
            <a:r>
              <a:rPr lang="en-US" sz="1800" baseline="0" dirty="0" smtClean="0"/>
              <a:t> Validation Requests</a:t>
            </a:r>
            <a:endParaRPr lang="en-US" sz="18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Token Validation Requests</c:v>
                </c:pt>
              </c:strCache>
            </c:strRef>
          </c:tx>
          <c:spPr>
            <a:ln w="28575" cmpd="sng">
              <a:solidFill>
                <a:srgbClr val="FF0000"/>
              </a:solidFill>
            </a:ln>
          </c:spPr>
          <c:marker>
            <c:symbol val="none"/>
          </c:marker>
          <c:dLbls>
            <c:dLbl>
              <c:idx val="1"/>
              <c:layout>
                <c:manualLayout>
                  <c:x val="-0.029320987654321"/>
                  <c:y val="-0.0074836295603367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layout>
                <c:manualLayout>
                  <c:x val="-0.0246913580246914"/>
                  <c:y val="-0.018709073900841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delete val="1"/>
            </c:dLbl>
            <c:dLbl>
              <c:idx val="10"/>
              <c:layout>
                <c:manualLayout>
                  <c:x val="-0.0138888888888889"/>
                  <c:y val="0.0037418147801683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delete val="1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layout>
                <c:manualLayout>
                  <c:x val="-0.021604938271605"/>
                  <c:y val="-0.00748362956033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18"/>
              <c:layout>
                <c:manualLayout>
                  <c:x val="-0.0324074074074074"/>
                  <c:y val="-0.00748362956033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Sheet1!$A$2:$A$20</c:f>
              <c:numCache>
                <c:formatCode>General</c:formatCode>
                <c:ptCount val="19"/>
                <c:pt idx="0">
                  <c:v>0.0</c:v>
                </c:pt>
                <c:pt idx="1">
                  <c:v>100.0</c:v>
                </c:pt>
                <c:pt idx="2">
                  <c:v>200.0</c:v>
                </c:pt>
                <c:pt idx="3">
                  <c:v>300.0</c:v>
                </c:pt>
                <c:pt idx="4">
                  <c:v>400.0</c:v>
                </c:pt>
                <c:pt idx="5">
                  <c:v>500.0</c:v>
                </c:pt>
                <c:pt idx="6">
                  <c:v>600.0</c:v>
                </c:pt>
                <c:pt idx="7">
                  <c:v>700.0</c:v>
                </c:pt>
                <c:pt idx="8">
                  <c:v>800.0</c:v>
                </c:pt>
                <c:pt idx="9">
                  <c:v>900.0</c:v>
                </c:pt>
                <c:pt idx="10">
                  <c:v>1000.0</c:v>
                </c:pt>
                <c:pt idx="11">
                  <c:v>1100.0</c:v>
                </c:pt>
                <c:pt idx="12">
                  <c:v>1200.0</c:v>
                </c:pt>
                <c:pt idx="13">
                  <c:v>1300.0</c:v>
                </c:pt>
                <c:pt idx="14">
                  <c:v>1400.0</c:v>
                </c:pt>
                <c:pt idx="15">
                  <c:v>1500.0</c:v>
                </c:pt>
                <c:pt idx="16">
                  <c:v>2000.0</c:v>
                </c:pt>
                <c:pt idx="17">
                  <c:v>3000.0</c:v>
                </c:pt>
                <c:pt idx="18">
                  <c:v>4000.0</c:v>
                </c:pt>
              </c:numCache>
            </c:num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89.46</c:v>
                </c:pt>
                <c:pt idx="1">
                  <c:v>21.55</c:v>
                </c:pt>
                <c:pt idx="2">
                  <c:v>19.72</c:v>
                </c:pt>
                <c:pt idx="3">
                  <c:v>16.49</c:v>
                </c:pt>
                <c:pt idx="4">
                  <c:v>13.24</c:v>
                </c:pt>
                <c:pt idx="5">
                  <c:v>11.95</c:v>
                </c:pt>
                <c:pt idx="6">
                  <c:v>10.5</c:v>
                </c:pt>
                <c:pt idx="7">
                  <c:v>10.3</c:v>
                </c:pt>
                <c:pt idx="8">
                  <c:v>9.41</c:v>
                </c:pt>
                <c:pt idx="9">
                  <c:v>8.639999999999998</c:v>
                </c:pt>
                <c:pt idx="10">
                  <c:v>8.0</c:v>
                </c:pt>
                <c:pt idx="11">
                  <c:v>7.43</c:v>
                </c:pt>
                <c:pt idx="12">
                  <c:v>6.91</c:v>
                </c:pt>
                <c:pt idx="13">
                  <c:v>6.53</c:v>
                </c:pt>
                <c:pt idx="14">
                  <c:v>6.119999999999997</c:v>
                </c:pt>
                <c:pt idx="15">
                  <c:v>5.769999999999999</c:v>
                </c:pt>
                <c:pt idx="16">
                  <c:v>4.27</c:v>
                </c:pt>
                <c:pt idx="17">
                  <c:v>2.66</c:v>
                </c:pt>
                <c:pt idx="18">
                  <c:v>1.96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hiLowLines/>
        <c:marker val="1"/>
        <c:smooth val="0"/>
        <c:axId val="-2128359080"/>
        <c:axId val="-2128378648"/>
      </c:lineChart>
      <c:catAx>
        <c:axId val="-21283590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Revocation Events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>
                <a:solidFill>
                  <a:srgbClr val="FF8000"/>
                </a:solidFill>
              </a:defRPr>
            </a:pPr>
            <a:endParaRPr lang="en-US"/>
          </a:p>
        </c:txPr>
        <c:crossAx val="-2128378648"/>
        <c:crosses val="autoZero"/>
        <c:auto val="1"/>
        <c:lblAlgn val="ctr"/>
        <c:lblOffset val="100"/>
        <c:noMultiLvlLbl val="0"/>
      </c:catAx>
      <c:valAx>
        <c:axId val="-2128378648"/>
        <c:scaling>
          <c:orientation val="minMax"/>
        </c:scaling>
        <c:delete val="0"/>
        <c:axPos val="l"/>
        <c:majorGridlines>
          <c:spPr>
            <a:ln>
              <a:solidFill>
                <a:srgbClr val="FFCC66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 smtClean="0"/>
                  <a:t>Validations</a:t>
                </a:r>
                <a:r>
                  <a:rPr lang="en-US" sz="1400" baseline="0" dirty="0" smtClean="0"/>
                  <a:t> Per Second</a:t>
                </a:r>
                <a:endParaRPr lang="en-US" sz="14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rgbClr val="FF8000"/>
                </a:solidFill>
              </a:defRPr>
            </a:pPr>
            <a:endParaRPr lang="en-US"/>
          </a:p>
        </c:txPr>
        <c:crossAx val="-212835908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Per Request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UUID</c:v>
                </c:pt>
                <c:pt idx="1">
                  <c:v>PKI</c:v>
                </c:pt>
                <c:pt idx="2">
                  <c:v>PKIZ</c:v>
                </c:pt>
                <c:pt idx="3">
                  <c:v>Fernet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62.8</c:v>
                </c:pt>
                <c:pt idx="1">
                  <c:v>76.8</c:v>
                </c:pt>
                <c:pt idx="2">
                  <c:v>78.8</c:v>
                </c:pt>
                <c:pt idx="3">
                  <c:v>66.152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48133896"/>
        <c:axId val="-2004665048"/>
      </c:barChart>
      <c:catAx>
        <c:axId val="-20481338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04665048"/>
        <c:crosses val="autoZero"/>
        <c:auto val="1"/>
        <c:lblAlgn val="ctr"/>
        <c:lblOffset val="100"/>
        <c:noMultiLvlLbl val="0"/>
      </c:catAx>
      <c:valAx>
        <c:axId val="-20046650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4813389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6"/>
    </mc:Choice>
    <mc:Fallback>
      <c:style val="16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Requests Per Sec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UUID</c:v>
                </c:pt>
                <c:pt idx="1">
                  <c:v>PKI</c:v>
                </c:pt>
                <c:pt idx="2">
                  <c:v>PKIZ</c:v>
                </c:pt>
                <c:pt idx="3">
                  <c:v>Fernet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15.92</c:v>
                </c:pt>
                <c:pt idx="1">
                  <c:v>18.92</c:v>
                </c:pt>
                <c:pt idx="2">
                  <c:v>18.0</c:v>
                </c:pt>
                <c:pt idx="3">
                  <c:v>15.12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04479864"/>
        <c:axId val="-2004756888"/>
      </c:barChart>
      <c:catAx>
        <c:axId val="-20044798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04756888"/>
        <c:crosses val="autoZero"/>
        <c:auto val="1"/>
        <c:lblAlgn val="ctr"/>
        <c:lblOffset val="100"/>
        <c:noMultiLvlLbl val="0"/>
      </c:catAx>
      <c:valAx>
        <c:axId val="-2004756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044798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dk1" tx1="lt1" bg2="dk2" tx2="lt2" accent1="accent1" accent2="accent2" accent3="accent3" accent4="accent4" accent5="accent5" accent6="accent6" hlink="hlink" folHlink="folHlink"/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Per Request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UUID</c:v>
                </c:pt>
                <c:pt idx="1">
                  <c:v>PKI</c:v>
                </c:pt>
                <c:pt idx="2">
                  <c:v>PKIZ</c:v>
                </c:pt>
                <c:pt idx="3">
                  <c:v>Fernet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11.44</c:v>
                </c:pt>
                <c:pt idx="1">
                  <c:v>12.12</c:v>
                </c:pt>
                <c:pt idx="2">
                  <c:v>12.12</c:v>
                </c:pt>
                <c:pt idx="3">
                  <c:v>11.17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52291784"/>
        <c:axId val="-2049083080"/>
      </c:barChart>
      <c:catAx>
        <c:axId val="-2052291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49083080"/>
        <c:crosses val="autoZero"/>
        <c:auto val="1"/>
        <c:lblAlgn val="ctr"/>
        <c:lblOffset val="100"/>
        <c:noMultiLvlLbl val="0"/>
      </c:catAx>
      <c:valAx>
        <c:axId val="-2049083080"/>
        <c:scaling>
          <c:orientation val="minMax"/>
          <c:min val="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5229178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6"/>
    </mc:Choice>
    <mc:Fallback>
      <c:style val="16"/>
    </mc:Fallback>
  </mc:AlternateContent>
  <c:clrMapOvr bg1="dk1" tx1="lt1" bg2="dk2" tx2="lt2" accent1="accent1" accent2="accent2" accent3="accent3" accent4="accent4" accent5="accent5" accent6="accent6" hlink="hlink" folHlink="folHlink"/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Requests Per Sec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UUID</c:v>
                </c:pt>
                <c:pt idx="1">
                  <c:v>PKI</c:v>
                </c:pt>
                <c:pt idx="2">
                  <c:v>PKIZ</c:v>
                </c:pt>
                <c:pt idx="3">
                  <c:v>Fernet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87.43</c:v>
                </c:pt>
                <c:pt idx="1">
                  <c:v>92.43</c:v>
                </c:pt>
                <c:pt idx="2">
                  <c:v>91.43</c:v>
                </c:pt>
                <c:pt idx="3">
                  <c:v>89.46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54349528"/>
        <c:axId val="-2048821192"/>
      </c:barChart>
      <c:catAx>
        <c:axId val="-20543495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48821192"/>
        <c:crosses val="autoZero"/>
        <c:auto val="1"/>
        <c:lblAlgn val="ctr"/>
        <c:lblOffset val="100"/>
        <c:noMultiLvlLbl val="0"/>
      </c:catAx>
      <c:valAx>
        <c:axId val="-2048821192"/>
        <c:scaling>
          <c:orientation val="minMax"/>
          <c:min val="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5434952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990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5413" y="0"/>
            <a:ext cx="300990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E35E9-70BD-E04F-9B4D-FCFFD203C9FB}" type="datetime1">
              <a:rPr lang="en-US" smtClean="0"/>
              <a:t>10/22/15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0990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5413" y="8818563"/>
            <a:ext cx="300990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EFE04-7A8B-7C4B-9E0C-B79CB669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908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990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5413" y="0"/>
            <a:ext cx="300990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5776B-F503-A74C-A000-321A17121FD0}" type="datetime1">
              <a:rPr lang="en-US" smtClean="0"/>
              <a:t>10/22/15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10075"/>
            <a:ext cx="5556250" cy="41767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0990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5413" y="8818563"/>
            <a:ext cx="300990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B9BC3-9BEB-4C4E-B966-D944AA6A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980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6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I’ll next take us through how Horizon uses tokens.  We’ve used Horizon</a:t>
            </a:r>
            <a:r>
              <a:rPr lang="en-US" baseline="0" dirty="0" smtClean="0"/>
              <a:t> for most of the time we’ve been using </a:t>
            </a:r>
            <a:r>
              <a:rPr lang="en-US" baseline="0" dirty="0" err="1" smtClean="0"/>
              <a:t>OpenStack</a:t>
            </a:r>
            <a:r>
              <a:rPr lang="en-US" baseline="0" dirty="0" smtClean="0"/>
              <a:t>, and we’ve found some interesting behaviors with the way Horizon manages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98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logging in,</a:t>
            </a:r>
            <a:r>
              <a:rPr lang="en-US" baseline="0" dirty="0" smtClean="0"/>
              <a:t> Horizon gets a keystone token using the user’s credentials.  This is an important aspect of security in Horizon, as Horizon doesn’t require a service credential, minimizing the impact of an attacker compromising Horizon itself.</a:t>
            </a:r>
          </a:p>
          <a:p>
            <a:r>
              <a:rPr lang="en-US" baseline="0" dirty="0" smtClean="0"/>
              <a:t>First get an </a:t>
            </a:r>
            <a:r>
              <a:rPr lang="en-US" baseline="0" dirty="0" err="1" smtClean="0"/>
              <a:t>unscoped</a:t>
            </a:r>
            <a:r>
              <a:rPr lang="en-US" baseline="0" dirty="0" smtClean="0"/>
              <a:t> token, which is used to get scoped tokens to projects when the user switches projects.</a:t>
            </a:r>
          </a:p>
          <a:p>
            <a:r>
              <a:rPr lang="en-US" baseline="0" dirty="0" smtClean="0"/>
              <a:t>The storage method for tokens is configurable and can have a large impact depending on the complexity of your cloud.  The configurable methods are:</a:t>
            </a:r>
          </a:p>
          <a:p>
            <a:r>
              <a:rPr lang="en-US" baseline="0" dirty="0" smtClean="0"/>
              <a:t>We are using the </a:t>
            </a:r>
            <a:r>
              <a:rPr lang="en-US" baseline="0" dirty="0" err="1" smtClean="0"/>
              <a:t>memcache</a:t>
            </a:r>
            <a:r>
              <a:rPr lang="en-US" baseline="0" dirty="0" smtClean="0"/>
              <a:t> backend.</a:t>
            </a:r>
          </a:p>
          <a:p>
            <a:r>
              <a:rPr lang="en-US" baseline="0" dirty="0" smtClean="0"/>
              <a:t>I’ll talk more just about the cookie backend and </a:t>
            </a:r>
            <a:r>
              <a:rPr lang="en-US" baseline="0" dirty="0" err="1" smtClean="0"/>
              <a:t>Memcache</a:t>
            </a:r>
            <a:r>
              <a:rPr lang="en-US" baseline="0" dirty="0" smtClean="0"/>
              <a:t> backend.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3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cookie backend has some very strong advantages,</a:t>
            </a:r>
            <a:r>
              <a:rPr lang="en-US" baseline="0" dirty="0" smtClean="0"/>
              <a:t> and it’s currently the </a:t>
            </a:r>
            <a:r>
              <a:rPr lang="en-US" baseline="0" dirty="0" err="1" smtClean="0"/>
              <a:t>devstack</a:t>
            </a:r>
            <a:r>
              <a:rPr lang="en-US" baseline="0" dirty="0" smtClean="0"/>
              <a:t> default.</a:t>
            </a:r>
          </a:p>
          <a:p>
            <a:r>
              <a:rPr lang="en-US" dirty="0" smtClean="0"/>
              <a:t>In this case, tokens are stored in a browser cookie on the client side.</a:t>
            </a:r>
            <a:r>
              <a:rPr lang="en-US" baseline="0" dirty="0" smtClean="0"/>
              <a:t>  If using the cookie backend in production, it’s important to configure https connections to Horizon and also configure security for the tokens.  Otherwise, someone could recover a token while sniffing the network.</a:t>
            </a:r>
          </a:p>
          <a:p>
            <a:r>
              <a:rPr lang="en-US" baseline="0" dirty="0" smtClean="0"/>
              <a:t>The cookie backend is highly scalable, as token storage is all done on the client side.</a:t>
            </a:r>
          </a:p>
          <a:p>
            <a:r>
              <a:rPr lang="en-US" baseline="0" dirty="0" smtClean="0"/>
              <a:t>However, the cookie backend can’t be used if you have many endpoints in the keystone catalog.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01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Cookie sizes for most browsers are about 4KB.  When the token takes up a lot of that space, you’ll log into Horizon, sign in…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01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..And see this!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01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memcache</a:t>
            </a:r>
            <a:r>
              <a:rPr lang="en-US" dirty="0" smtClean="0"/>
              <a:t> backend resolves cookie</a:t>
            </a:r>
            <a:r>
              <a:rPr lang="en-US" baseline="0" dirty="0" smtClean="0"/>
              <a:t> overflow issues.  We currently use it at Symantec.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82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Token Hashing</a:t>
            </a:r>
            <a:r>
              <a:rPr lang="en-US" baseline="0" dirty="0" smtClean="0"/>
              <a:t> has been used in the past to reduce the impact of large token sizes.</a:t>
            </a:r>
            <a:endParaRPr lang="en-US" dirty="0" smtClean="0"/>
          </a:p>
          <a:p>
            <a:r>
              <a:rPr lang="en-US" dirty="0" smtClean="0"/>
              <a:t>We currently use token hashing</a:t>
            </a:r>
            <a:r>
              <a:rPr lang="en-US" baseline="0" dirty="0" smtClean="0"/>
              <a:t> with Kilo Horizon, which works fine with Hashing, but you could have issues if using the master branch.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60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UUID,</a:t>
            </a:r>
            <a:r>
              <a:rPr lang="en-US" baseline="0" dirty="0" smtClean="0"/>
              <a:t> PKI, and PKIZ, Tokens won’t work across auth regions.</a:t>
            </a:r>
          </a:p>
          <a:p>
            <a:r>
              <a:rPr lang="en-US" baseline="0" dirty="0" smtClean="0"/>
              <a:t>This will be a benefit of Fernet tokens, as they will allow authentication between multiple keystone instances.</a:t>
            </a:r>
          </a:p>
        </p:txBody>
      </p:sp>
    </p:spTree>
    <p:extLst>
      <p:ext uri="{BB962C8B-B14F-4D97-AF65-F5344CB8AC3E}">
        <p14:creationId xmlns:p14="http://schemas.microsoft.com/office/powerpoint/2010/main" val="1148107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Fernet</a:t>
            </a:r>
            <a:r>
              <a:rPr lang="en-US" dirty="0" smtClean="0"/>
              <a:t> tokens work with Horizon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60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somewhat out of scope for the</a:t>
            </a:r>
            <a:r>
              <a:rPr lang="en-US" baseline="0" dirty="0" smtClean="0"/>
              <a:t> different token types.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530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67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I’ll next take us through how Horizon uses tokens.  We’ve used Horizon</a:t>
            </a:r>
            <a:r>
              <a:rPr lang="en-US" baseline="0" dirty="0" smtClean="0"/>
              <a:t> for most of the time we’ve been using </a:t>
            </a:r>
            <a:r>
              <a:rPr lang="en-US" baseline="0" dirty="0" err="1" smtClean="0"/>
              <a:t>OpenStack</a:t>
            </a:r>
            <a:r>
              <a:rPr lang="en-US" baseline="0" dirty="0" smtClean="0"/>
              <a:t>, and we’ve found some interesting behaviors with the way Horizon manages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98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091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091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just a code example</a:t>
            </a:r>
            <a:r>
              <a:rPr lang="en-US" baseline="0" dirty="0" smtClean="0"/>
              <a:t> for the Liberty code that disables token hashing.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08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Identity: </a:t>
            </a:r>
          </a:p>
          <a:p>
            <a:pPr algn="l"/>
            <a:endParaRPr lang="en-US" dirty="0" smtClean="0"/>
          </a:p>
          <a:p>
            <a:pPr lvl="0" algn="l"/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Checks if User exist in User Domain</a:t>
            </a:r>
          </a:p>
          <a:p>
            <a:pPr lvl="0" algn="l"/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Check if User is enabled</a:t>
            </a:r>
          </a:p>
          <a:p>
            <a:pPr lvl="0" algn="l"/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Retrieves </a:t>
            </a:r>
            <a:r>
              <a:rPr lang="en-US" sz="1200" b="1" dirty="0" smtClean="0">
                <a:solidFill>
                  <a:srgbClr val="000000"/>
                </a:solidFill>
                <a:latin typeface="+mn-lt"/>
              </a:rPr>
              <a:t>User ID</a:t>
            </a:r>
          </a:p>
          <a:p>
            <a:pPr lvl="0" algn="l"/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Matches Password</a:t>
            </a:r>
          </a:p>
          <a:p>
            <a:pPr lvl="0" algn="l"/>
            <a:endParaRPr lang="en-US" sz="1200" dirty="0" smtClean="0">
              <a:solidFill>
                <a:srgbClr val="000000"/>
              </a:solidFill>
              <a:latin typeface="+mn-lt"/>
            </a:endParaRPr>
          </a:p>
          <a:p>
            <a:pPr lvl="0" algn="l"/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Resource:</a:t>
            </a:r>
          </a:p>
          <a:p>
            <a:pPr lvl="0" algn="l"/>
            <a:endParaRPr lang="en-US" sz="1200" dirty="0" smtClean="0">
              <a:solidFill>
                <a:srgbClr val="000000"/>
              </a:solidFill>
              <a:latin typeface="+mn-lt"/>
            </a:endParaRPr>
          </a:p>
          <a:p>
            <a:pPr lvl="0" algn="l"/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Checks if Domain or Project exist</a:t>
            </a:r>
          </a:p>
          <a:p>
            <a:pPr lvl="0" algn="l"/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Check if Domain or Project is enabled</a:t>
            </a:r>
          </a:p>
          <a:p>
            <a:pPr lvl="0" algn="l"/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Retrieves </a:t>
            </a:r>
            <a:r>
              <a:rPr lang="en-US" sz="1200" b="1" dirty="0" smtClean="0">
                <a:solidFill>
                  <a:srgbClr val="000000"/>
                </a:solidFill>
                <a:latin typeface="+mn-lt"/>
              </a:rPr>
              <a:t>Project ID</a:t>
            </a:r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 and </a:t>
            </a:r>
            <a:r>
              <a:rPr lang="en-US" sz="1200" b="1" dirty="0" smtClean="0">
                <a:solidFill>
                  <a:srgbClr val="000000"/>
                </a:solidFill>
                <a:latin typeface="+mn-lt"/>
              </a:rPr>
              <a:t>Domain ID </a:t>
            </a:r>
          </a:p>
          <a:p>
            <a:pPr lvl="0" algn="l"/>
            <a:endParaRPr lang="en-US" sz="1200" dirty="0" smtClean="0">
              <a:solidFill>
                <a:srgbClr val="000000"/>
              </a:solidFill>
              <a:latin typeface="+mn-lt"/>
            </a:endParaRPr>
          </a:p>
          <a:p>
            <a:pPr lvl="0" algn="l"/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Catalog:</a:t>
            </a:r>
          </a:p>
          <a:p>
            <a:pPr lvl="0" algn="l"/>
            <a:endParaRPr lang="en-US" sz="1200" dirty="0" smtClean="0">
              <a:solidFill>
                <a:srgbClr val="000000"/>
              </a:solidFill>
              <a:latin typeface="+mn-lt"/>
            </a:endParaRPr>
          </a:p>
          <a:p>
            <a:pPr lvl="0" algn="l"/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Retrieves </a:t>
            </a:r>
            <a:r>
              <a:rPr lang="en-US" sz="1200" b="1" dirty="0" smtClean="0">
                <a:solidFill>
                  <a:srgbClr val="000000"/>
                </a:solidFill>
                <a:latin typeface="+mn-lt"/>
              </a:rPr>
              <a:t>Services</a:t>
            </a:r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 associated with User’s Project</a:t>
            </a:r>
          </a:p>
          <a:p>
            <a:pPr lvl="0" algn="l"/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Retrieves the list of </a:t>
            </a:r>
            <a:r>
              <a:rPr lang="en-US" sz="1200" b="1" dirty="0" smtClean="0">
                <a:solidFill>
                  <a:srgbClr val="000000"/>
                </a:solidFill>
                <a:latin typeface="+mn-lt"/>
              </a:rPr>
              <a:t>endpoints</a:t>
            </a:r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 for all the services</a:t>
            </a:r>
          </a:p>
          <a:p>
            <a:pPr lvl="0" algn="l"/>
            <a:endParaRPr lang="en-US" sz="1200" dirty="0" smtClean="0">
              <a:solidFill>
                <a:srgbClr val="000000"/>
              </a:solidFill>
              <a:latin typeface="+mn-lt"/>
            </a:endParaRPr>
          </a:p>
          <a:p>
            <a:pPr lvl="0" algn="l"/>
            <a:endParaRPr lang="en-US" sz="1200" dirty="0" smtClean="0">
              <a:solidFill>
                <a:srgbClr val="000000"/>
              </a:solidFill>
              <a:latin typeface="+mn-lt"/>
            </a:endParaRPr>
          </a:p>
          <a:p>
            <a:pPr lvl="0" algn="l"/>
            <a:endParaRPr lang="en-US" sz="1200" dirty="0" smtClean="0">
              <a:solidFill>
                <a:schemeClr val="tx1"/>
              </a:solidFill>
              <a:latin typeface="+mn-lt"/>
            </a:endParaRPr>
          </a:p>
          <a:p>
            <a:pPr lvl="0" algn="r"/>
            <a:endParaRPr lang="en-US" sz="1200" dirty="0" smtClean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8148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87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Identity: </a:t>
            </a:r>
          </a:p>
          <a:p>
            <a:pPr algn="l"/>
            <a:endParaRPr lang="en-US" dirty="0" smtClean="0"/>
          </a:p>
          <a:p>
            <a:pPr lvl="0" algn="l"/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Checks if User exist in User Domain</a:t>
            </a:r>
          </a:p>
          <a:p>
            <a:pPr lvl="0" algn="l"/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Check if User is enabled</a:t>
            </a:r>
          </a:p>
          <a:p>
            <a:pPr lvl="0" algn="l"/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Retrieves </a:t>
            </a:r>
            <a:r>
              <a:rPr lang="en-US" sz="1200" b="1" dirty="0" smtClean="0">
                <a:solidFill>
                  <a:srgbClr val="000000"/>
                </a:solidFill>
                <a:latin typeface="+mn-lt"/>
              </a:rPr>
              <a:t>User ID</a:t>
            </a:r>
          </a:p>
          <a:p>
            <a:pPr lvl="0" algn="l"/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Matches Password</a:t>
            </a:r>
          </a:p>
          <a:p>
            <a:pPr lvl="0" algn="l"/>
            <a:endParaRPr lang="en-US" sz="1200" dirty="0" smtClean="0">
              <a:solidFill>
                <a:srgbClr val="000000"/>
              </a:solidFill>
              <a:latin typeface="+mn-lt"/>
            </a:endParaRPr>
          </a:p>
          <a:p>
            <a:pPr lvl="0" algn="l"/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Resource:</a:t>
            </a:r>
          </a:p>
          <a:p>
            <a:pPr lvl="0" algn="l"/>
            <a:endParaRPr lang="en-US" sz="1200" dirty="0" smtClean="0">
              <a:solidFill>
                <a:srgbClr val="000000"/>
              </a:solidFill>
              <a:latin typeface="+mn-lt"/>
            </a:endParaRPr>
          </a:p>
          <a:p>
            <a:pPr lvl="0" algn="l"/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Checks if Domain or Project exist</a:t>
            </a:r>
          </a:p>
          <a:p>
            <a:pPr lvl="0" algn="l"/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Check if Domain or Project is enabled</a:t>
            </a:r>
          </a:p>
          <a:p>
            <a:pPr lvl="0" algn="l"/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Retrieves </a:t>
            </a:r>
            <a:r>
              <a:rPr lang="en-US" sz="1200" b="1" dirty="0" smtClean="0">
                <a:solidFill>
                  <a:srgbClr val="000000"/>
                </a:solidFill>
                <a:latin typeface="+mn-lt"/>
              </a:rPr>
              <a:t>Project ID</a:t>
            </a:r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 and </a:t>
            </a:r>
            <a:r>
              <a:rPr lang="en-US" sz="1200" b="1" dirty="0" smtClean="0">
                <a:solidFill>
                  <a:srgbClr val="000000"/>
                </a:solidFill>
                <a:latin typeface="+mn-lt"/>
              </a:rPr>
              <a:t>Domain ID </a:t>
            </a:r>
          </a:p>
          <a:p>
            <a:pPr lvl="0" algn="l"/>
            <a:endParaRPr lang="en-US" sz="1200" dirty="0" smtClean="0">
              <a:solidFill>
                <a:srgbClr val="000000"/>
              </a:solidFill>
              <a:latin typeface="+mn-lt"/>
            </a:endParaRPr>
          </a:p>
          <a:p>
            <a:pPr lvl="0" algn="l"/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Catalog:</a:t>
            </a:r>
          </a:p>
          <a:p>
            <a:pPr lvl="0" algn="l"/>
            <a:endParaRPr lang="en-US" sz="1200" dirty="0" smtClean="0">
              <a:solidFill>
                <a:srgbClr val="000000"/>
              </a:solidFill>
              <a:latin typeface="+mn-lt"/>
            </a:endParaRPr>
          </a:p>
          <a:p>
            <a:pPr lvl="0" algn="l"/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Retrieves </a:t>
            </a:r>
            <a:r>
              <a:rPr lang="en-US" sz="1200" b="1" dirty="0" smtClean="0">
                <a:solidFill>
                  <a:srgbClr val="000000"/>
                </a:solidFill>
                <a:latin typeface="+mn-lt"/>
              </a:rPr>
              <a:t>Services</a:t>
            </a:r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 associated with User’s Project</a:t>
            </a:r>
          </a:p>
          <a:p>
            <a:pPr lvl="0" algn="l"/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Retrieves the list of </a:t>
            </a:r>
            <a:r>
              <a:rPr lang="en-US" sz="1200" b="1" dirty="0" smtClean="0">
                <a:solidFill>
                  <a:srgbClr val="000000"/>
                </a:solidFill>
                <a:latin typeface="+mn-lt"/>
              </a:rPr>
              <a:t>endpoints</a:t>
            </a:r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 for all the services</a:t>
            </a:r>
          </a:p>
          <a:p>
            <a:pPr lvl="0" algn="l"/>
            <a:endParaRPr lang="en-US" sz="1200" dirty="0" smtClean="0">
              <a:solidFill>
                <a:srgbClr val="000000"/>
              </a:solidFill>
              <a:latin typeface="+mn-lt"/>
            </a:endParaRPr>
          </a:p>
          <a:p>
            <a:pPr lvl="0" algn="l"/>
            <a:endParaRPr lang="en-US" sz="1200" dirty="0" smtClean="0">
              <a:solidFill>
                <a:srgbClr val="000000"/>
              </a:solidFill>
              <a:latin typeface="+mn-lt"/>
            </a:endParaRPr>
          </a:p>
          <a:p>
            <a:pPr lvl="0" algn="l"/>
            <a:endParaRPr lang="en-US" sz="1200" dirty="0" smtClean="0">
              <a:solidFill>
                <a:schemeClr val="tx1"/>
              </a:solidFill>
              <a:latin typeface="+mn-lt"/>
            </a:endParaRPr>
          </a:p>
          <a:p>
            <a:pPr lvl="0" algn="r"/>
            <a:endParaRPr lang="en-US" sz="1200" dirty="0" smtClean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8148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87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73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Identity: </a:t>
            </a:r>
          </a:p>
          <a:p>
            <a:pPr algn="l"/>
            <a:endParaRPr lang="en-US" dirty="0" smtClean="0"/>
          </a:p>
          <a:p>
            <a:pPr lvl="0" algn="l"/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Checks if User exist in User Domain</a:t>
            </a:r>
          </a:p>
          <a:p>
            <a:pPr lvl="0" algn="l"/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Check if User is enabled</a:t>
            </a:r>
          </a:p>
          <a:p>
            <a:pPr lvl="0" algn="l"/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Retrieves </a:t>
            </a:r>
            <a:r>
              <a:rPr lang="en-US" sz="1200" b="1" dirty="0" smtClean="0">
                <a:solidFill>
                  <a:srgbClr val="000000"/>
                </a:solidFill>
                <a:latin typeface="+mn-lt"/>
              </a:rPr>
              <a:t>User ID</a:t>
            </a:r>
          </a:p>
          <a:p>
            <a:pPr lvl="0" algn="l"/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Matches Password</a:t>
            </a:r>
          </a:p>
          <a:p>
            <a:pPr lvl="0" algn="l"/>
            <a:endParaRPr lang="en-US" sz="1200" dirty="0" smtClean="0">
              <a:solidFill>
                <a:srgbClr val="000000"/>
              </a:solidFill>
              <a:latin typeface="+mn-lt"/>
            </a:endParaRPr>
          </a:p>
          <a:p>
            <a:pPr lvl="0" algn="l"/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Resource:</a:t>
            </a:r>
          </a:p>
          <a:p>
            <a:pPr lvl="0" algn="l"/>
            <a:endParaRPr lang="en-US" sz="1200" dirty="0" smtClean="0">
              <a:solidFill>
                <a:srgbClr val="000000"/>
              </a:solidFill>
              <a:latin typeface="+mn-lt"/>
            </a:endParaRPr>
          </a:p>
          <a:p>
            <a:pPr lvl="0" algn="l"/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Checks if Domain or Project exist</a:t>
            </a:r>
          </a:p>
          <a:p>
            <a:pPr lvl="0" algn="l"/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Check if Domain or Project is enabled</a:t>
            </a:r>
          </a:p>
          <a:p>
            <a:pPr lvl="0" algn="l"/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Retrieves </a:t>
            </a:r>
            <a:r>
              <a:rPr lang="en-US" sz="1200" b="1" dirty="0" smtClean="0">
                <a:solidFill>
                  <a:srgbClr val="000000"/>
                </a:solidFill>
                <a:latin typeface="+mn-lt"/>
              </a:rPr>
              <a:t>Project ID</a:t>
            </a:r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 and </a:t>
            </a:r>
            <a:r>
              <a:rPr lang="en-US" sz="1200" b="1" dirty="0" smtClean="0">
                <a:solidFill>
                  <a:srgbClr val="000000"/>
                </a:solidFill>
                <a:latin typeface="+mn-lt"/>
              </a:rPr>
              <a:t>Domain ID </a:t>
            </a:r>
          </a:p>
          <a:p>
            <a:pPr lvl="0" algn="l"/>
            <a:endParaRPr lang="en-US" sz="1200" dirty="0" smtClean="0">
              <a:solidFill>
                <a:srgbClr val="000000"/>
              </a:solidFill>
              <a:latin typeface="+mn-lt"/>
            </a:endParaRPr>
          </a:p>
          <a:p>
            <a:pPr lvl="0" algn="l"/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Catalog:</a:t>
            </a:r>
          </a:p>
          <a:p>
            <a:pPr lvl="0" algn="l"/>
            <a:endParaRPr lang="en-US" sz="1200" dirty="0" smtClean="0">
              <a:solidFill>
                <a:srgbClr val="000000"/>
              </a:solidFill>
              <a:latin typeface="+mn-lt"/>
            </a:endParaRPr>
          </a:p>
          <a:p>
            <a:pPr lvl="0" algn="l"/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Retrieves </a:t>
            </a:r>
            <a:r>
              <a:rPr lang="en-US" sz="1200" b="1" dirty="0" smtClean="0">
                <a:solidFill>
                  <a:srgbClr val="000000"/>
                </a:solidFill>
                <a:latin typeface="+mn-lt"/>
              </a:rPr>
              <a:t>Services</a:t>
            </a:r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 associated with User’s Project</a:t>
            </a:r>
          </a:p>
          <a:p>
            <a:pPr lvl="0" algn="l"/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Retrieves the list of </a:t>
            </a:r>
            <a:r>
              <a:rPr lang="en-US" sz="1200" b="1" dirty="0" smtClean="0">
                <a:solidFill>
                  <a:srgbClr val="000000"/>
                </a:solidFill>
                <a:latin typeface="+mn-lt"/>
              </a:rPr>
              <a:t>endpoints</a:t>
            </a:r>
            <a:r>
              <a:rPr lang="en-US" sz="1200" dirty="0" smtClean="0">
                <a:solidFill>
                  <a:srgbClr val="000000"/>
                </a:solidFill>
                <a:latin typeface="+mn-lt"/>
              </a:rPr>
              <a:t> for all the services</a:t>
            </a:r>
          </a:p>
          <a:p>
            <a:pPr lvl="0" algn="l"/>
            <a:endParaRPr lang="en-US" sz="1200" dirty="0" smtClean="0">
              <a:solidFill>
                <a:srgbClr val="000000"/>
              </a:solidFill>
              <a:latin typeface="+mn-lt"/>
            </a:endParaRPr>
          </a:p>
          <a:p>
            <a:pPr lvl="0" algn="l"/>
            <a:endParaRPr lang="en-US" sz="1200" dirty="0" smtClean="0">
              <a:solidFill>
                <a:srgbClr val="000000"/>
              </a:solidFill>
              <a:latin typeface="+mn-lt"/>
            </a:endParaRPr>
          </a:p>
          <a:p>
            <a:pPr lvl="0" algn="l"/>
            <a:endParaRPr lang="en-US" sz="1200" dirty="0" smtClean="0">
              <a:solidFill>
                <a:schemeClr val="tx1"/>
              </a:solidFill>
              <a:latin typeface="+mn-lt"/>
            </a:endParaRPr>
          </a:p>
          <a:p>
            <a:pPr lvl="0" algn="r"/>
            <a:endParaRPr lang="en-US" sz="1200" dirty="0" smtClean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8148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8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1597AAE-2327-BC45-9914-7D4D568FEB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B3E6C8-9246-2E42-B85E-9C59518CE4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7A2A92B-D612-6747-A404-D2B8C3E5B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66570A-2A64-4A4A-A439-E87173E8C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A3BA01-6341-9444-BA84-B519B4B167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C51DCD1-9C95-FC40-B116-12745DF07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F84EFA-4EEB-5C48-8271-53D24CD847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D1CC9DB-6C44-7F43-8CE7-A3D5461EE1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BB3B953-F0CF-5E4E-9B6B-9189C44988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CC30DB2-D306-CC48-9A46-0459739330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5FAF670-EDBB-084A-A1A9-CA47E542D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800" y="4857749"/>
            <a:ext cx="2971800" cy="183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Deep Dive into Keystone Tokens and Lessons Learned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stack.org/developer/horizon/topics/settings.html" TargetMode="External"/><Relationship Id="rId4" Type="http://schemas.openxmlformats.org/officeDocument/2006/relationships/hyperlink" Target="http://docs.openstack.org/security-guide/dashboard/cookie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review.openstack.org/%23/c/169994/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ew.openstack.org/%23/c/148082/" TargetMode="External"/><Relationship Id="rId4" Type="http://schemas.openxmlformats.org/officeDocument/2006/relationships/hyperlink" Target="https://review.openstack.org/%23/c/141153/" TargetMode="External"/><Relationship Id="rId5" Type="http://schemas.openxmlformats.org/officeDocument/2006/relationships/hyperlink" Target="https://review.openstack.org/%23/c/196328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ymantec.com/connect/blogs/how-use-horizon-keystone-v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c1.com/wp-content/uploads/2013/10/14916002_cloud_computing_and_storage_security_concept_blue_glossy_cloud_icon_with_with_golden_key_in_keyhole_.jpg" TargetMode="External"/><Relationship Id="rId4" Type="http://schemas.openxmlformats.org/officeDocument/2006/relationships/hyperlink" Target="http://findicons.com/files/icons/1075/scrap/300/user_2.png" TargetMode="External"/><Relationship Id="rId5" Type="http://schemas.openxmlformats.org/officeDocument/2006/relationships/hyperlink" Target="http://icons.iconarchive.com/icons/sbstnblnd/plateau/512/Apps-password-icon.png" TargetMode="External"/><Relationship Id="rId6" Type="http://schemas.openxmlformats.org/officeDocument/2006/relationships/hyperlink" Target="https://plugins.qgis.org/static/cache/21/c0/21c0d3fedb5bf42ff8a6a11712595124.png" TargetMode="External"/><Relationship Id="rId7" Type="http://schemas.openxmlformats.org/officeDocument/2006/relationships/hyperlink" Target="http://www.zaheerspeaks.com/wp-content/uploads/2009/10/PKI-Certificate.gif" TargetMode="External"/><Relationship Id="rId8" Type="http://schemas.openxmlformats.org/officeDocument/2006/relationships/hyperlink" Target="http://i571.photobucket.com/albums/ss153/rijal_abror/pun170-winzip-file-compress-icon59.gif" TargetMode="External"/><Relationship Id="rId9" Type="http://schemas.openxmlformats.org/officeDocument/2006/relationships/hyperlink" Target="https://www.innopay.com/assets/Uploads/icon-digitalidentity-232x232.p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ubpenguincheatscitya4.files.wordpress.com/2011/08/1_token.jpg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4800" y="1885950"/>
            <a:ext cx="8610600" cy="1500189"/>
          </a:xfrm>
        </p:spPr>
        <p:txBody>
          <a:bodyPr>
            <a:noAutofit/>
          </a:bodyPr>
          <a:lstStyle/>
          <a:p>
            <a:r>
              <a:rPr lang="en-US" sz="4900" dirty="0" smtClean="0"/>
              <a:t>Deep Dive into Keystone Tokens and Lessons Learned</a:t>
            </a:r>
            <a:endParaRPr lang="en-US" sz="4900" dirty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71950"/>
            <a:ext cx="6400800" cy="685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      Priti Desai &amp; Brad Pokorny </a:t>
            </a:r>
            <a:endParaRPr lang="en-US" sz="2400" dirty="0"/>
          </a:p>
        </p:txBody>
      </p:sp>
      <p:pic>
        <p:nvPicPr>
          <p:cNvPr id="4" name="Picture 3" descr="OpenStack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33350"/>
            <a:ext cx="1168400" cy="12405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172200" y="4960143"/>
            <a:ext cx="2971800" cy="183357"/>
          </a:xfrm>
        </p:spPr>
        <p:txBody>
          <a:bodyPr/>
          <a:lstStyle/>
          <a:p>
            <a:pPr algn="r"/>
            <a:r>
              <a:rPr lang="en-US" dirty="0" smtClean="0"/>
              <a:t>UUID – Keystone Token </a:t>
            </a:r>
            <a:r>
              <a:rPr lang="en-US" dirty="0" smtClean="0"/>
              <a:t> Revocation Workflow</a:t>
            </a:r>
            <a:endParaRPr lang="en-US" dirty="0" smtClean="0"/>
          </a:p>
        </p:txBody>
      </p:sp>
      <p:sp>
        <p:nvSpPr>
          <p:cNvPr id="3" name="Cloud 2"/>
          <p:cNvSpPr/>
          <p:nvPr/>
        </p:nvSpPr>
        <p:spPr>
          <a:xfrm>
            <a:off x="76200" y="209550"/>
            <a:ext cx="8991600" cy="4933950"/>
          </a:xfrm>
          <a:prstGeom prst="cloud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3800" y="2038350"/>
            <a:ext cx="1600200" cy="3048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Revoke by Audit ID</a:t>
            </a:r>
            <a:endParaRPr lang="en-US" sz="10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7750"/>
            <a:ext cx="762000" cy="5715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3"/>
            <a:endCxn id="32" idx="1"/>
          </p:cNvCxnSpPr>
          <p:nvPr/>
        </p:nvCxnSpPr>
        <p:spPr>
          <a:xfrm flipV="1">
            <a:off x="762000" y="1314450"/>
            <a:ext cx="1600200" cy="762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90600" y="1047750"/>
            <a:ext cx="1447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n-lt"/>
              </a:rPr>
              <a:t>Revoke Token </a:t>
            </a: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with:</a:t>
            </a:r>
          </a:p>
          <a:p>
            <a:endParaRPr lang="en-US" sz="1000" dirty="0" smtClean="0">
              <a:solidFill>
                <a:schemeClr val="bg1"/>
              </a:solidFill>
              <a:latin typeface="+mn-lt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+mn-lt"/>
              </a:rPr>
              <a:t>DELETE v3</a:t>
            </a: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/auth/tokens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X-Subject-Token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X-Auth-</a:t>
            </a: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Token</a:t>
            </a:r>
            <a:endParaRPr lang="en-US" sz="1000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495800" y="1657350"/>
            <a:ext cx="0" cy="38100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438400" y="1733550"/>
            <a:ext cx="1066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Before revoking a token, validate it based on Token Validation Workflow</a:t>
            </a:r>
            <a:endParaRPr lang="en-US" sz="1000" b="1" dirty="0" smtClean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362200" y="971550"/>
            <a:ext cx="1219200" cy="6858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Validate</a:t>
            </a:r>
          </a:p>
          <a:p>
            <a:pPr algn="ctr"/>
            <a:r>
              <a:rPr lang="en-US" sz="1000" dirty="0" smtClean="0"/>
              <a:t>X-Subject-Token</a:t>
            </a:r>
            <a:endParaRPr lang="en-US" sz="1000" dirty="0"/>
          </a:p>
        </p:txBody>
      </p:sp>
      <p:sp>
        <p:nvSpPr>
          <p:cNvPr id="12" name="Diamond 11"/>
          <p:cNvSpPr/>
          <p:nvPr/>
        </p:nvSpPr>
        <p:spPr>
          <a:xfrm>
            <a:off x="3962400" y="895350"/>
            <a:ext cx="1143000" cy="762000"/>
          </a:xfrm>
          <a:prstGeom prst="diamon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Audit ID?</a:t>
            </a:r>
            <a:endParaRPr lang="en-US" sz="1000" dirty="0"/>
          </a:p>
        </p:txBody>
      </p:sp>
      <p:cxnSp>
        <p:nvCxnSpPr>
          <p:cNvPr id="48" name="Straight Arrow Connector 47"/>
          <p:cNvCxnSpPr>
            <a:stCxn id="32" idx="3"/>
            <a:endCxn id="12" idx="1"/>
          </p:cNvCxnSpPr>
          <p:nvPr/>
        </p:nvCxnSpPr>
        <p:spPr>
          <a:xfrm flipV="1">
            <a:off x="3581400" y="1276350"/>
            <a:ext cx="381000" cy="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495800" y="2343150"/>
            <a:ext cx="0" cy="38100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638800" y="1123950"/>
            <a:ext cx="1600200" cy="30480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Revoke by Token Expiry</a:t>
            </a:r>
            <a:endParaRPr lang="en-US" sz="1000" dirty="0" smtClean="0"/>
          </a:p>
        </p:txBody>
      </p:sp>
      <p:cxnSp>
        <p:nvCxnSpPr>
          <p:cNvPr id="65" name="Straight Arrow Connector 64"/>
          <p:cNvCxnSpPr>
            <a:stCxn id="12" idx="3"/>
            <a:endCxn id="64" idx="1"/>
          </p:cNvCxnSpPr>
          <p:nvPr/>
        </p:nvCxnSpPr>
        <p:spPr>
          <a:xfrm>
            <a:off x="5105400" y="1276350"/>
            <a:ext cx="533400" cy="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733800" y="2724150"/>
            <a:ext cx="1600200" cy="99060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Create Revoke Event with:</a:t>
            </a:r>
          </a:p>
          <a:p>
            <a:pPr algn="ctr"/>
            <a:r>
              <a:rPr lang="en-US" sz="1000" dirty="0" smtClean="0"/>
              <a:t>Audit ID</a:t>
            </a:r>
          </a:p>
          <a:p>
            <a:pPr algn="ctr"/>
            <a:r>
              <a:rPr lang="en-US" sz="1000" dirty="0" smtClean="0"/>
              <a:t>Revoke At</a:t>
            </a:r>
          </a:p>
          <a:p>
            <a:pPr algn="ctr"/>
            <a:r>
              <a:rPr lang="en-US" sz="1000" dirty="0" smtClean="0"/>
              <a:t>Issued Before</a:t>
            </a:r>
            <a:endParaRPr lang="en-US" sz="1000" dirty="0" smtClean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572000" y="3714750"/>
            <a:ext cx="0" cy="22860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733800" y="3943350"/>
            <a:ext cx="1600200" cy="30480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Prune Expired Events</a:t>
            </a:r>
            <a:endParaRPr lang="en-US" sz="1000" dirty="0" smtClean="0"/>
          </a:p>
        </p:txBody>
      </p:sp>
      <p:sp>
        <p:nvSpPr>
          <p:cNvPr id="78" name="Left Brace 77"/>
          <p:cNvSpPr/>
          <p:nvPr/>
        </p:nvSpPr>
        <p:spPr>
          <a:xfrm rot="5400000">
            <a:off x="2857500" y="1238250"/>
            <a:ext cx="152400" cy="9906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572000" y="4248150"/>
            <a:ext cx="0" cy="22860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953000" y="447675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  <a:latin typeface="+mn-lt"/>
              </a:rPr>
              <a:t>Set valid to False</a:t>
            </a:r>
            <a:endParaRPr lang="en-US" sz="1000" b="1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1" name="Left Brace 80"/>
          <p:cNvSpPr/>
          <p:nvPr/>
        </p:nvSpPr>
        <p:spPr>
          <a:xfrm>
            <a:off x="4876800" y="4552950"/>
            <a:ext cx="152400" cy="3048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91000" y="173355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+mn-lt"/>
              </a:rPr>
              <a:t>Yes</a:t>
            </a:r>
            <a:endParaRPr lang="en-US" sz="800" b="1" dirty="0" smtClean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029200" y="104775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+mn-lt"/>
              </a:rPr>
              <a:t>No</a:t>
            </a:r>
            <a:endParaRPr lang="en-US" sz="800" b="1" dirty="0" smtClean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90" name="Left Brace 89"/>
          <p:cNvSpPr/>
          <p:nvPr/>
        </p:nvSpPr>
        <p:spPr>
          <a:xfrm rot="10800000">
            <a:off x="3429000" y="3867150"/>
            <a:ext cx="152400" cy="5334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752600" y="394335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Filter existing revocation events based on </a:t>
            </a:r>
            <a:r>
              <a:rPr lang="en-US" sz="1000" b="1" dirty="0" smtClean="0">
                <a:solidFill>
                  <a:srgbClr val="000000"/>
                </a:solidFill>
                <a:latin typeface="+mn-lt"/>
              </a:rPr>
              <a:t>Revok</a:t>
            </a:r>
            <a:r>
              <a:rPr lang="en-US" sz="1000" b="1" dirty="0" smtClean="0">
                <a:solidFill>
                  <a:srgbClr val="000000"/>
                </a:solidFill>
                <a:latin typeface="+mn-lt"/>
              </a:rPr>
              <a:t>e At</a:t>
            </a:r>
            <a:r>
              <a:rPr lang="en-US" sz="1000" b="1" dirty="0" smtClean="0">
                <a:solidFill>
                  <a:srgbClr val="000000"/>
                </a:solidFill>
                <a:latin typeface="+mn-lt"/>
              </a:rPr>
              <a:t> </a:t>
            </a:r>
            <a:endParaRPr lang="en-US" sz="1000" b="1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2" name="Left Brace 91"/>
          <p:cNvSpPr/>
          <p:nvPr/>
        </p:nvSpPr>
        <p:spPr>
          <a:xfrm rot="10800000">
            <a:off x="3505200" y="2952750"/>
            <a:ext cx="152400" cy="5334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9600" y="2647950"/>
            <a:ext cx="289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Sample Revocation Event: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    "audit_id": "HVvI0d-cTD21yatAfQc4IQ",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    "</a:t>
            </a:r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issued_before”: "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2015-10-24T21:20:45.000000Z"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  },</a:t>
            </a:r>
            <a:endParaRPr lang="en-US" sz="1000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4" name="Title 1"/>
          <p:cNvSpPr txBox="1">
            <a:spLocks/>
          </p:cNvSpPr>
          <p:nvPr/>
        </p:nvSpPr>
        <p:spPr>
          <a:xfrm>
            <a:off x="0" y="57150"/>
            <a:ext cx="3657600" cy="37128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/>
              <a:t>Token </a:t>
            </a:r>
            <a:r>
              <a:rPr lang="en-US" sz="2000" dirty="0" smtClean="0"/>
              <a:t>Revocation Workflow</a:t>
            </a:r>
            <a:endParaRPr lang="en-US" sz="2000" dirty="0"/>
          </a:p>
        </p:txBody>
      </p:sp>
      <p:sp>
        <p:nvSpPr>
          <p:cNvPr id="63" name="Rectangle 62"/>
          <p:cNvSpPr/>
          <p:nvPr/>
        </p:nvSpPr>
        <p:spPr>
          <a:xfrm>
            <a:off x="5638800" y="2724150"/>
            <a:ext cx="1600200" cy="99060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Create Revoke Event with:</a:t>
            </a:r>
          </a:p>
          <a:p>
            <a:pPr algn="ctr"/>
            <a:r>
              <a:rPr lang="en-US" sz="1000" dirty="0" smtClean="0"/>
              <a:t>User ID</a:t>
            </a:r>
          </a:p>
          <a:p>
            <a:pPr algn="ctr"/>
            <a:r>
              <a:rPr lang="en-US" sz="1000" dirty="0" smtClean="0"/>
              <a:t>Project ID</a:t>
            </a:r>
          </a:p>
          <a:p>
            <a:pPr algn="ctr"/>
            <a:r>
              <a:rPr lang="en-US" sz="1000" dirty="0" smtClean="0"/>
              <a:t>Revoke At</a:t>
            </a:r>
          </a:p>
          <a:p>
            <a:pPr algn="ctr"/>
            <a:r>
              <a:rPr lang="en-US" sz="1000" dirty="0" smtClean="0"/>
              <a:t>Issued Before</a:t>
            </a:r>
          </a:p>
          <a:p>
            <a:pPr algn="ctr"/>
            <a:r>
              <a:rPr lang="en-US" sz="1000" dirty="0" smtClean="0"/>
              <a:t>Token Expiry </a:t>
            </a:r>
            <a:endParaRPr lang="en-US" sz="1000" dirty="0" smtClean="0"/>
          </a:p>
        </p:txBody>
      </p:sp>
      <p:cxnSp>
        <p:nvCxnSpPr>
          <p:cNvPr id="66" name="Straight Arrow Connector 65"/>
          <p:cNvCxnSpPr>
            <a:stCxn id="64" idx="2"/>
            <a:endCxn id="63" idx="0"/>
          </p:cNvCxnSpPr>
          <p:nvPr/>
        </p:nvCxnSpPr>
        <p:spPr>
          <a:xfrm>
            <a:off x="6438900" y="1428750"/>
            <a:ext cx="0" cy="129540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74" idx="3"/>
          </p:cNvCxnSpPr>
          <p:nvPr/>
        </p:nvCxnSpPr>
        <p:spPr>
          <a:xfrm rot="10800000" flipV="1">
            <a:off x="5334000" y="3714750"/>
            <a:ext cx="1066800" cy="381000"/>
          </a:xfrm>
          <a:prstGeom prst="bentConnector3">
            <a:avLst>
              <a:gd name="adj1" fmla="val -303"/>
            </a:avLst>
          </a:prstGeom>
          <a:ln w="12700" cmpd="sng">
            <a:solidFill>
              <a:srgbClr val="800000"/>
            </a:solidFill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4267200" y="4476750"/>
            <a:ext cx="609600" cy="47625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Token</a:t>
            </a:r>
          </a:p>
          <a:p>
            <a:pPr algn="ctr"/>
            <a:r>
              <a:rPr lang="en-US" sz="1000" dirty="0" smtClean="0"/>
              <a:t>KVS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7989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UUID Across Multiple Data Centers</a:t>
            </a:r>
          </a:p>
        </p:txBody>
      </p:sp>
      <p:sp>
        <p:nvSpPr>
          <p:cNvPr id="3" name="Cloud 2"/>
          <p:cNvSpPr/>
          <p:nvPr/>
        </p:nvSpPr>
        <p:spPr>
          <a:xfrm>
            <a:off x="228600" y="971550"/>
            <a:ext cx="3581400" cy="3971544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5410200" y="1047750"/>
            <a:ext cx="3733800" cy="3977640"/>
          </a:xfrm>
          <a:prstGeom prst="cloud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105150"/>
            <a:ext cx="533400" cy="53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867150"/>
            <a:ext cx="539496" cy="539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105150"/>
            <a:ext cx="533400" cy="53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867150"/>
            <a:ext cx="539496" cy="539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Left Brace 10"/>
          <p:cNvSpPr/>
          <p:nvPr/>
        </p:nvSpPr>
        <p:spPr>
          <a:xfrm rot="10800000">
            <a:off x="1828800" y="3105150"/>
            <a:ext cx="152400" cy="5334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5400" y="318135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Users</a:t>
            </a:r>
          </a:p>
          <a:p>
            <a:pPr algn="r"/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Groups</a:t>
            </a:r>
          </a:p>
        </p:txBody>
      </p:sp>
      <p:sp>
        <p:nvSpPr>
          <p:cNvPr id="13" name="Left Brace 12"/>
          <p:cNvSpPr/>
          <p:nvPr/>
        </p:nvSpPr>
        <p:spPr>
          <a:xfrm rot="10800000">
            <a:off x="1828800" y="3867150"/>
            <a:ext cx="152400" cy="6096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0" y="3790950"/>
            <a:ext cx="76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Domains</a:t>
            </a:r>
          </a:p>
          <a:p>
            <a:pPr algn="r"/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Projects</a:t>
            </a:r>
          </a:p>
          <a:p>
            <a:pPr algn="r"/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Roles</a:t>
            </a:r>
          </a:p>
          <a:p>
            <a:pPr algn="r"/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Catalog</a:t>
            </a:r>
          </a:p>
          <a:p>
            <a:pPr algn="r"/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Assignments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81800" y="318135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Users</a:t>
            </a:r>
          </a:p>
          <a:p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Groups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6705600" y="3105150"/>
            <a:ext cx="152400" cy="5334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Left Brace 16"/>
          <p:cNvSpPr/>
          <p:nvPr/>
        </p:nvSpPr>
        <p:spPr>
          <a:xfrm>
            <a:off x="6705600" y="3790950"/>
            <a:ext cx="152400" cy="6858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81800" y="3790950"/>
            <a:ext cx="76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Domains</a:t>
            </a:r>
          </a:p>
          <a:p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Projects</a:t>
            </a:r>
          </a:p>
          <a:p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Roles</a:t>
            </a:r>
          </a:p>
          <a:p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Catalog</a:t>
            </a:r>
          </a:p>
          <a:p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Assignments</a:t>
            </a:r>
          </a:p>
        </p:txBody>
      </p:sp>
      <p:cxnSp>
        <p:nvCxnSpPr>
          <p:cNvPr id="20" name="Straight Arrow Connector 19"/>
          <p:cNvCxnSpPr>
            <a:stCxn id="7" idx="3"/>
            <a:endCxn id="9" idx="1"/>
          </p:cNvCxnSpPr>
          <p:nvPr/>
        </p:nvCxnSpPr>
        <p:spPr>
          <a:xfrm>
            <a:off x="2590800" y="3371850"/>
            <a:ext cx="3581400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90800" y="4171950"/>
            <a:ext cx="3581400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33800" y="379095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+mn-lt"/>
              </a:rPr>
              <a:t>MySQL Replication</a:t>
            </a:r>
          </a:p>
          <a:p>
            <a:pPr algn="ctr"/>
            <a:r>
              <a:rPr lang="en-US" sz="800" b="1" dirty="0" smtClean="0">
                <a:latin typeface="+mn-lt"/>
              </a:rPr>
              <a:t>(Database is always in sync)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10000" y="302895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+mn-lt"/>
              </a:rPr>
              <a:t>LDAP Replication</a:t>
            </a:r>
          </a:p>
          <a:p>
            <a:pPr algn="ctr"/>
            <a:r>
              <a:rPr lang="en-US" sz="800" b="1" dirty="0" smtClean="0">
                <a:latin typeface="+mn-lt"/>
              </a:rPr>
              <a:t>(Directory Tree is always in sync)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047750"/>
            <a:ext cx="762000" cy="57150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685800" y="3105150"/>
            <a:ext cx="539496" cy="539496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Tokens</a:t>
            </a:r>
          </a:p>
          <a:p>
            <a:pPr algn="ctr"/>
            <a:r>
              <a:rPr lang="en-US" sz="800" dirty="0" smtClean="0"/>
              <a:t>KVS</a:t>
            </a:r>
            <a:endParaRPr lang="en-US" sz="800" dirty="0"/>
          </a:p>
        </p:txBody>
      </p:sp>
      <p:sp>
        <p:nvSpPr>
          <p:cNvPr id="26" name="Left Brace 25"/>
          <p:cNvSpPr/>
          <p:nvPr/>
        </p:nvSpPr>
        <p:spPr>
          <a:xfrm rot="16200000">
            <a:off x="876300" y="3448050"/>
            <a:ext cx="152400" cy="5334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3400" y="3790950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UUID Tokens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620000" y="3105150"/>
            <a:ext cx="539496" cy="539496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Tokens</a:t>
            </a:r>
          </a:p>
          <a:p>
            <a:pPr algn="ctr"/>
            <a:r>
              <a:rPr lang="en-US" sz="800" dirty="0" smtClean="0"/>
              <a:t>KVS</a:t>
            </a:r>
            <a:endParaRPr lang="en-US" sz="800" dirty="0"/>
          </a:p>
        </p:txBody>
      </p:sp>
      <p:sp>
        <p:nvSpPr>
          <p:cNvPr id="29" name="Left Brace 28"/>
          <p:cNvSpPr/>
          <p:nvPr/>
        </p:nvSpPr>
        <p:spPr>
          <a:xfrm rot="16200000">
            <a:off x="7810500" y="3448050"/>
            <a:ext cx="152400" cy="5334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43800" y="3790950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UUID Tokens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14400" y="2419350"/>
            <a:ext cx="2209800" cy="3048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Keystone</a:t>
            </a:r>
            <a:endParaRPr lang="en-US" sz="1200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066800" y="0"/>
            <a:ext cx="6629400" cy="7429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UUID - Multiple Data Centers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914400" y="1657350"/>
            <a:ext cx="2209800" cy="4572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Nova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66800" y="1885950"/>
            <a:ext cx="1905000" cy="152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Keystone Middleware</a:t>
            </a:r>
            <a:endParaRPr lang="en-US" sz="1000" dirty="0"/>
          </a:p>
        </p:txBody>
      </p:sp>
      <p:sp>
        <p:nvSpPr>
          <p:cNvPr id="37" name="Rectangle 36"/>
          <p:cNvSpPr/>
          <p:nvPr/>
        </p:nvSpPr>
        <p:spPr>
          <a:xfrm>
            <a:off x="6248400" y="2419350"/>
            <a:ext cx="2209800" cy="3048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Keystone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6248400" y="1657350"/>
            <a:ext cx="2209800" cy="4572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Nova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400800" y="1885950"/>
            <a:ext cx="1905000" cy="152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Keystone Middleware</a:t>
            </a:r>
            <a:endParaRPr lang="en-US" sz="1000" dirty="0"/>
          </a:p>
        </p:txBody>
      </p:sp>
      <p:sp>
        <p:nvSpPr>
          <p:cNvPr id="40" name="Cloud Callout 39"/>
          <p:cNvSpPr/>
          <p:nvPr/>
        </p:nvSpPr>
        <p:spPr>
          <a:xfrm>
            <a:off x="8001000" y="4705350"/>
            <a:ext cx="990600" cy="381000"/>
          </a:xfrm>
          <a:prstGeom prst="cloudCallout">
            <a:avLst>
              <a:gd name="adj1" fmla="val -12820"/>
              <a:gd name="adj2" fmla="val -104174"/>
            </a:avLst>
          </a:prstGeom>
          <a:solidFill>
            <a:srgbClr val="FFCC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US-EAST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1" name="Cloud Callout 40"/>
          <p:cNvSpPr/>
          <p:nvPr/>
        </p:nvSpPr>
        <p:spPr>
          <a:xfrm>
            <a:off x="152400" y="4705350"/>
            <a:ext cx="990600" cy="335293"/>
          </a:xfrm>
          <a:prstGeom prst="cloudCallout">
            <a:avLst>
              <a:gd name="adj1" fmla="val 23236"/>
              <a:gd name="adj2" fmla="val -83272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US-WEST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33800" y="2266950"/>
            <a:ext cx="963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3366FF"/>
                </a:solidFill>
                <a:latin typeface="+mn-lt"/>
              </a:rPr>
              <a:t>Request Token</a:t>
            </a:r>
          </a:p>
          <a:p>
            <a:pPr algn="ctr"/>
            <a:endParaRPr lang="en-US" sz="1000" b="1" dirty="0" smtClean="0">
              <a:solidFill>
                <a:srgbClr val="3366FF"/>
              </a:solidFill>
              <a:latin typeface="+mn-lt"/>
            </a:endParaRPr>
          </a:p>
          <a:p>
            <a:pPr algn="ctr"/>
            <a:r>
              <a:rPr lang="en-US" sz="1000" b="1" dirty="0" smtClean="0">
                <a:solidFill>
                  <a:srgbClr val="3366FF"/>
                </a:solidFill>
                <a:latin typeface="+mn-lt"/>
              </a:rPr>
              <a:t>UUID Token</a:t>
            </a:r>
            <a:endParaRPr lang="en-US" sz="1000" b="1" dirty="0" smtClean="0">
              <a:solidFill>
                <a:srgbClr val="3366FF"/>
              </a:solidFill>
              <a:latin typeface="+mn-lt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200400" y="1352550"/>
            <a:ext cx="1219199" cy="68580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9847181">
            <a:off x="3389179" y="1257376"/>
            <a:ext cx="96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3366FF"/>
                </a:solidFill>
                <a:latin typeface="+mn-lt"/>
              </a:rPr>
              <a:t>n</a:t>
            </a:r>
            <a:r>
              <a:rPr lang="en-US" sz="1000" b="1" dirty="0" smtClean="0">
                <a:solidFill>
                  <a:srgbClr val="3366FF"/>
                </a:solidFill>
                <a:latin typeface="+mn-lt"/>
              </a:rPr>
              <a:t>ova boot with UUID</a:t>
            </a:r>
          </a:p>
        </p:txBody>
      </p:sp>
      <p:cxnSp>
        <p:nvCxnSpPr>
          <p:cNvPr id="49" name="Straight Arrow Connector 48"/>
          <p:cNvCxnSpPr>
            <a:stCxn id="36" idx="2"/>
            <a:endCxn id="31" idx="0"/>
          </p:cNvCxnSpPr>
          <p:nvPr/>
        </p:nvCxnSpPr>
        <p:spPr>
          <a:xfrm>
            <a:off x="2019300" y="2038350"/>
            <a:ext cx="0" cy="38100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57400" y="2114550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3366FF"/>
                </a:solidFill>
                <a:latin typeface="+mn-lt"/>
              </a:rPr>
              <a:t>Token Validation</a:t>
            </a:r>
            <a:endParaRPr lang="en-US" sz="1000" b="1" dirty="0" smtClean="0">
              <a:solidFill>
                <a:srgbClr val="3366FF"/>
              </a:solidFill>
              <a:latin typeface="+mn-lt"/>
            </a:endParaRPr>
          </a:p>
        </p:txBody>
      </p:sp>
      <p:cxnSp>
        <p:nvCxnSpPr>
          <p:cNvPr id="52" name="Elbow Connector 51"/>
          <p:cNvCxnSpPr>
            <a:stCxn id="34" idx="0"/>
          </p:cNvCxnSpPr>
          <p:nvPr/>
        </p:nvCxnSpPr>
        <p:spPr>
          <a:xfrm rot="5400000" flipH="1" flipV="1">
            <a:off x="2933700" y="133350"/>
            <a:ext cx="609600" cy="2438400"/>
          </a:xfrm>
          <a:prstGeom prst="bentConnector2">
            <a:avLst/>
          </a:prstGeom>
          <a:ln w="19050" cmpd="sng">
            <a:solidFill>
              <a:srgbClr val="3366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76600" y="81915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3366FF"/>
                </a:solidFill>
                <a:latin typeface="+mn-lt"/>
              </a:rPr>
              <a:t>VM Instance</a:t>
            </a:r>
            <a:endParaRPr lang="en-US" sz="1000" b="1" dirty="0" smtClean="0">
              <a:solidFill>
                <a:srgbClr val="3366FF"/>
              </a:solidFill>
              <a:latin typeface="+mn-lt"/>
            </a:endParaRPr>
          </a:p>
        </p:txBody>
      </p:sp>
      <p:cxnSp>
        <p:nvCxnSpPr>
          <p:cNvPr id="56" name="Straight Arrow Connector 55"/>
          <p:cNvCxnSpPr>
            <a:stCxn id="24" idx="3"/>
          </p:cNvCxnSpPr>
          <p:nvPr/>
        </p:nvCxnSpPr>
        <p:spPr>
          <a:xfrm>
            <a:off x="5181600" y="1333500"/>
            <a:ext cx="990600" cy="55245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1876473">
            <a:off x="5215470" y="1192516"/>
            <a:ext cx="96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3366FF"/>
                </a:solidFill>
                <a:latin typeface="+mn-lt"/>
              </a:rPr>
              <a:t>n</a:t>
            </a:r>
            <a:r>
              <a:rPr lang="en-US" sz="1000" b="1" dirty="0" smtClean="0">
                <a:solidFill>
                  <a:srgbClr val="3366FF"/>
                </a:solidFill>
                <a:latin typeface="+mn-lt"/>
              </a:rPr>
              <a:t>ova boot with UUID</a:t>
            </a:r>
          </a:p>
        </p:txBody>
      </p:sp>
      <p:cxnSp>
        <p:nvCxnSpPr>
          <p:cNvPr id="63" name="Straight Arrow Connector 62"/>
          <p:cNvCxnSpPr>
            <a:stCxn id="39" idx="2"/>
          </p:cNvCxnSpPr>
          <p:nvPr/>
        </p:nvCxnSpPr>
        <p:spPr>
          <a:xfrm>
            <a:off x="7353300" y="2038350"/>
            <a:ext cx="0" cy="38100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391400" y="211455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3366FF"/>
                </a:solidFill>
                <a:latin typeface="+mn-lt"/>
              </a:rPr>
              <a:t>Token Validation</a:t>
            </a:r>
            <a:endParaRPr lang="en-US" sz="1000" b="1" dirty="0" smtClean="0">
              <a:solidFill>
                <a:srgbClr val="3366FF"/>
              </a:solidFill>
              <a:latin typeface="+mn-lt"/>
            </a:endParaRPr>
          </a:p>
        </p:txBody>
      </p:sp>
      <p:cxnSp>
        <p:nvCxnSpPr>
          <p:cNvPr id="65" name="Elbow Connector 64"/>
          <p:cNvCxnSpPr>
            <a:stCxn id="38" idx="0"/>
          </p:cNvCxnSpPr>
          <p:nvPr/>
        </p:nvCxnSpPr>
        <p:spPr>
          <a:xfrm rot="16200000" flipV="1">
            <a:off x="5962650" y="266700"/>
            <a:ext cx="609600" cy="2171700"/>
          </a:xfrm>
          <a:prstGeom prst="bentConnector2">
            <a:avLst/>
          </a:prstGeom>
          <a:ln w="19050" cmpd="sng">
            <a:solidFill>
              <a:srgbClr val="3366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562600" y="81915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3366FF"/>
                </a:solidFill>
                <a:latin typeface="+mn-lt"/>
              </a:rPr>
              <a:t>Token Not Found</a:t>
            </a:r>
            <a:endParaRPr lang="en-US" sz="1000" b="1" dirty="0" smtClean="0">
              <a:solidFill>
                <a:srgbClr val="3366FF"/>
              </a:solidFill>
              <a:latin typeface="+mn-lt"/>
            </a:endParaRPr>
          </a:p>
        </p:txBody>
      </p:sp>
      <p:cxnSp>
        <p:nvCxnSpPr>
          <p:cNvPr id="69" name="Straight Arrow Connector 68"/>
          <p:cNvCxnSpPr>
            <a:endCxn id="25" idx="0"/>
          </p:cNvCxnSpPr>
          <p:nvPr/>
        </p:nvCxnSpPr>
        <p:spPr>
          <a:xfrm flipH="1">
            <a:off x="955548" y="2724150"/>
            <a:ext cx="187452" cy="38100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066800" y="2800350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3366FF"/>
                </a:solidFill>
                <a:latin typeface="+mn-lt"/>
              </a:rPr>
              <a:t>Token Found</a:t>
            </a:r>
            <a:endParaRPr lang="en-US" sz="1000" b="1" dirty="0" smtClean="0">
              <a:solidFill>
                <a:srgbClr val="3366FF"/>
              </a:solidFill>
              <a:latin typeface="+mn-lt"/>
            </a:endParaRPr>
          </a:p>
        </p:txBody>
      </p:sp>
      <p:cxnSp>
        <p:nvCxnSpPr>
          <p:cNvPr id="77" name="Straight Arrow Connector 76"/>
          <p:cNvCxnSpPr>
            <a:endCxn id="28" idx="0"/>
          </p:cNvCxnSpPr>
          <p:nvPr/>
        </p:nvCxnSpPr>
        <p:spPr>
          <a:xfrm>
            <a:off x="7620000" y="2724150"/>
            <a:ext cx="269748" cy="38100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848600" y="2800350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3366FF"/>
                </a:solidFill>
                <a:latin typeface="+mn-lt"/>
              </a:rPr>
              <a:t>Token Not Found</a:t>
            </a:r>
            <a:endParaRPr lang="en-US" sz="1000" b="1" dirty="0" smtClean="0">
              <a:solidFill>
                <a:srgbClr val="3366FF"/>
              </a:solidFill>
              <a:latin typeface="+mn-lt"/>
            </a:endParaRPr>
          </a:p>
        </p:txBody>
      </p:sp>
      <p:cxnSp>
        <p:nvCxnSpPr>
          <p:cNvPr id="86" name="Elbow Connector 85"/>
          <p:cNvCxnSpPr>
            <a:stCxn id="24" idx="2"/>
            <a:endCxn id="31" idx="3"/>
          </p:cNvCxnSpPr>
          <p:nvPr/>
        </p:nvCxnSpPr>
        <p:spPr>
          <a:xfrm rot="5400000">
            <a:off x="3486150" y="1257300"/>
            <a:ext cx="952500" cy="1676400"/>
          </a:xfrm>
          <a:prstGeom prst="bentConnector2">
            <a:avLst/>
          </a:prstGeom>
          <a:ln w="19050" cmpd="sng">
            <a:solidFill>
              <a:srgbClr val="3366FF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84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1"/>
      <p:bldP spid="47" grpId="0"/>
      <p:bldP spid="50" grpId="0"/>
      <p:bldP spid="55" grpId="0"/>
      <p:bldP spid="57" grpId="0"/>
      <p:bldP spid="64" grpId="0"/>
      <p:bldP spid="66" grpId="0"/>
      <p:bldP spid="76" grpId="1"/>
      <p:bldP spid="7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Simplest and Smallest Token Format</a:t>
            </a:r>
          </a:p>
          <a:p>
            <a:pPr lvl="1"/>
            <a:r>
              <a:rPr lang="en-US" dirty="0" smtClean="0"/>
              <a:t>Recommended </a:t>
            </a:r>
            <a:r>
              <a:rPr lang="en-US" dirty="0" smtClean="0"/>
              <a:t>for Simple OpenStack Deployment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Persistent Token Format</a:t>
            </a:r>
          </a:p>
          <a:p>
            <a:pPr lvl="1"/>
            <a:r>
              <a:rPr lang="en-US" dirty="0" smtClean="0"/>
              <a:t>Token validation can only be done by Identity service</a:t>
            </a:r>
          </a:p>
          <a:p>
            <a:pPr lvl="1"/>
            <a:r>
              <a:rPr lang="en-US" dirty="0" smtClean="0"/>
              <a:t>Not feasible for multiple OpenStack deployments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5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9075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PKI/PKIZ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7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4114800" cy="857250"/>
          </a:xfrm>
        </p:spPr>
        <p:txBody>
          <a:bodyPr/>
          <a:lstStyle/>
          <a:p>
            <a:r>
              <a:rPr lang="en-US" dirty="0" smtClean="0"/>
              <a:t>PKI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Cryptographically </a:t>
            </a:r>
            <a:r>
              <a:rPr lang="en-US" strike="sngStrike" dirty="0"/>
              <a:t>Encrypted</a:t>
            </a:r>
            <a:r>
              <a:rPr lang="en-US" dirty="0"/>
              <a:t> </a:t>
            </a:r>
            <a:r>
              <a:rPr lang="en-US" dirty="0" smtClean="0"/>
              <a:t>Signed Document using </a:t>
            </a:r>
            <a:r>
              <a:rPr lang="en-US" dirty="0"/>
              <a:t>X509 Standards</a:t>
            </a:r>
          </a:p>
          <a:p>
            <a:r>
              <a:rPr lang="en-US" dirty="0" smtClean="0"/>
              <a:t>CMS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Converted to </a:t>
            </a:r>
            <a:r>
              <a:rPr lang="en-US" dirty="0"/>
              <a:t>custom URL-Safe </a:t>
            </a:r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Compressed PKI</a:t>
            </a:r>
          </a:p>
          <a:p>
            <a:pPr>
              <a:buFont typeface="Arial"/>
              <a:buChar char="•"/>
            </a:pPr>
            <a:r>
              <a:rPr lang="en-US" dirty="0" smtClean="0"/>
              <a:t>Prefixed </a:t>
            </a:r>
            <a:r>
              <a:rPr lang="en-US" dirty="0"/>
              <a:t>with “PKIZ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57150"/>
            <a:ext cx="1972101" cy="9715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12261"/>
            <a:ext cx="1339645" cy="1047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648200" y="361950"/>
            <a:ext cx="4114800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PKIZ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46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/>
          <a:lstStyle/>
          <a:p>
            <a:r>
              <a:rPr lang="en-US" dirty="0" smtClean="0"/>
              <a:t>PKI/PKIZ Configuration - 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 fontScale="77500" lnSpcReduction="20000"/>
          </a:bodyPr>
          <a:lstStyle/>
          <a:p>
            <a:pPr>
              <a:buFont typeface="Arial"/>
              <a:buChar char="•"/>
            </a:pPr>
            <a:r>
              <a:rPr lang="en-US" dirty="0"/>
              <a:t>Signing Key (</a:t>
            </a:r>
            <a:r>
              <a:rPr lang="en-US" dirty="0">
                <a:solidFill>
                  <a:srgbClr val="FF0000"/>
                </a:solidFill>
              </a:rPr>
              <a:t>signing_key.pem</a:t>
            </a:r>
            <a:r>
              <a:rPr lang="en-US" dirty="0"/>
              <a:t>) </a:t>
            </a:r>
            <a:r>
              <a:rPr lang="en-US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Generate </a:t>
            </a:r>
            <a:r>
              <a:rPr lang="en-US" dirty="0"/>
              <a:t>private key in PEM format</a:t>
            </a:r>
          </a:p>
          <a:p>
            <a:pPr>
              <a:buFont typeface="Arial"/>
              <a:buChar char="•"/>
            </a:pPr>
            <a:r>
              <a:rPr lang="en-US" dirty="0"/>
              <a:t>Signing Certificate (</a:t>
            </a:r>
            <a:r>
              <a:rPr lang="en-US" dirty="0">
                <a:solidFill>
                  <a:srgbClr val="FF0000"/>
                </a:solidFill>
              </a:rPr>
              <a:t>signing_cert.pem</a:t>
            </a:r>
            <a:r>
              <a:rPr lang="en-US" dirty="0"/>
              <a:t>) </a:t>
            </a:r>
            <a:r>
              <a:rPr lang="en-US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Generate </a:t>
            </a:r>
            <a:r>
              <a:rPr lang="en-US" dirty="0"/>
              <a:t>CSR using Signing </a:t>
            </a:r>
            <a:r>
              <a:rPr lang="en-US" dirty="0" smtClean="0"/>
              <a:t>Key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Submit </a:t>
            </a:r>
            <a:r>
              <a:rPr lang="en-US" dirty="0"/>
              <a:t>CSR to </a:t>
            </a:r>
            <a:r>
              <a:rPr lang="en-US" dirty="0" smtClean="0"/>
              <a:t>CA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Receive </a:t>
            </a:r>
            <a:r>
              <a:rPr lang="en-US" dirty="0"/>
              <a:t>Certificate from CA</a:t>
            </a:r>
          </a:p>
          <a:p>
            <a:pPr>
              <a:buFont typeface="Arial"/>
              <a:buChar char="•"/>
            </a:pPr>
            <a:r>
              <a:rPr lang="en-US" dirty="0"/>
              <a:t>Certificate Authority Certificate (</a:t>
            </a:r>
            <a:r>
              <a:rPr lang="en-US" dirty="0" err="1">
                <a:solidFill>
                  <a:srgbClr val="FF0000"/>
                </a:solidFill>
              </a:rPr>
              <a:t>ca.pem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54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PKI/PKIZ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Configuration in keystone.conf :</a:t>
            </a:r>
          </a:p>
          <a:p>
            <a:pPr marL="457200" lvl="1" indent="0" algn="l">
              <a:buNone/>
            </a:pPr>
            <a:r>
              <a:rPr lang="en-US" i="1" dirty="0" smtClean="0"/>
              <a:t>[token]</a:t>
            </a:r>
          </a:p>
          <a:p>
            <a:pPr marL="457200" lvl="1" indent="0" algn="l">
              <a:buNone/>
            </a:pPr>
            <a:r>
              <a:rPr lang="en-US" i="1" dirty="0" smtClean="0"/>
              <a:t>      provider </a:t>
            </a:r>
            <a:r>
              <a:rPr lang="en-US" i="1" dirty="0"/>
              <a:t>= </a:t>
            </a:r>
            <a:r>
              <a:rPr lang="en-US" i="1" dirty="0" err="1" smtClean="0"/>
              <a:t>keystone.token.providers</a:t>
            </a:r>
            <a:r>
              <a:rPr lang="en-US" i="1" dirty="0" smtClean="0"/>
              <a:t>.[</a:t>
            </a:r>
            <a:r>
              <a:rPr lang="en-US" i="1" dirty="0" err="1" smtClean="0">
                <a:solidFill>
                  <a:srgbClr val="FF0000"/>
                </a:solidFill>
              </a:rPr>
              <a:t>pki</a:t>
            </a:r>
            <a:r>
              <a:rPr lang="en-US" i="1" dirty="0" err="1" smtClean="0">
                <a:solidFill>
                  <a:srgbClr val="FFFFFF"/>
                </a:solidFill>
              </a:rPr>
              <a:t>|</a:t>
            </a:r>
            <a:r>
              <a:rPr lang="en-US" i="1" dirty="0" err="1" smtClean="0">
                <a:solidFill>
                  <a:srgbClr val="FF0000"/>
                </a:solidFill>
              </a:rPr>
              <a:t>pkiz</a:t>
            </a:r>
            <a:r>
              <a:rPr lang="en-US" i="1" dirty="0" smtClean="0"/>
              <a:t>]</a:t>
            </a:r>
            <a:r>
              <a:rPr lang="en-US" i="1" dirty="0" smtClean="0"/>
              <a:t>.Provider</a:t>
            </a:r>
            <a:endParaRPr lang="en-US" i="1" dirty="0" smtClean="0"/>
          </a:p>
          <a:p>
            <a:pPr marL="457200" lvl="1" indent="0" algn="l">
              <a:buNone/>
            </a:pPr>
            <a:r>
              <a:rPr lang="en-US" i="1" dirty="0" smtClean="0"/>
              <a:t>[signing]</a:t>
            </a:r>
          </a:p>
          <a:p>
            <a:pPr marL="457200" lvl="1" indent="0" algn="l">
              <a:buNone/>
            </a:pPr>
            <a:r>
              <a:rPr lang="en-US" i="1" dirty="0"/>
              <a:t> </a:t>
            </a:r>
            <a:r>
              <a:rPr lang="en-US" i="1" dirty="0" smtClean="0"/>
              <a:t>     </a:t>
            </a:r>
            <a:r>
              <a:rPr lang="en-US" i="1" dirty="0" err="1" smtClean="0"/>
              <a:t>certfile</a:t>
            </a:r>
            <a:r>
              <a:rPr lang="en-US" i="1" dirty="0"/>
              <a:t> = /etc/keystone/</a:t>
            </a:r>
            <a:r>
              <a:rPr lang="en-US" i="1" dirty="0" err="1"/>
              <a:t>ssl</a:t>
            </a:r>
            <a:r>
              <a:rPr lang="en-US" i="1" dirty="0"/>
              <a:t>/certs/</a:t>
            </a:r>
            <a:r>
              <a:rPr lang="en-US" i="1" dirty="0" smtClean="0"/>
              <a:t>signing_cert.pem</a:t>
            </a:r>
          </a:p>
          <a:p>
            <a:pPr marL="457200" lvl="1" indent="0" algn="l">
              <a:buNone/>
            </a:pPr>
            <a:r>
              <a:rPr lang="en-US" i="1" dirty="0"/>
              <a:t>      </a:t>
            </a:r>
            <a:r>
              <a:rPr lang="en-US" i="1" dirty="0" err="1"/>
              <a:t>keyfile</a:t>
            </a:r>
            <a:r>
              <a:rPr lang="en-US" i="1" dirty="0"/>
              <a:t> = /etc/keystone/</a:t>
            </a:r>
            <a:r>
              <a:rPr lang="en-US" i="1" dirty="0" err="1"/>
              <a:t>ssl</a:t>
            </a:r>
            <a:r>
              <a:rPr lang="en-US" i="1" dirty="0"/>
              <a:t>/private/</a:t>
            </a:r>
            <a:r>
              <a:rPr lang="en-US" i="1" dirty="0" smtClean="0"/>
              <a:t>signing_key.pem</a:t>
            </a:r>
          </a:p>
          <a:p>
            <a:pPr marL="457200" lvl="1" indent="0" algn="l">
              <a:buNone/>
            </a:pPr>
            <a:r>
              <a:rPr lang="en-US" i="1" dirty="0"/>
              <a:t>      </a:t>
            </a:r>
            <a:r>
              <a:rPr lang="en-US" i="1" dirty="0" err="1"/>
              <a:t>ca_certs</a:t>
            </a:r>
            <a:r>
              <a:rPr lang="en-US" i="1" dirty="0"/>
              <a:t> = /etc/keystone/</a:t>
            </a:r>
            <a:r>
              <a:rPr lang="en-US" i="1" dirty="0" err="1"/>
              <a:t>ssl</a:t>
            </a:r>
            <a:r>
              <a:rPr lang="en-US" i="1" dirty="0"/>
              <a:t>/certs/</a:t>
            </a:r>
            <a:r>
              <a:rPr lang="en-US" i="1" dirty="0" smtClean="0"/>
              <a:t>ca.pem</a:t>
            </a:r>
          </a:p>
          <a:p>
            <a:pPr marL="342900" lvl="1" indent="-342900" algn="l">
              <a:buFont typeface="Arial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3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200400" y="4935040"/>
            <a:ext cx="2971800" cy="183357"/>
          </a:xfrm>
        </p:spPr>
        <p:txBody>
          <a:bodyPr/>
          <a:lstStyle/>
          <a:p>
            <a:r>
              <a:rPr lang="en-US" dirty="0" smtClean="0"/>
              <a:t>PKI/PKIZ </a:t>
            </a:r>
            <a:r>
              <a:rPr lang="en-US" dirty="0" smtClean="0"/>
              <a:t>– Token Generation Workflow</a:t>
            </a:r>
          </a:p>
        </p:txBody>
      </p:sp>
      <p:sp>
        <p:nvSpPr>
          <p:cNvPr id="3" name="Cloud 2"/>
          <p:cNvSpPr/>
          <p:nvPr/>
        </p:nvSpPr>
        <p:spPr>
          <a:xfrm>
            <a:off x="533400" y="590550"/>
            <a:ext cx="8001000" cy="4343400"/>
          </a:xfrm>
          <a:prstGeom prst="cloud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2800" y="1276350"/>
            <a:ext cx="2667000" cy="2286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Validate Identity, Resource, and Assignment</a:t>
            </a:r>
            <a:endParaRPr lang="en-US" sz="1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5743"/>
            <a:ext cx="762000" cy="5715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2"/>
            <a:endCxn id="7" idx="0"/>
          </p:cNvCxnSpPr>
          <p:nvPr/>
        </p:nvCxnSpPr>
        <p:spPr>
          <a:xfrm flipH="1">
            <a:off x="4686300" y="597243"/>
            <a:ext cx="0" cy="679107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24400" y="742950"/>
            <a:ext cx="1447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+mn-lt"/>
              </a:rPr>
              <a:t>Request Token </a:t>
            </a:r>
            <a:r>
              <a:rPr lang="en-US" sz="800" dirty="0" smtClean="0">
                <a:solidFill>
                  <a:schemeClr val="bg1"/>
                </a:solidFill>
                <a:latin typeface="+mn-lt"/>
              </a:rPr>
              <a:t>with:</a:t>
            </a:r>
          </a:p>
          <a:p>
            <a:pPr marL="171450" indent="-171450">
              <a:buFont typeface="Arial"/>
              <a:buChar char="•"/>
            </a:pPr>
            <a:r>
              <a:rPr lang="en-US" sz="800" dirty="0" smtClean="0">
                <a:solidFill>
                  <a:schemeClr val="bg1"/>
                </a:solidFill>
                <a:latin typeface="+mn-lt"/>
              </a:rPr>
              <a:t>User Name</a:t>
            </a:r>
          </a:p>
          <a:p>
            <a:pPr marL="171450" indent="-171450">
              <a:buFont typeface="Arial"/>
              <a:buChar char="•"/>
            </a:pPr>
            <a:r>
              <a:rPr lang="en-US" sz="800" dirty="0" smtClean="0">
                <a:solidFill>
                  <a:schemeClr val="bg1"/>
                </a:solidFill>
                <a:latin typeface="+mn-lt"/>
              </a:rPr>
              <a:t>Password</a:t>
            </a:r>
            <a:endParaRPr lang="en-US" sz="800" dirty="0">
              <a:solidFill>
                <a:schemeClr val="bg1"/>
              </a:solidFill>
              <a:latin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800" dirty="0" smtClean="0">
                <a:solidFill>
                  <a:schemeClr val="bg1"/>
                </a:solidFill>
                <a:latin typeface="+mn-lt"/>
              </a:rPr>
              <a:t>Project Name</a:t>
            </a:r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0" y="57150"/>
            <a:ext cx="3962400" cy="37128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/>
              <a:t>Token Generation Workflow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3733800" y="1657350"/>
            <a:ext cx="1905000" cy="2286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Create JSON Token Payload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>
          <a:xfrm>
            <a:off x="2819400" y="2038350"/>
            <a:ext cx="3657600" cy="3810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Sign JSON Payload with Signing Key and Signing Certificate</a:t>
            </a:r>
          </a:p>
          <a:p>
            <a:pPr algn="ctr"/>
            <a:r>
              <a:rPr lang="en-US" sz="1000" dirty="0" smtClean="0"/>
              <a:t>openssl cms –sign –outform PEM </a:t>
            </a:r>
            <a:endParaRPr lang="en-US" sz="1000" dirty="0" smtClean="0"/>
          </a:p>
          <a:p>
            <a:pPr algn="ctr"/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2057400" y="2647950"/>
            <a:ext cx="1524000" cy="2286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Convert it to UTF-8 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1752600" y="310515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Convert CMS Signed Token in PEM format to custom URL Safe format:</a:t>
            </a:r>
            <a:endParaRPr lang="en-US" sz="1000" dirty="0">
              <a:solidFill>
                <a:schemeClr val="tx1"/>
              </a:solidFill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“</a:t>
            </a:r>
            <a:r>
              <a:rPr lang="en-US" sz="1000" dirty="0">
                <a:solidFill>
                  <a:schemeClr val="tx1"/>
                </a:solidFill>
              </a:rPr>
              <a:t>/” replaced with “-</a:t>
            </a:r>
            <a:r>
              <a:rPr lang="en-US" sz="1000" dirty="0" smtClean="0">
                <a:solidFill>
                  <a:schemeClr val="tx1"/>
                </a:solidFill>
              </a:rPr>
              <a:t>”</a:t>
            </a:r>
          </a:p>
          <a:p>
            <a:pPr marL="628650" lvl="1" indent="-171450">
              <a:buFont typeface="Arial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Deleted: “</a:t>
            </a:r>
            <a:r>
              <a:rPr lang="en-US" sz="1000" dirty="0">
                <a:solidFill>
                  <a:schemeClr val="tx1"/>
                </a:solidFill>
              </a:rPr>
              <a:t>\n</a:t>
            </a:r>
            <a:r>
              <a:rPr lang="en-US" sz="1000" dirty="0" smtClean="0">
                <a:solidFill>
                  <a:schemeClr val="tx1"/>
                </a:solidFill>
              </a:rPr>
              <a:t>”, “</a:t>
            </a:r>
            <a:r>
              <a:rPr lang="en-US" sz="1000" dirty="0">
                <a:solidFill>
                  <a:schemeClr val="tx1"/>
                </a:solidFill>
              </a:rPr>
              <a:t>----BEGIN CMS----</a:t>
            </a:r>
            <a:r>
              <a:rPr lang="en-US" sz="1000" dirty="0" smtClean="0">
                <a:solidFill>
                  <a:schemeClr val="tx1"/>
                </a:solidFill>
              </a:rPr>
              <a:t>”,“----END </a:t>
            </a:r>
            <a:r>
              <a:rPr lang="en-US" sz="1000" dirty="0">
                <a:solidFill>
                  <a:schemeClr val="tx1"/>
                </a:solidFill>
              </a:rPr>
              <a:t>CMS----”</a:t>
            </a:r>
          </a:p>
          <a:p>
            <a:pPr algn="ctr"/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5715000" y="2647950"/>
            <a:ext cx="1524000" cy="2286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Compress using </a:t>
            </a:r>
            <a:r>
              <a:rPr lang="en-US" sz="1000" dirty="0" err="1" smtClean="0"/>
              <a:t>zlib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5715000" y="3409950"/>
            <a:ext cx="1524000" cy="2286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Convert it to UTF-8 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5715000" y="3028950"/>
            <a:ext cx="1524000" cy="2286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Base64 URL Safe 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5715000" y="3790950"/>
            <a:ext cx="1524000" cy="2286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Append Prefix </a:t>
            </a:r>
            <a:r>
              <a:rPr lang="en-US" sz="1000" b="1" dirty="0" smtClean="0"/>
              <a:t>PKIZ</a:t>
            </a:r>
            <a:endParaRPr lang="en-US" sz="1000" b="1" dirty="0"/>
          </a:p>
        </p:txBody>
      </p:sp>
      <p:cxnSp>
        <p:nvCxnSpPr>
          <p:cNvPr id="52" name="Straight Arrow Connector 51"/>
          <p:cNvCxnSpPr>
            <a:stCxn id="7" idx="2"/>
            <a:endCxn id="32" idx="0"/>
          </p:cNvCxnSpPr>
          <p:nvPr/>
        </p:nvCxnSpPr>
        <p:spPr>
          <a:xfrm>
            <a:off x="4686300" y="1504950"/>
            <a:ext cx="0" cy="15240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2" idx="2"/>
            <a:endCxn id="34" idx="0"/>
          </p:cNvCxnSpPr>
          <p:nvPr/>
        </p:nvCxnSpPr>
        <p:spPr>
          <a:xfrm flipH="1">
            <a:off x="4648200" y="1885950"/>
            <a:ext cx="0" cy="15240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5" idx="2"/>
            <a:endCxn id="40" idx="0"/>
          </p:cNvCxnSpPr>
          <p:nvPr/>
        </p:nvCxnSpPr>
        <p:spPr>
          <a:xfrm>
            <a:off x="2819400" y="2876550"/>
            <a:ext cx="0" cy="22860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2" idx="2"/>
            <a:endCxn id="46" idx="0"/>
          </p:cNvCxnSpPr>
          <p:nvPr/>
        </p:nvCxnSpPr>
        <p:spPr>
          <a:xfrm>
            <a:off x="6477000" y="2876550"/>
            <a:ext cx="0" cy="15240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6" idx="2"/>
            <a:endCxn id="44" idx="0"/>
          </p:cNvCxnSpPr>
          <p:nvPr/>
        </p:nvCxnSpPr>
        <p:spPr>
          <a:xfrm>
            <a:off x="6477000" y="3257550"/>
            <a:ext cx="0" cy="15240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4" idx="2"/>
            <a:endCxn id="48" idx="0"/>
          </p:cNvCxnSpPr>
          <p:nvPr/>
        </p:nvCxnSpPr>
        <p:spPr>
          <a:xfrm>
            <a:off x="6477000" y="3638550"/>
            <a:ext cx="0" cy="15240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34" idx="2"/>
            <a:endCxn id="35" idx="0"/>
          </p:cNvCxnSpPr>
          <p:nvPr/>
        </p:nvCxnSpPr>
        <p:spPr>
          <a:xfrm rot="5400000">
            <a:off x="3619500" y="1619250"/>
            <a:ext cx="228600" cy="1828800"/>
          </a:xfrm>
          <a:prstGeom prst="bentConnector3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4" idx="2"/>
            <a:endCxn id="42" idx="0"/>
          </p:cNvCxnSpPr>
          <p:nvPr/>
        </p:nvCxnSpPr>
        <p:spPr>
          <a:xfrm rot="16200000" flipH="1">
            <a:off x="5448300" y="1619250"/>
            <a:ext cx="228600" cy="1828800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800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038600" y="249555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n-lt"/>
              </a:rPr>
              <a:t>PKI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800600" y="249555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n-lt"/>
              </a:rPr>
              <a:t>PKIZ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886200" y="4324350"/>
            <a:ext cx="1676400" cy="2286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Store Token into SQL/KVS</a:t>
            </a:r>
          </a:p>
        </p:txBody>
      </p:sp>
      <p:cxnSp>
        <p:nvCxnSpPr>
          <p:cNvPr id="82" name="Elbow Connector 81"/>
          <p:cNvCxnSpPr>
            <a:stCxn id="40" idx="2"/>
            <a:endCxn id="81" idx="0"/>
          </p:cNvCxnSpPr>
          <p:nvPr/>
        </p:nvCxnSpPr>
        <p:spPr>
          <a:xfrm rot="16200000" flipH="1">
            <a:off x="3581400" y="3181350"/>
            <a:ext cx="381000" cy="1905000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800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8" idx="2"/>
            <a:endCxn id="81" idx="0"/>
          </p:cNvCxnSpPr>
          <p:nvPr/>
        </p:nvCxnSpPr>
        <p:spPr>
          <a:xfrm rot="5400000">
            <a:off x="5448300" y="3295650"/>
            <a:ext cx="304800" cy="1752600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800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57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Sample PKI Token in SQL Backend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Deep Dive into Keystone Tokens and Lessons Learned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971550"/>
            <a:ext cx="8001000" cy="381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id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dirty="0" smtClean="0">
                <a:solidFill>
                  <a:srgbClr val="400080"/>
                </a:solidFill>
              </a:rPr>
              <a:t>b460fec2efcd0d803e2baf48d3bcd72b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expires</a:t>
            </a:r>
            <a:r>
              <a:rPr lang="en-US" sz="1200" dirty="0">
                <a:solidFill>
                  <a:schemeClr val="tx1"/>
                </a:solidFill>
              </a:rPr>
              <a:t>: 2015-10-09 20:07:36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extra</a:t>
            </a:r>
            <a:r>
              <a:rPr lang="en-US" sz="1200" dirty="0">
                <a:solidFill>
                  <a:schemeClr val="tx1"/>
                </a:solidFill>
              </a:rPr>
              <a:t>: {"</a:t>
            </a:r>
            <a:r>
              <a:rPr lang="en-US" sz="1200" dirty="0" err="1">
                <a:solidFill>
                  <a:schemeClr val="tx1"/>
                </a:solidFill>
              </a:rPr>
              <a:t>token_data</a:t>
            </a:r>
            <a:r>
              <a:rPr lang="en-US" sz="1200" dirty="0">
                <a:solidFill>
                  <a:schemeClr val="tx1"/>
                </a:solidFill>
              </a:rPr>
              <a:t>": {"token": {"methods": ["password"], "roles": [{"id": "1688449cf1df44839b10a41e3d9b09dd", "name": "admin"}], "expires_at": "2015-10-09T20:07:36.656431Z", "project": {"domain": {"id": "default", "name": "Default"}, "id": "423d45cddec84170be365e0b31a1b15f", "name": "admin"}, "extras": {}, "user": {"domain": {"id": "default", "name": "Default"}, "id": "1334f3ed7eb2483b91b8192ba043b580", "name": "admin"}, "audit_ids": ["8dh07HudSh6rHoU1G9bs-Q"], "issued_at": "2015-10-09T19:07:36.656460Z"}}, "user": {"domain": {"id": "default", "name": "Default"}, "id": "1334f3ed7eb2483b91b8192ba043b580", "name": "admin"}, "</a:t>
            </a:r>
            <a:r>
              <a:rPr lang="en-US" sz="1200" dirty="0">
                <a:solidFill>
                  <a:srgbClr val="400080"/>
                </a:solidFill>
              </a:rPr>
              <a:t>key</a:t>
            </a:r>
            <a:r>
              <a:rPr lang="en-US" sz="1200" dirty="0">
                <a:solidFill>
                  <a:schemeClr val="tx1"/>
                </a:solidFill>
              </a:rPr>
              <a:t>": "</a:t>
            </a:r>
            <a:r>
              <a:rPr lang="en-US" sz="1200" dirty="0" smtClean="0">
                <a:solidFill>
                  <a:srgbClr val="400080"/>
                </a:solidFill>
              </a:rPr>
              <a:t>MIIDiwYJKoZIhvcNAQcCoIIDfDCCA3gCAQExDTALBglghkgBZQMEAgEwggHZBgkqhkiG9w0BBwGgggHKBIIBxnsidG9rZW4iOnsibWV0aG9kcyI6WyJwYXNzd29yZCJdLCJyb2xlcyI6W3siaWQiOiIxNjg4NDQ5Y2YxZGY0NDgzOWIxMGE0MWUzZDliMDlkZCIsIm5hbWUiOiJhZG1pbiJ9XSwiZXhwaXJlc19hdCI6IjIwMTUtMTAtMDlUMjA6MDc6MzYuNjU2NDMxWiIsInByb2plY3QiOnsiZG9tYWluIjp7ImlkIjoiZGVmYXVsdCIsIm5hbWUiOiJEZWZhdWx0In0sImlkIjoiNDIzZDQ1Y2RkZWM4NDE3MGJlMzY1ZTBiMzFhMWIxNWYiLCJuYW1lIjo</a:t>
            </a:r>
            <a:r>
              <a:rPr lang="en-US" sz="1200" dirty="0" smtClean="0">
                <a:solidFill>
                  <a:schemeClr val="tx1"/>
                </a:solidFill>
              </a:rPr>
              <a:t>…"</a:t>
            </a:r>
            <a:r>
              <a:rPr lang="en-US" sz="1200" dirty="0">
                <a:solidFill>
                  <a:schemeClr val="tx1"/>
                </a:solidFill>
              </a:rPr>
              <a:t>, "</a:t>
            </a:r>
            <a:r>
              <a:rPr lang="en-US" sz="1200" dirty="0" err="1">
                <a:solidFill>
                  <a:schemeClr val="tx1"/>
                </a:solidFill>
              </a:rPr>
              <a:t>token_version</a:t>
            </a:r>
            <a:r>
              <a:rPr lang="en-US" sz="1200" dirty="0">
                <a:solidFill>
                  <a:schemeClr val="tx1"/>
                </a:solidFill>
              </a:rPr>
              <a:t>": "v3.0", "tenant": {"domain": {"id": "default", "name": "Default"}, "id": "423d45cddec84170be365e0b31a1b15f", "name": "admin"}, "metadata": {"roles": ["1688449cf1df44839b10a41e3d9b09dd"]}}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valid</a:t>
            </a:r>
            <a:r>
              <a:rPr lang="en-US" sz="1200" dirty="0">
                <a:solidFill>
                  <a:schemeClr val="tx1"/>
                </a:solidFill>
              </a:rPr>
              <a:t>: 1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trust_id</a:t>
            </a:r>
            <a:r>
              <a:rPr lang="en-US" sz="1200" dirty="0">
                <a:solidFill>
                  <a:schemeClr val="tx1"/>
                </a:solidFill>
              </a:rPr>
              <a:t>: NULL</a:t>
            </a:r>
          </a:p>
          <a:p>
            <a:r>
              <a:rPr lang="en-US" sz="1200" b="1" dirty="0" smtClean="0">
                <a:solidFill>
                  <a:srgbClr val="FF0000"/>
                </a:solidFill>
              </a:rPr>
              <a:t>user_id</a:t>
            </a:r>
            <a:r>
              <a:rPr lang="en-US" sz="1200" dirty="0">
                <a:solidFill>
                  <a:schemeClr val="tx1"/>
                </a:solidFill>
              </a:rPr>
              <a:t>: 1334f3ed7eb2483b91b8192ba043b580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1200150"/>
            <a:ext cx="2819400" cy="22860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2495550"/>
            <a:ext cx="8001000" cy="114300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8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Sample PKIZ Token in SQL Backend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1047750"/>
            <a:ext cx="8001000" cy="3733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 smtClean="0">
                <a:solidFill>
                  <a:srgbClr val="FF0000"/>
                </a:solidFill>
              </a:rPr>
              <a:t>id</a:t>
            </a:r>
            <a:r>
              <a:rPr lang="en-US" sz="1300" dirty="0">
                <a:solidFill>
                  <a:schemeClr val="tx1"/>
                </a:solidFill>
              </a:rPr>
              <a:t>: </a:t>
            </a:r>
            <a:r>
              <a:rPr lang="en-US" sz="1300" dirty="0" smtClean="0">
                <a:solidFill>
                  <a:srgbClr val="400080"/>
                </a:solidFill>
              </a:rPr>
              <a:t>c48321ac51a903b07c264ac3e80809c6</a:t>
            </a:r>
          </a:p>
          <a:p>
            <a:r>
              <a:rPr lang="en-US" sz="1300" b="1" dirty="0" smtClean="0">
                <a:solidFill>
                  <a:srgbClr val="FF0000"/>
                </a:solidFill>
              </a:rPr>
              <a:t>expires</a:t>
            </a:r>
            <a:r>
              <a:rPr lang="en-US" sz="1300" dirty="0">
                <a:solidFill>
                  <a:schemeClr val="tx1"/>
                </a:solidFill>
              </a:rPr>
              <a:t>: 2015-10-12 18:45:</a:t>
            </a:r>
            <a:r>
              <a:rPr lang="en-US" sz="1300" dirty="0" smtClean="0">
                <a:solidFill>
                  <a:schemeClr val="tx1"/>
                </a:solidFill>
              </a:rPr>
              <a:t>23</a:t>
            </a:r>
          </a:p>
          <a:p>
            <a:r>
              <a:rPr lang="en-US" sz="1300" b="1" dirty="0" smtClean="0">
                <a:solidFill>
                  <a:srgbClr val="FF0000"/>
                </a:solidFill>
              </a:rPr>
              <a:t>extra</a:t>
            </a:r>
            <a:r>
              <a:rPr lang="en-US" sz="1300" dirty="0">
                <a:solidFill>
                  <a:schemeClr val="tx1"/>
                </a:solidFill>
              </a:rPr>
              <a:t>: {"</a:t>
            </a:r>
            <a:r>
              <a:rPr lang="en-US" sz="1300" dirty="0" err="1">
                <a:solidFill>
                  <a:schemeClr val="tx1"/>
                </a:solidFill>
              </a:rPr>
              <a:t>token_data</a:t>
            </a:r>
            <a:r>
              <a:rPr lang="en-US" sz="1300" dirty="0">
                <a:solidFill>
                  <a:schemeClr val="tx1"/>
                </a:solidFill>
              </a:rPr>
              <a:t>": {"token": {"methods": ["password"], "roles": [{"id": "1688449cf1df44839b10a41e3d9b09dd", "name": "admin"}], "expires_at": "2015-10-12T18:45:23.806229Z", "project": {"domain": {"id": "default", "name": "Default"}, "id": "423d45cddec84170be365e0b31a1b15f", "name": "admin"}, "extras": {}, "user": {"domain": {"id": "default", "name": "Default"}, "id": "1334f3ed7eb2483b91b8192ba043b580", "name": "admin"}, "audit_ids": ["kKmQzTuxSnCN9vo3bzxErw"], "issued_at": "2015-10-12T17:45:23.806257Z"}}, "user": {"domain": {"id": "default", "name": "Default"}, "id": "1334f3ed7eb2483b91b8192ba043b580", "name": "admin"}, </a:t>
            </a:r>
            <a:r>
              <a:rPr lang="en-US" sz="1300" dirty="0" smtClean="0">
                <a:solidFill>
                  <a:schemeClr val="tx1"/>
                </a:solidFill>
              </a:rPr>
              <a:t>"</a:t>
            </a:r>
            <a:r>
              <a:rPr lang="en-US" sz="1300" dirty="0">
                <a:solidFill>
                  <a:srgbClr val="400080"/>
                </a:solidFill>
              </a:rPr>
              <a:t>key</a:t>
            </a:r>
            <a:r>
              <a:rPr lang="en-US" sz="1300" dirty="0" smtClean="0">
                <a:solidFill>
                  <a:schemeClr val="tx1"/>
                </a:solidFill>
              </a:rPr>
              <a:t>"</a:t>
            </a:r>
            <a:r>
              <a:rPr lang="en-US" sz="1300" dirty="0">
                <a:solidFill>
                  <a:schemeClr val="tx1"/>
                </a:solidFill>
              </a:rPr>
              <a:t>: "</a:t>
            </a:r>
            <a:r>
              <a:rPr lang="en-US" sz="1300" dirty="0" smtClean="0">
                <a:solidFill>
                  <a:srgbClr val="400080"/>
                </a:solidFill>
              </a:rPr>
              <a:t>PKIZ_eJxtlMtyqzgQhvc8xexTqcPFdsLiLCQEWCSCgAGBdgZscbVxDOHy9CMnc6mpGlWpSmqpW39_Uuv5WTRo2tj9wyCHxiN35dqjqybi9eb6DuE7ZLd7_WxtAd6MtR1wP7PT5PxJE2F7U53WYH5D5qZbc53OSkeWPoo3hdrU7VQwhe5JBReo71GWv72WT2vLPRk62_XuDmt_T9sZku</a:t>
            </a:r>
            <a:r>
              <a:rPr lang="en-US" sz="1300" dirty="0">
                <a:solidFill>
                  <a:srgbClr val="400080"/>
                </a:solidFill>
              </a:rPr>
              <a:t>-veT-</a:t>
            </a:r>
            <a:r>
              <a:rPr lang="en-US" sz="1300" dirty="0" smtClean="0">
                <a:solidFill>
                  <a:srgbClr val="400080"/>
                </a:solidFill>
              </a:rPr>
              <a:t>xPfUaEk…</a:t>
            </a:r>
            <a:r>
              <a:rPr lang="en-US" sz="1300" dirty="0" smtClean="0">
                <a:solidFill>
                  <a:schemeClr val="tx1"/>
                </a:solidFill>
              </a:rPr>
              <a:t>"</a:t>
            </a:r>
            <a:r>
              <a:rPr lang="en-US" sz="1300" dirty="0">
                <a:solidFill>
                  <a:schemeClr val="tx1"/>
                </a:solidFill>
              </a:rPr>
              <a:t>, "</a:t>
            </a:r>
            <a:r>
              <a:rPr lang="en-US" sz="1300" dirty="0" err="1">
                <a:solidFill>
                  <a:schemeClr val="tx1"/>
                </a:solidFill>
              </a:rPr>
              <a:t>token_version</a:t>
            </a:r>
            <a:r>
              <a:rPr lang="en-US" sz="1300" dirty="0">
                <a:solidFill>
                  <a:schemeClr val="tx1"/>
                </a:solidFill>
              </a:rPr>
              <a:t>": "v3.0", "tenant": {"domain": {"id": "default", "name": "Default"}, "id": "423d45cddec84170be365e0b31a1b15f", "name": "admin"}, "metadata": {"roles": ["1688449cf1df44839b10a41e3d9b09dd"]}</a:t>
            </a:r>
            <a:r>
              <a:rPr lang="en-US" sz="13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sz="1300" b="1" dirty="0" smtClean="0">
                <a:solidFill>
                  <a:srgbClr val="FF0000"/>
                </a:solidFill>
              </a:rPr>
              <a:t>valid</a:t>
            </a:r>
            <a:r>
              <a:rPr lang="en-US" sz="1300" dirty="0">
                <a:solidFill>
                  <a:schemeClr val="tx1"/>
                </a:solidFill>
              </a:rPr>
              <a:t>: 1</a:t>
            </a:r>
          </a:p>
          <a:p>
            <a:r>
              <a:rPr lang="en-US" sz="1300" b="1" dirty="0">
                <a:solidFill>
                  <a:srgbClr val="FF0000"/>
                </a:solidFill>
              </a:rPr>
              <a:t>trust_id</a:t>
            </a:r>
            <a:r>
              <a:rPr lang="en-US" sz="1300" dirty="0">
                <a:solidFill>
                  <a:schemeClr val="tx1"/>
                </a:solidFill>
              </a:rPr>
              <a:t>: NULL</a:t>
            </a:r>
          </a:p>
          <a:p>
            <a:r>
              <a:rPr lang="en-US" sz="1300" b="1" dirty="0" smtClean="0">
                <a:solidFill>
                  <a:srgbClr val="FF0000"/>
                </a:solidFill>
              </a:rPr>
              <a:t>user_id</a:t>
            </a:r>
            <a:r>
              <a:rPr lang="en-US" sz="1300" dirty="0">
                <a:solidFill>
                  <a:schemeClr val="tx1"/>
                </a:solidFill>
              </a:rPr>
              <a:t>: 1334f3ed7eb2483b91b8192ba043b580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1352550"/>
            <a:ext cx="2971800" cy="22860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2724150"/>
            <a:ext cx="8001000" cy="76200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352550"/>
            <a:ext cx="3657600" cy="25527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Priti Desai</a:t>
            </a:r>
          </a:p>
          <a:p>
            <a:pPr marL="0" indent="0" algn="ctr">
              <a:buNone/>
            </a:pPr>
            <a:r>
              <a:rPr lang="en-US" sz="1700" dirty="0" smtClean="0"/>
              <a:t>Advisory Software Engineer, IBM</a:t>
            </a:r>
            <a:endParaRPr lang="en-US" sz="17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314450"/>
            <a:ext cx="3657600" cy="26289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Brad Pokorny</a:t>
            </a:r>
          </a:p>
          <a:p>
            <a:pPr marL="0" indent="0" algn="ctr">
              <a:buNone/>
            </a:pPr>
            <a:r>
              <a:rPr lang="en-US" sz="1600" dirty="0" smtClean="0"/>
              <a:t>Principal Software Engineer, Symantec</a:t>
            </a: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Deep Dive into Keystone Tokens and Lessons Learned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00150"/>
            <a:ext cx="1905000" cy="1733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200150"/>
            <a:ext cx="1752600" cy="1619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 descr="search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171950"/>
            <a:ext cx="2887204" cy="682634"/>
          </a:xfrm>
          <a:prstGeom prst="rect">
            <a:avLst/>
          </a:prstGeom>
        </p:spPr>
      </p:pic>
      <p:pic>
        <p:nvPicPr>
          <p:cNvPr id="12" name="Picture 11" descr="search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171950"/>
            <a:ext cx="2209800" cy="66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5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172200" y="4960143"/>
            <a:ext cx="2971800" cy="183357"/>
          </a:xfrm>
        </p:spPr>
        <p:txBody>
          <a:bodyPr/>
          <a:lstStyle/>
          <a:p>
            <a:pPr algn="r"/>
            <a:r>
              <a:rPr lang="en-US" dirty="0" smtClean="0"/>
              <a:t>PKI/PKIZ </a:t>
            </a:r>
            <a:r>
              <a:rPr lang="en-US" dirty="0" smtClean="0"/>
              <a:t>– Token Validation Workflow</a:t>
            </a:r>
          </a:p>
        </p:txBody>
      </p:sp>
      <p:sp>
        <p:nvSpPr>
          <p:cNvPr id="3" name="Cloud 2"/>
          <p:cNvSpPr/>
          <p:nvPr/>
        </p:nvSpPr>
        <p:spPr>
          <a:xfrm>
            <a:off x="76200" y="209550"/>
            <a:ext cx="8915400" cy="4933950"/>
          </a:xfrm>
          <a:prstGeom prst="cloud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43400" y="2054399"/>
            <a:ext cx="1600200" cy="3810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Parse Token and Retrieve Metadata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750"/>
            <a:ext cx="762000" cy="5715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3"/>
            <a:endCxn id="51" idx="1"/>
          </p:cNvCxnSpPr>
          <p:nvPr/>
        </p:nvCxnSpPr>
        <p:spPr>
          <a:xfrm>
            <a:off x="762000" y="1333500"/>
            <a:ext cx="1295400" cy="762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90600" y="1123950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+mn-lt"/>
              </a:rPr>
              <a:t>Validate Token with:</a:t>
            </a:r>
          </a:p>
          <a:p>
            <a:endParaRPr lang="en-US" sz="800" dirty="0" smtClean="0">
              <a:solidFill>
                <a:schemeClr val="bg1"/>
              </a:solidFill>
              <a:latin typeface="+mn-lt"/>
            </a:endParaRPr>
          </a:p>
          <a:p>
            <a:r>
              <a:rPr lang="en-US" sz="800" dirty="0" smtClean="0">
                <a:solidFill>
                  <a:schemeClr val="bg1"/>
                </a:solidFill>
                <a:latin typeface="+mn-lt"/>
              </a:rPr>
              <a:t>GET </a:t>
            </a:r>
            <a:r>
              <a:rPr lang="en-US" sz="800" dirty="0">
                <a:solidFill>
                  <a:schemeClr val="bg1"/>
                </a:solidFill>
                <a:latin typeface="+mn-lt"/>
              </a:rPr>
              <a:t>v3/</a:t>
            </a:r>
            <a:r>
              <a:rPr lang="en-US" sz="800" dirty="0" err="1">
                <a:solidFill>
                  <a:schemeClr val="bg1"/>
                </a:solidFill>
                <a:latin typeface="+mn-lt"/>
              </a:rPr>
              <a:t>auth</a:t>
            </a:r>
            <a:r>
              <a:rPr lang="en-US" sz="800" dirty="0">
                <a:solidFill>
                  <a:schemeClr val="bg1"/>
                </a:solidFill>
                <a:latin typeface="+mn-lt"/>
              </a:rPr>
              <a:t>/</a:t>
            </a:r>
            <a:r>
              <a:rPr lang="en-US" sz="800" dirty="0" smtClean="0">
                <a:solidFill>
                  <a:schemeClr val="bg1"/>
                </a:solidFill>
                <a:latin typeface="+mn-lt"/>
              </a:rPr>
              <a:t>tokens</a:t>
            </a:r>
            <a:endParaRPr lang="en-US" sz="800" dirty="0" smtClean="0">
              <a:solidFill>
                <a:schemeClr val="bg1"/>
              </a:solidFill>
              <a:latin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800" dirty="0" smtClean="0">
                <a:solidFill>
                  <a:schemeClr val="bg1"/>
                </a:solidFill>
                <a:latin typeface="+mn-lt"/>
              </a:rPr>
              <a:t>X-Subject-Token</a:t>
            </a:r>
          </a:p>
          <a:p>
            <a:pPr marL="171450" indent="-171450">
              <a:buFont typeface="Arial"/>
              <a:buChar char="•"/>
            </a:pPr>
            <a:r>
              <a:rPr lang="en-US" sz="800" dirty="0" smtClean="0">
                <a:solidFill>
                  <a:schemeClr val="bg1"/>
                </a:solidFill>
                <a:latin typeface="+mn-lt"/>
              </a:rPr>
              <a:t>X-Auth-</a:t>
            </a:r>
            <a:r>
              <a:rPr lang="en-US" sz="800" dirty="0" smtClean="0">
                <a:solidFill>
                  <a:schemeClr val="bg1"/>
                </a:solidFill>
                <a:latin typeface="+mn-lt"/>
              </a:rPr>
              <a:t>Token</a:t>
            </a:r>
            <a:endParaRPr lang="en-US" sz="800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181600" y="1597199"/>
            <a:ext cx="0" cy="45720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352800" y="1749599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+mn-lt"/>
              </a:rPr>
              <a:t>Retrieves Token reference from token backend KVS/SQL</a:t>
            </a:r>
            <a:endParaRPr lang="en-US" sz="800" b="1" dirty="0" smtClean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19800" y="1901999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+mn-lt"/>
              </a:rPr>
              <a:t>Read cached token reference and parse:</a:t>
            </a:r>
          </a:p>
          <a:p>
            <a:pPr marL="171450" indent="-171450">
              <a:buFont typeface="Arial"/>
              <a:buChar char="•"/>
            </a:pPr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User ID</a:t>
            </a:r>
          </a:p>
          <a:p>
            <a:pPr marL="171450" indent="-171450">
              <a:buFont typeface="Arial"/>
              <a:buChar char="•"/>
            </a:pPr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Project ID</a:t>
            </a:r>
          </a:p>
          <a:p>
            <a:pPr marL="171450" indent="-171450">
              <a:buFont typeface="Arial"/>
              <a:buChar char="•"/>
            </a:pPr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Audit ID</a:t>
            </a:r>
          </a:p>
          <a:p>
            <a:pPr marL="171450" indent="-171450">
              <a:buFont typeface="Arial"/>
              <a:buChar char="•"/>
            </a:pPr>
            <a:r>
              <a:rPr lang="en-US" sz="800" b="1" dirty="0" smtClean="0">
                <a:solidFill>
                  <a:srgbClr val="000000"/>
                </a:solidFill>
              </a:rPr>
              <a:t>Token Expiry</a:t>
            </a:r>
            <a:endParaRPr lang="en-US" sz="800" b="1" dirty="0" smtClean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675759"/>
            <a:ext cx="6096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Rounded Rectangle 31"/>
          <p:cNvSpPr/>
          <p:nvPr/>
        </p:nvSpPr>
        <p:spPr>
          <a:xfrm>
            <a:off x="3429000" y="987599"/>
            <a:ext cx="762000" cy="6858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Token</a:t>
            </a:r>
          </a:p>
          <a:p>
            <a:pPr algn="ctr"/>
            <a:r>
              <a:rPr lang="en-US" sz="1400" dirty="0" smtClean="0"/>
              <a:t>KVS</a:t>
            </a:r>
            <a:endParaRPr lang="en-US" sz="1400" dirty="0"/>
          </a:p>
        </p:txBody>
      </p:sp>
      <p:sp>
        <p:nvSpPr>
          <p:cNvPr id="12" name="Diamond 11"/>
          <p:cNvSpPr/>
          <p:nvPr/>
        </p:nvSpPr>
        <p:spPr>
          <a:xfrm>
            <a:off x="4572000" y="911399"/>
            <a:ext cx="1143000" cy="762000"/>
          </a:xfrm>
          <a:prstGeom prst="diamon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Valid?</a:t>
            </a:r>
            <a:endParaRPr lang="en-US" sz="1200" dirty="0"/>
          </a:p>
        </p:txBody>
      </p:sp>
      <p:cxnSp>
        <p:nvCxnSpPr>
          <p:cNvPr id="48" name="Straight Arrow Connector 47"/>
          <p:cNvCxnSpPr>
            <a:stCxn id="32" idx="3"/>
          </p:cNvCxnSpPr>
          <p:nvPr/>
        </p:nvCxnSpPr>
        <p:spPr>
          <a:xfrm flipV="1">
            <a:off x="4191000" y="1292399"/>
            <a:ext cx="381000" cy="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Diamond 60"/>
          <p:cNvSpPr/>
          <p:nvPr/>
        </p:nvSpPr>
        <p:spPr>
          <a:xfrm>
            <a:off x="4191000" y="2740199"/>
            <a:ext cx="2057400" cy="762000"/>
          </a:xfrm>
          <a:prstGeom prst="diamon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Current Time &lt; Expiry Time</a:t>
            </a:r>
            <a:endParaRPr lang="en-US" sz="1200" dirty="0"/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5181600" y="2435399"/>
            <a:ext cx="0" cy="30480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324600" y="1139999"/>
            <a:ext cx="1143000" cy="3048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Token Not Found</a:t>
            </a:r>
          </a:p>
        </p:txBody>
      </p:sp>
      <p:cxnSp>
        <p:nvCxnSpPr>
          <p:cNvPr id="65" name="Straight Arrow Connector 64"/>
          <p:cNvCxnSpPr>
            <a:stCxn id="12" idx="3"/>
            <a:endCxn id="64" idx="1"/>
          </p:cNvCxnSpPr>
          <p:nvPr/>
        </p:nvCxnSpPr>
        <p:spPr>
          <a:xfrm>
            <a:off x="5715000" y="1292399"/>
            <a:ext cx="609600" cy="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324600" y="2968799"/>
            <a:ext cx="1143000" cy="3048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Token Not Found</a:t>
            </a: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>
          <a:xfrm>
            <a:off x="6248400" y="3121199"/>
            <a:ext cx="76200" cy="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1" name="Diamond 70"/>
          <p:cNvSpPr/>
          <p:nvPr/>
        </p:nvSpPr>
        <p:spPr>
          <a:xfrm>
            <a:off x="4495800" y="3730799"/>
            <a:ext cx="1371600" cy="762000"/>
          </a:xfrm>
          <a:prstGeom prst="diamon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Is Revoked?</a:t>
            </a:r>
            <a:endParaRPr lang="en-US" sz="1000" dirty="0"/>
          </a:p>
        </p:txBody>
      </p:sp>
      <p:cxnSp>
        <p:nvCxnSpPr>
          <p:cNvPr id="72" name="Straight Arrow Connector 71"/>
          <p:cNvCxnSpPr>
            <a:endCxn id="71" idx="0"/>
          </p:cNvCxnSpPr>
          <p:nvPr/>
        </p:nvCxnSpPr>
        <p:spPr>
          <a:xfrm>
            <a:off x="5181600" y="3502199"/>
            <a:ext cx="0" cy="22860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324600" y="3959399"/>
            <a:ext cx="1143000" cy="3048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Token Not Found</a:t>
            </a:r>
          </a:p>
        </p:txBody>
      </p:sp>
      <p:cxnSp>
        <p:nvCxnSpPr>
          <p:cNvPr id="75" name="Straight Arrow Connector 74"/>
          <p:cNvCxnSpPr>
            <a:stCxn id="71" idx="3"/>
            <a:endCxn id="74" idx="1"/>
          </p:cNvCxnSpPr>
          <p:nvPr/>
        </p:nvCxnSpPr>
        <p:spPr>
          <a:xfrm>
            <a:off x="5867400" y="4111799"/>
            <a:ext cx="457200" cy="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7" name="Left Brace 76"/>
          <p:cNvSpPr/>
          <p:nvPr/>
        </p:nvSpPr>
        <p:spPr>
          <a:xfrm>
            <a:off x="5943600" y="1901999"/>
            <a:ext cx="152400" cy="6858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Left Brace 77"/>
          <p:cNvSpPr/>
          <p:nvPr/>
        </p:nvSpPr>
        <p:spPr>
          <a:xfrm rot="5400000">
            <a:off x="3771900" y="1254299"/>
            <a:ext cx="152400" cy="9906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181600" y="4492799"/>
            <a:ext cx="0" cy="22860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810000" y="4857750"/>
            <a:ext cx="99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solidFill>
                  <a:srgbClr val="000000"/>
                </a:solidFill>
                <a:latin typeface="+mn-lt"/>
              </a:rPr>
              <a:t>HTTP/1.1 200 OK</a:t>
            </a:r>
            <a:endParaRPr lang="en-US" sz="800" b="1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1" name="Left Brace 80"/>
          <p:cNvSpPr/>
          <p:nvPr/>
        </p:nvSpPr>
        <p:spPr>
          <a:xfrm rot="10800000">
            <a:off x="4724400" y="4781550"/>
            <a:ext cx="152400" cy="3048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181600" y="1673399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+mn-lt"/>
              </a:rPr>
              <a:t>Yes</a:t>
            </a:r>
            <a:endParaRPr lang="en-US" sz="800" b="1" dirty="0" smtClean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715000" y="1063799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+mn-lt"/>
              </a:rPr>
              <a:t>No</a:t>
            </a:r>
            <a:endParaRPr lang="en-US" sz="800" b="1" dirty="0" smtClean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019800" y="2816399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+mn-lt"/>
              </a:rPr>
              <a:t>No</a:t>
            </a:r>
            <a:endParaRPr lang="en-US" sz="800" b="1" dirty="0" smtClean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181600" y="4492799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+mn-lt"/>
              </a:rPr>
              <a:t>No</a:t>
            </a:r>
            <a:endParaRPr lang="en-US" sz="800" b="1" dirty="0" smtClean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867400" y="3883199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+mn-lt"/>
              </a:rPr>
              <a:t>Yes</a:t>
            </a:r>
            <a:endParaRPr lang="en-US" sz="800" b="1" dirty="0" smtClean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181600" y="3502199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+mn-lt"/>
              </a:rPr>
              <a:t>Yes</a:t>
            </a:r>
            <a:endParaRPr lang="en-US" sz="800" b="1" dirty="0" smtClean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90" name="Left Brace 89"/>
          <p:cNvSpPr/>
          <p:nvPr/>
        </p:nvSpPr>
        <p:spPr>
          <a:xfrm rot="10800000">
            <a:off x="4343400" y="3883199"/>
            <a:ext cx="152400" cy="5334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971800" y="3959399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rgbClr val="000000"/>
                </a:solidFill>
                <a:latin typeface="+mn-lt"/>
              </a:rPr>
              <a:t>Check if a token matches any revocation events</a:t>
            </a:r>
            <a:endParaRPr lang="en-US" sz="800" b="1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2" name="Left Brace 91"/>
          <p:cNvSpPr/>
          <p:nvPr/>
        </p:nvSpPr>
        <p:spPr>
          <a:xfrm rot="10800000">
            <a:off x="4038600" y="2892599"/>
            <a:ext cx="152400" cy="5334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590800" y="2968799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rgbClr val="000000"/>
                </a:solidFill>
                <a:latin typeface="+mn-lt"/>
              </a:rPr>
              <a:t>Check if a token is expired, current time is calculated in </a:t>
            </a:r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UTC</a:t>
            </a:r>
          </a:p>
        </p:txBody>
      </p:sp>
      <p:sp>
        <p:nvSpPr>
          <p:cNvPr id="94" name="Title 1"/>
          <p:cNvSpPr txBox="1">
            <a:spLocks/>
          </p:cNvSpPr>
          <p:nvPr/>
        </p:nvSpPr>
        <p:spPr>
          <a:xfrm>
            <a:off x="0" y="57150"/>
            <a:ext cx="3657600" cy="37128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/>
              <a:t>Token Validation Workflow</a:t>
            </a:r>
            <a:endParaRPr lang="en-US" sz="2000" dirty="0"/>
          </a:p>
        </p:txBody>
      </p:sp>
      <p:sp>
        <p:nvSpPr>
          <p:cNvPr id="51" name="Rectangle 50"/>
          <p:cNvSpPr/>
          <p:nvPr/>
        </p:nvSpPr>
        <p:spPr>
          <a:xfrm>
            <a:off x="2057400" y="1123950"/>
            <a:ext cx="1066800" cy="4572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Unique ID of </a:t>
            </a:r>
          </a:p>
          <a:p>
            <a:pPr algn="ctr"/>
            <a:r>
              <a:rPr lang="en-US" sz="1000" dirty="0" smtClean="0"/>
              <a:t>X-Subject-Token 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124200" y="1276350"/>
            <a:ext cx="304800" cy="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33600" y="1657350"/>
            <a:ext cx="990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+mn-lt"/>
              </a:rPr>
              <a:t>Hash PKI Token with the pre-configured hashing algorithm</a:t>
            </a:r>
            <a:endParaRPr lang="en-US" sz="800" b="1" dirty="0" smtClean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56" name="Left Brace 55"/>
          <p:cNvSpPr/>
          <p:nvPr/>
        </p:nvSpPr>
        <p:spPr>
          <a:xfrm rot="5400000">
            <a:off x="2476500" y="1162050"/>
            <a:ext cx="152400" cy="9906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52800" y="1352550"/>
            <a:ext cx="39624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Same </a:t>
            </a:r>
          </a:p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as</a:t>
            </a:r>
          </a:p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UUID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00FF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76600" y="819150"/>
            <a:ext cx="0" cy="3810000"/>
          </a:xfrm>
          <a:prstGeom prst="line">
            <a:avLst/>
          </a:prstGeom>
          <a:ln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61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9" grpId="0"/>
      <p:bldP spid="50" grpId="0"/>
      <p:bldP spid="32" grpId="0" animBg="1"/>
      <p:bldP spid="12" grpId="0" animBg="1"/>
      <p:bldP spid="61" grpId="0" animBg="1"/>
      <p:bldP spid="64" grpId="0" animBg="1"/>
      <p:bldP spid="67" grpId="0" animBg="1"/>
      <p:bldP spid="71" grpId="0" animBg="1"/>
      <p:bldP spid="74" grpId="0" animBg="1"/>
      <p:bldP spid="77" grpId="0" animBg="1"/>
      <p:bldP spid="78" grpId="0" animBg="1"/>
      <p:bldP spid="80" grpId="0"/>
      <p:bldP spid="81" grpId="0" animBg="1"/>
      <p:bldP spid="84" grpId="0"/>
      <p:bldP spid="85" grpId="0"/>
      <p:bldP spid="86" grpId="0"/>
      <p:bldP spid="87" grpId="0"/>
      <p:bldP spid="88" grpId="0"/>
      <p:bldP spid="89" grpId="0"/>
      <p:bldP spid="90" grpId="0" animBg="1"/>
      <p:bldP spid="91" grpId="0"/>
      <p:bldP spid="92" grpId="0" animBg="1"/>
      <p:bldP spid="93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172200" y="4960143"/>
            <a:ext cx="2971800" cy="183357"/>
          </a:xfrm>
        </p:spPr>
        <p:txBody>
          <a:bodyPr/>
          <a:lstStyle/>
          <a:p>
            <a:pPr algn="r"/>
            <a:r>
              <a:rPr lang="en-US" dirty="0" smtClean="0"/>
              <a:t>PKI/PKIZ </a:t>
            </a:r>
            <a:r>
              <a:rPr lang="en-US" dirty="0" smtClean="0"/>
              <a:t>– Keystone Token </a:t>
            </a:r>
            <a:r>
              <a:rPr lang="en-US" dirty="0" smtClean="0"/>
              <a:t> Revocation Workflow</a:t>
            </a:r>
            <a:endParaRPr lang="en-US" dirty="0" smtClean="0"/>
          </a:p>
        </p:txBody>
      </p:sp>
      <p:sp>
        <p:nvSpPr>
          <p:cNvPr id="3" name="Cloud 2"/>
          <p:cNvSpPr/>
          <p:nvPr/>
        </p:nvSpPr>
        <p:spPr>
          <a:xfrm>
            <a:off x="76200" y="209550"/>
            <a:ext cx="8991600" cy="4933950"/>
          </a:xfrm>
          <a:prstGeom prst="cloud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3800" y="2038350"/>
            <a:ext cx="1600200" cy="3048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Revoke by Audit ID</a:t>
            </a:r>
            <a:endParaRPr lang="en-US" sz="10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7750"/>
            <a:ext cx="762000" cy="5715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3"/>
            <a:endCxn id="32" idx="1"/>
          </p:cNvCxnSpPr>
          <p:nvPr/>
        </p:nvCxnSpPr>
        <p:spPr>
          <a:xfrm flipV="1">
            <a:off x="762000" y="1314450"/>
            <a:ext cx="1600200" cy="762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90600" y="1047750"/>
            <a:ext cx="1447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n-lt"/>
              </a:rPr>
              <a:t>Revoke Token </a:t>
            </a: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with:</a:t>
            </a:r>
          </a:p>
          <a:p>
            <a:endParaRPr lang="en-US" sz="1000" dirty="0" smtClean="0">
              <a:solidFill>
                <a:schemeClr val="bg1"/>
              </a:solidFill>
              <a:latin typeface="+mn-lt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+mn-lt"/>
              </a:rPr>
              <a:t>DELETE v3</a:t>
            </a: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/auth/tokens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X-Subject-Token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X-Auth-</a:t>
            </a: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Token</a:t>
            </a:r>
            <a:endParaRPr lang="en-US" sz="1000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495800" y="1657350"/>
            <a:ext cx="0" cy="38100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438400" y="1733550"/>
            <a:ext cx="1066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Before revoking a token, validate it based on Token Validation Workflow</a:t>
            </a:r>
            <a:endParaRPr lang="en-US" sz="1000" b="1" dirty="0" smtClean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362200" y="971550"/>
            <a:ext cx="1219200" cy="6858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Validate</a:t>
            </a:r>
          </a:p>
          <a:p>
            <a:pPr algn="ctr"/>
            <a:r>
              <a:rPr lang="en-US" sz="1000" dirty="0" smtClean="0"/>
              <a:t>X-Subject-Token</a:t>
            </a:r>
            <a:endParaRPr lang="en-US" sz="1000" dirty="0"/>
          </a:p>
        </p:txBody>
      </p:sp>
      <p:sp>
        <p:nvSpPr>
          <p:cNvPr id="12" name="Diamond 11"/>
          <p:cNvSpPr/>
          <p:nvPr/>
        </p:nvSpPr>
        <p:spPr>
          <a:xfrm>
            <a:off x="3962400" y="895350"/>
            <a:ext cx="1143000" cy="762000"/>
          </a:xfrm>
          <a:prstGeom prst="diamon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Audit ID?</a:t>
            </a:r>
            <a:endParaRPr lang="en-US" sz="1000" dirty="0"/>
          </a:p>
        </p:txBody>
      </p:sp>
      <p:cxnSp>
        <p:nvCxnSpPr>
          <p:cNvPr id="48" name="Straight Arrow Connector 47"/>
          <p:cNvCxnSpPr>
            <a:stCxn id="32" idx="3"/>
            <a:endCxn id="12" idx="1"/>
          </p:cNvCxnSpPr>
          <p:nvPr/>
        </p:nvCxnSpPr>
        <p:spPr>
          <a:xfrm flipV="1">
            <a:off x="3581400" y="1276350"/>
            <a:ext cx="381000" cy="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495800" y="2343150"/>
            <a:ext cx="0" cy="38100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638800" y="1123950"/>
            <a:ext cx="1600200" cy="30480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Revoke by Token Expiry</a:t>
            </a:r>
            <a:endParaRPr lang="en-US" sz="1000" dirty="0" smtClean="0"/>
          </a:p>
        </p:txBody>
      </p:sp>
      <p:cxnSp>
        <p:nvCxnSpPr>
          <p:cNvPr id="65" name="Straight Arrow Connector 64"/>
          <p:cNvCxnSpPr>
            <a:stCxn id="12" idx="3"/>
            <a:endCxn id="64" idx="1"/>
          </p:cNvCxnSpPr>
          <p:nvPr/>
        </p:nvCxnSpPr>
        <p:spPr>
          <a:xfrm>
            <a:off x="5105400" y="1276350"/>
            <a:ext cx="533400" cy="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733800" y="2724150"/>
            <a:ext cx="1600200" cy="99060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Create Revoke Event with:</a:t>
            </a:r>
          </a:p>
          <a:p>
            <a:pPr algn="ctr"/>
            <a:r>
              <a:rPr lang="en-US" sz="1000" dirty="0" smtClean="0"/>
              <a:t>Audit ID</a:t>
            </a:r>
          </a:p>
          <a:p>
            <a:pPr algn="ctr"/>
            <a:r>
              <a:rPr lang="en-US" sz="1000" dirty="0" smtClean="0"/>
              <a:t>Revoke At</a:t>
            </a:r>
          </a:p>
          <a:p>
            <a:pPr algn="ctr"/>
            <a:r>
              <a:rPr lang="en-US" sz="1000" dirty="0" smtClean="0"/>
              <a:t>Issued Before</a:t>
            </a:r>
            <a:endParaRPr lang="en-US" sz="1000" dirty="0" smtClean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572000" y="3714750"/>
            <a:ext cx="0" cy="22860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733800" y="3943350"/>
            <a:ext cx="1600200" cy="30480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Prune Expired Events</a:t>
            </a:r>
            <a:endParaRPr lang="en-US" sz="1000" dirty="0" smtClean="0"/>
          </a:p>
        </p:txBody>
      </p:sp>
      <p:sp>
        <p:nvSpPr>
          <p:cNvPr id="78" name="Left Brace 77"/>
          <p:cNvSpPr/>
          <p:nvPr/>
        </p:nvSpPr>
        <p:spPr>
          <a:xfrm rot="5400000">
            <a:off x="2857500" y="1238250"/>
            <a:ext cx="152400" cy="9906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572000" y="4248150"/>
            <a:ext cx="0" cy="22860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953000" y="447675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  <a:latin typeface="+mn-lt"/>
              </a:rPr>
              <a:t>Set valid to False</a:t>
            </a:r>
            <a:endParaRPr lang="en-US" sz="1000" b="1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1" name="Left Brace 80"/>
          <p:cNvSpPr/>
          <p:nvPr/>
        </p:nvSpPr>
        <p:spPr>
          <a:xfrm>
            <a:off x="4876800" y="4552950"/>
            <a:ext cx="152400" cy="3048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91000" y="173355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+mn-lt"/>
              </a:rPr>
              <a:t>Yes</a:t>
            </a:r>
            <a:endParaRPr lang="en-US" sz="800" b="1" dirty="0" smtClean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029200" y="104775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+mn-lt"/>
              </a:rPr>
              <a:t>No</a:t>
            </a:r>
            <a:endParaRPr lang="en-US" sz="800" b="1" dirty="0" smtClean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90" name="Left Brace 89"/>
          <p:cNvSpPr/>
          <p:nvPr/>
        </p:nvSpPr>
        <p:spPr>
          <a:xfrm rot="10800000">
            <a:off x="3429000" y="3867150"/>
            <a:ext cx="152400" cy="5334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752600" y="394335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Filter existing revocation events based on </a:t>
            </a:r>
            <a:r>
              <a:rPr lang="en-US" sz="1000" b="1" dirty="0" smtClean="0">
                <a:solidFill>
                  <a:srgbClr val="000000"/>
                </a:solidFill>
                <a:latin typeface="+mn-lt"/>
              </a:rPr>
              <a:t>Revok</a:t>
            </a:r>
            <a:r>
              <a:rPr lang="en-US" sz="1000" b="1" dirty="0" smtClean="0">
                <a:solidFill>
                  <a:srgbClr val="000000"/>
                </a:solidFill>
                <a:latin typeface="+mn-lt"/>
              </a:rPr>
              <a:t>e At</a:t>
            </a:r>
            <a:r>
              <a:rPr lang="en-US" sz="1000" b="1" dirty="0" smtClean="0">
                <a:solidFill>
                  <a:srgbClr val="000000"/>
                </a:solidFill>
                <a:latin typeface="+mn-lt"/>
              </a:rPr>
              <a:t> </a:t>
            </a:r>
            <a:endParaRPr lang="en-US" sz="1000" b="1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2" name="Left Brace 91"/>
          <p:cNvSpPr/>
          <p:nvPr/>
        </p:nvSpPr>
        <p:spPr>
          <a:xfrm rot="10800000">
            <a:off x="3505200" y="2952750"/>
            <a:ext cx="152400" cy="5334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9600" y="2647950"/>
            <a:ext cx="289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Sample Revocation Event: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    "audit_id": "HVvI0d-cTD21yatAfQc4IQ",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    "</a:t>
            </a:r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issued_before”: "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2015-10-24T21:20:45.000000Z"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  },</a:t>
            </a:r>
            <a:endParaRPr lang="en-US" sz="1000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4" name="Title 1"/>
          <p:cNvSpPr txBox="1">
            <a:spLocks/>
          </p:cNvSpPr>
          <p:nvPr/>
        </p:nvSpPr>
        <p:spPr>
          <a:xfrm>
            <a:off x="0" y="57150"/>
            <a:ext cx="3657600" cy="37128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/>
              <a:t>Token </a:t>
            </a:r>
            <a:r>
              <a:rPr lang="en-US" sz="2000" dirty="0" smtClean="0"/>
              <a:t>Revocation Workflow</a:t>
            </a:r>
            <a:endParaRPr lang="en-US" sz="2000" dirty="0"/>
          </a:p>
        </p:txBody>
      </p:sp>
      <p:sp>
        <p:nvSpPr>
          <p:cNvPr id="63" name="Rectangle 62"/>
          <p:cNvSpPr/>
          <p:nvPr/>
        </p:nvSpPr>
        <p:spPr>
          <a:xfrm>
            <a:off x="5638800" y="2724150"/>
            <a:ext cx="1600200" cy="99060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Create Revoke Event with:</a:t>
            </a:r>
          </a:p>
          <a:p>
            <a:pPr algn="ctr"/>
            <a:r>
              <a:rPr lang="en-US" sz="1000" dirty="0" smtClean="0"/>
              <a:t>User ID</a:t>
            </a:r>
          </a:p>
          <a:p>
            <a:pPr algn="ctr"/>
            <a:r>
              <a:rPr lang="en-US" sz="1000" dirty="0" smtClean="0"/>
              <a:t>Project ID</a:t>
            </a:r>
          </a:p>
          <a:p>
            <a:pPr algn="ctr"/>
            <a:r>
              <a:rPr lang="en-US" sz="1000" dirty="0" smtClean="0"/>
              <a:t>Revoke At</a:t>
            </a:r>
          </a:p>
          <a:p>
            <a:pPr algn="ctr"/>
            <a:r>
              <a:rPr lang="en-US" sz="1000" dirty="0" smtClean="0"/>
              <a:t>Issued Before</a:t>
            </a:r>
          </a:p>
          <a:p>
            <a:pPr algn="ctr"/>
            <a:r>
              <a:rPr lang="en-US" sz="1000" dirty="0" smtClean="0"/>
              <a:t>Token Expiry </a:t>
            </a:r>
            <a:endParaRPr lang="en-US" sz="1000" dirty="0" smtClean="0"/>
          </a:p>
        </p:txBody>
      </p:sp>
      <p:cxnSp>
        <p:nvCxnSpPr>
          <p:cNvPr id="66" name="Straight Arrow Connector 65"/>
          <p:cNvCxnSpPr>
            <a:stCxn id="64" idx="2"/>
            <a:endCxn id="63" idx="0"/>
          </p:cNvCxnSpPr>
          <p:nvPr/>
        </p:nvCxnSpPr>
        <p:spPr>
          <a:xfrm>
            <a:off x="6438900" y="1428750"/>
            <a:ext cx="0" cy="129540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74" idx="3"/>
          </p:cNvCxnSpPr>
          <p:nvPr/>
        </p:nvCxnSpPr>
        <p:spPr>
          <a:xfrm rot="10800000" flipV="1">
            <a:off x="5334000" y="3714750"/>
            <a:ext cx="1066800" cy="381000"/>
          </a:xfrm>
          <a:prstGeom prst="bentConnector3">
            <a:avLst>
              <a:gd name="adj1" fmla="val -303"/>
            </a:avLst>
          </a:prstGeom>
          <a:ln w="12700" cmpd="sng">
            <a:solidFill>
              <a:srgbClr val="800000"/>
            </a:solidFill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590800" y="1428750"/>
            <a:ext cx="39624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Same </a:t>
            </a:r>
          </a:p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as</a:t>
            </a:r>
          </a:p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UUID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00FF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267200" y="4476750"/>
            <a:ext cx="609600" cy="47625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Token</a:t>
            </a:r>
          </a:p>
          <a:p>
            <a:pPr algn="ctr"/>
            <a:r>
              <a:rPr lang="en-US" sz="1000" dirty="0" smtClean="0"/>
              <a:t>KVS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122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PKI/PKIZ - </a:t>
            </a:r>
            <a:r>
              <a:rPr lang="en-US" dirty="0"/>
              <a:t>Across Multiple Data Centers</a:t>
            </a:r>
          </a:p>
        </p:txBody>
      </p:sp>
      <p:sp>
        <p:nvSpPr>
          <p:cNvPr id="3" name="Cloud 2"/>
          <p:cNvSpPr/>
          <p:nvPr/>
        </p:nvSpPr>
        <p:spPr>
          <a:xfrm>
            <a:off x="228600" y="971550"/>
            <a:ext cx="3581400" cy="3971544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5410200" y="1047750"/>
            <a:ext cx="3733800" cy="3977640"/>
          </a:xfrm>
          <a:prstGeom prst="cloud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105150"/>
            <a:ext cx="533400" cy="53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867150"/>
            <a:ext cx="539496" cy="539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105150"/>
            <a:ext cx="533400" cy="53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867150"/>
            <a:ext cx="539496" cy="539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Left Brace 10"/>
          <p:cNvSpPr/>
          <p:nvPr/>
        </p:nvSpPr>
        <p:spPr>
          <a:xfrm rot="10800000">
            <a:off x="1828800" y="3105150"/>
            <a:ext cx="152400" cy="5334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5400" y="318135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Users</a:t>
            </a:r>
          </a:p>
          <a:p>
            <a:pPr algn="r"/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Groups</a:t>
            </a:r>
          </a:p>
        </p:txBody>
      </p:sp>
      <p:sp>
        <p:nvSpPr>
          <p:cNvPr id="13" name="Left Brace 12"/>
          <p:cNvSpPr/>
          <p:nvPr/>
        </p:nvSpPr>
        <p:spPr>
          <a:xfrm rot="10800000">
            <a:off x="1828800" y="3867150"/>
            <a:ext cx="152400" cy="6096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0" y="3790950"/>
            <a:ext cx="76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Domains</a:t>
            </a:r>
          </a:p>
          <a:p>
            <a:pPr algn="r"/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Projects</a:t>
            </a:r>
          </a:p>
          <a:p>
            <a:pPr algn="r"/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Roles</a:t>
            </a:r>
          </a:p>
          <a:p>
            <a:pPr algn="r"/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Catalog</a:t>
            </a:r>
          </a:p>
          <a:p>
            <a:pPr algn="r"/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Assignments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81800" y="318135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Users</a:t>
            </a:r>
          </a:p>
          <a:p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Groups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6705600" y="3105150"/>
            <a:ext cx="152400" cy="5334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Left Brace 16"/>
          <p:cNvSpPr/>
          <p:nvPr/>
        </p:nvSpPr>
        <p:spPr>
          <a:xfrm>
            <a:off x="6705600" y="3790950"/>
            <a:ext cx="152400" cy="6858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81800" y="3790950"/>
            <a:ext cx="76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Domains</a:t>
            </a:r>
          </a:p>
          <a:p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Projects</a:t>
            </a:r>
          </a:p>
          <a:p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Roles</a:t>
            </a:r>
          </a:p>
          <a:p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Catalog</a:t>
            </a:r>
          </a:p>
          <a:p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Assignments</a:t>
            </a:r>
          </a:p>
        </p:txBody>
      </p:sp>
      <p:cxnSp>
        <p:nvCxnSpPr>
          <p:cNvPr id="20" name="Straight Arrow Connector 19"/>
          <p:cNvCxnSpPr>
            <a:stCxn id="7" idx="3"/>
            <a:endCxn id="9" idx="1"/>
          </p:cNvCxnSpPr>
          <p:nvPr/>
        </p:nvCxnSpPr>
        <p:spPr>
          <a:xfrm>
            <a:off x="2590800" y="3371850"/>
            <a:ext cx="3581400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90800" y="4171950"/>
            <a:ext cx="3581400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33800" y="379095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+mn-lt"/>
              </a:rPr>
              <a:t>MySQL Replication</a:t>
            </a:r>
          </a:p>
          <a:p>
            <a:pPr algn="ctr"/>
            <a:r>
              <a:rPr lang="en-US" sz="800" b="1" dirty="0" smtClean="0">
                <a:latin typeface="+mn-lt"/>
              </a:rPr>
              <a:t>(Database is always in sync)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10000" y="302895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+mn-lt"/>
              </a:rPr>
              <a:t>LDAP Replication</a:t>
            </a:r>
          </a:p>
          <a:p>
            <a:pPr algn="ctr"/>
            <a:r>
              <a:rPr lang="en-US" sz="800" b="1" dirty="0" smtClean="0">
                <a:latin typeface="+mn-lt"/>
              </a:rPr>
              <a:t>(Directory Tree is always in sync)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047750"/>
            <a:ext cx="762000" cy="57150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685800" y="3105150"/>
            <a:ext cx="539496" cy="539496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Tokens</a:t>
            </a:r>
          </a:p>
          <a:p>
            <a:pPr algn="ctr"/>
            <a:r>
              <a:rPr lang="en-US" sz="800" dirty="0" smtClean="0"/>
              <a:t>KVS</a:t>
            </a:r>
            <a:endParaRPr lang="en-US" sz="800" dirty="0"/>
          </a:p>
        </p:txBody>
      </p:sp>
      <p:sp>
        <p:nvSpPr>
          <p:cNvPr id="26" name="Left Brace 25"/>
          <p:cNvSpPr/>
          <p:nvPr/>
        </p:nvSpPr>
        <p:spPr>
          <a:xfrm rot="16200000">
            <a:off x="876300" y="3448050"/>
            <a:ext cx="152400" cy="5334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3400" y="379095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PKI/PKIZ</a:t>
            </a:r>
          </a:p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Tokens</a:t>
            </a:r>
            <a:endParaRPr lang="en-US" sz="800" b="1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20000" y="3105150"/>
            <a:ext cx="539496" cy="539496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Tokens</a:t>
            </a:r>
          </a:p>
          <a:p>
            <a:pPr algn="ctr"/>
            <a:r>
              <a:rPr lang="en-US" sz="800" dirty="0" smtClean="0"/>
              <a:t>KVS</a:t>
            </a:r>
            <a:endParaRPr lang="en-US" sz="800" dirty="0"/>
          </a:p>
        </p:txBody>
      </p:sp>
      <p:sp>
        <p:nvSpPr>
          <p:cNvPr id="29" name="Left Brace 28"/>
          <p:cNvSpPr/>
          <p:nvPr/>
        </p:nvSpPr>
        <p:spPr>
          <a:xfrm rot="16200000">
            <a:off x="7810500" y="3448050"/>
            <a:ext cx="152400" cy="5334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43800" y="379095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PKI/PKIZ</a:t>
            </a:r>
          </a:p>
          <a:p>
            <a:pPr algn="ctr"/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Tokens</a:t>
            </a:r>
            <a:endParaRPr lang="en-US" sz="800" b="1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14400" y="2419350"/>
            <a:ext cx="2209800" cy="3048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Keystone</a:t>
            </a:r>
            <a:endParaRPr lang="en-US" sz="1200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066800" y="0"/>
            <a:ext cx="6629400" cy="7429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PKI/PKIZ - </a:t>
            </a:r>
            <a:r>
              <a:rPr lang="en-US" sz="2800" dirty="0" smtClean="0"/>
              <a:t>Multiple Data Centers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914400" y="1657350"/>
            <a:ext cx="2209800" cy="4572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Nova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66800" y="1885950"/>
            <a:ext cx="1905000" cy="152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Keystone Middleware</a:t>
            </a:r>
            <a:endParaRPr lang="en-US" sz="1000" dirty="0"/>
          </a:p>
        </p:txBody>
      </p:sp>
      <p:sp>
        <p:nvSpPr>
          <p:cNvPr id="37" name="Rectangle 36"/>
          <p:cNvSpPr/>
          <p:nvPr/>
        </p:nvSpPr>
        <p:spPr>
          <a:xfrm>
            <a:off x="6248400" y="2419350"/>
            <a:ext cx="2209800" cy="3048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Keystone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6248400" y="1657350"/>
            <a:ext cx="2209800" cy="4572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Nova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400800" y="1885950"/>
            <a:ext cx="1905000" cy="152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Keystone Middleware</a:t>
            </a:r>
            <a:endParaRPr lang="en-US" sz="1000" dirty="0"/>
          </a:p>
        </p:txBody>
      </p:sp>
      <p:sp>
        <p:nvSpPr>
          <p:cNvPr id="40" name="Cloud Callout 39"/>
          <p:cNvSpPr/>
          <p:nvPr/>
        </p:nvSpPr>
        <p:spPr>
          <a:xfrm>
            <a:off x="8001000" y="4705350"/>
            <a:ext cx="990600" cy="381000"/>
          </a:xfrm>
          <a:prstGeom prst="cloudCallout">
            <a:avLst>
              <a:gd name="adj1" fmla="val -12820"/>
              <a:gd name="adj2" fmla="val -104174"/>
            </a:avLst>
          </a:prstGeom>
          <a:solidFill>
            <a:srgbClr val="FFCC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US-EAST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1" name="Cloud Callout 40"/>
          <p:cNvSpPr/>
          <p:nvPr/>
        </p:nvSpPr>
        <p:spPr>
          <a:xfrm>
            <a:off x="152400" y="4705350"/>
            <a:ext cx="990600" cy="335293"/>
          </a:xfrm>
          <a:prstGeom prst="cloudCallout">
            <a:avLst>
              <a:gd name="adj1" fmla="val 23236"/>
              <a:gd name="adj2" fmla="val -83272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US-WEST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33800" y="226695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3366FF"/>
                </a:solidFill>
                <a:latin typeface="+mn-lt"/>
              </a:rPr>
              <a:t>Request Token</a:t>
            </a:r>
          </a:p>
          <a:p>
            <a:pPr algn="ctr"/>
            <a:endParaRPr lang="en-US" sz="1000" b="1" dirty="0" smtClean="0">
              <a:solidFill>
                <a:srgbClr val="3366FF"/>
              </a:solidFill>
              <a:latin typeface="+mn-lt"/>
            </a:endParaRPr>
          </a:p>
          <a:p>
            <a:pPr algn="ctr"/>
            <a:r>
              <a:rPr lang="en-US" sz="1000" b="1" dirty="0" smtClean="0">
                <a:solidFill>
                  <a:srgbClr val="3366FF"/>
                </a:solidFill>
                <a:latin typeface="+mn-lt"/>
              </a:rPr>
              <a:t>PKI/PKIZ Token</a:t>
            </a:r>
            <a:endParaRPr lang="en-US" sz="1000" b="1" dirty="0" smtClean="0">
              <a:solidFill>
                <a:srgbClr val="3366FF"/>
              </a:solidFill>
              <a:latin typeface="+mn-lt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200400" y="1352550"/>
            <a:ext cx="1219199" cy="68580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9847181">
            <a:off x="3461792" y="1194940"/>
            <a:ext cx="1019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3366FF"/>
                </a:solidFill>
                <a:latin typeface="+mn-lt"/>
              </a:rPr>
              <a:t>n</a:t>
            </a:r>
            <a:r>
              <a:rPr lang="en-US" sz="1000" b="1" dirty="0" smtClean="0">
                <a:solidFill>
                  <a:srgbClr val="3366FF"/>
                </a:solidFill>
                <a:latin typeface="+mn-lt"/>
              </a:rPr>
              <a:t>ova boot with PKI/PKIZ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14400" y="2190750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3366FF"/>
                </a:solidFill>
                <a:latin typeface="+mn-lt"/>
              </a:rPr>
              <a:t>Token Validation</a:t>
            </a:r>
            <a:endParaRPr lang="en-US" sz="1000" b="1" dirty="0" smtClean="0">
              <a:solidFill>
                <a:srgbClr val="3366FF"/>
              </a:solidFill>
              <a:latin typeface="+mn-lt"/>
            </a:endParaRPr>
          </a:p>
        </p:txBody>
      </p:sp>
      <p:cxnSp>
        <p:nvCxnSpPr>
          <p:cNvPr id="52" name="Elbow Connector 51"/>
          <p:cNvCxnSpPr>
            <a:stCxn id="34" idx="0"/>
          </p:cNvCxnSpPr>
          <p:nvPr/>
        </p:nvCxnSpPr>
        <p:spPr>
          <a:xfrm rot="5400000" flipH="1" flipV="1">
            <a:off x="2933700" y="133350"/>
            <a:ext cx="609600" cy="2438400"/>
          </a:xfrm>
          <a:prstGeom prst="bentConnector2">
            <a:avLst/>
          </a:prstGeom>
          <a:ln w="19050" cmpd="sng">
            <a:solidFill>
              <a:srgbClr val="3366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76600" y="81915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3366FF"/>
                </a:solidFill>
                <a:latin typeface="+mn-lt"/>
              </a:rPr>
              <a:t>VM Instance</a:t>
            </a:r>
            <a:endParaRPr lang="en-US" sz="1000" b="1" dirty="0" smtClean="0">
              <a:solidFill>
                <a:srgbClr val="3366FF"/>
              </a:solidFill>
              <a:latin typeface="+mn-lt"/>
            </a:endParaRPr>
          </a:p>
        </p:txBody>
      </p:sp>
      <p:cxnSp>
        <p:nvCxnSpPr>
          <p:cNvPr id="56" name="Straight Arrow Connector 55"/>
          <p:cNvCxnSpPr>
            <a:stCxn id="24" idx="3"/>
          </p:cNvCxnSpPr>
          <p:nvPr/>
        </p:nvCxnSpPr>
        <p:spPr>
          <a:xfrm>
            <a:off x="5181600" y="1333500"/>
            <a:ext cx="990600" cy="55245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1876473">
            <a:off x="5124207" y="1166971"/>
            <a:ext cx="1061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3366FF"/>
                </a:solidFill>
                <a:latin typeface="+mn-lt"/>
              </a:rPr>
              <a:t>n</a:t>
            </a:r>
            <a:r>
              <a:rPr lang="en-US" sz="1000" b="1" dirty="0" smtClean="0">
                <a:solidFill>
                  <a:srgbClr val="3366FF"/>
                </a:solidFill>
                <a:latin typeface="+mn-lt"/>
              </a:rPr>
              <a:t>ova boot with PKI/PKIZ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24600" y="219075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3366FF"/>
                </a:solidFill>
                <a:latin typeface="+mn-lt"/>
              </a:rPr>
              <a:t>Token Validation</a:t>
            </a:r>
            <a:endParaRPr lang="en-US" sz="1000" b="1" dirty="0" smtClean="0">
              <a:solidFill>
                <a:srgbClr val="3366FF"/>
              </a:solidFill>
              <a:latin typeface="+mn-lt"/>
            </a:endParaRPr>
          </a:p>
        </p:txBody>
      </p:sp>
      <p:cxnSp>
        <p:nvCxnSpPr>
          <p:cNvPr id="65" name="Elbow Connector 64"/>
          <p:cNvCxnSpPr>
            <a:stCxn id="38" idx="0"/>
          </p:cNvCxnSpPr>
          <p:nvPr/>
        </p:nvCxnSpPr>
        <p:spPr>
          <a:xfrm rot="16200000" flipV="1">
            <a:off x="5962650" y="266700"/>
            <a:ext cx="609600" cy="2171700"/>
          </a:xfrm>
          <a:prstGeom prst="bentConnector2">
            <a:avLst/>
          </a:prstGeom>
          <a:ln w="19050" cmpd="sng">
            <a:solidFill>
              <a:srgbClr val="3366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562600" y="81915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3366FF"/>
                </a:solidFill>
                <a:latin typeface="+mn-lt"/>
              </a:rPr>
              <a:t>VM Instance</a:t>
            </a:r>
            <a:endParaRPr lang="en-US" sz="1000" b="1" dirty="0" smtClean="0">
              <a:solidFill>
                <a:srgbClr val="3366FF"/>
              </a:solidFill>
              <a:latin typeface="+mn-lt"/>
            </a:endParaRPr>
          </a:p>
        </p:txBody>
      </p:sp>
      <p:cxnSp>
        <p:nvCxnSpPr>
          <p:cNvPr id="86" name="Elbow Connector 85"/>
          <p:cNvCxnSpPr>
            <a:stCxn id="24" idx="2"/>
            <a:endCxn id="31" idx="3"/>
          </p:cNvCxnSpPr>
          <p:nvPr/>
        </p:nvCxnSpPr>
        <p:spPr>
          <a:xfrm rot="5400000">
            <a:off x="3486150" y="1257300"/>
            <a:ext cx="952500" cy="1676400"/>
          </a:xfrm>
          <a:prstGeom prst="bentConnector2">
            <a:avLst/>
          </a:prstGeom>
          <a:ln w="19050" cmpd="sng">
            <a:solidFill>
              <a:srgbClr val="3366FF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36" idx="2"/>
            <a:endCxn id="36" idx="1"/>
          </p:cNvCxnSpPr>
          <p:nvPr/>
        </p:nvCxnSpPr>
        <p:spPr>
          <a:xfrm rot="5400000" flipH="1">
            <a:off x="1504950" y="1524000"/>
            <a:ext cx="76200" cy="952500"/>
          </a:xfrm>
          <a:prstGeom prst="bentConnector4">
            <a:avLst>
              <a:gd name="adj1" fmla="val -233333"/>
              <a:gd name="adj2" fmla="val 124000"/>
            </a:avLst>
          </a:prstGeom>
          <a:ln w="19050" cmpd="sng">
            <a:solidFill>
              <a:srgbClr val="3366FF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/>
          <p:nvPr/>
        </p:nvCxnSpPr>
        <p:spPr>
          <a:xfrm>
            <a:off x="6477000" y="1962150"/>
            <a:ext cx="952500" cy="76200"/>
          </a:xfrm>
          <a:prstGeom prst="bentConnector4">
            <a:avLst>
              <a:gd name="adj1" fmla="val -30222"/>
              <a:gd name="adj2" fmla="val 300001"/>
            </a:avLst>
          </a:prstGeom>
          <a:ln w="19050" cmpd="sng">
            <a:solidFill>
              <a:srgbClr val="3366FF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26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7" grpId="0"/>
      <p:bldP spid="50" grpId="0"/>
      <p:bldP spid="55" grpId="0"/>
      <p:bldP spid="57" grpId="0"/>
      <p:bldP spid="64" grpId="0"/>
      <p:bldP spid="6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PKI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Token validation without a request to Keystone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Larger than standard HTTP Header Size </a:t>
            </a:r>
          </a:p>
          <a:p>
            <a:pPr lvl="1"/>
            <a:r>
              <a:rPr lang="en-US" dirty="0"/>
              <a:t>Complex configuration</a:t>
            </a:r>
          </a:p>
          <a:p>
            <a:pPr lvl="1"/>
            <a:r>
              <a:rPr lang="en-US" dirty="0"/>
              <a:t>base64 –d &lt;</a:t>
            </a:r>
            <a:r>
              <a:rPr lang="en-US" dirty="0" err="1"/>
              <a:t>pki_token</a:t>
            </a:r>
            <a:endParaRPr lang="en-US" dirty="0"/>
          </a:p>
          <a:p>
            <a:pPr lvl="1"/>
            <a:r>
              <a:rPr lang="en-US" dirty="0"/>
              <a:t>Not </a:t>
            </a:r>
            <a:r>
              <a:rPr lang="en-US" dirty="0" smtClean="0"/>
              <a:t>truly feasible </a:t>
            </a:r>
            <a:r>
              <a:rPr lang="en-US" dirty="0"/>
              <a:t>for multiple OpenStack Deployments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PKIZ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Token validation without a request to Keystone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Still Larger than standard HTTP Header </a:t>
            </a:r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Similar to PKI </a:t>
            </a:r>
            <a:endParaRPr lang="en-US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52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9075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Fernet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4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Fernet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Cryptographic </a:t>
            </a:r>
            <a:r>
              <a:rPr lang="en-US" dirty="0" smtClean="0"/>
              <a:t>Authentication Method </a:t>
            </a:r>
            <a:r>
              <a:rPr lang="en-US" dirty="0" smtClean="0"/>
              <a:t>– Fernet</a:t>
            </a:r>
          </a:p>
          <a:p>
            <a:r>
              <a:rPr lang="en-US" dirty="0" smtClean="0"/>
              <a:t>Symmetric Key Encryption</a:t>
            </a:r>
          </a:p>
          <a:p>
            <a:r>
              <a:rPr lang="en-US" dirty="0" smtClean="0"/>
              <a:t>Fernet Keys stored in </a:t>
            </a:r>
            <a:r>
              <a:rPr lang="en-US" i="1" dirty="0"/>
              <a:t>/etc/keystone/fernet-keys/</a:t>
            </a:r>
          </a:p>
          <a:p>
            <a:pPr lvl="1"/>
            <a:r>
              <a:rPr lang="en-US" dirty="0" smtClean="0"/>
              <a:t>Encrypted with Primary Fernet Key</a:t>
            </a:r>
          </a:p>
          <a:p>
            <a:pPr lvl="1"/>
            <a:r>
              <a:rPr lang="en-US" dirty="0" smtClean="0"/>
              <a:t>Decrypted with a list of Fernet </a:t>
            </a:r>
            <a:r>
              <a:rPr lang="en-US" dirty="0" smtClean="0"/>
              <a:t>Keys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133350"/>
            <a:ext cx="1809750" cy="1085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0181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Configuration in </a:t>
            </a:r>
            <a:r>
              <a:rPr lang="en-US" dirty="0" err="1"/>
              <a:t>keystone.conf</a:t>
            </a:r>
            <a:r>
              <a:rPr lang="en-US" dirty="0"/>
              <a:t> :</a:t>
            </a:r>
          </a:p>
          <a:p>
            <a:pPr marL="457200" lvl="1" indent="0">
              <a:buNone/>
            </a:pPr>
            <a:r>
              <a:rPr lang="en-US" i="1" dirty="0" smtClean="0"/>
              <a:t>[token]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      </a:t>
            </a:r>
            <a:r>
              <a:rPr lang="en-US" i="1" dirty="0" smtClean="0"/>
              <a:t>	provider </a:t>
            </a:r>
            <a:r>
              <a:rPr lang="en-US" i="1" dirty="0"/>
              <a:t>= </a:t>
            </a:r>
            <a:r>
              <a:rPr lang="en-US" i="1" dirty="0" err="1" smtClean="0"/>
              <a:t>keystone.token.providers.</a:t>
            </a:r>
            <a:r>
              <a:rPr lang="en-US" i="1" dirty="0" err="1" smtClean="0">
                <a:solidFill>
                  <a:srgbClr val="FF0000"/>
                </a:solidFill>
              </a:rPr>
              <a:t>fernet</a:t>
            </a:r>
            <a:r>
              <a:rPr lang="en-US" i="1" dirty="0" err="1" smtClean="0"/>
              <a:t>.Provider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 smtClean="0"/>
              <a:t>[</a:t>
            </a:r>
            <a:r>
              <a:rPr lang="en-US" i="1" dirty="0" err="1" smtClean="0"/>
              <a:t>fernet_tokens</a:t>
            </a:r>
            <a:r>
              <a:rPr lang="en-US" i="1" dirty="0" smtClean="0"/>
              <a:t>]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i="1" dirty="0" err="1" smtClean="0"/>
              <a:t>key_repository</a:t>
            </a:r>
            <a:r>
              <a:rPr lang="en-US" i="1" dirty="0" smtClean="0"/>
              <a:t> </a:t>
            </a:r>
            <a:r>
              <a:rPr lang="en-US" i="1" dirty="0"/>
              <a:t>= /etc/keystone/fernet-keys</a:t>
            </a:r>
            <a:r>
              <a:rPr lang="en-US" i="1" dirty="0" smtClean="0"/>
              <a:t>/</a:t>
            </a:r>
          </a:p>
          <a:p>
            <a:pPr marL="457200" lvl="1" indent="0"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max_active_keys</a:t>
            </a:r>
            <a:r>
              <a:rPr lang="en-US" i="1" dirty="0" smtClean="0"/>
              <a:t> = &lt;number of keys&gt; # default is 3</a:t>
            </a:r>
            <a:endParaRPr lang="en-US" i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 dirty="0" smtClean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57200" y="342900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Fernet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8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r>
              <a:rPr lang="en-US" dirty="0" smtClean="0"/>
              <a:t>Fernet Keys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Fernet Key File - 256 bits</a:t>
            </a:r>
          </a:p>
          <a:p>
            <a:pPr marL="57150" indent="0">
              <a:buNone/>
            </a:pPr>
            <a:r>
              <a:rPr lang="en-US" sz="1800" i="1" dirty="0" smtClean="0"/>
              <a:t>83b4sCF0Q4pb3aNWJYtSdtdaH8PMA_5dlN7OswXKbvE=</a:t>
            </a:r>
          </a:p>
          <a:p>
            <a:pPr marL="57150" indent="0">
              <a:buNone/>
            </a:pPr>
            <a:r>
              <a:rPr lang="en-US" sz="1400" dirty="0" smtClean="0"/>
              <a:t>\</a:t>
            </a:r>
            <a:r>
              <a:rPr lang="en-US" sz="1400" dirty="0"/>
              <a:t>xf3v\xf8\xb0!tC\x8a[\</a:t>
            </a:r>
            <a:r>
              <a:rPr lang="en-US" sz="1400" dirty="0" err="1"/>
              <a:t>xdd</a:t>
            </a:r>
            <a:r>
              <a:rPr lang="en-US" sz="1400" dirty="0"/>
              <a:t>\xa3V%\x8bRv\xd7Z\x1f\xc3\</a:t>
            </a:r>
            <a:r>
              <a:rPr lang="en-US" sz="1400" dirty="0" err="1"/>
              <a:t>xcc</a:t>
            </a:r>
            <a:r>
              <a:rPr lang="en-US" sz="1400" dirty="0"/>
              <a:t>\x03\</a:t>
            </a:r>
            <a:r>
              <a:rPr lang="en-US" sz="1400" dirty="0" err="1"/>
              <a:t>xfe</a:t>
            </a:r>
            <a:r>
              <a:rPr lang="en-US" sz="1400" dirty="0"/>
              <a:t>]\x94\</a:t>
            </a:r>
            <a:r>
              <a:rPr lang="en-US" sz="1400" dirty="0" err="1"/>
              <a:t>xde</a:t>
            </a:r>
            <a:r>
              <a:rPr lang="en-US" sz="1400" dirty="0"/>
              <a:t>\</a:t>
            </a:r>
            <a:r>
              <a:rPr lang="en-US" sz="1400" dirty="0" err="1"/>
              <a:t>xce</a:t>
            </a:r>
            <a:r>
              <a:rPr lang="en-US" sz="1400" dirty="0"/>
              <a:t>\xb3\x05\</a:t>
            </a:r>
            <a:r>
              <a:rPr lang="en-US" sz="1400" dirty="0" err="1"/>
              <a:t>xcan</a:t>
            </a:r>
            <a:r>
              <a:rPr lang="en-US" sz="1400" dirty="0"/>
              <a:t>\</a:t>
            </a:r>
            <a:r>
              <a:rPr lang="en-US" sz="1400" dirty="0" smtClean="0"/>
              <a:t>xf1</a:t>
            </a:r>
          </a:p>
          <a:p>
            <a:pPr marL="742950" lvl="2" indent="-342900">
              <a:buFont typeface="Arial"/>
              <a:buChar char="•"/>
            </a:pPr>
            <a:endParaRPr lang="en-US" sz="1000" dirty="0"/>
          </a:p>
          <a:p>
            <a:pPr marL="742950" lvl="2" indent="-342900">
              <a:buFont typeface="Arial"/>
              <a:buChar char="•"/>
            </a:pPr>
            <a:endParaRPr lang="en-US" sz="1000" dirty="0" smtClean="0"/>
          </a:p>
          <a:p>
            <a:pPr marL="742950" lvl="2" indent="-342900">
              <a:buFont typeface="Arial"/>
              <a:buChar char="•"/>
            </a:pPr>
            <a:endParaRPr lang="en-US" sz="1000" dirty="0"/>
          </a:p>
          <a:p>
            <a:pPr marL="742950" lvl="2" indent="-342900">
              <a:buFont typeface="Arial"/>
              <a:buChar char="•"/>
            </a:pPr>
            <a:endParaRPr lang="en-US" sz="1000" dirty="0" smtClean="0"/>
          </a:p>
          <a:p>
            <a:pPr marL="742950" lvl="2" indent="-342900">
              <a:buFont typeface="Arial"/>
              <a:buChar char="•"/>
            </a:pPr>
            <a:endParaRPr lang="en-US" sz="1000" dirty="0"/>
          </a:p>
          <a:p>
            <a:pPr marL="742950" lvl="2" indent="-342900">
              <a:buFont typeface="Arial"/>
              <a:buChar char="•"/>
            </a:pPr>
            <a:endParaRPr lang="en-US" sz="1000" dirty="0" smtClean="0"/>
          </a:p>
          <a:p>
            <a:pPr marL="742950" lvl="2" indent="-342900">
              <a:buFont typeface="Arial"/>
              <a:buChar char="•"/>
            </a:pPr>
            <a:endParaRPr lang="en-US" sz="1000" dirty="0"/>
          </a:p>
          <a:p>
            <a:pPr marL="742950" lvl="2" indent="-342900">
              <a:buFont typeface="Arial"/>
              <a:buChar char="•"/>
            </a:pPr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  <p:sp>
        <p:nvSpPr>
          <p:cNvPr id="5" name="Left Brace 4"/>
          <p:cNvSpPr/>
          <p:nvPr/>
        </p:nvSpPr>
        <p:spPr>
          <a:xfrm rot="16200000">
            <a:off x="1943100" y="1695450"/>
            <a:ext cx="228600" cy="2895600"/>
          </a:xfrm>
          <a:prstGeom prst="leftBrace">
            <a:avLst/>
          </a:prstGeom>
          <a:ln>
            <a:solidFill>
              <a:srgbClr val="FFCC6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325755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CC66"/>
                </a:solidFill>
                <a:latin typeface="+mn-lt"/>
              </a:rPr>
              <a:t>SHA256 HMAC Signing Key (128 bits)</a:t>
            </a:r>
            <a:endParaRPr lang="en-US" sz="1400" dirty="0">
              <a:solidFill>
                <a:srgbClr val="FFCC66"/>
              </a:solidFill>
              <a:latin typeface="+mn-lt"/>
            </a:endParaRPr>
          </a:p>
        </p:txBody>
      </p:sp>
      <p:sp>
        <p:nvSpPr>
          <p:cNvPr id="7" name="Left Brace 6"/>
          <p:cNvSpPr/>
          <p:nvPr/>
        </p:nvSpPr>
        <p:spPr>
          <a:xfrm rot="16200000">
            <a:off x="5600700" y="1009650"/>
            <a:ext cx="228600" cy="4267200"/>
          </a:xfrm>
          <a:prstGeom prst="leftBrace">
            <a:avLst/>
          </a:prstGeom>
          <a:ln>
            <a:solidFill>
              <a:srgbClr val="FFCC6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95800" y="325755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CC66"/>
                </a:solidFill>
                <a:latin typeface="+mn-lt"/>
              </a:rPr>
              <a:t>AES Encrypting Key</a:t>
            </a:r>
          </a:p>
          <a:p>
            <a:pPr algn="ctr"/>
            <a:r>
              <a:rPr lang="en-US" sz="1400" dirty="0" smtClean="0">
                <a:solidFill>
                  <a:srgbClr val="FFCC66"/>
                </a:solidFill>
                <a:latin typeface="+mn-lt"/>
              </a:rPr>
              <a:t>(128 bits)</a:t>
            </a:r>
            <a:endParaRPr lang="en-US" sz="1400" dirty="0">
              <a:solidFill>
                <a:srgbClr val="FFCC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291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/>
          <a:lstStyle/>
          <a:p>
            <a:r>
              <a:rPr lang="en-US" dirty="0" smtClean="0"/>
              <a:t>Fernet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399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Fernet Key </a:t>
            </a:r>
            <a:r>
              <a:rPr lang="en-US" dirty="0"/>
              <a:t>F</a:t>
            </a:r>
            <a:r>
              <a:rPr lang="en-US" dirty="0" smtClean="0"/>
              <a:t>ile Name </a:t>
            </a:r>
            <a:r>
              <a:rPr lang="en-US" dirty="0" smtClean="0"/>
              <a:t>- Integers starting from </a:t>
            </a:r>
            <a:r>
              <a:rPr lang="en-US" dirty="0" smtClean="0"/>
              <a:t>0</a:t>
            </a:r>
          </a:p>
          <a:p>
            <a:r>
              <a:rPr lang="en-US" i="1" dirty="0" err="1"/>
              <a:t>ls</a:t>
            </a:r>
            <a:r>
              <a:rPr lang="en-US" i="1" dirty="0"/>
              <a:t> /</a:t>
            </a:r>
            <a:r>
              <a:rPr lang="en-US" i="1" dirty="0" err="1"/>
              <a:t>etc</a:t>
            </a:r>
            <a:r>
              <a:rPr lang="en-US" i="1" dirty="0"/>
              <a:t>/keystone/</a:t>
            </a:r>
            <a:r>
              <a:rPr lang="en-US" i="1" dirty="0" err="1"/>
              <a:t>fernet</a:t>
            </a:r>
            <a:r>
              <a:rPr lang="en-US" i="1" dirty="0"/>
              <a:t>-keys =&gt; 0 1 2 3 </a:t>
            </a:r>
            <a:r>
              <a:rPr lang="en-US" i="1" dirty="0" smtClean="0"/>
              <a:t>4</a:t>
            </a:r>
            <a:endParaRPr lang="en-US" dirty="0" smtClean="0"/>
          </a:p>
          <a:p>
            <a:r>
              <a:rPr lang="en-US" dirty="0" smtClean="0"/>
              <a:t> Type 1: Primary Key</a:t>
            </a:r>
          </a:p>
          <a:p>
            <a:pPr lvl="1"/>
            <a:r>
              <a:rPr lang="en-US" dirty="0" smtClean="0"/>
              <a:t>Encrypt and Decrypt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ey file named with the highest index</a:t>
            </a:r>
          </a:p>
          <a:p>
            <a:r>
              <a:rPr lang="en-US" dirty="0" smtClean="0"/>
              <a:t>Type 2: Secondary Key</a:t>
            </a:r>
          </a:p>
          <a:p>
            <a:pPr lvl="1"/>
            <a:r>
              <a:rPr lang="en-US" dirty="0" smtClean="0"/>
              <a:t>Only Decrypt</a:t>
            </a:r>
          </a:p>
          <a:p>
            <a:pPr lvl="1"/>
            <a:r>
              <a:rPr lang="en-US" dirty="0" smtClean="0"/>
              <a:t>Lowest Index &lt; Secondary Key File Name &lt; Highest Index</a:t>
            </a:r>
          </a:p>
          <a:p>
            <a:r>
              <a:rPr lang="en-US" dirty="0" smtClean="0"/>
              <a:t>Type 3: Staged Key</a:t>
            </a:r>
          </a:p>
          <a:p>
            <a:pPr lvl="1"/>
            <a:r>
              <a:rPr lang="en-US" dirty="0" smtClean="0"/>
              <a:t>Decrypt and </a:t>
            </a:r>
            <a:r>
              <a:rPr lang="en-US" dirty="0" smtClean="0"/>
              <a:t> Next In Line to become Primary Key</a:t>
            </a:r>
          </a:p>
          <a:p>
            <a:pPr lvl="1"/>
            <a:r>
              <a:rPr lang="en-US" dirty="0" smtClean="0"/>
              <a:t>Key file named with lowest index (of 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59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Fernet Key Rotation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09800" y="1771650"/>
            <a:ext cx="533400" cy="400050"/>
          </a:xfrm>
          <a:prstGeom prst="ellipse">
            <a:avLst/>
          </a:prstGeom>
          <a:solidFill>
            <a:srgbClr val="3366FF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477000" y="1771650"/>
            <a:ext cx="533400" cy="400050"/>
          </a:xfrm>
          <a:prstGeom prst="ellipse">
            <a:avLst/>
          </a:prstGeom>
          <a:solidFill>
            <a:srgbClr val="FFCC66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7086600" y="1657350"/>
            <a:ext cx="381000" cy="628650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rgbClr val="FFCC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15200" y="18288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CC66"/>
                </a:solidFill>
                <a:latin typeface="+mn-lt"/>
              </a:rPr>
              <a:t>Primary Key</a:t>
            </a:r>
            <a:endParaRPr lang="en-US" sz="1600" dirty="0">
              <a:solidFill>
                <a:srgbClr val="FFCC66"/>
              </a:solidFill>
              <a:latin typeface="+mn-lt"/>
            </a:endParaRPr>
          </a:p>
        </p:txBody>
      </p:sp>
      <p:sp>
        <p:nvSpPr>
          <p:cNvPr id="20" name="Left Brace 19"/>
          <p:cNvSpPr/>
          <p:nvPr/>
        </p:nvSpPr>
        <p:spPr>
          <a:xfrm rot="10800000">
            <a:off x="1676400" y="1657350"/>
            <a:ext cx="381000" cy="628650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33400" y="1809750"/>
            <a:ext cx="1295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3366FF"/>
                </a:solidFill>
                <a:latin typeface="+mn-lt"/>
              </a:rPr>
              <a:t>Staged Key</a:t>
            </a:r>
            <a:endParaRPr lang="en-US" sz="1600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57600" y="1828800"/>
            <a:ext cx="18288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No Secondary Key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477000" y="2857500"/>
            <a:ext cx="533400" cy="400050"/>
          </a:xfrm>
          <a:prstGeom prst="ellipse">
            <a:avLst/>
          </a:prstGeom>
          <a:solidFill>
            <a:srgbClr val="3366F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Left Brace 23"/>
          <p:cNvSpPr/>
          <p:nvPr/>
        </p:nvSpPr>
        <p:spPr>
          <a:xfrm>
            <a:off x="7086600" y="2743200"/>
            <a:ext cx="381000" cy="628650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315200" y="291465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66FF"/>
                </a:solidFill>
                <a:latin typeface="+mn-lt"/>
              </a:rPr>
              <a:t>Primary Key</a:t>
            </a:r>
            <a:endParaRPr lang="en-US" sz="1600" dirty="0">
              <a:solidFill>
                <a:srgbClr val="3366FF"/>
              </a:solidFill>
              <a:latin typeface="+mn-lt"/>
            </a:endParaRPr>
          </a:p>
        </p:txBody>
      </p:sp>
      <p:cxnSp>
        <p:nvCxnSpPr>
          <p:cNvPr id="27" name="Straight Arrow Connector 26"/>
          <p:cNvCxnSpPr>
            <a:stCxn id="5" idx="5"/>
            <a:endCxn id="23" idx="2"/>
          </p:cNvCxnSpPr>
          <p:nvPr/>
        </p:nvCxnSpPr>
        <p:spPr>
          <a:xfrm>
            <a:off x="2665088" y="2113115"/>
            <a:ext cx="3811915" cy="9444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209800" y="2857500"/>
            <a:ext cx="533400" cy="400050"/>
          </a:xfrm>
          <a:prstGeom prst="ellipse">
            <a:avLst/>
          </a:prstGeom>
          <a:solidFill>
            <a:srgbClr val="FF6600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Left Brace 31"/>
          <p:cNvSpPr/>
          <p:nvPr/>
        </p:nvSpPr>
        <p:spPr>
          <a:xfrm rot="10800000">
            <a:off x="1676400" y="2743200"/>
            <a:ext cx="381000" cy="628650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4800" y="2914650"/>
            <a:ext cx="1524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FF6600"/>
                </a:solidFill>
                <a:latin typeface="+mn-lt"/>
              </a:rPr>
              <a:t>Staged Key</a:t>
            </a:r>
            <a:endParaRPr lang="en-US" sz="1600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343400" y="2857500"/>
            <a:ext cx="533400" cy="400050"/>
          </a:xfrm>
          <a:prstGeom prst="ellipse">
            <a:avLst/>
          </a:prstGeom>
          <a:solidFill>
            <a:srgbClr val="FFCC66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33800" y="3257550"/>
            <a:ext cx="18288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CC66"/>
                </a:solidFill>
                <a:latin typeface="+mn-lt"/>
              </a:rPr>
              <a:t>Secondary Key</a:t>
            </a:r>
            <a:endParaRPr lang="en-US" sz="1600" dirty="0">
              <a:solidFill>
                <a:srgbClr val="FFCC66"/>
              </a:solidFill>
              <a:latin typeface="+mn-lt"/>
            </a:endParaRPr>
          </a:p>
        </p:txBody>
      </p:sp>
      <p:cxnSp>
        <p:nvCxnSpPr>
          <p:cNvPr id="37" name="Straight Arrow Connector 36"/>
          <p:cNvCxnSpPr>
            <a:stCxn id="6" idx="3"/>
            <a:endCxn id="34" idx="7"/>
          </p:cNvCxnSpPr>
          <p:nvPr/>
        </p:nvCxnSpPr>
        <p:spPr>
          <a:xfrm flipH="1">
            <a:off x="4798685" y="2113115"/>
            <a:ext cx="1756430" cy="802973"/>
          </a:xfrm>
          <a:prstGeom prst="straightConnector1">
            <a:avLst/>
          </a:prstGeom>
          <a:ln>
            <a:solidFill>
              <a:srgbClr val="FFCC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477000" y="4171950"/>
            <a:ext cx="533400" cy="40005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0" name="Left Brace 39"/>
          <p:cNvSpPr/>
          <p:nvPr/>
        </p:nvSpPr>
        <p:spPr>
          <a:xfrm>
            <a:off x="7086600" y="4057650"/>
            <a:ext cx="381000" cy="628650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15200" y="42291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6600"/>
                </a:solidFill>
                <a:latin typeface="+mn-lt"/>
              </a:rPr>
              <a:t>Primary Key</a:t>
            </a:r>
            <a:endParaRPr lang="en-US" sz="1600" dirty="0">
              <a:solidFill>
                <a:srgbClr val="FF6600"/>
              </a:solidFill>
              <a:latin typeface="+mn-lt"/>
            </a:endParaRPr>
          </a:p>
        </p:txBody>
      </p:sp>
      <p:cxnSp>
        <p:nvCxnSpPr>
          <p:cNvPr id="43" name="Straight Arrow Connector 42"/>
          <p:cNvCxnSpPr>
            <a:stCxn id="31" idx="5"/>
            <a:endCxn id="39" idx="2"/>
          </p:cNvCxnSpPr>
          <p:nvPr/>
        </p:nvCxnSpPr>
        <p:spPr>
          <a:xfrm>
            <a:off x="2665088" y="3198965"/>
            <a:ext cx="3811915" cy="1173011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953000" y="4171950"/>
            <a:ext cx="533400" cy="400050"/>
          </a:xfrm>
          <a:prstGeom prst="ellipse">
            <a:avLst/>
          </a:prstGeom>
          <a:solidFill>
            <a:srgbClr val="3366F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81400" y="4171950"/>
            <a:ext cx="533400" cy="400050"/>
          </a:xfrm>
          <a:prstGeom prst="ellipse">
            <a:avLst/>
          </a:prstGeom>
          <a:solidFill>
            <a:srgbClr val="FFCC66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71800" y="4572000"/>
            <a:ext cx="18288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CC66"/>
                </a:solidFill>
                <a:latin typeface="+mn-lt"/>
              </a:rPr>
              <a:t>Secondary Key</a:t>
            </a:r>
            <a:endParaRPr lang="en-US" sz="1600" dirty="0">
              <a:solidFill>
                <a:srgbClr val="FFCC66"/>
              </a:solidFill>
              <a:latin typeface="+mn-lt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09800" y="4171950"/>
            <a:ext cx="533400" cy="40005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0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8" name="Left Brace 47"/>
          <p:cNvSpPr/>
          <p:nvPr/>
        </p:nvSpPr>
        <p:spPr>
          <a:xfrm rot="10800000">
            <a:off x="1676400" y="4057650"/>
            <a:ext cx="381000" cy="628650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04800" y="4229100"/>
            <a:ext cx="1524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+mn-lt"/>
              </a:rPr>
              <a:t>Staged Key</a:t>
            </a:r>
            <a:endParaRPr lang="en-US" sz="1600" dirty="0"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19600" y="4572000"/>
            <a:ext cx="18288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3366FF"/>
                </a:solidFill>
                <a:latin typeface="+mn-lt"/>
              </a:rPr>
              <a:t>Secondary Key</a:t>
            </a:r>
            <a:endParaRPr lang="en-US" sz="1600" dirty="0">
              <a:solidFill>
                <a:srgbClr val="3366FF"/>
              </a:solidFill>
              <a:latin typeface="+mn-lt"/>
            </a:endParaRPr>
          </a:p>
        </p:txBody>
      </p:sp>
      <p:cxnSp>
        <p:nvCxnSpPr>
          <p:cNvPr id="51" name="Straight Arrow Connector 50"/>
          <p:cNvCxnSpPr>
            <a:stCxn id="34" idx="4"/>
            <a:endCxn id="45" idx="0"/>
          </p:cNvCxnSpPr>
          <p:nvPr/>
        </p:nvCxnSpPr>
        <p:spPr>
          <a:xfrm flipH="1">
            <a:off x="3848100" y="3257550"/>
            <a:ext cx="762000" cy="914400"/>
          </a:xfrm>
          <a:prstGeom prst="straightConnector1">
            <a:avLst/>
          </a:prstGeom>
          <a:ln>
            <a:solidFill>
              <a:srgbClr val="FFCC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3" idx="3"/>
            <a:endCxn id="44" idx="0"/>
          </p:cNvCxnSpPr>
          <p:nvPr/>
        </p:nvCxnSpPr>
        <p:spPr>
          <a:xfrm flipH="1">
            <a:off x="5219703" y="3198964"/>
            <a:ext cx="1335415" cy="972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0" y="2514600"/>
            <a:ext cx="9144000" cy="0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4667" y="2190750"/>
            <a:ext cx="8178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CC66"/>
                </a:solidFill>
                <a:latin typeface="+mn-lt"/>
              </a:rPr>
              <a:t>Rotate</a:t>
            </a:r>
            <a:endParaRPr lang="en-US" sz="1600" b="1" dirty="0">
              <a:solidFill>
                <a:srgbClr val="FFCC66"/>
              </a:solidFill>
              <a:latin typeface="+mn-lt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0" y="3886200"/>
            <a:ext cx="9144000" cy="0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0" y="3562350"/>
            <a:ext cx="8178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CC66"/>
                </a:solidFill>
                <a:latin typeface="+mn-lt"/>
              </a:rPr>
              <a:t>Rotate</a:t>
            </a:r>
            <a:endParaRPr lang="en-US" sz="1600" b="1" dirty="0">
              <a:solidFill>
                <a:srgbClr val="FFCC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31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 animBg="1"/>
      <p:bldP spid="25" grpId="0"/>
      <p:bldP spid="31" grpId="0" animBg="1"/>
      <p:bldP spid="32" grpId="0" animBg="1"/>
      <p:bldP spid="33" grpId="0"/>
      <p:bldP spid="34" grpId="0" animBg="1"/>
      <p:bldP spid="35" grpId="0"/>
      <p:bldP spid="39" grpId="0" animBg="1"/>
      <p:bldP spid="40" grpId="0" animBg="1"/>
      <p:bldP spid="41" grpId="0"/>
      <p:bldP spid="44" grpId="0" animBg="1"/>
      <p:bldP spid="45" grpId="0" animBg="1"/>
      <p:bldP spid="45" grpId="1" animBg="1"/>
      <p:bldP spid="46" grpId="0"/>
      <p:bldP spid="46" grpId="1"/>
      <p:bldP spid="47" grpId="0" animBg="1"/>
      <p:bldP spid="48" grpId="0" animBg="1"/>
      <p:bldP spid="49" grpId="0"/>
      <p:bldP spid="50" grpId="0"/>
      <p:bldP spid="61" grpId="0"/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4800" y="2114550"/>
            <a:ext cx="8610600" cy="1195389"/>
          </a:xfrm>
        </p:spPr>
        <p:txBody>
          <a:bodyPr>
            <a:noAutofit/>
          </a:bodyPr>
          <a:lstStyle/>
          <a:p>
            <a:r>
              <a:rPr lang="en-US" sz="3600" dirty="0"/>
              <a:t>What token format should </a:t>
            </a:r>
            <a:r>
              <a:rPr lang="en-US" sz="3600" dirty="0" smtClean="0"/>
              <a:t>we </a:t>
            </a:r>
            <a:r>
              <a:rPr lang="en-US" sz="3600" dirty="0"/>
              <a:t>configure </a:t>
            </a:r>
            <a:r>
              <a:rPr lang="en-US" sz="3600" dirty="0" smtClean="0"/>
              <a:t>in our </a:t>
            </a:r>
            <a:r>
              <a:rPr lang="en-US" sz="3600" dirty="0"/>
              <a:t>OpenStack Deployment</a:t>
            </a:r>
            <a:r>
              <a:rPr lang="en-US" sz="3600" dirty="0" smtClean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6936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148379" y="4857750"/>
            <a:ext cx="2971800" cy="183357"/>
          </a:xfrm>
        </p:spPr>
        <p:txBody>
          <a:bodyPr/>
          <a:lstStyle/>
          <a:p>
            <a:r>
              <a:rPr lang="en-US" dirty="0" smtClean="0"/>
              <a:t>Fernet </a:t>
            </a:r>
            <a:r>
              <a:rPr lang="en-US" dirty="0" smtClean="0"/>
              <a:t>– </a:t>
            </a:r>
            <a:r>
              <a:rPr lang="en-US" dirty="0" smtClean="0"/>
              <a:t>Token Generation Workflow</a:t>
            </a:r>
          </a:p>
        </p:txBody>
      </p:sp>
      <p:sp>
        <p:nvSpPr>
          <p:cNvPr id="3" name="Cloud 2"/>
          <p:cNvSpPr/>
          <p:nvPr/>
        </p:nvSpPr>
        <p:spPr>
          <a:xfrm>
            <a:off x="76200" y="209550"/>
            <a:ext cx="8991600" cy="4933950"/>
          </a:xfrm>
          <a:prstGeom prst="cloud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0" y="57150"/>
            <a:ext cx="3962400" cy="37128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/>
              <a:t>Token Generation Workflow</a:t>
            </a:r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7620000" y="1733550"/>
            <a:ext cx="990600" cy="5334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HMAC</a:t>
            </a:r>
          </a:p>
        </p:txBody>
      </p:sp>
      <p:sp>
        <p:nvSpPr>
          <p:cNvPr id="81" name="Rectangle 80"/>
          <p:cNvSpPr/>
          <p:nvPr/>
        </p:nvSpPr>
        <p:spPr>
          <a:xfrm>
            <a:off x="990600" y="1733550"/>
            <a:ext cx="1295400" cy="5334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Fernet Token Version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590800" y="1733550"/>
            <a:ext cx="1828800" cy="5334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Current Timestamp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724400" y="1733550"/>
            <a:ext cx="1295400" cy="5334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IV</a:t>
            </a:r>
            <a:endParaRPr lang="en-US" sz="1000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6324600" y="1733550"/>
            <a:ext cx="990600" cy="5334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Cipher Text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590800" y="2495550"/>
            <a:ext cx="1828800" cy="12192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Token Payload:</a:t>
            </a:r>
          </a:p>
          <a:p>
            <a:pPr algn="ctr"/>
            <a:r>
              <a:rPr lang="en-US" sz="1000" dirty="0" smtClean="0"/>
              <a:t>Version</a:t>
            </a:r>
          </a:p>
          <a:p>
            <a:pPr algn="ctr"/>
            <a:r>
              <a:rPr lang="en-US" sz="1000" dirty="0" smtClean="0"/>
              <a:t>User ID</a:t>
            </a:r>
          </a:p>
          <a:p>
            <a:pPr algn="ctr"/>
            <a:r>
              <a:rPr lang="en-US" sz="1000" dirty="0" smtClean="0"/>
              <a:t>Methods</a:t>
            </a:r>
          </a:p>
          <a:p>
            <a:pPr algn="ctr"/>
            <a:r>
              <a:rPr lang="en-US" sz="1000" dirty="0" smtClean="0"/>
              <a:t>Project ID</a:t>
            </a:r>
          </a:p>
          <a:p>
            <a:pPr algn="ctr"/>
            <a:r>
              <a:rPr lang="en-US" sz="1000" dirty="0" smtClean="0"/>
              <a:t>Expiry Time</a:t>
            </a:r>
          </a:p>
          <a:p>
            <a:pPr algn="ctr"/>
            <a:r>
              <a:rPr lang="en-US" sz="1000" dirty="0" smtClean="0"/>
              <a:t>Audit ID</a:t>
            </a:r>
          </a:p>
          <a:p>
            <a:pPr algn="ctr"/>
            <a:endParaRPr lang="en-US" sz="1000" dirty="0" smtClean="0"/>
          </a:p>
          <a:p>
            <a:pPr algn="ctr"/>
            <a:endParaRPr lang="en-US" sz="1000" dirty="0" smtClean="0"/>
          </a:p>
          <a:p>
            <a:pPr algn="ctr"/>
            <a:endParaRPr lang="en-US" sz="1000" dirty="0" smtClean="0"/>
          </a:p>
          <a:p>
            <a:pPr algn="ctr"/>
            <a:endParaRPr lang="en-US" sz="1000" dirty="0" smtClean="0"/>
          </a:p>
        </p:txBody>
      </p:sp>
      <p:sp>
        <p:nvSpPr>
          <p:cNvPr id="58" name="Rectangle 57"/>
          <p:cNvSpPr/>
          <p:nvPr/>
        </p:nvSpPr>
        <p:spPr>
          <a:xfrm>
            <a:off x="4800600" y="2952750"/>
            <a:ext cx="1219200" cy="3048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Padding</a:t>
            </a:r>
          </a:p>
        </p:txBody>
      </p:sp>
      <p:cxnSp>
        <p:nvCxnSpPr>
          <p:cNvPr id="68" name="Elbow Connector 67"/>
          <p:cNvCxnSpPr>
            <a:stCxn id="34" idx="0"/>
            <a:endCxn id="84" idx="3"/>
          </p:cNvCxnSpPr>
          <p:nvPr/>
        </p:nvCxnSpPr>
        <p:spPr>
          <a:xfrm rot="16200000" flipV="1">
            <a:off x="6214706" y="-167044"/>
            <a:ext cx="715089" cy="3086100"/>
          </a:xfrm>
          <a:prstGeom prst="bentConnector2">
            <a:avLst/>
          </a:prstGeom>
          <a:ln w="12700" cmpd="sng">
            <a:solidFill>
              <a:srgbClr val="8000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Plus 50"/>
          <p:cNvSpPr/>
          <p:nvPr/>
        </p:nvSpPr>
        <p:spPr>
          <a:xfrm>
            <a:off x="4495800" y="3028950"/>
            <a:ext cx="228600" cy="228600"/>
          </a:xfrm>
          <a:prstGeom prst="mathPlus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e 58"/>
          <p:cNvSpPr/>
          <p:nvPr/>
        </p:nvSpPr>
        <p:spPr>
          <a:xfrm rot="16200000">
            <a:off x="4191000" y="2038350"/>
            <a:ext cx="381000" cy="3581400"/>
          </a:xfrm>
          <a:prstGeom prst="leftBrace">
            <a:avLst/>
          </a:prstGeom>
          <a:ln w="127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429000" y="4095750"/>
            <a:ext cx="1905000" cy="2462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n-lt"/>
              </a:rPr>
              <a:t>Encrypted using Encrypting Key</a:t>
            </a:r>
            <a:endParaRPr lang="en-US" sz="1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77" name="Elbow Connector 76"/>
          <p:cNvCxnSpPr>
            <a:stCxn id="56" idx="2"/>
            <a:endCxn id="62" idx="3"/>
          </p:cNvCxnSpPr>
          <p:nvPr/>
        </p:nvCxnSpPr>
        <p:spPr>
          <a:xfrm rot="5400000">
            <a:off x="5100995" y="2499955"/>
            <a:ext cx="1951911" cy="1485900"/>
          </a:xfrm>
          <a:prstGeom prst="bentConnector2">
            <a:avLst/>
          </a:prstGeom>
          <a:ln w="12700" cmpd="sng">
            <a:solidFill>
              <a:srgbClr val="800000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352800" y="895350"/>
            <a:ext cx="1676400" cy="2462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n-lt"/>
              </a:rPr>
              <a:t>Signed using Signing Key</a:t>
            </a:r>
            <a:endParaRPr lang="en-US" sz="1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6" name="Left Brace 85"/>
          <p:cNvSpPr/>
          <p:nvPr/>
        </p:nvSpPr>
        <p:spPr>
          <a:xfrm rot="5400000">
            <a:off x="4000500" y="-1581150"/>
            <a:ext cx="381000" cy="6096000"/>
          </a:xfrm>
          <a:prstGeom prst="leftBrace">
            <a:avLst/>
          </a:prstGeom>
          <a:ln w="127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Plus 86"/>
          <p:cNvSpPr/>
          <p:nvPr/>
        </p:nvSpPr>
        <p:spPr>
          <a:xfrm>
            <a:off x="2286000" y="1885950"/>
            <a:ext cx="228600" cy="228600"/>
          </a:xfrm>
          <a:prstGeom prst="mathPlus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Plus 87"/>
          <p:cNvSpPr/>
          <p:nvPr/>
        </p:nvSpPr>
        <p:spPr>
          <a:xfrm>
            <a:off x="4419600" y="1885950"/>
            <a:ext cx="228600" cy="228600"/>
          </a:xfrm>
          <a:prstGeom prst="mathPlus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Plus 88"/>
          <p:cNvSpPr/>
          <p:nvPr/>
        </p:nvSpPr>
        <p:spPr>
          <a:xfrm>
            <a:off x="6019800" y="1885950"/>
            <a:ext cx="228600" cy="228600"/>
          </a:xfrm>
          <a:prstGeom prst="mathPlus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3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1" grpId="0" animBg="1"/>
      <p:bldP spid="59" grpId="0" animBg="1"/>
      <p:bldP spid="62" grpId="0" animBg="1"/>
      <p:bldP spid="84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Sample Fernet Token in SQL Backend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Deep Dive into Keystone Tokens and Lessons Learned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971550"/>
            <a:ext cx="8001000" cy="381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0400" y="2038350"/>
            <a:ext cx="27432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9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226695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gAAAAABWLUzy0dxSNo2</a:t>
            </a:r>
            <a:r>
              <a:rPr lang="en-US" dirty="0" smtClean="0">
                <a:latin typeface="+mn-lt"/>
              </a:rPr>
              <a:t>--K</a:t>
            </a:r>
            <a:r>
              <a:rPr lang="en-US" dirty="0">
                <a:latin typeface="+mn-lt"/>
              </a:rPr>
              <a:t>-3trDutnX7LpUpv3us0crQIl8BDHLLd3lR3F243VwnYpNJHIaUiPEE2roYJJNA-SwBe1swDcr6MYaFR1t9ZYcYF4GRqDm3N9_1EGgXgICbzE_GuUVidG4gky0Cv8f1nwD7XM26NRh59VEnt2iVTAxlnvAICJDeK5k</a:t>
            </a:r>
          </a:p>
        </p:txBody>
      </p:sp>
    </p:spTree>
    <p:extLst>
      <p:ext uri="{BB962C8B-B14F-4D97-AF65-F5344CB8AC3E}">
        <p14:creationId xmlns:p14="http://schemas.microsoft.com/office/powerpoint/2010/main" val="123974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172200" y="4960143"/>
            <a:ext cx="2971800" cy="183357"/>
          </a:xfrm>
        </p:spPr>
        <p:txBody>
          <a:bodyPr/>
          <a:lstStyle/>
          <a:p>
            <a:pPr algn="r"/>
            <a:r>
              <a:rPr lang="en-US" dirty="0" smtClean="0"/>
              <a:t>Fernet – </a:t>
            </a:r>
            <a:r>
              <a:rPr lang="en-US" dirty="0" smtClean="0"/>
              <a:t>Keystone Token Validation Workflow</a:t>
            </a:r>
          </a:p>
        </p:txBody>
      </p:sp>
      <p:sp>
        <p:nvSpPr>
          <p:cNvPr id="3" name="Cloud 2"/>
          <p:cNvSpPr/>
          <p:nvPr/>
        </p:nvSpPr>
        <p:spPr>
          <a:xfrm>
            <a:off x="76200" y="209550"/>
            <a:ext cx="8991600" cy="4933950"/>
          </a:xfrm>
          <a:prstGeom prst="cloud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9000" y="1657350"/>
            <a:ext cx="2971800" cy="3048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Determine the Version from the Token Payload </a:t>
            </a:r>
            <a:endParaRPr lang="en-US" sz="10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750"/>
            <a:ext cx="762000" cy="5715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3"/>
            <a:endCxn id="32" idx="1"/>
          </p:cNvCxnSpPr>
          <p:nvPr/>
        </p:nvCxnSpPr>
        <p:spPr>
          <a:xfrm flipV="1">
            <a:off x="762000" y="1314450"/>
            <a:ext cx="1524000" cy="1905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90600" y="1047750"/>
            <a:ext cx="137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n-lt"/>
              </a:rPr>
              <a:t>Validate Token with:</a:t>
            </a:r>
          </a:p>
          <a:p>
            <a:endParaRPr lang="en-US" sz="1000" dirty="0" smtClean="0">
              <a:solidFill>
                <a:schemeClr val="bg1"/>
              </a:solidFill>
              <a:latin typeface="+mn-lt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+mn-lt"/>
              </a:rPr>
              <a:t>GET v3/auth/tokens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X-Subject-Token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X-Auth-</a:t>
            </a: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Token</a:t>
            </a:r>
            <a:endParaRPr lang="en-US" sz="1000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876800" y="1352550"/>
            <a:ext cx="0" cy="30480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133600" y="173355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Re-inflate token with “=” and </a:t>
            </a:r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return token with correct padding </a:t>
            </a:r>
            <a:endParaRPr lang="en-US" sz="1000" b="1" dirty="0" smtClean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53200" y="142875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Version: Fixed Versioning by Keystone: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solidFill>
                  <a:srgbClr val="000000"/>
                </a:solidFill>
                <a:latin typeface="+mn-lt"/>
              </a:rPr>
              <a:t>Unscoped Payload : </a:t>
            </a:r>
            <a:r>
              <a:rPr lang="en-US" sz="1000" b="1" dirty="0">
                <a:solidFill>
                  <a:srgbClr val="000000"/>
                </a:solidFill>
                <a:latin typeface="+mn-lt"/>
              </a:rPr>
              <a:t>0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solidFill>
                  <a:srgbClr val="000000"/>
                </a:solidFill>
                <a:latin typeface="+mn-lt"/>
              </a:rPr>
              <a:t>Domain Scoped Payload : </a:t>
            </a:r>
            <a:r>
              <a:rPr lang="en-US" sz="1000" b="1" dirty="0">
                <a:solidFill>
                  <a:srgbClr val="000000"/>
                </a:solidFill>
                <a:latin typeface="+mn-lt"/>
              </a:rPr>
              <a:t>1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solidFill>
                  <a:srgbClr val="000000"/>
                </a:solidFill>
                <a:latin typeface="+mn-lt"/>
              </a:rPr>
              <a:t>Project Scoped Payload : </a:t>
            </a:r>
            <a:r>
              <a:rPr lang="en-US" sz="1000" b="1" dirty="0" smtClean="0">
                <a:solidFill>
                  <a:srgbClr val="000000"/>
                </a:solidFill>
                <a:latin typeface="+mn-lt"/>
              </a:rPr>
              <a:t>2</a:t>
            </a:r>
            <a:endParaRPr lang="en-US" sz="1000" b="1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678072"/>
            <a:ext cx="6096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Rounded Rectangle 31"/>
          <p:cNvSpPr/>
          <p:nvPr/>
        </p:nvSpPr>
        <p:spPr>
          <a:xfrm>
            <a:off x="2286000" y="971550"/>
            <a:ext cx="762000" cy="685800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Restore Padding</a:t>
            </a:r>
            <a:endParaRPr lang="en-US" sz="1000" dirty="0"/>
          </a:p>
        </p:txBody>
      </p:sp>
      <p:cxnSp>
        <p:nvCxnSpPr>
          <p:cNvPr id="48" name="Straight Arrow Connector 47"/>
          <p:cNvCxnSpPr>
            <a:stCxn id="32" idx="3"/>
          </p:cNvCxnSpPr>
          <p:nvPr/>
        </p:nvCxnSpPr>
        <p:spPr>
          <a:xfrm flipV="1">
            <a:off x="3048000" y="1276350"/>
            <a:ext cx="381000" cy="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876800" y="1962150"/>
            <a:ext cx="0" cy="30480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1" name="Diamond 70"/>
          <p:cNvSpPr/>
          <p:nvPr/>
        </p:nvSpPr>
        <p:spPr>
          <a:xfrm>
            <a:off x="4191000" y="3867150"/>
            <a:ext cx="1371600" cy="609600"/>
          </a:xfrm>
          <a:prstGeom prst="diamon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Is Revoked?</a:t>
            </a:r>
            <a:endParaRPr lang="en-US" sz="1000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876800" y="2647950"/>
            <a:ext cx="0" cy="22860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019800" y="4019550"/>
            <a:ext cx="1295400" cy="3048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Token Not Found</a:t>
            </a:r>
          </a:p>
        </p:txBody>
      </p:sp>
      <p:cxnSp>
        <p:nvCxnSpPr>
          <p:cNvPr id="75" name="Straight Arrow Connector 74"/>
          <p:cNvCxnSpPr>
            <a:stCxn id="71" idx="3"/>
            <a:endCxn id="74" idx="1"/>
          </p:cNvCxnSpPr>
          <p:nvPr/>
        </p:nvCxnSpPr>
        <p:spPr>
          <a:xfrm>
            <a:off x="5562600" y="4171950"/>
            <a:ext cx="457200" cy="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7" name="Left Brace 76"/>
          <p:cNvSpPr/>
          <p:nvPr/>
        </p:nvSpPr>
        <p:spPr>
          <a:xfrm>
            <a:off x="6400800" y="1504950"/>
            <a:ext cx="228600" cy="6096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Left Brace 77"/>
          <p:cNvSpPr/>
          <p:nvPr/>
        </p:nvSpPr>
        <p:spPr>
          <a:xfrm rot="5400000">
            <a:off x="2552700" y="1238250"/>
            <a:ext cx="152400" cy="9906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876800" y="4476750"/>
            <a:ext cx="0" cy="22860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257800" y="4762008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latin typeface="+mn-lt"/>
              </a:rPr>
              <a:t>HTTP/1.1 200 OK</a:t>
            </a:r>
            <a:endParaRPr lang="en-US" sz="1000" b="1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1" name="Left Brace 80"/>
          <p:cNvSpPr/>
          <p:nvPr/>
        </p:nvSpPr>
        <p:spPr>
          <a:xfrm>
            <a:off x="5181600" y="4762008"/>
            <a:ext cx="152400" cy="3048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800600" y="104775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+mn-lt"/>
              </a:rPr>
              <a:t>No</a:t>
            </a:r>
            <a:endParaRPr lang="en-US" sz="800" b="1" dirty="0" smtClean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876800" y="447675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+mn-lt"/>
              </a:rPr>
              <a:t>No</a:t>
            </a:r>
            <a:endParaRPr lang="en-US" sz="800" b="1" dirty="0" smtClean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562600" y="394335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+mn-lt"/>
              </a:rPr>
              <a:t>Yes</a:t>
            </a:r>
            <a:endParaRPr lang="en-US" sz="800" b="1" dirty="0" smtClean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876800" y="363855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+mn-lt"/>
              </a:rPr>
              <a:t>Yes</a:t>
            </a:r>
            <a:endParaRPr lang="en-US" sz="800" b="1" dirty="0" smtClean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90" name="Left Brace 89"/>
          <p:cNvSpPr/>
          <p:nvPr/>
        </p:nvSpPr>
        <p:spPr>
          <a:xfrm rot="10800000">
            <a:off x="4038600" y="3943350"/>
            <a:ext cx="152400" cy="5334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590800" y="401955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Check if a token matches any revocation events</a:t>
            </a:r>
            <a:endParaRPr lang="en-US" sz="1000" b="1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2" name="Left Brace 91"/>
          <p:cNvSpPr/>
          <p:nvPr/>
        </p:nvSpPr>
        <p:spPr>
          <a:xfrm rot="10800000">
            <a:off x="3733800" y="3028950"/>
            <a:ext cx="152400" cy="5334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286000" y="3028950"/>
            <a:ext cx="152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Check if a token is expired, current time is calculated in </a:t>
            </a:r>
            <a:r>
              <a:rPr lang="en-US" sz="1000" b="1" dirty="0" smtClean="0">
                <a:solidFill>
                  <a:srgbClr val="000000"/>
                </a:solidFill>
                <a:latin typeface="+mn-lt"/>
              </a:rPr>
              <a:t>UTC</a:t>
            </a:r>
          </a:p>
        </p:txBody>
      </p:sp>
      <p:sp>
        <p:nvSpPr>
          <p:cNvPr id="94" name="Title 1"/>
          <p:cNvSpPr txBox="1">
            <a:spLocks/>
          </p:cNvSpPr>
          <p:nvPr/>
        </p:nvSpPr>
        <p:spPr>
          <a:xfrm>
            <a:off x="0" y="57150"/>
            <a:ext cx="3657600" cy="37128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/>
              <a:t>Token Validation Workflow</a:t>
            </a:r>
            <a:endParaRPr lang="en-US" sz="2000" dirty="0"/>
          </a:p>
        </p:txBody>
      </p:sp>
      <p:sp>
        <p:nvSpPr>
          <p:cNvPr id="42" name="Rectangle 41"/>
          <p:cNvSpPr/>
          <p:nvPr/>
        </p:nvSpPr>
        <p:spPr>
          <a:xfrm>
            <a:off x="3429000" y="1047750"/>
            <a:ext cx="2971800" cy="3048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Decrypt using Fernet Keys to retrieve Token Payload </a:t>
            </a:r>
            <a:endParaRPr lang="en-US" sz="1000" dirty="0" smtClean="0"/>
          </a:p>
        </p:txBody>
      </p:sp>
      <p:sp>
        <p:nvSpPr>
          <p:cNvPr id="44" name="Rectangle 43"/>
          <p:cNvSpPr/>
          <p:nvPr/>
        </p:nvSpPr>
        <p:spPr>
          <a:xfrm>
            <a:off x="4038600" y="2266950"/>
            <a:ext cx="1600200" cy="3810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Disassemble payload to determine </a:t>
            </a:r>
            <a:r>
              <a:rPr lang="en-US" sz="1000" dirty="0" smtClean="0"/>
              <a:t>validation fields</a:t>
            </a:r>
            <a:endParaRPr lang="en-US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91200" y="2114550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n-lt"/>
              </a:rPr>
              <a:t>For Project Scoped Token: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User ID	Project ID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Methods	Token Expiry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Audit ID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6" name="Diamond 45"/>
          <p:cNvSpPr/>
          <p:nvPr/>
        </p:nvSpPr>
        <p:spPr>
          <a:xfrm>
            <a:off x="3886200" y="2876550"/>
            <a:ext cx="2057400" cy="762000"/>
          </a:xfrm>
          <a:prstGeom prst="diamon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Current Time &lt; Expiry Time</a:t>
            </a:r>
            <a:endParaRPr lang="en-US" sz="1000" dirty="0"/>
          </a:p>
        </p:txBody>
      </p:sp>
      <p:sp>
        <p:nvSpPr>
          <p:cNvPr id="47" name="Left Brace 46"/>
          <p:cNvSpPr/>
          <p:nvPr/>
        </p:nvSpPr>
        <p:spPr>
          <a:xfrm>
            <a:off x="5638800" y="2190750"/>
            <a:ext cx="228600" cy="6096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019800" y="3105150"/>
            <a:ext cx="1295400" cy="3048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Token Not Found</a:t>
            </a:r>
          </a:p>
        </p:txBody>
      </p:sp>
      <p:cxnSp>
        <p:nvCxnSpPr>
          <p:cNvPr id="52" name="Straight Arrow Connector 51"/>
          <p:cNvCxnSpPr>
            <a:stCxn id="46" idx="3"/>
          </p:cNvCxnSpPr>
          <p:nvPr/>
        </p:nvCxnSpPr>
        <p:spPr>
          <a:xfrm>
            <a:off x="5943600" y="3257550"/>
            <a:ext cx="76200" cy="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715000" y="325755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+mn-lt"/>
              </a:rPr>
              <a:t>No</a:t>
            </a:r>
            <a:endParaRPr lang="en-US" sz="800" b="1" dirty="0" smtClean="0">
              <a:solidFill>
                <a:srgbClr val="800000"/>
              </a:solidFill>
              <a:latin typeface="+mn-lt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876800" y="3638550"/>
            <a:ext cx="0" cy="22860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70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172200" y="4960143"/>
            <a:ext cx="2971800" cy="183357"/>
          </a:xfrm>
        </p:spPr>
        <p:txBody>
          <a:bodyPr/>
          <a:lstStyle/>
          <a:p>
            <a:pPr algn="r"/>
            <a:r>
              <a:rPr lang="en-US" dirty="0" smtClean="0"/>
              <a:t>Fernet </a:t>
            </a:r>
            <a:r>
              <a:rPr lang="en-US" dirty="0" smtClean="0"/>
              <a:t>– Keystone Token </a:t>
            </a:r>
            <a:r>
              <a:rPr lang="en-US" dirty="0" smtClean="0"/>
              <a:t> Revocation Workflow</a:t>
            </a:r>
            <a:endParaRPr lang="en-US" dirty="0" smtClean="0"/>
          </a:p>
        </p:txBody>
      </p:sp>
      <p:sp>
        <p:nvSpPr>
          <p:cNvPr id="3" name="Cloud 2"/>
          <p:cNvSpPr/>
          <p:nvPr/>
        </p:nvSpPr>
        <p:spPr>
          <a:xfrm>
            <a:off x="76200" y="209550"/>
            <a:ext cx="8991600" cy="4933950"/>
          </a:xfrm>
          <a:prstGeom prst="cloud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3800" y="2038350"/>
            <a:ext cx="1600200" cy="3048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Revoke by Audit ID</a:t>
            </a:r>
            <a:endParaRPr lang="en-US" sz="10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7750"/>
            <a:ext cx="762000" cy="5715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3"/>
            <a:endCxn id="32" idx="1"/>
          </p:cNvCxnSpPr>
          <p:nvPr/>
        </p:nvCxnSpPr>
        <p:spPr>
          <a:xfrm flipV="1">
            <a:off x="762000" y="1314450"/>
            <a:ext cx="1600200" cy="762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90600" y="1047750"/>
            <a:ext cx="1447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n-lt"/>
              </a:rPr>
              <a:t>Revoke Token </a:t>
            </a: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with:</a:t>
            </a:r>
          </a:p>
          <a:p>
            <a:endParaRPr lang="en-US" sz="1000" dirty="0" smtClean="0">
              <a:solidFill>
                <a:schemeClr val="bg1"/>
              </a:solidFill>
              <a:latin typeface="+mn-lt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+mn-lt"/>
              </a:rPr>
              <a:t>DELETE v3</a:t>
            </a: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/auth/tokens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X-Subject-Token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X-Auth-</a:t>
            </a: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Token</a:t>
            </a:r>
            <a:endParaRPr lang="en-US" sz="1000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495800" y="1657350"/>
            <a:ext cx="0" cy="38100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438400" y="1733550"/>
            <a:ext cx="1066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Before revoking a token, validate it based on Token Validation Workflow</a:t>
            </a:r>
            <a:endParaRPr lang="en-US" sz="1000" b="1" dirty="0" smtClean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362200" y="971550"/>
            <a:ext cx="1219200" cy="6858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Validate</a:t>
            </a:r>
          </a:p>
          <a:p>
            <a:pPr algn="ctr"/>
            <a:r>
              <a:rPr lang="en-US" sz="1000" dirty="0" smtClean="0"/>
              <a:t>X-Subject-Token</a:t>
            </a:r>
            <a:endParaRPr lang="en-US" sz="1000" dirty="0"/>
          </a:p>
        </p:txBody>
      </p:sp>
      <p:sp>
        <p:nvSpPr>
          <p:cNvPr id="12" name="Diamond 11"/>
          <p:cNvSpPr/>
          <p:nvPr/>
        </p:nvSpPr>
        <p:spPr>
          <a:xfrm>
            <a:off x="3962400" y="895350"/>
            <a:ext cx="1143000" cy="762000"/>
          </a:xfrm>
          <a:prstGeom prst="diamon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Audit ID?</a:t>
            </a:r>
            <a:endParaRPr lang="en-US" sz="1000" dirty="0"/>
          </a:p>
        </p:txBody>
      </p:sp>
      <p:cxnSp>
        <p:nvCxnSpPr>
          <p:cNvPr id="48" name="Straight Arrow Connector 47"/>
          <p:cNvCxnSpPr>
            <a:stCxn id="32" idx="3"/>
            <a:endCxn id="12" idx="1"/>
          </p:cNvCxnSpPr>
          <p:nvPr/>
        </p:nvCxnSpPr>
        <p:spPr>
          <a:xfrm flipV="1">
            <a:off x="3581400" y="1276350"/>
            <a:ext cx="381000" cy="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495800" y="2343150"/>
            <a:ext cx="0" cy="38100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638800" y="1123950"/>
            <a:ext cx="1600200" cy="30480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Revoke by Token Expiry</a:t>
            </a:r>
            <a:endParaRPr lang="en-US" sz="1000" dirty="0" smtClean="0"/>
          </a:p>
        </p:txBody>
      </p:sp>
      <p:cxnSp>
        <p:nvCxnSpPr>
          <p:cNvPr id="65" name="Straight Arrow Connector 64"/>
          <p:cNvCxnSpPr>
            <a:stCxn id="12" idx="3"/>
            <a:endCxn id="64" idx="1"/>
          </p:cNvCxnSpPr>
          <p:nvPr/>
        </p:nvCxnSpPr>
        <p:spPr>
          <a:xfrm>
            <a:off x="5105400" y="1276350"/>
            <a:ext cx="533400" cy="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733800" y="2724150"/>
            <a:ext cx="1600200" cy="99060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Create Revoke Event with:</a:t>
            </a:r>
          </a:p>
          <a:p>
            <a:pPr algn="ctr"/>
            <a:r>
              <a:rPr lang="en-US" sz="1000" dirty="0" smtClean="0"/>
              <a:t>Audit ID</a:t>
            </a:r>
          </a:p>
          <a:p>
            <a:pPr algn="ctr"/>
            <a:r>
              <a:rPr lang="en-US" sz="1000" dirty="0" smtClean="0"/>
              <a:t>Revoke At</a:t>
            </a:r>
          </a:p>
          <a:p>
            <a:pPr algn="ctr"/>
            <a:r>
              <a:rPr lang="en-US" sz="1000" dirty="0" smtClean="0"/>
              <a:t>Issued Before</a:t>
            </a:r>
            <a:endParaRPr lang="en-US" sz="1000" dirty="0" smtClean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572000" y="3714750"/>
            <a:ext cx="0" cy="22860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733800" y="3943350"/>
            <a:ext cx="1600200" cy="30480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Prune Expired Events</a:t>
            </a:r>
            <a:endParaRPr lang="en-US" sz="1000" dirty="0" smtClean="0"/>
          </a:p>
        </p:txBody>
      </p:sp>
      <p:sp>
        <p:nvSpPr>
          <p:cNvPr id="78" name="Left Brace 77"/>
          <p:cNvSpPr/>
          <p:nvPr/>
        </p:nvSpPr>
        <p:spPr>
          <a:xfrm rot="5400000">
            <a:off x="2857500" y="1238250"/>
            <a:ext cx="152400" cy="9906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572000" y="4248150"/>
            <a:ext cx="0" cy="22860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953000" y="447675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0000"/>
                </a:solidFill>
                <a:latin typeface="+mn-lt"/>
              </a:rPr>
              <a:t>Set valid to False</a:t>
            </a:r>
            <a:endParaRPr lang="en-US" sz="1000" b="1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1" name="Left Brace 80"/>
          <p:cNvSpPr/>
          <p:nvPr/>
        </p:nvSpPr>
        <p:spPr>
          <a:xfrm>
            <a:off x="4876800" y="4552950"/>
            <a:ext cx="152400" cy="3048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91000" y="173355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+mn-lt"/>
              </a:rPr>
              <a:t>Yes</a:t>
            </a:r>
            <a:endParaRPr lang="en-US" sz="800" b="1" dirty="0" smtClean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029200" y="104775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+mn-lt"/>
              </a:rPr>
              <a:t>No</a:t>
            </a:r>
            <a:endParaRPr lang="en-US" sz="800" b="1" dirty="0" smtClean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90" name="Left Brace 89"/>
          <p:cNvSpPr/>
          <p:nvPr/>
        </p:nvSpPr>
        <p:spPr>
          <a:xfrm rot="10800000">
            <a:off x="3429000" y="3867150"/>
            <a:ext cx="152400" cy="5334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752600" y="394335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Filter existing revocation events based on </a:t>
            </a:r>
            <a:r>
              <a:rPr lang="en-US" sz="1000" b="1" dirty="0" smtClean="0">
                <a:solidFill>
                  <a:srgbClr val="000000"/>
                </a:solidFill>
                <a:latin typeface="+mn-lt"/>
              </a:rPr>
              <a:t>Revok</a:t>
            </a:r>
            <a:r>
              <a:rPr lang="en-US" sz="1000" b="1" dirty="0" smtClean="0">
                <a:solidFill>
                  <a:srgbClr val="000000"/>
                </a:solidFill>
                <a:latin typeface="+mn-lt"/>
              </a:rPr>
              <a:t>e At</a:t>
            </a:r>
            <a:r>
              <a:rPr lang="en-US" sz="1000" b="1" dirty="0" smtClean="0">
                <a:solidFill>
                  <a:srgbClr val="000000"/>
                </a:solidFill>
                <a:latin typeface="+mn-lt"/>
              </a:rPr>
              <a:t> </a:t>
            </a:r>
            <a:endParaRPr lang="en-US" sz="1000" b="1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2" name="Left Brace 91"/>
          <p:cNvSpPr/>
          <p:nvPr/>
        </p:nvSpPr>
        <p:spPr>
          <a:xfrm rot="10800000">
            <a:off x="3505200" y="2952750"/>
            <a:ext cx="152400" cy="5334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9600" y="2647950"/>
            <a:ext cx="289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Sample Revocation Event: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    "audit_id": "HVvI0d-cTD21yatAfQc4IQ",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    "</a:t>
            </a:r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issued_before”: "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2015-10-24T21:20:45.000000Z"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  },</a:t>
            </a:r>
            <a:endParaRPr lang="en-US" sz="1000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4" name="Title 1"/>
          <p:cNvSpPr txBox="1">
            <a:spLocks/>
          </p:cNvSpPr>
          <p:nvPr/>
        </p:nvSpPr>
        <p:spPr>
          <a:xfrm>
            <a:off x="0" y="57150"/>
            <a:ext cx="3657600" cy="37128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/>
              <a:t>Token </a:t>
            </a:r>
            <a:r>
              <a:rPr lang="en-US" sz="2000" dirty="0" smtClean="0"/>
              <a:t>Revocation Workflow</a:t>
            </a:r>
            <a:endParaRPr lang="en-US" sz="2000" dirty="0"/>
          </a:p>
        </p:txBody>
      </p:sp>
      <p:sp>
        <p:nvSpPr>
          <p:cNvPr id="63" name="Rectangle 62"/>
          <p:cNvSpPr/>
          <p:nvPr/>
        </p:nvSpPr>
        <p:spPr>
          <a:xfrm>
            <a:off x="5638800" y="2724150"/>
            <a:ext cx="1600200" cy="99060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Create Revoke Event with:</a:t>
            </a:r>
          </a:p>
          <a:p>
            <a:pPr algn="ctr"/>
            <a:r>
              <a:rPr lang="en-US" sz="1000" dirty="0" smtClean="0"/>
              <a:t>User ID</a:t>
            </a:r>
          </a:p>
          <a:p>
            <a:pPr algn="ctr"/>
            <a:r>
              <a:rPr lang="en-US" sz="1000" dirty="0" smtClean="0"/>
              <a:t>Project ID</a:t>
            </a:r>
          </a:p>
          <a:p>
            <a:pPr algn="ctr"/>
            <a:r>
              <a:rPr lang="en-US" sz="1000" dirty="0" smtClean="0"/>
              <a:t>Revoke At</a:t>
            </a:r>
          </a:p>
          <a:p>
            <a:pPr algn="ctr"/>
            <a:r>
              <a:rPr lang="en-US" sz="1000" dirty="0" smtClean="0"/>
              <a:t>Issued Before</a:t>
            </a:r>
          </a:p>
          <a:p>
            <a:pPr algn="ctr"/>
            <a:r>
              <a:rPr lang="en-US" sz="1000" dirty="0" smtClean="0"/>
              <a:t>Token Expiry </a:t>
            </a:r>
            <a:endParaRPr lang="en-US" sz="1000" dirty="0" smtClean="0"/>
          </a:p>
        </p:txBody>
      </p:sp>
      <p:cxnSp>
        <p:nvCxnSpPr>
          <p:cNvPr id="66" name="Straight Arrow Connector 65"/>
          <p:cNvCxnSpPr>
            <a:stCxn id="64" idx="2"/>
            <a:endCxn id="63" idx="0"/>
          </p:cNvCxnSpPr>
          <p:nvPr/>
        </p:nvCxnSpPr>
        <p:spPr>
          <a:xfrm>
            <a:off x="6438900" y="1428750"/>
            <a:ext cx="0" cy="129540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74" idx="3"/>
          </p:cNvCxnSpPr>
          <p:nvPr/>
        </p:nvCxnSpPr>
        <p:spPr>
          <a:xfrm rot="10800000" flipV="1">
            <a:off x="5334000" y="3714750"/>
            <a:ext cx="1066800" cy="381000"/>
          </a:xfrm>
          <a:prstGeom prst="bentConnector3">
            <a:avLst>
              <a:gd name="adj1" fmla="val -303"/>
            </a:avLst>
          </a:prstGeom>
          <a:ln w="12700" cmpd="sng">
            <a:solidFill>
              <a:srgbClr val="800000"/>
            </a:solidFill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057400" y="1428750"/>
            <a:ext cx="51816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Same </a:t>
            </a:r>
          </a:p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as</a:t>
            </a:r>
          </a:p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UUID/PKI/PKIZ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00FF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267200" y="4476750"/>
            <a:ext cx="609600" cy="47625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Token</a:t>
            </a:r>
          </a:p>
          <a:p>
            <a:pPr algn="ctr"/>
            <a:r>
              <a:rPr lang="en-US" sz="1000" dirty="0" smtClean="0"/>
              <a:t>KVS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0903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 animBg="1"/>
      <p:bldP spid="34" grpId="0"/>
      <p:bldP spid="3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Fernet - Across </a:t>
            </a:r>
            <a:r>
              <a:rPr lang="en-US" dirty="0"/>
              <a:t>Multiple Data Centers</a:t>
            </a:r>
          </a:p>
        </p:txBody>
      </p:sp>
      <p:sp>
        <p:nvSpPr>
          <p:cNvPr id="3" name="Cloud 2"/>
          <p:cNvSpPr/>
          <p:nvPr/>
        </p:nvSpPr>
        <p:spPr>
          <a:xfrm>
            <a:off x="228600" y="971550"/>
            <a:ext cx="3581400" cy="3971544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5410200" y="1047750"/>
            <a:ext cx="3733800" cy="3977640"/>
          </a:xfrm>
          <a:prstGeom prst="cloud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105150"/>
            <a:ext cx="533400" cy="53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867150"/>
            <a:ext cx="539496" cy="539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3105150"/>
            <a:ext cx="533400" cy="53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3867150"/>
            <a:ext cx="539496" cy="539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Left Brace 10"/>
          <p:cNvSpPr/>
          <p:nvPr/>
        </p:nvSpPr>
        <p:spPr>
          <a:xfrm rot="10800000">
            <a:off x="1600200" y="3105150"/>
            <a:ext cx="152400" cy="5334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6800" y="318135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Users</a:t>
            </a:r>
          </a:p>
          <a:p>
            <a:pPr algn="r"/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Groups</a:t>
            </a:r>
          </a:p>
        </p:txBody>
      </p:sp>
      <p:sp>
        <p:nvSpPr>
          <p:cNvPr id="13" name="Left Brace 12"/>
          <p:cNvSpPr/>
          <p:nvPr/>
        </p:nvSpPr>
        <p:spPr>
          <a:xfrm rot="10800000">
            <a:off x="1600200" y="3867150"/>
            <a:ext cx="152400" cy="6096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4400" y="3790950"/>
            <a:ext cx="76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Domains</a:t>
            </a:r>
          </a:p>
          <a:p>
            <a:pPr algn="r"/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Projects</a:t>
            </a:r>
          </a:p>
          <a:p>
            <a:pPr algn="r"/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Roles</a:t>
            </a:r>
          </a:p>
          <a:p>
            <a:pPr algn="r"/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Catalog</a:t>
            </a:r>
          </a:p>
          <a:p>
            <a:pPr algn="r"/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Assignments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67600" y="318135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Users</a:t>
            </a:r>
          </a:p>
          <a:p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Groups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7391400" y="3105150"/>
            <a:ext cx="152400" cy="5334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Left Brace 16"/>
          <p:cNvSpPr/>
          <p:nvPr/>
        </p:nvSpPr>
        <p:spPr>
          <a:xfrm>
            <a:off x="7391400" y="3790950"/>
            <a:ext cx="152400" cy="6858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67600" y="3790950"/>
            <a:ext cx="76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Domains</a:t>
            </a:r>
          </a:p>
          <a:p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Projects</a:t>
            </a:r>
          </a:p>
          <a:p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Roles</a:t>
            </a:r>
          </a:p>
          <a:p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Catalog</a:t>
            </a:r>
          </a:p>
          <a:p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Assignments</a:t>
            </a:r>
          </a:p>
        </p:txBody>
      </p:sp>
      <p:cxnSp>
        <p:nvCxnSpPr>
          <p:cNvPr id="20" name="Straight Arrow Connector 19"/>
          <p:cNvCxnSpPr>
            <a:stCxn id="7" idx="3"/>
            <a:endCxn id="9" idx="1"/>
          </p:cNvCxnSpPr>
          <p:nvPr/>
        </p:nvCxnSpPr>
        <p:spPr>
          <a:xfrm>
            <a:off x="2362200" y="3371850"/>
            <a:ext cx="4495800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368296" y="4171950"/>
            <a:ext cx="4489704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57600" y="379095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+mn-lt"/>
              </a:rPr>
              <a:t>MySQL Replication</a:t>
            </a:r>
          </a:p>
          <a:p>
            <a:pPr algn="ctr"/>
            <a:r>
              <a:rPr lang="en-US" sz="800" b="1" dirty="0" smtClean="0">
                <a:latin typeface="+mn-lt"/>
              </a:rPr>
              <a:t>(Database is always in sync)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33800" y="302895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+mn-lt"/>
              </a:rPr>
              <a:t>LDAP Replication</a:t>
            </a:r>
          </a:p>
          <a:p>
            <a:pPr algn="ctr"/>
            <a:r>
              <a:rPr lang="en-US" sz="800" b="1" dirty="0" smtClean="0">
                <a:latin typeface="+mn-lt"/>
              </a:rPr>
              <a:t>(Directory Tree is always in sync)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047750"/>
            <a:ext cx="762000" cy="57150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914400" y="2419350"/>
            <a:ext cx="2209800" cy="3048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Keystone</a:t>
            </a:r>
            <a:endParaRPr lang="en-US" sz="1200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066800" y="0"/>
            <a:ext cx="6629400" cy="7429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Fernet </a:t>
            </a:r>
            <a:r>
              <a:rPr lang="en-US" sz="2800" dirty="0" smtClean="0"/>
              <a:t>- Multiple Data Centers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914400" y="1657350"/>
            <a:ext cx="2209800" cy="4572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Nova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66800" y="1885950"/>
            <a:ext cx="1905000" cy="152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Keystone Middleware</a:t>
            </a:r>
            <a:endParaRPr lang="en-US" sz="1000" dirty="0"/>
          </a:p>
        </p:txBody>
      </p:sp>
      <p:sp>
        <p:nvSpPr>
          <p:cNvPr id="37" name="Rectangle 36"/>
          <p:cNvSpPr/>
          <p:nvPr/>
        </p:nvSpPr>
        <p:spPr>
          <a:xfrm>
            <a:off x="6248400" y="2419350"/>
            <a:ext cx="2209800" cy="3048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Keystone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6248400" y="1657350"/>
            <a:ext cx="2209800" cy="4572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Nova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400800" y="1885950"/>
            <a:ext cx="1905000" cy="152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Keystone Middleware</a:t>
            </a:r>
            <a:endParaRPr lang="en-US" sz="1000" dirty="0"/>
          </a:p>
        </p:txBody>
      </p:sp>
      <p:sp>
        <p:nvSpPr>
          <p:cNvPr id="40" name="Cloud Callout 39"/>
          <p:cNvSpPr/>
          <p:nvPr/>
        </p:nvSpPr>
        <p:spPr>
          <a:xfrm>
            <a:off x="8001000" y="4705350"/>
            <a:ext cx="990600" cy="381000"/>
          </a:xfrm>
          <a:prstGeom prst="cloudCallout">
            <a:avLst>
              <a:gd name="adj1" fmla="val -12820"/>
              <a:gd name="adj2" fmla="val -104174"/>
            </a:avLst>
          </a:prstGeom>
          <a:solidFill>
            <a:srgbClr val="FFCC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US-EAST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1" name="Cloud Callout 40"/>
          <p:cNvSpPr/>
          <p:nvPr/>
        </p:nvSpPr>
        <p:spPr>
          <a:xfrm>
            <a:off x="152400" y="4705350"/>
            <a:ext cx="990600" cy="335293"/>
          </a:xfrm>
          <a:prstGeom prst="cloudCallout">
            <a:avLst>
              <a:gd name="adj1" fmla="val 23236"/>
              <a:gd name="adj2" fmla="val -83272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US-WEST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33800" y="2266950"/>
            <a:ext cx="963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3366FF"/>
                </a:solidFill>
                <a:latin typeface="+mn-lt"/>
              </a:rPr>
              <a:t>Request Token</a:t>
            </a:r>
          </a:p>
          <a:p>
            <a:pPr algn="ctr"/>
            <a:endParaRPr lang="en-US" sz="1000" b="1" dirty="0" smtClean="0">
              <a:solidFill>
                <a:srgbClr val="3366FF"/>
              </a:solidFill>
              <a:latin typeface="+mn-lt"/>
            </a:endParaRPr>
          </a:p>
          <a:p>
            <a:pPr algn="ctr"/>
            <a:r>
              <a:rPr lang="en-US" sz="1000" b="1" dirty="0" smtClean="0">
                <a:solidFill>
                  <a:srgbClr val="3366FF"/>
                </a:solidFill>
                <a:latin typeface="+mn-lt"/>
              </a:rPr>
              <a:t>Fernet Token</a:t>
            </a:r>
            <a:endParaRPr lang="en-US" sz="1000" b="1" dirty="0" smtClean="0">
              <a:solidFill>
                <a:srgbClr val="3366FF"/>
              </a:solidFill>
              <a:latin typeface="+mn-lt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200400" y="1352550"/>
            <a:ext cx="1219199" cy="68580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9847181">
            <a:off x="3389179" y="1257376"/>
            <a:ext cx="96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3366FF"/>
                </a:solidFill>
                <a:latin typeface="+mn-lt"/>
              </a:rPr>
              <a:t>n</a:t>
            </a:r>
            <a:r>
              <a:rPr lang="en-US" sz="1000" b="1" dirty="0" smtClean="0">
                <a:solidFill>
                  <a:srgbClr val="3366FF"/>
                </a:solidFill>
                <a:latin typeface="+mn-lt"/>
              </a:rPr>
              <a:t>ova boot with Fernet</a:t>
            </a:r>
          </a:p>
        </p:txBody>
      </p:sp>
      <p:cxnSp>
        <p:nvCxnSpPr>
          <p:cNvPr id="49" name="Straight Arrow Connector 48"/>
          <p:cNvCxnSpPr>
            <a:stCxn id="36" idx="2"/>
            <a:endCxn id="31" idx="0"/>
          </p:cNvCxnSpPr>
          <p:nvPr/>
        </p:nvCxnSpPr>
        <p:spPr>
          <a:xfrm>
            <a:off x="2019300" y="2038350"/>
            <a:ext cx="0" cy="38100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57400" y="2114550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3366FF"/>
                </a:solidFill>
                <a:latin typeface="+mn-lt"/>
              </a:rPr>
              <a:t>Token Validation</a:t>
            </a:r>
            <a:endParaRPr lang="en-US" sz="1000" b="1" dirty="0" smtClean="0">
              <a:solidFill>
                <a:srgbClr val="3366FF"/>
              </a:solidFill>
              <a:latin typeface="+mn-lt"/>
            </a:endParaRPr>
          </a:p>
        </p:txBody>
      </p:sp>
      <p:cxnSp>
        <p:nvCxnSpPr>
          <p:cNvPr id="52" name="Elbow Connector 51"/>
          <p:cNvCxnSpPr>
            <a:stCxn id="34" idx="0"/>
          </p:cNvCxnSpPr>
          <p:nvPr/>
        </p:nvCxnSpPr>
        <p:spPr>
          <a:xfrm rot="5400000" flipH="1" flipV="1">
            <a:off x="2933700" y="133350"/>
            <a:ext cx="609600" cy="2438400"/>
          </a:xfrm>
          <a:prstGeom prst="bentConnector2">
            <a:avLst/>
          </a:prstGeom>
          <a:ln w="19050" cmpd="sng">
            <a:solidFill>
              <a:srgbClr val="3366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76600" y="81915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3366FF"/>
                </a:solidFill>
                <a:latin typeface="+mn-lt"/>
              </a:rPr>
              <a:t>VM Instance</a:t>
            </a:r>
            <a:endParaRPr lang="en-US" sz="1000" b="1" dirty="0" smtClean="0">
              <a:solidFill>
                <a:srgbClr val="3366FF"/>
              </a:solidFill>
              <a:latin typeface="+mn-lt"/>
            </a:endParaRPr>
          </a:p>
        </p:txBody>
      </p:sp>
      <p:cxnSp>
        <p:nvCxnSpPr>
          <p:cNvPr id="56" name="Straight Arrow Connector 55"/>
          <p:cNvCxnSpPr>
            <a:stCxn id="24" idx="3"/>
          </p:cNvCxnSpPr>
          <p:nvPr/>
        </p:nvCxnSpPr>
        <p:spPr>
          <a:xfrm>
            <a:off x="5181600" y="1333500"/>
            <a:ext cx="990600" cy="55245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1876473">
            <a:off x="5215470" y="1192516"/>
            <a:ext cx="96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3366FF"/>
                </a:solidFill>
                <a:latin typeface="+mn-lt"/>
              </a:rPr>
              <a:t>n</a:t>
            </a:r>
            <a:r>
              <a:rPr lang="en-US" sz="1000" b="1" dirty="0" smtClean="0">
                <a:solidFill>
                  <a:srgbClr val="3366FF"/>
                </a:solidFill>
                <a:latin typeface="+mn-lt"/>
              </a:rPr>
              <a:t>ova boot with Fernet</a:t>
            </a:r>
          </a:p>
        </p:txBody>
      </p:sp>
      <p:cxnSp>
        <p:nvCxnSpPr>
          <p:cNvPr id="63" name="Straight Arrow Connector 62"/>
          <p:cNvCxnSpPr>
            <a:stCxn id="39" idx="2"/>
          </p:cNvCxnSpPr>
          <p:nvPr/>
        </p:nvCxnSpPr>
        <p:spPr>
          <a:xfrm>
            <a:off x="7353300" y="2038350"/>
            <a:ext cx="0" cy="38100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391400" y="211455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3366FF"/>
                </a:solidFill>
                <a:latin typeface="+mn-lt"/>
              </a:rPr>
              <a:t>Token Validation</a:t>
            </a:r>
            <a:endParaRPr lang="en-US" sz="1000" b="1" dirty="0" smtClean="0">
              <a:solidFill>
                <a:srgbClr val="3366FF"/>
              </a:solidFill>
              <a:latin typeface="+mn-lt"/>
            </a:endParaRPr>
          </a:p>
        </p:txBody>
      </p:sp>
      <p:cxnSp>
        <p:nvCxnSpPr>
          <p:cNvPr id="65" name="Elbow Connector 64"/>
          <p:cNvCxnSpPr>
            <a:stCxn id="38" idx="0"/>
          </p:cNvCxnSpPr>
          <p:nvPr/>
        </p:nvCxnSpPr>
        <p:spPr>
          <a:xfrm rot="16200000" flipV="1">
            <a:off x="5962650" y="266700"/>
            <a:ext cx="609600" cy="2171700"/>
          </a:xfrm>
          <a:prstGeom prst="bentConnector2">
            <a:avLst/>
          </a:prstGeom>
          <a:ln w="19050" cmpd="sng">
            <a:solidFill>
              <a:srgbClr val="3366FF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562600" y="81915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3366FF"/>
                </a:solidFill>
                <a:latin typeface="+mn-lt"/>
              </a:rPr>
              <a:t>VM Instance</a:t>
            </a:r>
            <a:endParaRPr lang="en-US" sz="1000" b="1" dirty="0" smtClean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057400" y="2724150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3366FF"/>
                </a:solidFill>
                <a:latin typeface="+mn-lt"/>
              </a:rPr>
              <a:t>Validate Fernet Token</a:t>
            </a:r>
            <a:endParaRPr lang="en-US" sz="1000" b="1" dirty="0" smtClean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391400" y="2724150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3366FF"/>
                </a:solidFill>
                <a:latin typeface="+mn-lt"/>
              </a:rPr>
              <a:t>Validate Fernet Token</a:t>
            </a:r>
            <a:endParaRPr lang="en-US" sz="1000" b="1" dirty="0" smtClean="0">
              <a:solidFill>
                <a:srgbClr val="3366FF"/>
              </a:solidFill>
              <a:latin typeface="+mn-lt"/>
            </a:endParaRPr>
          </a:p>
        </p:txBody>
      </p:sp>
      <p:cxnSp>
        <p:nvCxnSpPr>
          <p:cNvPr id="86" name="Elbow Connector 85"/>
          <p:cNvCxnSpPr>
            <a:stCxn id="24" idx="2"/>
            <a:endCxn id="31" idx="3"/>
          </p:cNvCxnSpPr>
          <p:nvPr/>
        </p:nvCxnSpPr>
        <p:spPr>
          <a:xfrm rot="5400000">
            <a:off x="3486150" y="1257300"/>
            <a:ext cx="952500" cy="1676400"/>
          </a:xfrm>
          <a:prstGeom prst="bentConnector2">
            <a:avLst/>
          </a:prstGeom>
          <a:ln w="19050" cmpd="sng">
            <a:solidFill>
              <a:srgbClr val="3366FF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1" idx="2"/>
            <a:endCxn id="31" idx="1"/>
          </p:cNvCxnSpPr>
          <p:nvPr/>
        </p:nvCxnSpPr>
        <p:spPr>
          <a:xfrm rot="5400000" flipH="1">
            <a:off x="1390650" y="2095500"/>
            <a:ext cx="152400" cy="1104900"/>
          </a:xfrm>
          <a:prstGeom prst="bentConnector4">
            <a:avLst>
              <a:gd name="adj1" fmla="val -111110"/>
              <a:gd name="adj2" fmla="val 116859"/>
            </a:avLst>
          </a:prstGeom>
          <a:ln w="19050" cmpd="sng">
            <a:solidFill>
              <a:srgbClr val="3366FF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37" idx="1"/>
            <a:endCxn id="37" idx="2"/>
          </p:cNvCxnSpPr>
          <p:nvPr/>
        </p:nvCxnSpPr>
        <p:spPr>
          <a:xfrm rot="10800000" flipH="1" flipV="1">
            <a:off x="6248400" y="2571750"/>
            <a:ext cx="1104900" cy="152400"/>
          </a:xfrm>
          <a:prstGeom prst="bentConnector4">
            <a:avLst>
              <a:gd name="adj1" fmla="val -16092"/>
              <a:gd name="adj2" fmla="val 216667"/>
            </a:avLst>
          </a:prstGeom>
          <a:ln w="19050" cmpd="sng">
            <a:solidFill>
              <a:srgbClr val="3366FF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89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7" grpId="0"/>
      <p:bldP spid="50" grpId="0"/>
      <p:bldP spid="55" grpId="0"/>
      <p:bldP spid="57" grpId="0"/>
      <p:bldP spid="64" grpId="0"/>
      <p:bldP spid="66" grpId="0"/>
      <p:bldP spid="76" grpId="0"/>
      <p:bldP spid="7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No persistence</a:t>
            </a:r>
          </a:p>
          <a:p>
            <a:pPr lvl="1"/>
            <a:r>
              <a:rPr lang="en-US" dirty="0" smtClean="0"/>
              <a:t>Reasonable Token Size</a:t>
            </a:r>
          </a:p>
          <a:p>
            <a:pPr lvl="1"/>
            <a:r>
              <a:rPr lang="en-US" dirty="0" smtClean="0"/>
              <a:t>Multiple Data Center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Token validation impacted by the number of revocation events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7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Fernet Token Validation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64969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6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Fernet Token Validation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844810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4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token format should </a:t>
            </a:r>
            <a:r>
              <a:rPr lang="en-US" dirty="0" smtClean="0"/>
              <a:t>we </a:t>
            </a:r>
            <a:r>
              <a:rPr lang="en-US" dirty="0" smtClean="0"/>
              <a:t>configure </a:t>
            </a:r>
            <a:r>
              <a:rPr lang="en-US" dirty="0" smtClean="0"/>
              <a:t>in </a:t>
            </a:r>
            <a:r>
              <a:rPr lang="en-US" dirty="0" smtClean="0"/>
              <a:t>our OpenStack </a:t>
            </a:r>
            <a:r>
              <a:rPr lang="en-US" dirty="0" smtClean="0"/>
              <a:t>Deployment?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Fernet for Multiple OpenStack Deployments  </a:t>
            </a:r>
            <a:r>
              <a:rPr lang="en-US" dirty="0" smtClean="0"/>
              <a:t>with minimal </a:t>
            </a:r>
            <a:r>
              <a:rPr lang="en-US" dirty="0" smtClean="0"/>
              <a:t>Revocation Events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95600" y="2571750"/>
            <a:ext cx="322459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5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Depends</a:t>
            </a:r>
            <a:endParaRPr lang="en-US" sz="5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647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5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38350"/>
            <a:ext cx="7772400" cy="1021556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Horizon and tokens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1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Token Formats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409950"/>
            <a:ext cx="1388183" cy="9842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409950"/>
            <a:ext cx="1972101" cy="9715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3333750"/>
            <a:ext cx="1339645" cy="1047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0" y="3333750"/>
            <a:ext cx="1809750" cy="1085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415885"/>
              </p:ext>
            </p:extLst>
          </p:nvPr>
        </p:nvGraphicFramePr>
        <p:xfrm>
          <a:off x="3505200" y="1200150"/>
          <a:ext cx="1905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/>
              </a:tblGrid>
              <a:tr h="457200"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2000" b="1" dirty="0" smtClean="0"/>
                        <a:t>UUID</a:t>
                      </a:r>
                      <a:endParaRPr lang="en-US" sz="2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2000" b="1" dirty="0" smtClean="0"/>
                        <a:t>PKI</a:t>
                      </a:r>
                      <a:endParaRPr lang="en-US" sz="2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2000" b="1" dirty="0" smtClean="0"/>
                        <a:t>PKIZ</a:t>
                      </a:r>
                      <a:endParaRPr lang="en-US" sz="2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sz="2000" b="1" dirty="0" smtClean="0"/>
                        <a:t>Fernet</a:t>
                      </a:r>
                      <a:endParaRPr lang="en-US" sz="2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59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/>
          <a:lstStyle/>
          <a:p>
            <a:r>
              <a:rPr lang="en-US" dirty="0" smtClean="0"/>
              <a:t>How horizon uses tokens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742950"/>
            <a:ext cx="86868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Tokens </a:t>
            </a:r>
            <a:r>
              <a:rPr lang="en-US" sz="2400" dirty="0">
                <a:latin typeface="+mn-lt"/>
              </a:rPr>
              <a:t>for each logged in </a:t>
            </a:r>
            <a:r>
              <a:rPr lang="en-US" sz="2400" dirty="0" smtClean="0">
                <a:latin typeface="+mn-lt"/>
              </a:rPr>
              <a:t>user</a:t>
            </a:r>
          </a:p>
          <a:p>
            <a:pPr marL="2857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Unscoped token and project scoped token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Token reuse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Reduced transaction load on Keystone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Stored in the session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Configurable token storage methods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Local memory cache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Cookie backend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Memcache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Database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Cached Database</a:t>
            </a:r>
          </a:p>
        </p:txBody>
      </p:sp>
    </p:spTree>
    <p:extLst>
      <p:ext uri="{BB962C8B-B14F-4D97-AF65-F5344CB8AC3E}">
        <p14:creationId xmlns:p14="http://schemas.microsoft.com/office/powerpoint/2010/main" val="194369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 backend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1428751"/>
            <a:ext cx="86868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Currently the </a:t>
            </a:r>
            <a:r>
              <a:rPr lang="en-US" sz="2400" dirty="0" err="1" smtClean="0">
                <a:latin typeface="+mn-lt"/>
              </a:rPr>
              <a:t>devstack</a:t>
            </a:r>
            <a:r>
              <a:rPr lang="en-US" sz="2400" dirty="0" smtClean="0">
                <a:latin typeface="+mn-lt"/>
              </a:rPr>
              <a:t> default</a:t>
            </a:r>
          </a:p>
          <a:p>
            <a:pPr marL="2857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Token stored in browser cookie</a:t>
            </a:r>
          </a:p>
          <a:p>
            <a:pPr marL="742950" lvl="2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Secure cookies in production, use https</a:t>
            </a:r>
          </a:p>
          <a:p>
            <a:pPr marL="742950" lvl="2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CSRF_COOKIE_SECURE = True</a:t>
            </a:r>
          </a:p>
          <a:p>
            <a:pPr marL="742950" lvl="2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SESSION_COOKIE_SECURE = True</a:t>
            </a:r>
          </a:p>
          <a:p>
            <a:pPr marL="742950" lvl="2" indent="-285750">
              <a:buFont typeface="Arial"/>
              <a:buChar char="•"/>
            </a:pPr>
            <a:r>
              <a:rPr lang="en-US" sz="2000" dirty="0">
                <a:latin typeface="+mn-lt"/>
                <a:hlinkClick r:id="rId3"/>
              </a:rPr>
              <a:t>http://docs.openstack.org/developer/horizon/topics/</a:t>
            </a:r>
            <a:r>
              <a:rPr lang="en-US" sz="2000" dirty="0" smtClean="0">
                <a:latin typeface="+mn-lt"/>
                <a:hlinkClick r:id="rId3"/>
              </a:rPr>
              <a:t>settings.html</a:t>
            </a:r>
            <a:endParaRPr lang="en-US" sz="2000" dirty="0" smtClean="0">
              <a:latin typeface="+mn-lt"/>
            </a:endParaRPr>
          </a:p>
          <a:p>
            <a:pPr marL="742950" lvl="2" indent="-285750">
              <a:buFont typeface="Arial"/>
              <a:buChar char="•"/>
            </a:pPr>
            <a:r>
              <a:rPr lang="en-US" sz="2000" dirty="0">
                <a:latin typeface="+mn-lt"/>
                <a:hlinkClick r:id="rId4"/>
              </a:rPr>
              <a:t>http://docs.openstack.org/security-guide/dashboard/</a:t>
            </a:r>
            <a:r>
              <a:rPr lang="en-US" sz="2000" dirty="0" smtClean="0">
                <a:latin typeface="+mn-lt"/>
                <a:hlinkClick r:id="rId4"/>
              </a:rPr>
              <a:t>cookies.html</a:t>
            </a:r>
            <a:endParaRPr lang="en-US" sz="2000" dirty="0" smtClean="0">
              <a:latin typeface="+mn-lt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Highly scalable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The dreaded boot back to login</a:t>
            </a:r>
          </a:p>
        </p:txBody>
      </p:sp>
    </p:spTree>
    <p:extLst>
      <p:ext uri="{BB962C8B-B14F-4D97-AF65-F5344CB8AC3E}">
        <p14:creationId xmlns:p14="http://schemas.microsoft.com/office/powerpoint/2010/main" val="189633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09550"/>
            <a:ext cx="4419600" cy="857250"/>
          </a:xfrm>
        </p:spPr>
        <p:txBody>
          <a:bodyPr/>
          <a:lstStyle/>
          <a:p>
            <a:pPr algn="l"/>
            <a:r>
              <a:rPr lang="en-US" dirty="0" smtClean="0"/>
              <a:t>Cookie backend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1123951"/>
            <a:ext cx="43434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The dreaded boot back to login</a:t>
            </a:r>
          </a:p>
        </p:txBody>
      </p:sp>
      <p:pic>
        <p:nvPicPr>
          <p:cNvPr id="2" name="Picture 1" descr="Screen Shot 2015-10-19 at 1.11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73188"/>
            <a:ext cx="3581400" cy="46764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4248150"/>
            <a:ext cx="2971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Now sign in…</a:t>
            </a:r>
          </a:p>
        </p:txBody>
      </p:sp>
    </p:spTree>
    <p:extLst>
      <p:ext uri="{BB962C8B-B14F-4D97-AF65-F5344CB8AC3E}">
        <p14:creationId xmlns:p14="http://schemas.microsoft.com/office/powerpoint/2010/main" val="232436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09550"/>
            <a:ext cx="4419600" cy="857250"/>
          </a:xfrm>
        </p:spPr>
        <p:txBody>
          <a:bodyPr/>
          <a:lstStyle/>
          <a:p>
            <a:pPr algn="l"/>
            <a:r>
              <a:rPr lang="en-US" dirty="0" smtClean="0"/>
              <a:t>Cookie backend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1123951"/>
            <a:ext cx="43434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And you see…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4248150"/>
            <a:ext cx="2971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Cookie overflow!</a:t>
            </a:r>
          </a:p>
        </p:txBody>
      </p:sp>
      <p:pic>
        <p:nvPicPr>
          <p:cNvPr id="4" name="Picture 3" descr="Screen Shot 2015-10-19 at 1.19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40434"/>
            <a:ext cx="3581400" cy="46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4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memcache</a:t>
            </a:r>
            <a:r>
              <a:rPr lang="en-US" dirty="0" smtClean="0"/>
              <a:t> backend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1428751"/>
            <a:ext cx="8686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Allows storage of larger token sizes</a:t>
            </a:r>
          </a:p>
          <a:p>
            <a:pPr marL="2857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Tokens stored on server side</a:t>
            </a:r>
          </a:p>
          <a:p>
            <a:pPr marL="2857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Requires </a:t>
            </a:r>
            <a:r>
              <a:rPr lang="en-US" sz="2400" dirty="0" err="1" smtClean="0">
                <a:latin typeface="+mn-lt"/>
              </a:rPr>
              <a:t>memcached</a:t>
            </a:r>
            <a:endParaRPr lang="en-US" sz="2400" dirty="0" smtClean="0">
              <a:latin typeface="+mn-lt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Can be used with backing DB</a:t>
            </a:r>
          </a:p>
          <a:p>
            <a:pPr marL="742950" lvl="2" indent="-285750">
              <a:buFont typeface="Arial"/>
              <a:buChar char="•"/>
            </a:pPr>
            <a:r>
              <a:rPr lang="en-US" sz="2000" dirty="0">
                <a:latin typeface="+mn-lt"/>
              </a:rPr>
              <a:t>http://</a:t>
            </a:r>
            <a:r>
              <a:rPr lang="en-US" sz="2000" dirty="0" err="1">
                <a:latin typeface="+mn-lt"/>
              </a:rPr>
              <a:t>docs.openstack.org</a:t>
            </a:r>
            <a:r>
              <a:rPr lang="en-US" sz="2000" dirty="0">
                <a:latin typeface="+mn-lt"/>
              </a:rPr>
              <a:t>/developer/horizon/topics/</a:t>
            </a:r>
            <a:r>
              <a:rPr lang="en-US" sz="2000" dirty="0" err="1">
                <a:latin typeface="+mn-lt"/>
              </a:rPr>
              <a:t>deployment.html</a:t>
            </a:r>
            <a:endParaRPr lang="en-US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624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hashing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142875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Hashed in </a:t>
            </a:r>
            <a:r>
              <a:rPr lang="en-US" sz="2400" dirty="0" err="1" smtClean="0">
                <a:latin typeface="+mn-lt"/>
              </a:rPr>
              <a:t>Django</a:t>
            </a:r>
            <a:r>
              <a:rPr lang="en-US" sz="2400" dirty="0" smtClean="0">
                <a:latin typeface="+mn-lt"/>
              </a:rPr>
              <a:t> OpenStack Auth (DOA)</a:t>
            </a:r>
            <a:endParaRPr lang="en-US" sz="2400" dirty="0">
              <a:latin typeface="+mn-lt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Keeps stored token data small</a:t>
            </a:r>
          </a:p>
          <a:p>
            <a:pPr marL="2857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Currently not working for PKI tokens</a:t>
            </a:r>
          </a:p>
          <a:p>
            <a:pPr marL="2857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New </a:t>
            </a:r>
            <a:r>
              <a:rPr lang="en-US" sz="2400" dirty="0" err="1" smtClean="0">
                <a:latin typeface="+mn-lt"/>
              </a:rPr>
              <a:t>config</a:t>
            </a:r>
            <a:r>
              <a:rPr lang="en-US" sz="2400" dirty="0" smtClean="0">
                <a:latin typeface="+mn-lt"/>
              </a:rPr>
              <a:t> in Liberty to disable</a:t>
            </a:r>
          </a:p>
          <a:p>
            <a:pPr marL="742950" lvl="2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OPENSTACK_TOKEN_HASH_ENABLED</a:t>
            </a:r>
          </a:p>
          <a:p>
            <a:pPr marL="742950" lvl="2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PKI - Will increase </a:t>
            </a:r>
            <a:r>
              <a:rPr lang="en-US" sz="2400" dirty="0" err="1" smtClean="0">
                <a:latin typeface="+mn-lt"/>
              </a:rPr>
              <a:t>memcache</a:t>
            </a:r>
            <a:r>
              <a:rPr lang="en-US" sz="2400" dirty="0" smtClean="0">
                <a:latin typeface="+mn-lt"/>
              </a:rPr>
              <a:t> storage requirement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0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Multiregion</a:t>
            </a:r>
            <a:r>
              <a:rPr lang="en-US" dirty="0" smtClean="0"/>
              <a:t> and tokens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Deep Dive into Keystone Tokens and Lessons Learned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04775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/>
              <a:buChar char="•"/>
            </a:pPr>
            <a:r>
              <a:rPr lang="en-US" sz="2000" dirty="0" smtClean="0">
                <a:latin typeface="+mn-lt"/>
              </a:rPr>
              <a:t>Service regions vs. Authentication regions</a:t>
            </a:r>
          </a:p>
          <a:p>
            <a:pPr marL="742950" lvl="2" indent="-285750">
              <a:buFont typeface="Arial"/>
              <a:buChar char="•"/>
            </a:pPr>
            <a:r>
              <a:rPr lang="en-US" sz="2000" dirty="0" smtClean="0">
                <a:latin typeface="+mn-lt"/>
              </a:rPr>
              <a:t>Service regions in Keystone catalog</a:t>
            </a:r>
          </a:p>
          <a:p>
            <a:pPr marL="742950" lvl="2" indent="-285750">
              <a:buFont typeface="Arial"/>
              <a:buChar char="•"/>
            </a:pPr>
            <a:r>
              <a:rPr lang="en-US" sz="2000" dirty="0" smtClean="0">
                <a:latin typeface="+mn-lt"/>
              </a:rPr>
              <a:t>Auth regions </a:t>
            </a:r>
            <a:r>
              <a:rPr lang="en-US" sz="2000" dirty="0">
                <a:latin typeface="+mn-lt"/>
              </a:rPr>
              <a:t>specified in AVAILABLE_REGIONS</a:t>
            </a:r>
            <a:endParaRPr lang="en-US" sz="2000" dirty="0" smtClean="0">
              <a:latin typeface="+mn-lt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2000" dirty="0" smtClean="0">
                <a:latin typeface="+mn-lt"/>
              </a:rPr>
              <a:t>UUID, PKI, and PKIZ Tokens don’t work across auth regions</a:t>
            </a:r>
          </a:p>
          <a:p>
            <a:pPr marL="742950" lvl="2" indent="-285750">
              <a:buFont typeface="Arial"/>
              <a:buChar char="•"/>
            </a:pPr>
            <a:r>
              <a:rPr lang="en-US" sz="2000" dirty="0" smtClean="0">
                <a:latin typeface="+mn-lt"/>
              </a:rPr>
              <a:t>Token replication is infeasible</a:t>
            </a:r>
          </a:p>
          <a:p>
            <a:pPr marL="285750" lvl="1" indent="-285750">
              <a:buFont typeface="Arial"/>
              <a:buChar char="•"/>
            </a:pPr>
            <a:r>
              <a:rPr lang="en-US" sz="2000" dirty="0" smtClean="0">
                <a:latin typeface="+mn-lt"/>
              </a:rPr>
              <a:t>But </a:t>
            </a:r>
            <a:r>
              <a:rPr lang="en-US" sz="2000" dirty="0" err="1" smtClean="0">
                <a:latin typeface="+mn-lt"/>
              </a:rPr>
              <a:t>Fernet</a:t>
            </a:r>
            <a:r>
              <a:rPr lang="en-US" sz="2000" dirty="0" smtClean="0">
                <a:latin typeface="+mn-lt"/>
              </a:rPr>
              <a:t> tokens work between Authentication regions!</a:t>
            </a:r>
            <a:endParaRPr lang="en-US" sz="2000" dirty="0">
              <a:latin typeface="+mn-lt"/>
            </a:endParaRPr>
          </a:p>
        </p:txBody>
      </p:sp>
      <p:pic>
        <p:nvPicPr>
          <p:cNvPr id="2" name="Picture 1" descr="Screen Shot 2015-09-29 at 12.09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05150"/>
            <a:ext cx="8229600" cy="16796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33800" y="3181350"/>
            <a:ext cx="914400" cy="17145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077200" y="3181350"/>
            <a:ext cx="533400" cy="17145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343400" y="3333750"/>
            <a:ext cx="533400" cy="361950"/>
          </a:xfrm>
          <a:prstGeom prst="straightConnector1">
            <a:avLst/>
          </a:prstGeom>
          <a:ln w="190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2"/>
          </p:cNvCxnSpPr>
          <p:nvPr/>
        </p:nvCxnSpPr>
        <p:spPr>
          <a:xfrm flipV="1">
            <a:off x="7848600" y="3352800"/>
            <a:ext cx="495300" cy="342900"/>
          </a:xfrm>
          <a:prstGeom prst="straightConnector1">
            <a:avLst/>
          </a:prstGeom>
          <a:ln w="190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67200" y="363855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Service Region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81800" y="3638551"/>
            <a:ext cx="1959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Authentication Region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23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 and </a:t>
            </a:r>
            <a:r>
              <a:rPr lang="en-US" dirty="0" err="1" smtClean="0"/>
              <a:t>Fernet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1428750"/>
            <a:ext cx="8686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/>
              <a:buChar char="•"/>
            </a:pPr>
            <a:r>
              <a:rPr lang="en-US" sz="2800" dirty="0" smtClean="0">
                <a:latin typeface="+mn-lt"/>
              </a:rPr>
              <a:t>Yes, </a:t>
            </a:r>
            <a:r>
              <a:rPr lang="en-US" sz="2800" dirty="0" err="1" smtClean="0">
                <a:latin typeface="+mn-lt"/>
              </a:rPr>
              <a:t>Fernet</a:t>
            </a:r>
            <a:r>
              <a:rPr lang="en-US" sz="2800" dirty="0" smtClean="0">
                <a:latin typeface="+mn-lt"/>
              </a:rPr>
              <a:t> tokens work with Horizon</a:t>
            </a:r>
            <a:endParaRPr lang="en-US" sz="2800" dirty="0">
              <a:latin typeface="+mn-lt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2800" dirty="0" smtClean="0">
                <a:latin typeface="+mn-lt"/>
              </a:rPr>
              <a:t>Liberty and beyond – No patches necessary</a:t>
            </a:r>
          </a:p>
          <a:p>
            <a:pPr marL="285750" lvl="1" indent="-285750">
              <a:buFont typeface="Arial"/>
              <a:buChar char="•"/>
            </a:pPr>
            <a:r>
              <a:rPr lang="en-US" sz="2800" dirty="0" smtClean="0">
                <a:latin typeface="+mn-lt"/>
              </a:rPr>
              <a:t>Kilo – Needs a patch for DOA</a:t>
            </a:r>
          </a:p>
          <a:p>
            <a:pPr marL="742950" lvl="2" indent="-285750">
              <a:buFont typeface="Arial"/>
              <a:buChar char="•"/>
            </a:pPr>
            <a:r>
              <a:rPr lang="en-US" sz="2800" dirty="0">
                <a:latin typeface="+mn-lt"/>
                <a:hlinkClick r:id="rId3"/>
              </a:rPr>
              <a:t>https://review.openstack.org/#/c/169994</a:t>
            </a:r>
            <a:r>
              <a:rPr lang="en-US" sz="2800" dirty="0" smtClean="0">
                <a:latin typeface="+mn-lt"/>
                <a:hlinkClick r:id="rId3"/>
              </a:rPr>
              <a:t>/</a:t>
            </a:r>
            <a:endParaRPr lang="en-US" sz="2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703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/>
          <a:lstStyle/>
          <a:p>
            <a:r>
              <a:rPr lang="en-US" dirty="0" smtClean="0"/>
              <a:t>V3 domains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33400" y="1428750"/>
            <a:ext cx="4040188" cy="47982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Domain Scoped Token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4724400" y="1428750"/>
            <a:ext cx="4041775" cy="47982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Project Scoped Token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2190750"/>
            <a:ext cx="23622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n-lt"/>
              </a:rPr>
              <a:t>"</a:t>
            </a:r>
            <a:r>
              <a:rPr lang="en-US" sz="1400" dirty="0">
                <a:solidFill>
                  <a:schemeClr val="bg1"/>
                </a:solidFill>
                <a:latin typeface="+mn-lt"/>
              </a:rPr>
              <a:t>auth": {</a:t>
            </a:r>
          </a:p>
          <a:p>
            <a:r>
              <a:rPr lang="en-US" sz="1400" dirty="0">
                <a:solidFill>
                  <a:schemeClr val="bg1"/>
                </a:solidFill>
                <a:latin typeface="+mn-lt"/>
              </a:rPr>
              <a:t>        "identity": {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+mn-lt"/>
              </a:rPr>
              <a:t>        },</a:t>
            </a:r>
            <a:endParaRPr lang="en-US" sz="1400" dirty="0">
              <a:solidFill>
                <a:schemeClr val="bg1"/>
              </a:solidFill>
              <a:latin typeface="+mn-lt"/>
            </a:endParaRPr>
          </a:p>
          <a:p>
            <a:r>
              <a:rPr lang="en-US" sz="1400" dirty="0">
                <a:solidFill>
                  <a:schemeClr val="bg1"/>
                </a:solidFill>
                <a:latin typeface="+mn-lt"/>
              </a:rPr>
              <a:t>        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“</a:t>
            </a:r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scope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”: {</a:t>
            </a:r>
          </a:p>
          <a:p>
            <a:r>
              <a:rPr lang="en-US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           ”</a:t>
            </a:r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domain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"</a:t>
            </a:r>
            <a:r>
              <a:rPr lang="en-US" sz="1400" dirty="0">
                <a:solidFill>
                  <a:schemeClr val="bg1"/>
                </a:solidFill>
                <a:latin typeface="+mn-lt"/>
              </a:rPr>
              <a:t>: 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               “</a:t>
            </a:r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name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”: “</a:t>
            </a:r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Default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”</a:t>
            </a:r>
          </a:p>
          <a:p>
            <a:r>
              <a:rPr lang="en-US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           }</a:t>
            </a:r>
          </a:p>
          <a:p>
            <a:r>
              <a:rPr lang="en-US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      }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+mn-lt"/>
              </a:rPr>
              <a:t>}</a:t>
            </a:r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2114550"/>
            <a:ext cx="2590800" cy="2677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n-lt"/>
              </a:rPr>
              <a:t>"</a:t>
            </a:r>
            <a:r>
              <a:rPr lang="en-US" sz="1400" dirty="0">
                <a:solidFill>
                  <a:schemeClr val="bg1"/>
                </a:solidFill>
                <a:latin typeface="+mn-lt"/>
              </a:rPr>
              <a:t>auth": {</a:t>
            </a:r>
          </a:p>
          <a:p>
            <a:r>
              <a:rPr lang="en-US" sz="1400" dirty="0">
                <a:solidFill>
                  <a:schemeClr val="bg1"/>
                </a:solidFill>
                <a:latin typeface="+mn-lt"/>
              </a:rPr>
              <a:t>        "identity": {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+mn-lt"/>
              </a:rPr>
              <a:t>        },</a:t>
            </a:r>
            <a:endParaRPr lang="en-US" sz="1400" dirty="0">
              <a:solidFill>
                <a:schemeClr val="bg1"/>
              </a:solidFill>
              <a:latin typeface="+mn-lt"/>
            </a:endParaRPr>
          </a:p>
          <a:p>
            <a:r>
              <a:rPr lang="en-US" sz="1400" dirty="0">
                <a:solidFill>
                  <a:schemeClr val="bg1"/>
                </a:solidFill>
                <a:latin typeface="+mn-lt"/>
              </a:rPr>
              <a:t>        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“</a:t>
            </a:r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scope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”: {</a:t>
            </a:r>
          </a:p>
          <a:p>
            <a:r>
              <a:rPr lang="en-US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           “</a:t>
            </a:r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project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”: {</a:t>
            </a:r>
          </a:p>
          <a:p>
            <a:r>
              <a:rPr lang="en-US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               ”domain"</a:t>
            </a:r>
            <a:r>
              <a:rPr lang="en-US" sz="1400" dirty="0">
                <a:solidFill>
                  <a:schemeClr val="bg1"/>
                </a:solidFill>
                <a:latin typeface="+mn-lt"/>
              </a:rPr>
              <a:t>: 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                   “name”: “Default”</a:t>
            </a:r>
          </a:p>
          <a:p>
            <a:r>
              <a:rPr lang="en-US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               },</a:t>
            </a:r>
          </a:p>
          <a:p>
            <a:r>
              <a:rPr lang="en-US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               “</a:t>
            </a:r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name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”: “</a:t>
            </a:r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ProjectA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”</a:t>
            </a:r>
          </a:p>
          <a:p>
            <a:r>
              <a:rPr lang="en-US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           }</a:t>
            </a:r>
          </a:p>
          <a:p>
            <a:r>
              <a:rPr lang="en-US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      }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+mn-lt"/>
              </a:rPr>
              <a:t>}</a:t>
            </a:r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89535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Extra token for Horizon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413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domains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1428750"/>
            <a:ext cx="8686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Requires changes in </a:t>
            </a:r>
            <a:r>
              <a:rPr lang="en-US" sz="2400" dirty="0" err="1" smtClean="0">
                <a:latin typeface="+mn-lt"/>
              </a:rPr>
              <a:t>Django</a:t>
            </a:r>
            <a:r>
              <a:rPr lang="en-US" sz="2400" dirty="0" smtClean="0">
                <a:latin typeface="+mn-lt"/>
              </a:rPr>
              <a:t> OpenStack Auth and Horizon</a:t>
            </a:r>
          </a:p>
          <a:p>
            <a:pPr marL="2857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Planned for </a:t>
            </a:r>
            <a:r>
              <a:rPr lang="en-US" sz="2400" dirty="0" err="1" smtClean="0">
                <a:latin typeface="+mn-lt"/>
              </a:rPr>
              <a:t>Mitaka</a:t>
            </a:r>
            <a:endParaRPr lang="en-US" sz="2400" dirty="0">
              <a:latin typeface="+mn-lt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Info on usage (a bit out of date):</a:t>
            </a:r>
          </a:p>
          <a:p>
            <a:pPr marL="742950" lvl="2" indent="-285750">
              <a:buFont typeface="Arial"/>
              <a:buChar char="•"/>
            </a:pPr>
            <a:r>
              <a:rPr lang="en-US" sz="2000" dirty="0">
                <a:latin typeface="+mn-lt"/>
                <a:hlinkClick r:id="rId2"/>
              </a:rPr>
              <a:t>http://www.symantec.com/connect/blogs/how-use-horizon-keystone-</a:t>
            </a:r>
            <a:r>
              <a:rPr lang="en-US" sz="2000" dirty="0" smtClean="0">
                <a:latin typeface="+mn-lt"/>
                <a:hlinkClick r:id="rId2"/>
              </a:rPr>
              <a:t>v3</a:t>
            </a:r>
            <a:endParaRPr lang="en-US" sz="2000" dirty="0" smtClean="0">
              <a:latin typeface="+mn-lt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Domains patches:</a:t>
            </a:r>
          </a:p>
          <a:p>
            <a:pPr marL="742950" lvl="2" indent="-285750">
              <a:buFont typeface="Arial"/>
              <a:buChar char="•"/>
            </a:pPr>
            <a:r>
              <a:rPr lang="en-US" sz="2000" dirty="0">
                <a:latin typeface="+mn-lt"/>
                <a:hlinkClick r:id="rId3"/>
              </a:rPr>
              <a:t>https://review.openstack.org/#/c/148082</a:t>
            </a:r>
            <a:r>
              <a:rPr lang="en-US" sz="2000" dirty="0" smtClean="0">
                <a:latin typeface="+mn-lt"/>
                <a:hlinkClick r:id="rId3"/>
              </a:rPr>
              <a:t>/</a:t>
            </a:r>
            <a:endParaRPr lang="en-US" sz="2000" dirty="0" smtClean="0">
              <a:latin typeface="+mn-lt"/>
            </a:endParaRPr>
          </a:p>
          <a:p>
            <a:pPr marL="742950" lvl="2" indent="-285750">
              <a:buFont typeface="Arial"/>
              <a:buChar char="•"/>
            </a:pPr>
            <a:r>
              <a:rPr lang="en-US" sz="2000" dirty="0">
                <a:latin typeface="+mn-lt"/>
                <a:hlinkClick r:id="rId4"/>
              </a:rPr>
              <a:t>https://review.openstack.org/#/c/141153</a:t>
            </a:r>
            <a:r>
              <a:rPr lang="en-US" sz="2000" dirty="0" smtClean="0">
                <a:latin typeface="+mn-lt"/>
                <a:hlinkClick r:id="rId4"/>
              </a:rPr>
              <a:t>/</a:t>
            </a:r>
            <a:endParaRPr lang="en-US" sz="2000" dirty="0" smtClean="0">
              <a:latin typeface="+mn-lt"/>
            </a:endParaRPr>
          </a:p>
          <a:p>
            <a:pPr marL="742950" lvl="2" indent="-285750">
              <a:buFont typeface="Arial"/>
              <a:buChar char="•"/>
            </a:pPr>
            <a:r>
              <a:rPr lang="en-US" sz="2000" dirty="0">
                <a:latin typeface="+mn-lt"/>
                <a:hlinkClick r:id="rId5"/>
              </a:rPr>
              <a:t>https://review.openstack.org/#/c/196328</a:t>
            </a:r>
            <a:r>
              <a:rPr lang="en-US" sz="2000" dirty="0" smtClean="0">
                <a:latin typeface="+mn-lt"/>
                <a:hlinkClick r:id="rId5"/>
              </a:rPr>
              <a:t>/</a:t>
            </a:r>
            <a:endParaRPr lang="en-US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130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9075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UUID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8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Will fernet tokens solve all our problems?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142875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Smaller token size</a:t>
            </a:r>
            <a:endParaRPr lang="en-US" sz="2400" dirty="0">
              <a:latin typeface="+mn-lt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No persistence for tokens</a:t>
            </a:r>
          </a:p>
          <a:p>
            <a:pPr marL="2857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Seamless authentication across regions</a:t>
            </a:r>
          </a:p>
          <a:p>
            <a:pPr marL="285750" lvl="1" indent="-285750">
              <a:buFont typeface="Arial"/>
              <a:buChar char="•"/>
            </a:pPr>
            <a:r>
              <a:rPr lang="en-US" sz="2400" dirty="0" smtClean="0">
                <a:latin typeface="+mn-lt"/>
              </a:rPr>
              <a:t>Performance issues with token revocation</a:t>
            </a:r>
          </a:p>
        </p:txBody>
      </p:sp>
      <p:pic>
        <p:nvPicPr>
          <p:cNvPr id="2" name="Picture 1" descr="gods_light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105150"/>
            <a:ext cx="47117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9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!!!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1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Token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https://clubpenguincheatscitya4.files.wordpress.com/2011/08/</a:t>
            </a:r>
            <a:r>
              <a:rPr lang="en-US" dirty="0" smtClean="0">
                <a:hlinkClick r:id="rId2"/>
              </a:rPr>
              <a:t>1_token.jpg</a:t>
            </a:r>
            <a:endParaRPr lang="en-US" dirty="0" smtClean="0"/>
          </a:p>
          <a:p>
            <a:pPr algn="l"/>
            <a:r>
              <a:rPr lang="en-US" dirty="0" smtClean="0"/>
              <a:t>Key </a:t>
            </a:r>
            <a:r>
              <a:rPr lang="en-US" dirty="0"/>
              <a:t>to </a:t>
            </a:r>
            <a:r>
              <a:rPr lang="en-US" dirty="0" smtClean="0"/>
              <a:t>Cloud: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://www.hc1.com/wp-content/uploads/2013/10/14916002_cloud_computing_and_storage_security_concept_blue_glossy_cloud_icon_with_with_golden_key_in_keyhole_.</a:t>
            </a:r>
            <a:r>
              <a:rPr lang="en-US" dirty="0" smtClean="0">
                <a:hlinkClick r:id="rId3"/>
              </a:rPr>
              <a:t>jpg</a:t>
            </a:r>
            <a:r>
              <a:rPr lang="en-US" dirty="0" smtClean="0"/>
              <a:t> </a:t>
            </a:r>
          </a:p>
          <a:p>
            <a:pPr algn="l"/>
            <a:r>
              <a:rPr lang="en-US" dirty="0"/>
              <a:t>User Icon: </a:t>
            </a:r>
            <a:r>
              <a:rPr lang="en-US" dirty="0">
                <a:hlinkClick r:id="rId4"/>
              </a:rPr>
              <a:t>http://findicons.com/files/icons/1075/scrap/300/user_2.</a:t>
            </a:r>
            <a:r>
              <a:rPr lang="en-US" dirty="0" smtClean="0">
                <a:hlinkClick r:id="rId4"/>
              </a:rPr>
              <a:t>png</a:t>
            </a:r>
            <a:r>
              <a:rPr lang="en-US" dirty="0" smtClean="0"/>
              <a:t> </a:t>
            </a:r>
            <a:endParaRPr lang="en-US" dirty="0"/>
          </a:p>
          <a:p>
            <a:pPr algn="l"/>
            <a:r>
              <a:rPr lang="en-US" dirty="0" smtClean="0"/>
              <a:t>Password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http://icons.iconarchive.com/icons/sbstnblnd/plateau/512/Apps-password-</a:t>
            </a:r>
            <a:r>
              <a:rPr lang="en-US" dirty="0" smtClean="0">
                <a:hlinkClick r:id="rId5"/>
              </a:rPr>
              <a:t>icon.png</a:t>
            </a:r>
            <a:endParaRPr lang="en-US" dirty="0" smtClean="0"/>
          </a:p>
          <a:p>
            <a:pPr algn="l"/>
            <a:r>
              <a:rPr lang="en-US" dirty="0"/>
              <a:t>UUID: </a:t>
            </a:r>
            <a:r>
              <a:rPr lang="en-US" dirty="0">
                <a:hlinkClick r:id="rId6"/>
              </a:rPr>
              <a:t>https://plugins.qgis.org/static/cache/21/c0/21c0d3fedb5bf42ff8a6a11712595124.</a:t>
            </a:r>
            <a:r>
              <a:rPr lang="en-US" dirty="0" smtClean="0">
                <a:hlinkClick r:id="rId6"/>
              </a:rPr>
              <a:t>png</a:t>
            </a:r>
            <a:endParaRPr lang="en-US" dirty="0" smtClean="0"/>
          </a:p>
          <a:p>
            <a:pPr algn="l"/>
            <a:r>
              <a:rPr lang="en-US" dirty="0"/>
              <a:t>PKI: </a:t>
            </a:r>
            <a:r>
              <a:rPr lang="en-US" dirty="0">
                <a:hlinkClick r:id="rId7"/>
              </a:rPr>
              <a:t>http://www.zaheerspeaks.com/wp-content/uploads/2009/10/PKI-</a:t>
            </a:r>
            <a:r>
              <a:rPr lang="en-US" dirty="0" smtClean="0">
                <a:hlinkClick r:id="rId7"/>
              </a:rPr>
              <a:t>Certificate.gif</a:t>
            </a:r>
            <a:endParaRPr lang="en-US" dirty="0" smtClean="0"/>
          </a:p>
          <a:p>
            <a:pPr algn="l"/>
            <a:r>
              <a:rPr lang="en-US" dirty="0"/>
              <a:t>PKIZ: </a:t>
            </a:r>
            <a:r>
              <a:rPr lang="en-US" dirty="0">
                <a:hlinkClick r:id="rId8"/>
              </a:rPr>
              <a:t>http://i571.photobucket.com/albums/ss153/rijal_abror/pun170-winzip-file-compress-icon59.</a:t>
            </a:r>
            <a:r>
              <a:rPr lang="en-US" dirty="0" smtClean="0">
                <a:hlinkClick r:id="rId8"/>
              </a:rPr>
              <a:t>gif</a:t>
            </a:r>
            <a:endParaRPr lang="en-US" dirty="0" smtClean="0"/>
          </a:p>
          <a:p>
            <a:pPr algn="l"/>
            <a:r>
              <a:rPr lang="en-US" dirty="0" smtClean="0"/>
              <a:t>Identity</a:t>
            </a:r>
            <a:r>
              <a:rPr lang="en-US" dirty="0"/>
              <a:t>: </a:t>
            </a:r>
            <a:r>
              <a:rPr lang="en-US" dirty="0">
                <a:hlinkClick r:id="rId9"/>
              </a:rPr>
              <a:t>https://www.innopay.com/assets/Uploads/icon-digitalidentity-232x232.</a:t>
            </a:r>
            <a:r>
              <a:rPr lang="en-US" dirty="0" smtClean="0">
                <a:hlinkClick r:id="rId9"/>
              </a:rPr>
              <a:t>png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7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38350"/>
            <a:ext cx="7772400" cy="1021556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Extra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1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an Openstack Token?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  <p:cxnSp>
        <p:nvCxnSpPr>
          <p:cNvPr id="10" name="Straight Arrow Connector 9"/>
          <p:cNvCxnSpPr>
            <a:stCxn id="11" idx="6"/>
            <a:endCxn id="2" idx="2"/>
          </p:cNvCxnSpPr>
          <p:nvPr/>
        </p:nvCxnSpPr>
        <p:spPr>
          <a:xfrm>
            <a:off x="3407664" y="2916174"/>
            <a:ext cx="2078736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038350"/>
            <a:ext cx="2438403" cy="17556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038350"/>
            <a:ext cx="2340864" cy="17556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/>
          <p:cNvSpPr txBox="1"/>
          <p:nvPr/>
        </p:nvSpPr>
        <p:spPr>
          <a:xfrm>
            <a:off x="1663312" y="4138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52800" y="257175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Key to OpenStack Cloud</a:t>
            </a:r>
          </a:p>
        </p:txBody>
      </p:sp>
    </p:spTree>
    <p:extLst>
      <p:ext uri="{BB962C8B-B14F-4D97-AF65-F5344CB8AC3E}">
        <p14:creationId xmlns:p14="http://schemas.microsoft.com/office/powerpoint/2010/main" val="6270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How can I generate a token?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4857751"/>
            <a:ext cx="3048000" cy="152400"/>
          </a:xfrm>
        </p:spPr>
        <p:txBody>
          <a:bodyPr/>
          <a:lstStyle/>
          <a:p>
            <a:r>
              <a:rPr lang="en-US" dirty="0" smtClean="0"/>
              <a:t>Deep Dive into Keystone Tokens and Lessons Learned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81400" y="1200150"/>
            <a:ext cx="1981200" cy="914400"/>
          </a:xfrm>
          <a:prstGeom prst="round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Keystone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81200" y="1657350"/>
            <a:ext cx="1371600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67400" y="1657350"/>
            <a:ext cx="1219200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216152"/>
            <a:ext cx="1197864" cy="8983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1200150"/>
            <a:ext cx="444500" cy="3333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048000" y="2343150"/>
            <a:ext cx="3048000" cy="24006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curl -s </a:t>
            </a:r>
            <a:r>
              <a:rPr lang="en-US" sz="1000" dirty="0">
                <a:solidFill>
                  <a:srgbClr val="FF0000"/>
                </a:solidFill>
                <a:latin typeface="+mn-lt"/>
              </a:rPr>
              <a:t>POST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 https://keystone.com/v3/auth/tokens</a:t>
            </a:r>
          </a:p>
          <a:p>
            <a:endParaRPr lang="en-US" sz="1000" dirty="0" smtClean="0">
              <a:solidFill>
                <a:srgbClr val="000000"/>
              </a:solidFill>
              <a:latin typeface="+mn-lt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auth": {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        "identity": {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            "methods": [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                "</a:t>
            </a:r>
            <a:r>
              <a:rPr lang="en-US" sz="1000" dirty="0">
                <a:solidFill>
                  <a:srgbClr val="FF0000"/>
                </a:solidFill>
                <a:latin typeface="+mn-lt"/>
              </a:rPr>
              <a:t>password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"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            ],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            "password": </a:t>
            </a:r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{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                "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user": </a:t>
            </a:r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                   ”</a:t>
            </a:r>
            <a:r>
              <a:rPr lang="en-US" sz="1000" dirty="0">
                <a:solidFill>
                  <a:srgbClr val="FF0000"/>
                </a:solidFill>
                <a:latin typeface="+mn-lt"/>
              </a:rPr>
              <a:t>domain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": {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                    </a:t>
            </a:r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    ”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name": </a:t>
            </a:r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”</a:t>
            </a:r>
            <a:r>
              <a:rPr lang="en-US" sz="1000" dirty="0" err="1" smtClean="0">
                <a:solidFill>
                  <a:srgbClr val="000000"/>
                </a:solidFill>
                <a:latin typeface="+mn-lt"/>
              </a:rPr>
              <a:t>MyDomain.com</a:t>
            </a:r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”</a:t>
            </a:r>
            <a:endParaRPr lang="en-US" sz="1000" dirty="0">
              <a:solidFill>
                <a:srgbClr val="000000"/>
              </a:solidFill>
              <a:latin typeface="+mn-lt"/>
            </a:endParaRP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                </a:t>
            </a:r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    }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                    </a:t>
            </a:r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”</a:t>
            </a:r>
            <a:r>
              <a:rPr lang="en-US" sz="1000" dirty="0" smtClean="0">
                <a:solidFill>
                  <a:srgbClr val="FF0000"/>
                </a:solidFill>
                <a:latin typeface="+mn-lt"/>
              </a:rPr>
              <a:t>name</a:t>
            </a:r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: </a:t>
            </a:r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”</a:t>
            </a:r>
            <a:r>
              <a:rPr lang="en-US" sz="1000" dirty="0" err="1" smtClean="0">
                <a:solidFill>
                  <a:srgbClr val="000000"/>
                </a:solidFill>
                <a:latin typeface="+mn-lt"/>
              </a:rPr>
              <a:t>PritiDesai</a:t>
            </a:r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+mn-lt"/>
              </a:rPr>
              <a:t>                    "</a:t>
            </a:r>
            <a:r>
              <a:rPr lang="en-US" sz="1000" dirty="0">
                <a:solidFill>
                  <a:srgbClr val="FF0000"/>
                </a:solidFill>
                <a:latin typeface="+mn-lt"/>
              </a:rPr>
              <a:t>password</a:t>
            </a:r>
            <a:r>
              <a:rPr lang="en-US" sz="1000" dirty="0">
                <a:solidFill>
                  <a:srgbClr val="000000"/>
                </a:solidFill>
                <a:latin typeface="+mn-lt"/>
              </a:rPr>
              <a:t>": "</a:t>
            </a:r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secretsecret”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                }</a:t>
            </a:r>
            <a:endParaRPr lang="en-US" sz="10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1352550"/>
            <a:ext cx="762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4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How can I generate a token?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4857751"/>
            <a:ext cx="3048000" cy="152400"/>
          </a:xfrm>
        </p:spPr>
        <p:txBody>
          <a:bodyPr/>
          <a:lstStyle/>
          <a:p>
            <a:r>
              <a:rPr lang="en-US" dirty="0" smtClean="0"/>
              <a:t>Deep Dive into Keystone Tokens and Lessons Learned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81400" y="1200150"/>
            <a:ext cx="1981200" cy="914400"/>
          </a:xfrm>
          <a:prstGeom prst="round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Keystone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81200" y="1657350"/>
            <a:ext cx="1371600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67400" y="1657350"/>
            <a:ext cx="1219200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200150"/>
            <a:ext cx="1197864" cy="8983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extBox 17"/>
          <p:cNvSpPr txBox="1"/>
          <p:nvPr/>
        </p:nvSpPr>
        <p:spPr>
          <a:xfrm>
            <a:off x="2895600" y="2343150"/>
            <a:ext cx="3429000" cy="21236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+mn-lt"/>
              </a:rPr>
              <a:t>curl -s </a:t>
            </a:r>
            <a:r>
              <a:rPr lang="en-US" sz="1200" dirty="0">
                <a:solidFill>
                  <a:srgbClr val="FF0000"/>
                </a:solidFill>
                <a:latin typeface="+mn-lt"/>
              </a:rPr>
              <a:t>POST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 https://keystone.com/v3/auth/tokens</a:t>
            </a:r>
          </a:p>
          <a:p>
            <a:endParaRPr lang="en-US" sz="1200" dirty="0" smtClean="0">
              <a:solidFill>
                <a:srgbClr val="000000"/>
              </a:solidFill>
              <a:latin typeface="+mn-lt"/>
            </a:endParaRP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"auth": {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     "identity": {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         "methods": [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             ”</a:t>
            </a:r>
            <a:r>
              <a:rPr lang="en-US" sz="1200" dirty="0">
                <a:solidFill>
                  <a:srgbClr val="FF0000"/>
                </a:solidFill>
                <a:latin typeface="+mn-lt"/>
              </a:rPr>
              <a:t>token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"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         ],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         ”token": {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             ”</a:t>
            </a:r>
            <a:r>
              <a:rPr lang="en-US" sz="1200" dirty="0">
                <a:solidFill>
                  <a:srgbClr val="FF0000"/>
                </a:solidFill>
                <a:latin typeface="+mn-lt"/>
              </a:rPr>
              <a:t>id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": ”e8079ab…”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         }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     }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352550"/>
            <a:ext cx="762000" cy="571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200150"/>
            <a:ext cx="3810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6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Token generated using password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Deep Dive into Keystone Tokens and Lessons Learned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1485900"/>
            <a:ext cx="4419600" cy="4708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Header: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+mn-lt"/>
              </a:rPr>
              <a:t>X</a:t>
            </a:r>
            <a:r>
              <a:rPr lang="en-US" sz="1200" dirty="0">
                <a:solidFill>
                  <a:srgbClr val="FF0000"/>
                </a:solidFill>
                <a:latin typeface="+mn-lt"/>
              </a:rPr>
              <a:t>-Subject-Token: a740dcd6f3fc404aaaf556b9cbd2f994</a:t>
            </a:r>
          </a:p>
          <a:p>
            <a:endParaRPr lang="en-US" sz="1200" dirty="0" smtClean="0">
              <a:solidFill>
                <a:schemeClr val="bg1"/>
              </a:solidFill>
              <a:latin typeface="+mn-lt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Body: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{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"token": {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 "methods": [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   "</a:t>
            </a:r>
            <a:r>
              <a:rPr lang="en-US" sz="1200" dirty="0">
                <a:solidFill>
                  <a:srgbClr val="FF0000"/>
                </a:solidFill>
                <a:latin typeface="+mn-lt"/>
              </a:rPr>
              <a:t>password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"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 ],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 </a:t>
            </a:r>
            <a:r>
              <a:rPr lang="en-US" sz="1200" dirty="0">
                <a:solidFill>
                  <a:srgbClr val="FF0000"/>
                </a:solidFill>
                <a:latin typeface="+mn-lt"/>
              </a:rPr>
              <a:t>"expires_at": "2015-10-05T20:25:03.180741Z"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 "extras": {},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 "user": {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   "domain": {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     "id": "default",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     "name": "Default"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   },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   "id": "1334f3ed7eb2483b91b8192ba043b580",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   "name": </a:t>
            </a: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”smith"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 },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 "audit_ids": [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   "NnYd94BERb-y1GQulr54tg"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 ],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 </a:t>
            </a:r>
            <a:r>
              <a:rPr lang="en-US" sz="1200" dirty="0">
                <a:solidFill>
                  <a:srgbClr val="FF0000"/>
                </a:solidFill>
                <a:latin typeface="+mn-lt"/>
              </a:rPr>
              <a:t>"issued_at": "2015-10-05T19:25:03.180758Z"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}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943100"/>
            <a:ext cx="3276600" cy="2893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n-lt"/>
              </a:rPr>
              <a:t>"</a:t>
            </a:r>
            <a:r>
              <a:rPr lang="en-US" sz="1400" dirty="0">
                <a:solidFill>
                  <a:schemeClr val="bg1"/>
                </a:solidFill>
                <a:latin typeface="+mn-lt"/>
              </a:rPr>
              <a:t>auth": {</a:t>
            </a:r>
          </a:p>
          <a:p>
            <a:r>
              <a:rPr lang="en-US" sz="1400" dirty="0">
                <a:solidFill>
                  <a:schemeClr val="bg1"/>
                </a:solidFill>
                <a:latin typeface="+mn-lt"/>
              </a:rPr>
              <a:t>        "identity": {</a:t>
            </a:r>
          </a:p>
          <a:p>
            <a:r>
              <a:rPr lang="en-US" sz="1400" dirty="0">
                <a:solidFill>
                  <a:schemeClr val="bg1"/>
                </a:solidFill>
                <a:latin typeface="+mn-lt"/>
              </a:rPr>
              <a:t>            "methods": [</a:t>
            </a:r>
          </a:p>
          <a:p>
            <a:r>
              <a:rPr lang="en-US" sz="1400" dirty="0">
                <a:solidFill>
                  <a:schemeClr val="bg1"/>
                </a:solidFill>
                <a:latin typeface="+mn-lt"/>
              </a:rPr>
              <a:t>                "password"</a:t>
            </a:r>
          </a:p>
          <a:p>
            <a:r>
              <a:rPr lang="en-US" sz="1400" dirty="0">
                <a:solidFill>
                  <a:schemeClr val="bg1"/>
                </a:solidFill>
                <a:latin typeface="+mn-lt"/>
              </a:rPr>
              <a:t>            ],</a:t>
            </a:r>
          </a:p>
          <a:p>
            <a:r>
              <a:rPr lang="en-US" sz="1400" dirty="0">
                <a:solidFill>
                  <a:schemeClr val="bg1"/>
                </a:solidFill>
                <a:latin typeface="+mn-lt"/>
              </a:rPr>
              <a:t>            "password": 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{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+mn-lt"/>
              </a:rPr>
              <a:t>                "</a:t>
            </a:r>
            <a:r>
              <a:rPr lang="en-US" sz="1400" dirty="0">
                <a:solidFill>
                  <a:srgbClr val="FF0000"/>
                </a:solidFill>
                <a:latin typeface="+mn-lt"/>
              </a:rPr>
              <a:t>user</a:t>
            </a:r>
            <a:r>
              <a:rPr lang="en-US" sz="1400" dirty="0">
                <a:solidFill>
                  <a:schemeClr val="bg1"/>
                </a:solidFill>
                <a:latin typeface="+mn-lt"/>
              </a:rPr>
              <a:t>": 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{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+mn-lt"/>
              </a:rPr>
              <a:t>                     ”</a:t>
            </a:r>
            <a:r>
              <a:rPr lang="en-US" sz="1400" dirty="0">
                <a:solidFill>
                  <a:srgbClr val="FF0000"/>
                </a:solidFill>
                <a:latin typeface="+mn-lt"/>
              </a:rPr>
              <a:t>domain</a:t>
            </a:r>
            <a:r>
              <a:rPr lang="en-US" sz="1400" dirty="0">
                <a:solidFill>
                  <a:schemeClr val="bg1"/>
                </a:solidFill>
                <a:latin typeface="+mn-lt"/>
              </a:rPr>
              <a:t>": {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+mn-lt"/>
              </a:rPr>
              <a:t>                         ”</a:t>
            </a:r>
            <a:r>
              <a:rPr lang="en-US" sz="1400" dirty="0">
                <a:solidFill>
                  <a:schemeClr val="bg1"/>
                </a:solidFill>
                <a:latin typeface="+mn-lt"/>
              </a:rPr>
              <a:t>name": ”</a:t>
            </a:r>
            <a:r>
              <a:rPr lang="en-US" sz="1400" dirty="0">
                <a:solidFill>
                  <a:srgbClr val="FF0000"/>
                </a:solidFill>
                <a:latin typeface="+mn-lt"/>
              </a:rPr>
              <a:t>Default</a:t>
            </a:r>
            <a:r>
              <a:rPr lang="en-US" sz="1400" dirty="0">
                <a:solidFill>
                  <a:schemeClr val="bg1"/>
                </a:solidFill>
                <a:latin typeface="+mn-lt"/>
              </a:rPr>
              <a:t>”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+mn-lt"/>
              </a:rPr>
              <a:t>                     },</a:t>
            </a:r>
            <a:endParaRPr lang="en-US" sz="1400" dirty="0">
              <a:solidFill>
                <a:schemeClr val="bg1"/>
              </a:solidFill>
              <a:latin typeface="+mn-lt"/>
            </a:endParaRPr>
          </a:p>
          <a:p>
            <a:r>
              <a:rPr lang="en-US" sz="1400" dirty="0">
                <a:solidFill>
                  <a:schemeClr val="bg1"/>
                </a:solidFill>
                <a:latin typeface="+mn-lt"/>
              </a:rPr>
              <a:t>                    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 ”name"</a:t>
            </a:r>
            <a:r>
              <a:rPr lang="en-US" sz="1400" dirty="0">
                <a:solidFill>
                  <a:schemeClr val="bg1"/>
                </a:solidFill>
                <a:latin typeface="+mn-lt"/>
              </a:rPr>
              <a:t>: 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”</a:t>
            </a:r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Smith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"</a:t>
            </a:r>
            <a:r>
              <a:rPr lang="en-US" sz="1400" dirty="0">
                <a:solidFill>
                  <a:schemeClr val="bg1"/>
                </a:solidFill>
                <a:latin typeface="+mn-lt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+mn-lt"/>
              </a:rPr>
              <a:t>                    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 "</a:t>
            </a:r>
            <a:r>
              <a:rPr lang="en-US" sz="1400" dirty="0">
                <a:solidFill>
                  <a:schemeClr val="bg1"/>
                </a:solidFill>
                <a:latin typeface="+mn-lt"/>
              </a:rPr>
              <a:t>password": "</a:t>
            </a:r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secretsecret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”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+mn-lt"/>
              </a:rPr>
              <a:t>                }</a:t>
            </a:r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86200" y="3028950"/>
            <a:ext cx="30480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98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generated using token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Deep Dive into Keystone Tokens and Lessons Learned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1314450"/>
            <a:ext cx="4419600" cy="4708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Header: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+mn-lt"/>
              </a:rPr>
              <a:t>X</a:t>
            </a:r>
            <a:r>
              <a:rPr lang="en-US" sz="1200" dirty="0">
                <a:solidFill>
                  <a:srgbClr val="FF0000"/>
                </a:solidFill>
                <a:latin typeface="+mn-lt"/>
              </a:rPr>
              <a:t>-Subject-Token: </a:t>
            </a:r>
            <a:r>
              <a:rPr lang="nl-NL" sz="1200" dirty="0">
                <a:solidFill>
                  <a:srgbClr val="FF0000"/>
                </a:solidFill>
                <a:latin typeface="+mn-lt"/>
              </a:rPr>
              <a:t>3fb7b3b0a0a8489882f07fdb9cd2a990</a:t>
            </a:r>
            <a:endParaRPr lang="en-US" sz="1200" dirty="0">
              <a:solidFill>
                <a:srgbClr val="FF0000"/>
              </a:solidFill>
              <a:latin typeface="+mn-lt"/>
            </a:endParaRPr>
          </a:p>
          <a:p>
            <a:endParaRPr lang="en-US" sz="1200" dirty="0" smtClean="0">
              <a:solidFill>
                <a:schemeClr val="bg1"/>
              </a:solidFill>
              <a:latin typeface="+mn-lt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+mn-lt"/>
              </a:rPr>
              <a:t>Body: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"token": {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</a:t>
            </a:r>
            <a:r>
              <a:rPr lang="en-US" sz="1200" dirty="0">
                <a:solidFill>
                  <a:srgbClr val="FF0000"/>
                </a:solidFill>
                <a:latin typeface="+mn-lt"/>
              </a:rPr>
              <a:t> "issued_at": "2015-10-05T19:40:38.943250Z",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 "audit_ids": [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   "4vNgmP5cQk6sMpPiw7EnCg",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   "HFwMKdDrSCOq-MAtkXKTlw"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 ],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 "user": {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   "name": </a:t>
            </a: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”smith"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,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   "id": "1334f3ed7eb2483b91b8192ba043b580",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   "domain": {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     "name": "Default",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     "id": "default"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   }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 },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 "extras": {},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 </a:t>
            </a:r>
            <a:r>
              <a:rPr lang="en-US" sz="1200" dirty="0">
                <a:solidFill>
                  <a:srgbClr val="FF0000"/>
                </a:solidFill>
                <a:latin typeface="+mn-lt"/>
              </a:rPr>
              <a:t>"expires_at": "2015-10-05T20:31:26.727283Z",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 "methods": [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   "</a:t>
            </a:r>
            <a:r>
              <a:rPr lang="en-US" sz="1200" dirty="0">
                <a:solidFill>
                  <a:srgbClr val="FF0000"/>
                </a:solidFill>
                <a:latin typeface="+mn-lt"/>
              </a:rPr>
              <a:t>token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",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   "password"</a:t>
            </a:r>
          </a:p>
          <a:p>
            <a:r>
              <a:rPr lang="en-US" sz="1200" dirty="0">
                <a:solidFill>
                  <a:schemeClr val="bg1"/>
                </a:solidFill>
                <a:latin typeface="+mn-lt"/>
              </a:rPr>
              <a:t>    </a:t>
            </a: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]</a:t>
            </a: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228851"/>
            <a:ext cx="3276600" cy="22467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n-lt"/>
              </a:rPr>
              <a:t>"</a:t>
            </a:r>
            <a:r>
              <a:rPr lang="en-US" sz="1400" dirty="0">
                <a:solidFill>
                  <a:schemeClr val="bg1"/>
                </a:solidFill>
                <a:latin typeface="+mn-lt"/>
              </a:rPr>
              <a:t>auth": {</a:t>
            </a:r>
          </a:p>
          <a:p>
            <a:r>
              <a:rPr lang="en-US" sz="1400" dirty="0">
                <a:solidFill>
                  <a:schemeClr val="bg1"/>
                </a:solidFill>
                <a:latin typeface="+mn-lt"/>
              </a:rPr>
              <a:t>        "identity": {</a:t>
            </a:r>
          </a:p>
          <a:p>
            <a:r>
              <a:rPr lang="en-US" sz="1400" dirty="0">
                <a:solidFill>
                  <a:schemeClr val="bg1"/>
                </a:solidFill>
                <a:latin typeface="+mn-lt"/>
              </a:rPr>
              <a:t>            "methods": [</a:t>
            </a:r>
          </a:p>
          <a:p>
            <a:r>
              <a:rPr lang="en-US" sz="1400" dirty="0">
                <a:solidFill>
                  <a:schemeClr val="bg1"/>
                </a:solidFill>
                <a:latin typeface="+mn-lt"/>
              </a:rPr>
              <a:t>                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”</a:t>
            </a:r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token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"</a:t>
            </a:r>
            <a:endParaRPr lang="en-US" sz="1400" dirty="0">
              <a:solidFill>
                <a:schemeClr val="bg1"/>
              </a:solidFill>
              <a:latin typeface="+mn-lt"/>
            </a:endParaRPr>
          </a:p>
          <a:p>
            <a:r>
              <a:rPr lang="en-US" sz="1400" dirty="0">
                <a:solidFill>
                  <a:schemeClr val="bg1"/>
                </a:solidFill>
                <a:latin typeface="+mn-lt"/>
              </a:rPr>
              <a:t>            ],</a:t>
            </a:r>
          </a:p>
          <a:p>
            <a:r>
              <a:rPr lang="en-US" sz="1400" dirty="0">
                <a:solidFill>
                  <a:schemeClr val="bg1"/>
                </a:solidFill>
                <a:latin typeface="+mn-lt"/>
              </a:rPr>
              <a:t>            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”token"</a:t>
            </a:r>
            <a:r>
              <a:rPr lang="en-US" sz="1400" dirty="0">
                <a:solidFill>
                  <a:schemeClr val="bg1"/>
                </a:solidFill>
                <a:latin typeface="+mn-lt"/>
              </a:rPr>
              <a:t>: 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               “</a:t>
            </a:r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id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”: “</a:t>
            </a:r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a7409b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”</a:t>
            </a:r>
          </a:p>
          <a:p>
            <a:r>
              <a:rPr lang="en-US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           }</a:t>
            </a:r>
          </a:p>
          <a:p>
            <a:r>
              <a:rPr lang="en-US" sz="14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      }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+mn-lt"/>
              </a:rPr>
              <a:t>}</a:t>
            </a:r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86200" y="3086100"/>
            <a:ext cx="30480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25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133350"/>
            <a:ext cx="6019800" cy="5257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Identity Token Path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4800" y="895350"/>
            <a:ext cx="1828800" cy="342900"/>
          </a:xfrm>
          <a:prstGeom prst="roundRect">
            <a:avLst/>
          </a:prstGeom>
          <a:solidFill>
            <a:srgbClr val="83C1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User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934200" y="895350"/>
            <a:ext cx="1981200" cy="342900"/>
          </a:xfrm>
          <a:prstGeom prst="roundRect">
            <a:avLst/>
          </a:prstGeom>
          <a:solidFill>
            <a:srgbClr val="83C1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OpenStack Service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>
            <a:stCxn id="6" idx="2"/>
          </p:cNvCxnSpPr>
          <p:nvPr/>
        </p:nvCxnSpPr>
        <p:spPr>
          <a:xfrm>
            <a:off x="1219200" y="1238250"/>
            <a:ext cx="0" cy="3905250"/>
          </a:xfrm>
          <a:prstGeom prst="line">
            <a:avLst/>
          </a:prstGeom>
          <a:ln w="7620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9" idx="2"/>
          </p:cNvCxnSpPr>
          <p:nvPr/>
        </p:nvCxnSpPr>
        <p:spPr>
          <a:xfrm>
            <a:off x="7924800" y="1238250"/>
            <a:ext cx="0" cy="3905250"/>
          </a:xfrm>
          <a:prstGeom prst="line">
            <a:avLst/>
          </a:prstGeom>
          <a:ln w="7620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19200" y="2000250"/>
            <a:ext cx="3429000" cy="0"/>
          </a:xfrm>
          <a:prstGeom prst="straightConnector1">
            <a:avLst/>
          </a:prstGeom>
          <a:ln w="12700" cmpd="sng">
            <a:solidFill>
              <a:schemeClr val="tx2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4000" y="158115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+mn-lt"/>
              </a:rPr>
              <a:t>Step 1:</a:t>
            </a:r>
            <a:r>
              <a:rPr lang="en-US" sz="1000" dirty="0" smtClean="0">
                <a:latin typeface="+mn-lt"/>
              </a:rPr>
              <a:t> Obtain unscoped token with credentials</a:t>
            </a:r>
          </a:p>
          <a:p>
            <a:r>
              <a:rPr lang="en-US" sz="1000" dirty="0" smtClean="0">
                <a:latin typeface="+mn-lt"/>
              </a:rPr>
              <a:t>POST v3/auth/tokens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733800" y="895350"/>
            <a:ext cx="1828800" cy="342900"/>
          </a:xfrm>
          <a:prstGeom prst="roundRect">
            <a:avLst/>
          </a:prstGeom>
          <a:solidFill>
            <a:srgbClr val="83C1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Keystone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17" name="Straight Connector 16"/>
          <p:cNvCxnSpPr>
            <a:stCxn id="16" idx="2"/>
          </p:cNvCxnSpPr>
          <p:nvPr/>
        </p:nvCxnSpPr>
        <p:spPr>
          <a:xfrm>
            <a:off x="4648200" y="1238250"/>
            <a:ext cx="0" cy="3905250"/>
          </a:xfrm>
          <a:prstGeom prst="line">
            <a:avLst/>
          </a:prstGeom>
          <a:ln w="7620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219200" y="2514600"/>
            <a:ext cx="3429000" cy="0"/>
          </a:xfrm>
          <a:prstGeom prst="straightConnector1">
            <a:avLst/>
          </a:prstGeom>
          <a:ln w="12700" cmpd="sng">
            <a:solidFill>
              <a:schemeClr val="tx2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24000" y="211455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+mn-lt"/>
              </a:rPr>
              <a:t>Step 2:</a:t>
            </a:r>
            <a:r>
              <a:rPr lang="en-US" sz="1000" dirty="0" smtClean="0">
                <a:latin typeface="+mn-lt"/>
              </a:rPr>
              <a:t> Discover projects you have access to</a:t>
            </a:r>
          </a:p>
          <a:p>
            <a:r>
              <a:rPr lang="en-US" sz="1000" dirty="0" smtClean="0">
                <a:latin typeface="+mn-lt"/>
              </a:rPr>
              <a:t>GET v3/users/&lt;user_id&gt;/projects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219200" y="3028950"/>
            <a:ext cx="3429000" cy="0"/>
          </a:xfrm>
          <a:prstGeom prst="straightConnector1">
            <a:avLst/>
          </a:prstGeom>
          <a:ln w="12700" cmpd="sng">
            <a:solidFill>
              <a:schemeClr val="tx2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24000" y="26289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+mn-lt"/>
              </a:rPr>
              <a:t>Step 3:</a:t>
            </a:r>
            <a:r>
              <a:rPr lang="en-US" sz="1000" dirty="0" smtClean="0">
                <a:latin typeface="+mn-lt"/>
              </a:rPr>
              <a:t> Obtain project scoped token either with your credentials or unscoped token from step 1. 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219200" y="3409950"/>
            <a:ext cx="6705600" cy="0"/>
          </a:xfrm>
          <a:prstGeom prst="straightConnector1">
            <a:avLst/>
          </a:prstGeom>
          <a:ln w="12700" cmpd="sng">
            <a:solidFill>
              <a:schemeClr val="tx2"/>
            </a:solidFill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00600" y="302895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+mn-lt"/>
              </a:rPr>
              <a:t>Step 4:</a:t>
            </a:r>
            <a:r>
              <a:rPr lang="en-US" sz="1000" dirty="0" smtClean="0">
                <a:latin typeface="+mn-lt"/>
              </a:rPr>
              <a:t> Invoke the target service by sending requests to endpoints in token from step 3 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648200" y="3867150"/>
            <a:ext cx="3276600" cy="0"/>
          </a:xfrm>
          <a:prstGeom prst="straightConnector1">
            <a:avLst/>
          </a:prstGeom>
          <a:ln w="12700" cmpd="sng">
            <a:solidFill>
              <a:schemeClr val="tx2"/>
            </a:solidFill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43231" y="348615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+mn-lt"/>
              </a:rPr>
              <a:t>Step 5:</a:t>
            </a:r>
            <a:r>
              <a:rPr lang="en-US" sz="1000" dirty="0" smtClean="0">
                <a:latin typeface="+mn-lt"/>
              </a:rPr>
              <a:t> Validate roles and access metadata in token with Keystone service or Keystone Middleware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966489" y="409575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+mn-lt"/>
              </a:rPr>
              <a:t>Step 6:</a:t>
            </a:r>
            <a:r>
              <a:rPr lang="en-US" sz="1000" dirty="0" smtClean="0">
                <a:latin typeface="+mn-lt"/>
              </a:rPr>
              <a:t> Serve API</a:t>
            </a:r>
          </a:p>
          <a:p>
            <a:r>
              <a:rPr lang="en-US" sz="1000" dirty="0" smtClean="0">
                <a:latin typeface="+mn-lt"/>
              </a:rPr>
              <a:t>request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219200" y="4724400"/>
            <a:ext cx="6648231" cy="0"/>
          </a:xfrm>
          <a:prstGeom prst="straightConnector1">
            <a:avLst/>
          </a:prstGeom>
          <a:ln w="12700" cmpd="sng">
            <a:solidFill>
              <a:schemeClr val="tx2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542831" y="4476750"/>
            <a:ext cx="198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+mn-lt"/>
              </a:rPr>
              <a:t>Step 7:</a:t>
            </a:r>
            <a:r>
              <a:rPr lang="en-US" sz="1000" dirty="0" smtClean="0">
                <a:latin typeface="+mn-lt"/>
              </a:rPr>
              <a:t> Return response</a:t>
            </a:r>
          </a:p>
        </p:txBody>
      </p:sp>
      <p:sp>
        <p:nvSpPr>
          <p:cNvPr id="53" name="Curved Right Arrow 52"/>
          <p:cNvSpPr/>
          <p:nvPr/>
        </p:nvSpPr>
        <p:spPr>
          <a:xfrm>
            <a:off x="7696200" y="4171950"/>
            <a:ext cx="152400" cy="285750"/>
          </a:xfrm>
          <a:prstGeom prst="curvedRightArrow">
            <a:avLst/>
          </a:prstGeom>
          <a:solidFill>
            <a:schemeClr val="tx2"/>
          </a:solidFill>
          <a:ln w="127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581150"/>
            <a:ext cx="444500" cy="33337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114550"/>
            <a:ext cx="381000" cy="28575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647950"/>
            <a:ext cx="381000" cy="28575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231" y="3028950"/>
            <a:ext cx="381000" cy="28575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486150"/>
            <a:ext cx="381000" cy="28575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4171950"/>
            <a:ext cx="3810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8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/>
      <p:bldP spid="25" grpId="0"/>
      <p:bldP spid="27" grpId="0"/>
      <p:bldP spid="30" grpId="0"/>
      <p:bldP spid="50" grpId="0"/>
      <p:bldP spid="52" grpId="0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857250"/>
          </a:xfrm>
        </p:spPr>
        <p:txBody>
          <a:bodyPr/>
          <a:lstStyle/>
          <a:p>
            <a:r>
              <a:rPr lang="en-US" dirty="0" smtClean="0"/>
              <a:t>UUID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8099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Simplest </a:t>
            </a:r>
            <a:r>
              <a:rPr lang="en-US" dirty="0"/>
              <a:t>and Most Light Weight</a:t>
            </a:r>
          </a:p>
          <a:p>
            <a:pPr>
              <a:buFont typeface="Arial"/>
              <a:buChar char="•"/>
            </a:pPr>
            <a:r>
              <a:rPr lang="en-US" dirty="0" smtClean="0"/>
              <a:t>Version </a:t>
            </a:r>
            <a:r>
              <a:rPr lang="en-US" dirty="0"/>
              <a:t>4 UUID</a:t>
            </a:r>
          </a:p>
          <a:p>
            <a:pPr>
              <a:buFont typeface="Arial"/>
              <a:buChar char="•"/>
            </a:pPr>
            <a:r>
              <a:rPr lang="en-US" dirty="0" smtClean="0"/>
              <a:t>Configuration </a:t>
            </a:r>
            <a:r>
              <a:rPr lang="en-US" dirty="0"/>
              <a:t>in keystone.conf 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i="1" dirty="0" smtClean="0"/>
              <a:t>[</a:t>
            </a:r>
            <a:r>
              <a:rPr lang="en-US" i="1" dirty="0"/>
              <a:t>token</a:t>
            </a:r>
            <a:r>
              <a:rPr lang="en-US" i="1" dirty="0" smtClean="0"/>
              <a:t>]</a:t>
            </a:r>
          </a:p>
          <a:p>
            <a:pPr marL="457200" lvl="1" indent="0">
              <a:buNone/>
            </a:pPr>
            <a:r>
              <a:rPr lang="en-US" i="1" dirty="0" smtClean="0"/>
              <a:t>provider </a:t>
            </a:r>
            <a:r>
              <a:rPr lang="en-US" i="1" dirty="0"/>
              <a:t>= keystone.token.providers.</a:t>
            </a:r>
            <a:r>
              <a:rPr lang="en-US" i="1" dirty="0">
                <a:solidFill>
                  <a:srgbClr val="FF0000"/>
                </a:solidFill>
              </a:rPr>
              <a:t>uuid</a:t>
            </a:r>
            <a:r>
              <a:rPr lang="en-US" i="1" dirty="0"/>
              <a:t>.Provider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23841"/>
            <a:ext cx="1388183" cy="984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77325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</a:t>
            </a:r>
            <a:r>
              <a:rPr lang="en-US" dirty="0" smtClean="0"/>
              <a:t>Creation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24413"/>
              </p:ext>
            </p:extLst>
          </p:nvPr>
        </p:nvGraphicFramePr>
        <p:xfrm>
          <a:off x="457200" y="1200150"/>
          <a:ext cx="3962400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575030239"/>
              </p:ext>
            </p:extLst>
          </p:nvPr>
        </p:nvGraphicFramePr>
        <p:xfrm>
          <a:off x="4724400" y="1276350"/>
          <a:ext cx="4191000" cy="330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2966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</a:t>
            </a:r>
            <a:r>
              <a:rPr lang="en-US" dirty="0" smtClean="0"/>
              <a:t>Validation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526958"/>
              </p:ext>
            </p:extLst>
          </p:nvPr>
        </p:nvGraphicFramePr>
        <p:xfrm>
          <a:off x="457200" y="1200150"/>
          <a:ext cx="3962400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546076561"/>
              </p:ext>
            </p:extLst>
          </p:nvPr>
        </p:nvGraphicFramePr>
        <p:xfrm>
          <a:off x="4724400" y="1276350"/>
          <a:ext cx="4191000" cy="330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5490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361950"/>
            <a:ext cx="6477000" cy="533400"/>
          </a:xfrm>
        </p:spPr>
        <p:txBody>
          <a:bodyPr>
            <a:noAutofit/>
          </a:bodyPr>
          <a:lstStyle/>
          <a:p>
            <a:pPr algn="ctr"/>
            <a:r>
              <a:rPr lang="en-US" sz="3600" b="0" dirty="0" smtClean="0"/>
              <a:t>Configurable token hashing</a:t>
            </a:r>
            <a:endParaRPr lang="en-US" sz="3600" b="0" dirty="0"/>
          </a:p>
        </p:txBody>
      </p:sp>
      <p:pic>
        <p:nvPicPr>
          <p:cNvPr id="9" name="Picture Placeholder 8" descr="Screen Shot 2015-09-28 at 5.53.28 PM.png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64" b="-8964"/>
          <a:stretch/>
        </p:blipFill>
        <p:spPr>
          <a:xfrm>
            <a:off x="1524000" y="971550"/>
            <a:ext cx="5929490" cy="3335338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14400" y="4171950"/>
            <a:ext cx="7467600" cy="4114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openstack</a:t>
            </a:r>
            <a:r>
              <a:rPr lang="en-US" dirty="0"/>
              <a:t>/</a:t>
            </a:r>
            <a:r>
              <a:rPr lang="en-US" dirty="0" err="1"/>
              <a:t>django_openstack_auth</a:t>
            </a:r>
            <a:r>
              <a:rPr lang="en-US" dirty="0"/>
              <a:t>/blob/master/</a:t>
            </a:r>
            <a:r>
              <a:rPr lang="en-US" dirty="0" err="1"/>
              <a:t>openstack_auth</a:t>
            </a:r>
            <a:r>
              <a:rPr lang="en-US" dirty="0"/>
              <a:t>/</a:t>
            </a:r>
            <a:r>
              <a:rPr lang="en-US" dirty="0" err="1"/>
              <a:t>user.py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0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200400" y="4935040"/>
            <a:ext cx="2971800" cy="183357"/>
          </a:xfrm>
        </p:spPr>
        <p:txBody>
          <a:bodyPr/>
          <a:lstStyle/>
          <a:p>
            <a:r>
              <a:rPr lang="en-US" dirty="0" smtClean="0"/>
              <a:t>UUID – Token Generation Workflow</a:t>
            </a:r>
          </a:p>
        </p:txBody>
      </p:sp>
      <p:sp>
        <p:nvSpPr>
          <p:cNvPr id="3" name="Cloud 2"/>
          <p:cNvSpPr/>
          <p:nvPr/>
        </p:nvSpPr>
        <p:spPr>
          <a:xfrm>
            <a:off x="533400" y="590550"/>
            <a:ext cx="8001000" cy="4267200"/>
          </a:xfrm>
          <a:prstGeom prst="cloud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1504950"/>
            <a:ext cx="6400800" cy="6858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Keystone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943600" y="3333750"/>
            <a:ext cx="762000" cy="6858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KVS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5743"/>
            <a:ext cx="762000" cy="5715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2"/>
            <a:endCxn id="7" idx="0"/>
          </p:cNvCxnSpPr>
          <p:nvPr/>
        </p:nvCxnSpPr>
        <p:spPr>
          <a:xfrm>
            <a:off x="4724400" y="597243"/>
            <a:ext cx="0" cy="907707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24400" y="895350"/>
            <a:ext cx="1143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+mn-lt"/>
              </a:rPr>
              <a:t>Request Token </a:t>
            </a:r>
            <a:r>
              <a:rPr lang="en-US" sz="800" dirty="0" smtClean="0">
                <a:solidFill>
                  <a:schemeClr val="bg1"/>
                </a:solidFill>
                <a:latin typeface="+mn-lt"/>
              </a:rPr>
              <a:t>with:</a:t>
            </a:r>
          </a:p>
          <a:p>
            <a:pPr marL="171450" indent="-171450">
              <a:buFont typeface="Arial"/>
              <a:buChar char="•"/>
            </a:pPr>
            <a:r>
              <a:rPr lang="en-US" sz="800" dirty="0" smtClean="0">
                <a:solidFill>
                  <a:schemeClr val="bg1"/>
                </a:solidFill>
                <a:latin typeface="+mn-lt"/>
              </a:rPr>
              <a:t>User Name</a:t>
            </a:r>
          </a:p>
          <a:p>
            <a:pPr marL="171450" indent="-171450">
              <a:buFont typeface="Arial"/>
              <a:buChar char="•"/>
            </a:pPr>
            <a:r>
              <a:rPr lang="en-US" sz="800" dirty="0" smtClean="0">
                <a:solidFill>
                  <a:schemeClr val="bg1"/>
                </a:solidFill>
                <a:latin typeface="+mn-lt"/>
              </a:rPr>
              <a:t>Password</a:t>
            </a:r>
            <a:endParaRPr lang="en-US" sz="800" dirty="0">
              <a:solidFill>
                <a:schemeClr val="bg1"/>
              </a:solidFill>
              <a:latin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800" dirty="0" smtClean="0">
                <a:solidFill>
                  <a:schemeClr val="bg1"/>
                </a:solidFill>
                <a:latin typeface="+mn-lt"/>
              </a:rPr>
              <a:t>Project Name</a:t>
            </a:r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600200" y="1885950"/>
            <a:ext cx="1066800" cy="228600"/>
          </a:xfrm>
          <a:prstGeom prst="roundRect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Identity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2895600" y="1885950"/>
            <a:ext cx="1066800" cy="228600"/>
          </a:xfrm>
          <a:prstGeom prst="roundRect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Resources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4191000" y="1885950"/>
            <a:ext cx="1066800" cy="228600"/>
          </a:xfrm>
          <a:prstGeom prst="roundRect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Assignment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5486400" y="1885950"/>
            <a:ext cx="1066800" cy="228600"/>
          </a:xfrm>
          <a:prstGeom prst="roundRect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Catalog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838200" y="234315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800" dirty="0" smtClean="0">
                <a:solidFill>
                  <a:srgbClr val="000000"/>
                </a:solidFill>
                <a:latin typeface="+mn-lt"/>
              </a:rPr>
              <a:t>User Validation</a:t>
            </a:r>
            <a:endParaRPr lang="en-US" sz="800" dirty="0">
              <a:solidFill>
                <a:srgbClr val="000000"/>
              </a:solidFill>
              <a:latin typeface="+mn-lt"/>
            </a:endParaRPr>
          </a:p>
          <a:p>
            <a:pPr lvl="0" algn="r"/>
            <a:r>
              <a:rPr lang="en-US" sz="800" dirty="0">
                <a:solidFill>
                  <a:srgbClr val="000000"/>
                </a:solidFill>
                <a:latin typeface="+mn-lt"/>
              </a:rPr>
              <a:t>Retrieves </a:t>
            </a:r>
            <a:r>
              <a:rPr lang="en-US" sz="800" b="1" dirty="0">
                <a:solidFill>
                  <a:srgbClr val="000000"/>
                </a:solidFill>
                <a:latin typeface="+mn-lt"/>
              </a:rPr>
              <a:t>User </a:t>
            </a:r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ID</a:t>
            </a:r>
            <a:endParaRPr lang="en-US" sz="8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781800" y="1885950"/>
            <a:ext cx="1066800" cy="228600"/>
          </a:xfrm>
          <a:prstGeom prst="roundRect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Token</a:t>
            </a:r>
            <a:endParaRPr lang="en-US" sz="1400" dirty="0"/>
          </a:p>
        </p:txBody>
      </p:sp>
      <p:cxnSp>
        <p:nvCxnSpPr>
          <p:cNvPr id="33" name="Elbow Connector 32"/>
          <p:cNvCxnSpPr>
            <a:stCxn id="16" idx="2"/>
          </p:cNvCxnSpPr>
          <p:nvPr/>
        </p:nvCxnSpPr>
        <p:spPr>
          <a:xfrm rot="16200000" flipH="1">
            <a:off x="1581150" y="2667000"/>
            <a:ext cx="1562100" cy="457200"/>
          </a:xfrm>
          <a:prstGeom prst="bentConnector2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133600" y="234315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800" dirty="0" smtClean="0">
                <a:solidFill>
                  <a:srgbClr val="000000"/>
                </a:solidFill>
                <a:latin typeface="+mn-lt"/>
              </a:rPr>
              <a:t>Project Validation</a:t>
            </a:r>
            <a:endParaRPr lang="en-US" sz="800" dirty="0">
              <a:solidFill>
                <a:srgbClr val="000000"/>
              </a:solidFill>
              <a:latin typeface="+mn-lt"/>
            </a:endParaRPr>
          </a:p>
          <a:p>
            <a:pPr lvl="0" algn="r"/>
            <a:r>
              <a:rPr lang="en-US" sz="800" dirty="0">
                <a:solidFill>
                  <a:srgbClr val="000000"/>
                </a:solidFill>
                <a:latin typeface="+mn-lt"/>
              </a:rPr>
              <a:t>Retrieves </a:t>
            </a:r>
            <a:r>
              <a:rPr lang="en-US" sz="800" b="1" dirty="0">
                <a:solidFill>
                  <a:srgbClr val="000000"/>
                </a:solidFill>
                <a:latin typeface="+mn-lt"/>
              </a:rPr>
              <a:t>Project ID</a:t>
            </a:r>
            <a:r>
              <a:rPr lang="en-US" sz="800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en-US" sz="800" b="1" dirty="0">
                <a:solidFill>
                  <a:srgbClr val="000000"/>
                </a:solidFill>
                <a:latin typeface="+mn-lt"/>
              </a:rPr>
              <a:t>Domain ID 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3333750"/>
            <a:ext cx="762000" cy="762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3333750"/>
            <a:ext cx="838200" cy="838200"/>
          </a:xfrm>
          <a:prstGeom prst="rect">
            <a:avLst/>
          </a:prstGeom>
        </p:spPr>
      </p:pic>
      <p:cxnSp>
        <p:nvCxnSpPr>
          <p:cNvPr id="39" name="Elbow Connector 38"/>
          <p:cNvCxnSpPr>
            <a:endCxn id="38" idx="1"/>
          </p:cNvCxnSpPr>
          <p:nvPr/>
        </p:nvCxnSpPr>
        <p:spPr>
          <a:xfrm rot="16200000" flipH="1">
            <a:off x="3028950" y="2514600"/>
            <a:ext cx="1638300" cy="838200"/>
          </a:xfrm>
          <a:prstGeom prst="bentConnector2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648200" y="2114550"/>
            <a:ext cx="0" cy="121920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05200" y="2343150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800" dirty="0">
                <a:solidFill>
                  <a:srgbClr val="000000"/>
                </a:solidFill>
                <a:latin typeface="+mn-lt"/>
              </a:rPr>
              <a:t>Retrieves </a:t>
            </a:r>
            <a:r>
              <a:rPr lang="en-US" sz="800" b="1" dirty="0">
                <a:solidFill>
                  <a:srgbClr val="000000"/>
                </a:solidFill>
                <a:latin typeface="+mn-lt"/>
              </a:rPr>
              <a:t>Roles</a:t>
            </a:r>
            <a:r>
              <a:rPr lang="en-US" sz="800" dirty="0">
                <a:solidFill>
                  <a:srgbClr val="000000"/>
                </a:solidFill>
                <a:latin typeface="+mn-lt"/>
              </a:rPr>
              <a:t> for this User on the Project or Domain</a:t>
            </a:r>
          </a:p>
          <a:p>
            <a:pPr lvl="0" algn="r"/>
            <a:r>
              <a:rPr lang="en-US" sz="800" dirty="0">
                <a:solidFill>
                  <a:srgbClr val="000000"/>
                </a:solidFill>
                <a:latin typeface="+mn-lt"/>
              </a:rPr>
              <a:t>Returns </a:t>
            </a:r>
            <a:r>
              <a:rPr lang="en-US" sz="800" b="1" dirty="0">
                <a:solidFill>
                  <a:srgbClr val="000000"/>
                </a:solidFill>
                <a:latin typeface="+mn-lt"/>
              </a:rPr>
              <a:t>Failure</a:t>
            </a:r>
            <a:r>
              <a:rPr lang="en-US" sz="800" dirty="0">
                <a:solidFill>
                  <a:srgbClr val="000000"/>
                </a:solidFill>
                <a:latin typeface="+mn-lt"/>
              </a:rPr>
              <a:t> if the User does not have any </a:t>
            </a:r>
            <a:r>
              <a:rPr lang="en-US" sz="800" dirty="0" smtClean="0">
                <a:solidFill>
                  <a:srgbClr val="000000"/>
                </a:solidFill>
                <a:latin typeface="+mn-lt"/>
              </a:rPr>
              <a:t>Role</a:t>
            </a:r>
            <a:endParaRPr lang="en-US" sz="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19600" y="234315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800" dirty="0">
                <a:solidFill>
                  <a:srgbClr val="000000"/>
                </a:solidFill>
                <a:latin typeface="+mn-lt"/>
              </a:rPr>
              <a:t>Retrieves </a:t>
            </a:r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Services </a:t>
            </a:r>
            <a:r>
              <a:rPr lang="en-US" sz="800" dirty="0" smtClean="0">
                <a:solidFill>
                  <a:srgbClr val="000000"/>
                </a:solidFill>
                <a:latin typeface="+mn-lt"/>
              </a:rPr>
              <a:t>and  </a:t>
            </a:r>
            <a:r>
              <a:rPr lang="en-US" sz="800" b="1" dirty="0">
                <a:solidFill>
                  <a:srgbClr val="000000"/>
                </a:solidFill>
                <a:latin typeface="+mn-lt"/>
              </a:rPr>
              <a:t>E</a:t>
            </a:r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ndpoints</a:t>
            </a:r>
            <a:r>
              <a:rPr lang="en-US" sz="8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+mn-lt"/>
              </a:rPr>
              <a:t>for all </a:t>
            </a:r>
            <a:r>
              <a:rPr lang="en-US" sz="800" dirty="0" smtClean="0">
                <a:solidFill>
                  <a:srgbClr val="000000"/>
                </a:solidFill>
                <a:latin typeface="+mn-lt"/>
              </a:rPr>
              <a:t>the services</a:t>
            </a:r>
            <a:endParaRPr lang="en-US" sz="800" dirty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47" name="Elbow Connector 46"/>
          <p:cNvCxnSpPr>
            <a:endCxn id="38" idx="3"/>
          </p:cNvCxnSpPr>
          <p:nvPr/>
        </p:nvCxnSpPr>
        <p:spPr>
          <a:xfrm rot="5400000">
            <a:off x="4591050" y="2628900"/>
            <a:ext cx="1638300" cy="609600"/>
          </a:xfrm>
          <a:prstGeom prst="bentConnector2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91200" y="234315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rgbClr val="000000"/>
                </a:solidFill>
                <a:latin typeface="+mn-lt"/>
              </a:rPr>
              <a:t>Bundles </a:t>
            </a:r>
            <a:r>
              <a:rPr lang="en-US" sz="800" b="1" dirty="0">
                <a:solidFill>
                  <a:srgbClr val="000000"/>
                </a:solidFill>
                <a:latin typeface="+mn-lt"/>
              </a:rPr>
              <a:t>Identity</a:t>
            </a:r>
            <a:r>
              <a:rPr lang="en-US" sz="8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800" b="1" dirty="0">
                <a:solidFill>
                  <a:srgbClr val="000000"/>
                </a:solidFill>
                <a:latin typeface="+mn-lt"/>
              </a:rPr>
              <a:t>Resource</a:t>
            </a:r>
            <a:r>
              <a:rPr lang="en-US" sz="8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800" b="1" dirty="0">
                <a:solidFill>
                  <a:srgbClr val="000000"/>
                </a:solidFill>
                <a:latin typeface="+mn-lt"/>
              </a:rPr>
              <a:t>Assignment</a:t>
            </a:r>
            <a:r>
              <a:rPr lang="en-US" sz="800" dirty="0">
                <a:solidFill>
                  <a:srgbClr val="000000"/>
                </a:solidFill>
                <a:latin typeface="+mn-lt"/>
              </a:rPr>
              <a:t>, and </a:t>
            </a:r>
            <a:r>
              <a:rPr lang="en-US" sz="800" b="1" dirty="0">
                <a:solidFill>
                  <a:srgbClr val="000000"/>
                </a:solidFill>
                <a:latin typeface="+mn-lt"/>
              </a:rPr>
              <a:t>Catalog</a:t>
            </a:r>
            <a:r>
              <a:rPr lang="en-US" sz="800" dirty="0">
                <a:solidFill>
                  <a:srgbClr val="000000"/>
                </a:solidFill>
                <a:latin typeface="+mn-lt"/>
              </a:rPr>
              <a:t> information into Token </a:t>
            </a:r>
            <a:r>
              <a:rPr lang="en-US" sz="800" dirty="0" smtClean="0">
                <a:solidFill>
                  <a:srgbClr val="000000"/>
                </a:solidFill>
                <a:latin typeface="+mn-lt"/>
              </a:rPr>
              <a:t>Payload</a:t>
            </a:r>
          </a:p>
          <a:p>
            <a:pPr algn="r"/>
            <a:r>
              <a:rPr lang="en-US" sz="800" dirty="0" smtClean="0">
                <a:solidFill>
                  <a:srgbClr val="000000"/>
                </a:solidFill>
                <a:latin typeface="+mn-lt"/>
              </a:rPr>
              <a:t>Creates </a:t>
            </a:r>
            <a:r>
              <a:rPr lang="en-US" sz="800" dirty="0">
                <a:solidFill>
                  <a:srgbClr val="000000"/>
                </a:solidFill>
                <a:latin typeface="+mn-lt"/>
              </a:rPr>
              <a:t>Token </a:t>
            </a:r>
            <a:r>
              <a:rPr lang="en-US" sz="800" dirty="0" smtClean="0">
                <a:solidFill>
                  <a:srgbClr val="000000"/>
                </a:solidFill>
                <a:latin typeface="+mn-lt"/>
              </a:rPr>
              <a:t>ID </a:t>
            </a:r>
            <a:r>
              <a:rPr lang="en-US" sz="800" dirty="0">
                <a:solidFill>
                  <a:srgbClr val="000000"/>
                </a:solidFill>
                <a:latin typeface="+mn-lt"/>
              </a:rPr>
              <a:t> :</a:t>
            </a:r>
            <a:endParaRPr lang="en-US" sz="800" dirty="0" smtClean="0">
              <a:solidFill>
                <a:srgbClr val="000000"/>
              </a:solidFill>
              <a:latin typeface="+mn-lt"/>
            </a:endParaRPr>
          </a:p>
          <a:p>
            <a:pPr marL="0" lvl="2" algn="r"/>
            <a:r>
              <a:rPr lang="en-US" sz="800" b="1" dirty="0">
                <a:solidFill>
                  <a:srgbClr val="FF0000"/>
                </a:solidFill>
                <a:latin typeface="+mn-lt"/>
              </a:rPr>
              <a:t>uuid.uuid4().</a:t>
            </a:r>
            <a:r>
              <a:rPr lang="en-US" sz="800" b="1" dirty="0" smtClean="0">
                <a:solidFill>
                  <a:srgbClr val="FF0000"/>
                </a:solidFill>
                <a:latin typeface="+mn-lt"/>
              </a:rPr>
              <a:t>hex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15200" y="2343150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+mn-lt"/>
              </a:rPr>
              <a:t>Store </a:t>
            </a:r>
            <a:r>
              <a:rPr lang="en-US" sz="800" dirty="0">
                <a:solidFill>
                  <a:srgbClr val="000000"/>
                </a:solidFill>
                <a:latin typeface="+mn-lt"/>
              </a:rPr>
              <a:t>them in SQL</a:t>
            </a:r>
            <a:r>
              <a:rPr lang="en-US" sz="800" dirty="0" smtClean="0">
                <a:solidFill>
                  <a:srgbClr val="000000"/>
                </a:solidFill>
                <a:latin typeface="+mn-lt"/>
              </a:rPr>
              <a:t>/KVS:</a:t>
            </a:r>
          </a:p>
          <a:p>
            <a:pPr marL="171450" indent="-171450">
              <a:buFont typeface="Arial"/>
              <a:buChar char="•"/>
            </a:pPr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Token ID</a:t>
            </a:r>
          </a:p>
          <a:p>
            <a:pPr marL="171450" indent="-171450">
              <a:buFont typeface="Arial"/>
              <a:buChar char="•"/>
            </a:pPr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Expiration</a:t>
            </a:r>
          </a:p>
          <a:p>
            <a:pPr marL="171450" indent="-171450">
              <a:buFont typeface="Arial"/>
              <a:buChar char="•"/>
            </a:pPr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Valid</a:t>
            </a:r>
          </a:p>
          <a:p>
            <a:pPr marL="171450" indent="-171450">
              <a:buFont typeface="Arial"/>
              <a:buChar char="•"/>
            </a:pPr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User ID</a:t>
            </a:r>
          </a:p>
          <a:p>
            <a:pPr marL="171450" indent="-171450">
              <a:buFont typeface="Arial"/>
              <a:buChar char="•"/>
            </a:pPr>
            <a:r>
              <a:rPr lang="en-US" sz="800" b="1" dirty="0" smtClean="0">
                <a:solidFill>
                  <a:srgbClr val="000000"/>
                </a:solidFill>
                <a:latin typeface="+mn-lt"/>
              </a:rPr>
              <a:t>Extra</a:t>
            </a:r>
            <a:endParaRPr lang="en-US" sz="800" b="1" dirty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51" name="Elbow Connector 50"/>
          <p:cNvCxnSpPr/>
          <p:nvPr/>
        </p:nvCxnSpPr>
        <p:spPr>
          <a:xfrm rot="5400000">
            <a:off x="6229350" y="2590800"/>
            <a:ext cx="1562100" cy="609600"/>
          </a:xfrm>
          <a:prstGeom prst="bentConnector3">
            <a:avLst>
              <a:gd name="adj1" fmla="val 99024"/>
            </a:avLst>
          </a:prstGeom>
          <a:ln w="12700" cmpd="sng">
            <a:solidFill>
              <a:srgbClr val="800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0" y="3257550"/>
            <a:ext cx="1197864" cy="8983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5" name="Title 1"/>
          <p:cNvSpPr txBox="1">
            <a:spLocks/>
          </p:cNvSpPr>
          <p:nvPr/>
        </p:nvSpPr>
        <p:spPr>
          <a:xfrm>
            <a:off x="0" y="57150"/>
            <a:ext cx="3962400" cy="37128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/>
              <a:t>Token Generation Workflow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70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6" grpId="0"/>
      <p:bldP spid="43" grpId="0"/>
      <p:bldP spid="45" grpId="0"/>
      <p:bldP spid="49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04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Sample UUID </a:t>
            </a:r>
            <a:r>
              <a:rPr lang="en-US" dirty="0" smtClean="0"/>
              <a:t>Token in SQL Backend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Dive into Keystone Tokens and Lessons Learned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895350"/>
            <a:ext cx="8001000" cy="396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 smtClean="0">
                <a:solidFill>
                  <a:srgbClr val="FF0000"/>
                </a:solidFill>
              </a:rPr>
              <a:t>id</a:t>
            </a:r>
            <a:r>
              <a:rPr lang="en-US" sz="1500" dirty="0"/>
              <a:t>: </a:t>
            </a:r>
            <a:r>
              <a:rPr lang="en-US" sz="1500" dirty="0" smtClean="0">
                <a:solidFill>
                  <a:srgbClr val="400080"/>
                </a:solidFill>
              </a:rPr>
              <a:t>f10700e71ff045cbb850072a0bd6a4e6</a:t>
            </a:r>
          </a:p>
          <a:p>
            <a:r>
              <a:rPr lang="en-US" sz="1500" b="1" dirty="0" smtClean="0">
                <a:solidFill>
                  <a:srgbClr val="FF0000"/>
                </a:solidFill>
              </a:rPr>
              <a:t>expires</a:t>
            </a:r>
            <a:r>
              <a:rPr lang="en-US" sz="1500" dirty="0"/>
              <a:t>: 2015-10-08 21:18:</a:t>
            </a:r>
            <a:r>
              <a:rPr lang="en-US" sz="1500" dirty="0" smtClean="0"/>
              <a:t>43</a:t>
            </a:r>
          </a:p>
          <a:p>
            <a:r>
              <a:rPr lang="en-US" sz="1500" b="1" dirty="0" smtClean="0">
                <a:solidFill>
                  <a:srgbClr val="FF0000"/>
                </a:solidFill>
              </a:rPr>
              <a:t>extra</a:t>
            </a:r>
            <a:r>
              <a:rPr lang="en-US" sz="1500" dirty="0"/>
              <a:t>: {"</a:t>
            </a:r>
            <a:r>
              <a:rPr lang="en-US" sz="1500" dirty="0" err="1"/>
              <a:t>token_data</a:t>
            </a:r>
            <a:r>
              <a:rPr lang="en-US" sz="1500" dirty="0"/>
              <a:t>": {"token": {"methods": ["</a:t>
            </a:r>
            <a:r>
              <a:rPr lang="en-US" sz="1500" dirty="0">
                <a:solidFill>
                  <a:srgbClr val="FFFFFF"/>
                </a:solidFill>
              </a:rPr>
              <a:t>password</a:t>
            </a:r>
            <a:r>
              <a:rPr lang="en-US" sz="1500" dirty="0"/>
              <a:t>"], "roles": [{"id": "1688449cf1df44839b10a41e3d9b09dd", "name": "admin"}], "expires_at": "2015-10-08T21:18:43.995255Z", "project": {"domain": {"id": "default", "name": "Default"}, "id": "423d45cddec84170be365e0b31a1b15f", "name": "admin"}, "extras": {}, "user": {"domain": {"id": "default", "name": "Default"}, "id": "1334f3ed7eb2483b91b8192ba043b580", "name": "admin"}, "audit_ids": ["</a:t>
            </a:r>
            <a:r>
              <a:rPr lang="en-US" sz="1500" dirty="0">
                <a:solidFill>
                  <a:srgbClr val="FFFFFF"/>
                </a:solidFill>
              </a:rPr>
              <a:t>bI1EMzqUQM2sqFimOtIPpQ"], "issued_at": "2015-10-08T20:18:43.995284Z</a:t>
            </a:r>
            <a:r>
              <a:rPr lang="en-US" sz="1500" dirty="0"/>
              <a:t>"}}, "user": {"domain": {"id": "default", "name": "Default"}, "id": "1334f3ed7eb2483b91b8192ba043b580", "name": "admin"}, "</a:t>
            </a:r>
            <a:r>
              <a:rPr lang="en-US" sz="1500" dirty="0">
                <a:solidFill>
                  <a:srgbClr val="400080"/>
                </a:solidFill>
              </a:rPr>
              <a:t>key</a:t>
            </a:r>
            <a:r>
              <a:rPr lang="en-US" sz="1500" dirty="0"/>
              <a:t>": "</a:t>
            </a:r>
            <a:r>
              <a:rPr lang="en-US" sz="1500" dirty="0">
                <a:solidFill>
                  <a:srgbClr val="400080"/>
                </a:solidFill>
              </a:rPr>
              <a:t>f10700e71ff045cbb850072a0bd6a4e6</a:t>
            </a:r>
            <a:r>
              <a:rPr lang="en-US" sz="1500" dirty="0"/>
              <a:t>", "</a:t>
            </a:r>
            <a:r>
              <a:rPr lang="en-US" sz="1500" dirty="0" err="1"/>
              <a:t>token_version</a:t>
            </a:r>
            <a:r>
              <a:rPr lang="en-US" sz="1500" dirty="0"/>
              <a:t>"</a:t>
            </a:r>
            <a:r>
              <a:rPr lang="en-US" sz="1500" dirty="0">
                <a:solidFill>
                  <a:srgbClr val="FFFFFF"/>
                </a:solidFill>
              </a:rPr>
              <a:t>: "v3.0", </a:t>
            </a:r>
            <a:r>
              <a:rPr lang="en-US" sz="1500" dirty="0"/>
              <a:t>"tenant": {"domain": {"id": "default", "name": "Default"}, "id": "423d45cddec84170be365e0b31a1b15f", "name": "admin"}, "metadata": {"roles": ["1688449cf1df44839b10a41e3d9b09dd"]}</a:t>
            </a:r>
            <a:r>
              <a:rPr lang="en-US" sz="1500" dirty="0" smtClean="0"/>
              <a:t>}</a:t>
            </a:r>
          </a:p>
          <a:p>
            <a:r>
              <a:rPr lang="en-US" sz="1500" b="1" dirty="0" smtClean="0">
                <a:solidFill>
                  <a:srgbClr val="FF0000"/>
                </a:solidFill>
              </a:rPr>
              <a:t>valid</a:t>
            </a:r>
            <a:r>
              <a:rPr lang="en-US" sz="1500" dirty="0"/>
              <a:t>: </a:t>
            </a:r>
            <a:r>
              <a:rPr lang="en-US" sz="1500" dirty="0" smtClean="0"/>
              <a:t>1</a:t>
            </a:r>
            <a:endParaRPr lang="en-US" sz="1500" dirty="0"/>
          </a:p>
          <a:p>
            <a:r>
              <a:rPr lang="en-US" sz="1500" b="1" dirty="0">
                <a:solidFill>
                  <a:srgbClr val="FF0000"/>
                </a:solidFill>
              </a:rPr>
              <a:t>trust_id</a:t>
            </a:r>
            <a:r>
              <a:rPr lang="en-US" sz="1500" dirty="0"/>
              <a:t>: </a:t>
            </a:r>
            <a:r>
              <a:rPr lang="en-US" sz="1500" dirty="0" smtClean="0"/>
              <a:t>NULL</a:t>
            </a:r>
          </a:p>
          <a:p>
            <a:r>
              <a:rPr lang="en-US" sz="1500" b="1" dirty="0" smtClean="0">
                <a:solidFill>
                  <a:srgbClr val="FF0000"/>
                </a:solidFill>
              </a:rPr>
              <a:t>user_id</a:t>
            </a:r>
            <a:r>
              <a:rPr lang="en-US" sz="1500" dirty="0"/>
              <a:t>: 1334f3ed7eb2483b91b8192ba043b580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1047750"/>
            <a:ext cx="3352800" cy="22860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3105150"/>
            <a:ext cx="3733800" cy="22860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4019550"/>
            <a:ext cx="762000" cy="22860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6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172200" y="4960143"/>
            <a:ext cx="2971800" cy="183357"/>
          </a:xfrm>
        </p:spPr>
        <p:txBody>
          <a:bodyPr/>
          <a:lstStyle/>
          <a:p>
            <a:pPr algn="r"/>
            <a:r>
              <a:rPr lang="en-US" dirty="0" smtClean="0"/>
              <a:t>UUID – Keystone Token Validation Workflow</a:t>
            </a:r>
          </a:p>
        </p:txBody>
      </p:sp>
      <p:sp>
        <p:nvSpPr>
          <p:cNvPr id="3" name="Cloud 2"/>
          <p:cNvSpPr/>
          <p:nvPr/>
        </p:nvSpPr>
        <p:spPr>
          <a:xfrm>
            <a:off x="76200" y="209550"/>
            <a:ext cx="8991600" cy="4933950"/>
          </a:xfrm>
          <a:prstGeom prst="cloud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9000" y="2038350"/>
            <a:ext cx="1600200" cy="3810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Parse Token and Retrieve Metadata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750"/>
            <a:ext cx="762000" cy="5715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3"/>
            <a:endCxn id="32" idx="1"/>
          </p:cNvCxnSpPr>
          <p:nvPr/>
        </p:nvCxnSpPr>
        <p:spPr>
          <a:xfrm flipV="1">
            <a:off x="762000" y="1314450"/>
            <a:ext cx="1752600" cy="762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90600" y="1047750"/>
            <a:ext cx="137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+mn-lt"/>
              </a:rPr>
              <a:t>Validate Token with:</a:t>
            </a:r>
          </a:p>
          <a:p>
            <a:endParaRPr lang="en-US" sz="1000" dirty="0" smtClean="0">
              <a:solidFill>
                <a:schemeClr val="bg1"/>
              </a:solidFill>
              <a:latin typeface="+mn-lt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+mn-lt"/>
              </a:rPr>
              <a:t>GET v3/auth/tokens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X-Subject-Token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X-Auth-</a:t>
            </a: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Token</a:t>
            </a:r>
            <a:endParaRPr lang="en-US" sz="1000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267200" y="1581150"/>
            <a:ext cx="0" cy="45720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438400" y="1733550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Retrieves Token payload from token backend KVS/SQL</a:t>
            </a:r>
            <a:endParaRPr lang="en-US" sz="1000" b="1" dirty="0" smtClean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05400" y="1809750"/>
            <a:ext cx="2362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Read cached token reference and parse:</a:t>
            </a:r>
          </a:p>
          <a:p>
            <a:pPr marL="171450" indent="-171450">
              <a:buFont typeface="Arial"/>
              <a:buChar char="•"/>
            </a:pPr>
            <a:r>
              <a:rPr lang="en-US" sz="1000" b="1" dirty="0" smtClean="0">
                <a:solidFill>
                  <a:srgbClr val="000000"/>
                </a:solidFill>
                <a:latin typeface="+mn-lt"/>
              </a:rPr>
              <a:t>User ID</a:t>
            </a:r>
          </a:p>
          <a:p>
            <a:pPr marL="171450" indent="-171450">
              <a:buFont typeface="Arial"/>
              <a:buChar char="•"/>
            </a:pPr>
            <a:r>
              <a:rPr lang="en-US" sz="1000" b="1" dirty="0" smtClean="0">
                <a:solidFill>
                  <a:srgbClr val="000000"/>
                </a:solidFill>
                <a:latin typeface="+mn-lt"/>
              </a:rPr>
              <a:t>Project ID</a:t>
            </a:r>
          </a:p>
          <a:p>
            <a:pPr marL="171450" indent="-171450">
              <a:buFont typeface="Arial"/>
              <a:buChar char="•"/>
            </a:pPr>
            <a:r>
              <a:rPr lang="en-US" sz="1000" b="1" dirty="0" smtClean="0">
                <a:solidFill>
                  <a:srgbClr val="000000"/>
                </a:solidFill>
                <a:latin typeface="+mn-lt"/>
              </a:rPr>
              <a:t>Audit ID</a:t>
            </a:r>
          </a:p>
          <a:p>
            <a:pPr marL="171450" indent="-171450">
              <a:buFont typeface="Arial"/>
              <a:buChar char="•"/>
            </a:pPr>
            <a:r>
              <a:rPr lang="en-US" sz="1000" b="1" dirty="0" smtClean="0">
                <a:solidFill>
                  <a:srgbClr val="000000"/>
                </a:solidFill>
                <a:latin typeface="+mn-lt"/>
              </a:rPr>
              <a:t>Token Expiry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4659710"/>
            <a:ext cx="6096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Rounded Rectangle 31"/>
          <p:cNvSpPr/>
          <p:nvPr/>
        </p:nvSpPr>
        <p:spPr>
          <a:xfrm>
            <a:off x="2514600" y="971550"/>
            <a:ext cx="762000" cy="6858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Token</a:t>
            </a:r>
          </a:p>
          <a:p>
            <a:pPr algn="ctr"/>
            <a:r>
              <a:rPr lang="en-US" sz="1000" dirty="0" smtClean="0"/>
              <a:t>KVS</a:t>
            </a:r>
            <a:endParaRPr lang="en-US" sz="1000" dirty="0"/>
          </a:p>
        </p:txBody>
      </p:sp>
      <p:sp>
        <p:nvSpPr>
          <p:cNvPr id="12" name="Diamond 11"/>
          <p:cNvSpPr/>
          <p:nvPr/>
        </p:nvSpPr>
        <p:spPr>
          <a:xfrm>
            <a:off x="3657600" y="895350"/>
            <a:ext cx="1143000" cy="762000"/>
          </a:xfrm>
          <a:prstGeom prst="diamon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Valid?</a:t>
            </a:r>
            <a:endParaRPr lang="en-US" sz="1000" dirty="0"/>
          </a:p>
        </p:txBody>
      </p:sp>
      <p:cxnSp>
        <p:nvCxnSpPr>
          <p:cNvPr id="48" name="Straight Arrow Connector 47"/>
          <p:cNvCxnSpPr>
            <a:stCxn id="32" idx="3"/>
          </p:cNvCxnSpPr>
          <p:nvPr/>
        </p:nvCxnSpPr>
        <p:spPr>
          <a:xfrm flipV="1">
            <a:off x="3276600" y="1276350"/>
            <a:ext cx="381000" cy="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Diamond 60"/>
          <p:cNvSpPr/>
          <p:nvPr/>
        </p:nvSpPr>
        <p:spPr>
          <a:xfrm>
            <a:off x="3276600" y="2724150"/>
            <a:ext cx="2057400" cy="762000"/>
          </a:xfrm>
          <a:prstGeom prst="diamon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Current Time &lt; Expiry Time</a:t>
            </a:r>
            <a:endParaRPr lang="en-US" sz="1000" dirty="0"/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4267200" y="2419350"/>
            <a:ext cx="0" cy="30480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410200" y="1123950"/>
            <a:ext cx="1600200" cy="3048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Token Not Found</a:t>
            </a:r>
          </a:p>
        </p:txBody>
      </p:sp>
      <p:cxnSp>
        <p:nvCxnSpPr>
          <p:cNvPr id="65" name="Straight Arrow Connector 64"/>
          <p:cNvCxnSpPr>
            <a:stCxn id="12" idx="3"/>
            <a:endCxn id="64" idx="1"/>
          </p:cNvCxnSpPr>
          <p:nvPr/>
        </p:nvCxnSpPr>
        <p:spPr>
          <a:xfrm>
            <a:off x="4800600" y="1276350"/>
            <a:ext cx="609600" cy="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410200" y="2952750"/>
            <a:ext cx="1600200" cy="3048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Token Not Found</a:t>
            </a:r>
          </a:p>
        </p:txBody>
      </p:sp>
      <p:cxnSp>
        <p:nvCxnSpPr>
          <p:cNvPr id="69" name="Straight Arrow Connector 68"/>
          <p:cNvCxnSpPr>
            <a:stCxn id="61" idx="3"/>
          </p:cNvCxnSpPr>
          <p:nvPr/>
        </p:nvCxnSpPr>
        <p:spPr>
          <a:xfrm>
            <a:off x="5334000" y="3105150"/>
            <a:ext cx="76200" cy="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1" name="Diamond 70"/>
          <p:cNvSpPr/>
          <p:nvPr/>
        </p:nvSpPr>
        <p:spPr>
          <a:xfrm>
            <a:off x="3581400" y="3714750"/>
            <a:ext cx="1371600" cy="762000"/>
          </a:xfrm>
          <a:prstGeom prst="diamon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Is Revoked?</a:t>
            </a:r>
            <a:endParaRPr lang="en-US" sz="1000" dirty="0"/>
          </a:p>
        </p:txBody>
      </p:sp>
      <p:cxnSp>
        <p:nvCxnSpPr>
          <p:cNvPr id="72" name="Straight Arrow Connector 71"/>
          <p:cNvCxnSpPr>
            <a:endCxn id="71" idx="0"/>
          </p:cNvCxnSpPr>
          <p:nvPr/>
        </p:nvCxnSpPr>
        <p:spPr>
          <a:xfrm>
            <a:off x="4267200" y="3486150"/>
            <a:ext cx="0" cy="22860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410200" y="3943350"/>
            <a:ext cx="1600200" cy="3048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Token Not Found</a:t>
            </a:r>
          </a:p>
        </p:txBody>
      </p:sp>
      <p:cxnSp>
        <p:nvCxnSpPr>
          <p:cNvPr id="75" name="Straight Arrow Connector 74"/>
          <p:cNvCxnSpPr>
            <a:stCxn id="71" idx="3"/>
            <a:endCxn id="74" idx="1"/>
          </p:cNvCxnSpPr>
          <p:nvPr/>
        </p:nvCxnSpPr>
        <p:spPr>
          <a:xfrm>
            <a:off x="4953000" y="4095750"/>
            <a:ext cx="457200" cy="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7" name="Left Brace 76"/>
          <p:cNvSpPr/>
          <p:nvPr/>
        </p:nvSpPr>
        <p:spPr>
          <a:xfrm>
            <a:off x="5029200" y="1885950"/>
            <a:ext cx="152400" cy="6858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Left Brace 77"/>
          <p:cNvSpPr/>
          <p:nvPr/>
        </p:nvSpPr>
        <p:spPr>
          <a:xfrm rot="5400000">
            <a:off x="2857500" y="1238250"/>
            <a:ext cx="152400" cy="9906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4267200" y="4476750"/>
            <a:ext cx="0" cy="228600"/>
          </a:xfrm>
          <a:prstGeom prst="straightConnector1">
            <a:avLst/>
          </a:prstGeom>
          <a:ln w="12700" cmpd="sng">
            <a:solidFill>
              <a:srgbClr val="80000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648200" y="4705350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  <a:latin typeface="+mn-lt"/>
              </a:rPr>
              <a:t>HTTP/1.1 200 OK</a:t>
            </a:r>
            <a:endParaRPr lang="en-US" sz="1000" b="1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1" name="Left Brace 80"/>
          <p:cNvSpPr/>
          <p:nvPr/>
        </p:nvSpPr>
        <p:spPr>
          <a:xfrm>
            <a:off x="4572000" y="4705350"/>
            <a:ext cx="152400" cy="3048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67200" y="165735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+mn-lt"/>
              </a:rPr>
              <a:t>Yes</a:t>
            </a:r>
            <a:endParaRPr lang="en-US" sz="800" b="1" dirty="0" smtClean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800600" y="104775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+mn-lt"/>
              </a:rPr>
              <a:t>No</a:t>
            </a:r>
            <a:endParaRPr lang="en-US" sz="800" b="1" dirty="0" smtClean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105400" y="280035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+mn-lt"/>
              </a:rPr>
              <a:t>No</a:t>
            </a:r>
            <a:endParaRPr lang="en-US" sz="800" b="1" dirty="0" smtClean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267200" y="447675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+mn-lt"/>
              </a:rPr>
              <a:t>No</a:t>
            </a:r>
            <a:endParaRPr lang="en-US" sz="800" b="1" dirty="0" smtClean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953000" y="386715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+mn-lt"/>
              </a:rPr>
              <a:t>Yes</a:t>
            </a:r>
            <a:endParaRPr lang="en-US" sz="800" b="1" dirty="0" smtClean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67200" y="3486150"/>
            <a:ext cx="381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+mn-lt"/>
              </a:rPr>
              <a:t>Yes</a:t>
            </a:r>
            <a:endParaRPr lang="en-US" sz="800" b="1" dirty="0" smtClean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90" name="Left Brace 89"/>
          <p:cNvSpPr/>
          <p:nvPr/>
        </p:nvSpPr>
        <p:spPr>
          <a:xfrm rot="10800000">
            <a:off x="3429000" y="3867150"/>
            <a:ext cx="152400" cy="5334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981200" y="394335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Check if a token matches any revocation events</a:t>
            </a:r>
            <a:endParaRPr lang="en-US" sz="1000" b="1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2" name="Left Brace 91"/>
          <p:cNvSpPr/>
          <p:nvPr/>
        </p:nvSpPr>
        <p:spPr>
          <a:xfrm rot="10800000">
            <a:off x="3124200" y="2876550"/>
            <a:ext cx="152400" cy="5334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676400" y="2876550"/>
            <a:ext cx="152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000000"/>
                </a:solidFill>
                <a:latin typeface="+mn-lt"/>
              </a:rPr>
              <a:t>Check if a token is expired, current time is calculated in </a:t>
            </a:r>
            <a:r>
              <a:rPr lang="en-US" sz="1000" b="1" dirty="0" smtClean="0">
                <a:solidFill>
                  <a:srgbClr val="000000"/>
                </a:solidFill>
                <a:latin typeface="+mn-lt"/>
              </a:rPr>
              <a:t>UTC</a:t>
            </a:r>
          </a:p>
        </p:txBody>
      </p:sp>
      <p:sp>
        <p:nvSpPr>
          <p:cNvPr id="94" name="Title 1"/>
          <p:cNvSpPr txBox="1">
            <a:spLocks/>
          </p:cNvSpPr>
          <p:nvPr/>
        </p:nvSpPr>
        <p:spPr>
          <a:xfrm>
            <a:off x="0" y="57150"/>
            <a:ext cx="3657600" cy="37128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/>
              <a:t>Token Validation Workflow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203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eg"/></Relationships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lackTie">
    <a:dk1>
      <a:srgbClr val="000000"/>
    </a:dk1>
    <a:lt1>
      <a:srgbClr val="FFFFFF"/>
    </a:lt1>
    <a:dk2>
      <a:srgbClr val="46464A"/>
    </a:dk2>
    <a:lt2>
      <a:srgbClr val="E3DCCF"/>
    </a:lt2>
    <a:accent1>
      <a:srgbClr val="6F6F74"/>
    </a:accent1>
    <a:accent2>
      <a:srgbClr val="A7B789"/>
    </a:accent2>
    <a:accent3>
      <a:srgbClr val="BEAE98"/>
    </a:accent3>
    <a:accent4>
      <a:srgbClr val="92A9B9"/>
    </a:accent4>
    <a:accent5>
      <a:srgbClr val="9C8265"/>
    </a:accent5>
    <a:accent6>
      <a:srgbClr val="8D6974"/>
    </a:accent6>
    <a:hlink>
      <a:srgbClr val="67AABF"/>
    </a:hlink>
    <a:folHlink>
      <a:srgbClr val="B1B5AB"/>
    </a:folHlink>
  </a:clrScheme>
  <a:fontScheme name="BlackTie">
    <a:majorFont>
      <a:latin typeface="Garamond"/>
      <a:ea typeface=""/>
      <a:cs typeface=""/>
      <a:font script="Grek" typeface="Constantia"/>
      <a:font script="Cyrl" typeface="Constantia"/>
      <a:font script="Jpan" typeface="ＭＳ Ｐ明朝"/>
      <a:font script="Hang" typeface="궁서"/>
      <a:font script="Hans" typeface="仿宋"/>
      <a:font script="Hant" typeface="標楷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Garamond"/>
      <a:ea typeface=""/>
      <a:cs typeface=""/>
      <a:font script="Grek" typeface="Constantia"/>
      <a:font script="Cyrl" typeface="Constantia"/>
      <a:font script="Jpan" typeface="ＭＳ Ｐ明朝"/>
      <a:font script="Hang" typeface="궁서"/>
      <a:font script="Hans" typeface="仿宋"/>
      <a:font script="Hant" typeface="標楷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inorFont>
  </a:fontScheme>
  <a:fmtScheme name="BlackTie">
    <a:fillStyleLst>
      <a:solidFill>
        <a:schemeClr val="phClr"/>
      </a:solidFill>
      <a:gradFill rotWithShape="1">
        <a:gsLst>
          <a:gs pos="0">
            <a:schemeClr val="phClr">
              <a:tint val="45000"/>
              <a:satMod val="220000"/>
            </a:schemeClr>
          </a:gs>
          <a:gs pos="30000">
            <a:schemeClr val="phClr">
              <a:tint val="61000"/>
              <a:satMod val="220000"/>
            </a:schemeClr>
          </a:gs>
          <a:gs pos="45000">
            <a:schemeClr val="phClr">
              <a:tint val="66000"/>
              <a:satMod val="240000"/>
            </a:schemeClr>
          </a:gs>
          <a:gs pos="55000">
            <a:schemeClr val="phClr">
              <a:tint val="66000"/>
              <a:satMod val="220000"/>
            </a:schemeClr>
          </a:gs>
          <a:gs pos="73000">
            <a:schemeClr val="phClr">
              <a:tint val="61000"/>
              <a:satMod val="220000"/>
            </a:schemeClr>
          </a:gs>
          <a:gs pos="100000">
            <a:schemeClr val="phClr">
              <a:tint val="45000"/>
              <a:satMod val="220000"/>
            </a:schemeClr>
          </a:gs>
        </a:gsLst>
        <a:lin ang="950000" scaled="1"/>
      </a:gradFill>
      <a:gradFill rotWithShape="1">
        <a:gsLst>
          <a:gs pos="0">
            <a:schemeClr val="phClr">
              <a:shade val="63000"/>
              <a:satMod val="110000"/>
            </a:schemeClr>
          </a:gs>
          <a:gs pos="30000">
            <a:schemeClr val="phClr">
              <a:shade val="90000"/>
              <a:satMod val="120000"/>
            </a:schemeClr>
          </a:gs>
          <a:gs pos="45000">
            <a:schemeClr val="phClr">
              <a:shade val="100000"/>
              <a:satMod val="128000"/>
            </a:schemeClr>
          </a:gs>
          <a:gs pos="55000">
            <a:schemeClr val="phClr">
              <a:shade val="100000"/>
              <a:satMod val="128000"/>
            </a:schemeClr>
          </a:gs>
          <a:gs pos="73000">
            <a:schemeClr val="phClr">
              <a:shade val="90000"/>
              <a:satMod val="120000"/>
            </a:schemeClr>
          </a:gs>
          <a:gs pos="100000">
            <a:schemeClr val="phClr">
              <a:shade val="63000"/>
              <a:satMod val="110000"/>
            </a:schemeClr>
          </a:gs>
        </a:gsLst>
        <a:lin ang="950000" scaled="1"/>
      </a:gradFill>
    </a:fillStyleLst>
    <a:lnStyleLst>
      <a:ln w="9525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53975" cap="flat" cmpd="dbl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40000"/>
            </a:srgbClr>
          </a:outerShdw>
        </a:effectLst>
      </a:effectStyle>
      <a:effectStyle>
        <a:effectLst>
          <a:outerShdw blurRad="50800" dist="41909" dir="5400000" rotWithShape="0">
            <a:srgbClr val="000000">
              <a:alpha val="40000"/>
            </a:srgbClr>
          </a:outerShdw>
        </a:effectLst>
      </a:effectStyle>
      <a:effectStyle>
        <a:effectLst>
          <a:outerShdw blurRad="57150" dist="38100" dir="5400000" algn="br" rotWithShape="0">
            <a:srgbClr val="000000">
              <a:alpha val="57000"/>
            </a:srgbClr>
          </a:outerShdw>
        </a:effectLst>
        <a:scene3d>
          <a:camera prst="orthographicFront">
            <a:rot lat="0" lon="0" rev="0"/>
          </a:camera>
          <a:lightRig rig="twoPt" dir="t">
            <a:rot lat="0" lon="0" rev="1800000"/>
          </a:lightRig>
        </a:scene3d>
        <a:sp3d>
          <a:bevelT w="44450" h="31750" prst="coolSlant"/>
        </a:sp3d>
      </a:effectStyle>
    </a:effectStyleLst>
    <a:bgFillStyleLst>
      <a:solidFill>
        <a:schemeClr val="phClr"/>
      </a:solidFill>
      <a:blipFill rotWithShape="1">
        <a:blip xmlns:r="http://schemas.openxmlformats.org/officeDocument/2006/relationships" r:embed="rId1">
          <a:duotone>
            <a:schemeClr val="phClr">
              <a:tint val="95000"/>
            </a:schemeClr>
            <a:schemeClr val="phClr">
              <a:shade val="20000"/>
            </a:schemeClr>
          </a:duotone>
        </a:blip>
        <a:stretch/>
      </a:blip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30000"/>
              <a:satMod val="255000"/>
            </a:schemeClr>
          </a:gs>
        </a:gsLst>
        <a:path path="circle">
          <a:fillToRect l="50000" t="-80000" r="50000" b="18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Twilight">
    <a:dk1>
      <a:sysClr val="windowText" lastClr="000000"/>
    </a:dk1>
    <a:lt1>
      <a:sysClr val="window" lastClr="FFFFFF"/>
    </a:lt1>
    <a:dk2>
      <a:srgbClr val="24213E"/>
    </a:dk2>
    <a:lt2>
      <a:srgbClr val="E9EAF0"/>
    </a:lt2>
    <a:accent1>
      <a:srgbClr val="E8BC4A"/>
    </a:accent1>
    <a:accent2>
      <a:srgbClr val="83C1C6"/>
    </a:accent2>
    <a:accent3>
      <a:srgbClr val="E78D35"/>
    </a:accent3>
    <a:accent4>
      <a:srgbClr val="909CE1"/>
    </a:accent4>
    <a:accent5>
      <a:srgbClr val="839C41"/>
    </a:accent5>
    <a:accent6>
      <a:srgbClr val="CC5439"/>
    </a:accent6>
    <a:hlink>
      <a:srgbClr val="1C6CF1"/>
    </a:hlink>
    <a:folHlink>
      <a:srgbClr val="C649E0"/>
    </a:folHlink>
  </a:clrScheme>
  <a:fontScheme name="Adjacency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Twilight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 fov="600000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bg1">
              <a:shade val="100000"/>
              <a:satMod val="300000"/>
            </a:schemeClr>
          </a:gs>
          <a:gs pos="31000">
            <a:schemeClr val="bg1">
              <a:tint val="100000"/>
              <a:satMod val="300000"/>
            </a:schemeClr>
          </a:gs>
          <a:gs pos="62000">
            <a:schemeClr val="phClr">
              <a:tint val="100000"/>
              <a:shade val="100000"/>
              <a:satMod val="100000"/>
            </a:schemeClr>
          </a:gs>
          <a:gs pos="100000">
            <a:schemeClr val="phClr">
              <a:shade val="100000"/>
              <a:hueMod val="93000"/>
              <a:satMod val="50000"/>
              <a:lumMod val="200000"/>
            </a:schemeClr>
          </a:gs>
        </a:gsLst>
        <a:lin ang="5400000" scaled="0"/>
      </a:gradFill>
      <a:gradFill rotWithShape="1">
        <a:gsLst>
          <a:gs pos="0">
            <a:schemeClr val="phClr">
              <a:tint val="100000"/>
              <a:satMod val="100000"/>
            </a:schemeClr>
          </a:gs>
          <a:gs pos="100000">
            <a:schemeClr val="phClr">
              <a:tint val="100000"/>
              <a:shade val="100000"/>
              <a:alpha val="100000"/>
              <a:hueMod val="100000"/>
              <a:satMod val="150000"/>
              <a:lumMod val="5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Twilight">
    <a:dk1>
      <a:sysClr val="windowText" lastClr="000000"/>
    </a:dk1>
    <a:lt1>
      <a:sysClr val="window" lastClr="FFFFFF"/>
    </a:lt1>
    <a:dk2>
      <a:srgbClr val="24213E"/>
    </a:dk2>
    <a:lt2>
      <a:srgbClr val="E9EAF0"/>
    </a:lt2>
    <a:accent1>
      <a:srgbClr val="E8BC4A"/>
    </a:accent1>
    <a:accent2>
      <a:srgbClr val="83C1C6"/>
    </a:accent2>
    <a:accent3>
      <a:srgbClr val="E78D35"/>
    </a:accent3>
    <a:accent4>
      <a:srgbClr val="909CE1"/>
    </a:accent4>
    <a:accent5>
      <a:srgbClr val="839C41"/>
    </a:accent5>
    <a:accent6>
      <a:srgbClr val="CC5439"/>
    </a:accent6>
    <a:hlink>
      <a:srgbClr val="1C6CF1"/>
    </a:hlink>
    <a:folHlink>
      <a:srgbClr val="C649E0"/>
    </a:folHlink>
  </a:clrScheme>
  <a:fontScheme name="Adjacency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Twilight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 fov="600000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bg1">
              <a:shade val="100000"/>
              <a:satMod val="300000"/>
            </a:schemeClr>
          </a:gs>
          <a:gs pos="31000">
            <a:schemeClr val="bg1">
              <a:tint val="100000"/>
              <a:satMod val="300000"/>
            </a:schemeClr>
          </a:gs>
          <a:gs pos="62000">
            <a:schemeClr val="phClr">
              <a:tint val="100000"/>
              <a:shade val="100000"/>
              <a:satMod val="100000"/>
            </a:schemeClr>
          </a:gs>
          <a:gs pos="100000">
            <a:schemeClr val="phClr">
              <a:shade val="100000"/>
              <a:hueMod val="93000"/>
              <a:satMod val="50000"/>
              <a:lumMod val="200000"/>
            </a:schemeClr>
          </a:gs>
        </a:gsLst>
        <a:lin ang="5400000" scaled="0"/>
      </a:gradFill>
      <a:gradFill rotWithShape="1">
        <a:gsLst>
          <a:gs pos="0">
            <a:schemeClr val="phClr">
              <a:tint val="100000"/>
              <a:satMod val="100000"/>
            </a:schemeClr>
          </a:gs>
          <a:gs pos="100000">
            <a:schemeClr val="phClr">
              <a:tint val="100000"/>
              <a:shade val="100000"/>
              <a:alpha val="100000"/>
              <a:hueMod val="100000"/>
              <a:satMod val="150000"/>
              <a:lumMod val="5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26520</TotalTime>
  <Words>5348</Words>
  <Application>Microsoft Macintosh PowerPoint</Application>
  <PresentationFormat>On-screen Show (16:9)</PresentationFormat>
  <Paragraphs>960</Paragraphs>
  <Slides>62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Twilight</vt:lpstr>
      <vt:lpstr>Deep Dive into Keystone Tokens and Lessons Learned</vt:lpstr>
      <vt:lpstr>Who are we?</vt:lpstr>
      <vt:lpstr>What token format should we configure in our OpenStack Deployment?</vt:lpstr>
      <vt:lpstr>Token Formats</vt:lpstr>
      <vt:lpstr>UUID</vt:lpstr>
      <vt:lpstr>UUID</vt:lpstr>
      <vt:lpstr>PowerPoint Presentation</vt:lpstr>
      <vt:lpstr>Sample UUID Token in SQL Backend</vt:lpstr>
      <vt:lpstr>PowerPoint Presentation</vt:lpstr>
      <vt:lpstr>PowerPoint Presentation</vt:lpstr>
      <vt:lpstr>PowerPoint Presentation</vt:lpstr>
      <vt:lpstr>Pros and cons</vt:lpstr>
      <vt:lpstr>PKI/PKIZ</vt:lpstr>
      <vt:lpstr>PKI</vt:lpstr>
      <vt:lpstr>PKI/PKIZ Configuration - Certificates</vt:lpstr>
      <vt:lpstr>PKI/PKIZ Configuration</vt:lpstr>
      <vt:lpstr>PowerPoint Presentation</vt:lpstr>
      <vt:lpstr>Sample PKI Token in SQL Backend</vt:lpstr>
      <vt:lpstr>Sample PKIZ Token in SQL Backend</vt:lpstr>
      <vt:lpstr>PowerPoint Presentation</vt:lpstr>
      <vt:lpstr>PowerPoint Presentation</vt:lpstr>
      <vt:lpstr>PowerPoint Presentation</vt:lpstr>
      <vt:lpstr>Pros and Cons</vt:lpstr>
      <vt:lpstr>Fernet</vt:lpstr>
      <vt:lpstr>Fernet</vt:lpstr>
      <vt:lpstr>PowerPoint Presentation</vt:lpstr>
      <vt:lpstr>Fernet Keys</vt:lpstr>
      <vt:lpstr>Fernet Keys</vt:lpstr>
      <vt:lpstr>Fernet Key Rotation</vt:lpstr>
      <vt:lpstr>PowerPoint Presentation</vt:lpstr>
      <vt:lpstr>Sample Fernet Token in SQL Backend</vt:lpstr>
      <vt:lpstr>PowerPoint Presentation</vt:lpstr>
      <vt:lpstr>PowerPoint Presentation</vt:lpstr>
      <vt:lpstr>PowerPoint Presentation</vt:lpstr>
      <vt:lpstr>Pros and cons</vt:lpstr>
      <vt:lpstr>Fernet Token Validation</vt:lpstr>
      <vt:lpstr>Fernet Token Validation</vt:lpstr>
      <vt:lpstr>What token format should we configure in our OpenStack Deployment?</vt:lpstr>
      <vt:lpstr>Horizon and tokens</vt:lpstr>
      <vt:lpstr>How horizon uses tokens</vt:lpstr>
      <vt:lpstr>Cookie backend</vt:lpstr>
      <vt:lpstr>Cookie backend</vt:lpstr>
      <vt:lpstr>Cookie backend</vt:lpstr>
      <vt:lpstr>memcache backend</vt:lpstr>
      <vt:lpstr>Token hashing</vt:lpstr>
      <vt:lpstr>Multiregion and tokens</vt:lpstr>
      <vt:lpstr>Horizon and Fernet</vt:lpstr>
      <vt:lpstr>V3 domains</vt:lpstr>
      <vt:lpstr>V3 domains</vt:lpstr>
      <vt:lpstr>Will fernet tokens solve all our problems?</vt:lpstr>
      <vt:lpstr>Thank You !!!</vt:lpstr>
      <vt:lpstr>References</vt:lpstr>
      <vt:lpstr>Extra</vt:lpstr>
      <vt:lpstr>What is an Openstack Token?</vt:lpstr>
      <vt:lpstr>How can I generate a token?</vt:lpstr>
      <vt:lpstr>How can I generate a token?</vt:lpstr>
      <vt:lpstr>Token generated using password</vt:lpstr>
      <vt:lpstr>Token generated using token</vt:lpstr>
      <vt:lpstr>Identity Token Path </vt:lpstr>
      <vt:lpstr>Token Creation</vt:lpstr>
      <vt:lpstr>Token Validation</vt:lpstr>
      <vt:lpstr>Configurable token hashing</vt:lpstr>
    </vt:vector>
  </TitlesOfParts>
  <Manager/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Dive into Keystone Tokens and Lessons Learned</dc:title>
  <dc:subject/>
  <dc:creator/>
  <cp:keywords/>
  <dc:description/>
  <cp:lastModifiedBy>Priti Desai</cp:lastModifiedBy>
  <cp:revision>420</cp:revision>
  <dcterms:created xsi:type="dcterms:W3CDTF">2002-09-25T17:39:26Z</dcterms:created>
  <dcterms:modified xsi:type="dcterms:W3CDTF">2015-10-27T06:00:32Z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TC010171251033</vt:lpwstr>
  </property>
</Properties>
</file>