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62" r:id="rId4"/>
    <p:sldId id="263" r:id="rId5"/>
    <p:sldId id="264" r:id="rId6"/>
    <p:sldId id="259" r:id="rId7"/>
    <p:sldId id="265" r:id="rId8"/>
    <p:sldId id="266" r:id="rId9"/>
    <p:sldId id="267" r:id="rId10"/>
    <p:sldId id="260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4666"/>
  </p:normalViewPr>
  <p:slideViewPr>
    <p:cSldViewPr snapToGrid="0" snapToObjects="1">
      <p:cViewPr>
        <p:scale>
          <a:sx n="72" d="100"/>
          <a:sy n="72" d="100"/>
        </p:scale>
        <p:origin x="66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B119-00B5-B747-9382-A087799D0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3DF89-4B03-BC47-88DA-CFF4AA5FE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54B2-6E24-904A-BBC1-F3E78A9A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8865-664E-8344-85AF-07E5000B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842A-128C-C24B-8F68-8D0F0290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2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07E9-05A2-1648-B2D3-0E2D8298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3ED54-B478-614D-9C2F-DF5AB66DE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BD15D-6198-A642-B9BF-ECE9171E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F8B3-524D-E040-919D-FE672008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24F3B-3E15-9C42-811C-8E8168BD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2A0D9-B0B4-4146-AD02-A941E41BD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69FAE-8A52-324C-BB4D-B5C3AE2F2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E4E01-9713-F247-BF66-D1D0E174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9C792-6BDE-3041-8D80-57AA1FB4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071C-8D06-FB42-A685-6D1971DA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5774-F495-C24E-BDE7-83493378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8673-2778-AA49-BD3F-5A3AEAB9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1E1F-C968-2141-AD9F-0FF5BFEF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FD12-4841-D14D-B371-D0A68E89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5D39-623D-A347-9ABB-3778489C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2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4632-C8EC-774D-AA51-A77315C0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E030F-A4CC-4C44-BA51-57FEBA5A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37F2-FA50-F848-BE09-A3CB24EA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B4714-DE3D-C14B-A90E-F7C0CC2E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66C8-74ED-8148-8978-4FABE272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FE43-360D-344D-996F-8FD3686D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B3DE1-1120-9B4F-A4C7-03EFD0A7E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4432-9D3D-5647-90FD-500CC600F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FDC92-1638-8547-9A22-2F78021D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B35E9-329F-384A-9728-EB81EC77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263A9-15E1-584F-9BC0-D807C61C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4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5DC2-EB78-4D43-80CC-F01AE828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6E8B-63FA-9C40-BC15-55E99B35C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8EBF3-5FF1-ED48-8D8C-1AA840BA8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7812E-1999-424D-A8F5-7A1E2CE12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17F71-3670-FB4A-9EC0-A0FA95A59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C2560-73D5-9A4D-BA7F-BC84E546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46B50-5BA2-A343-8372-8195A00D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3D014-3E3D-2843-B460-19CC86CD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F66F-175A-5145-87A1-26FA79A5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24624-4291-FC4D-A0D8-0427EA58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8F6B2-C876-9943-9908-B3BAF4A6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7ED0C-F341-3A41-8912-E567423D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6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C051-889E-9D4A-967B-F222C0F2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E79DE-EF1E-4449-A0E0-AB52B909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4CA3D-0270-E34E-AEC3-62273299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9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1C32-AA74-F144-A5E8-C6CE6243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4232-B112-2746-AEAA-D3CD7A1A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5969B-E420-AA4B-9490-2DB7883B3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D0D56-0E59-9D48-A295-7C434B7C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6D4D0-23BB-6F4E-9DCA-4BF059C3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5F77A-B2D7-574B-B733-CF27F087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5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6BAF-C529-F445-A87B-E557DB82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85EC4-186E-774F-A6F4-9AF888771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42BCF-3943-724B-A0C6-353063B9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763A-5E76-BE4D-B781-4D7ACC3D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BCA7-65F1-7048-B522-710297CC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A8D21-E4CC-6847-920F-C7D02AB0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B8F0D-E53B-B843-8534-7F40526F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551F-2429-034B-852A-4197B6D8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773BB-417F-D842-B547-B38E22236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71BD-290E-2645-8046-04097BFE4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0D99-69C4-DB40-A250-791D81A7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4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7628-B8C4-CE45-86A1-6BCCE5A90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bas Neue" panose="020B0606020202050201" pitchFamily="34" charset="77"/>
              </a:rPr>
              <a:t>Using NLP and unsupervised learning For Movie Script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9B85E-38C8-5545-89D5-86130C7C8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Europa-Light" panose="02000000000000000000" pitchFamily="2" charset="77"/>
              </a:rPr>
              <a:t>Matt Tranquada – GA-BOS-DSI+3</a:t>
            </a:r>
          </a:p>
        </p:txBody>
      </p:sp>
    </p:spTree>
    <p:extLst>
      <p:ext uri="{BB962C8B-B14F-4D97-AF65-F5344CB8AC3E}">
        <p14:creationId xmlns:p14="http://schemas.microsoft.com/office/powerpoint/2010/main" val="378375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BE729F6-004D-4141-BEE2-3B168AD1671A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5074920" y="2649856"/>
            <a:ext cx="4785360" cy="788908"/>
          </a:xfrm>
          <a:prstGeom prst="bentConnector3">
            <a:avLst>
              <a:gd name="adj1" fmla="val 92994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A1A9FE-BC24-8546-A11B-2D79B9E8607F}"/>
              </a:ext>
            </a:extLst>
          </p:cNvPr>
          <p:cNvCxnSpPr>
            <a:endCxn id="23" idx="1"/>
          </p:cNvCxnSpPr>
          <p:nvPr/>
        </p:nvCxnSpPr>
        <p:spPr>
          <a:xfrm>
            <a:off x="6446520" y="3424875"/>
            <a:ext cx="3413760" cy="138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44C78F6-18F3-E54F-B813-E154693ABC4A}"/>
              </a:ext>
            </a:extLst>
          </p:cNvPr>
          <p:cNvCxnSpPr>
            <a:endCxn id="23" idx="1"/>
          </p:cNvCxnSpPr>
          <p:nvPr/>
        </p:nvCxnSpPr>
        <p:spPr>
          <a:xfrm flipV="1">
            <a:off x="7818120" y="3438764"/>
            <a:ext cx="2042160" cy="798989"/>
          </a:xfrm>
          <a:prstGeom prst="bentConnector3">
            <a:avLst>
              <a:gd name="adj1" fmla="val 66418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EF6CD12-FA25-0143-A5AA-7BB58467A96E}"/>
              </a:ext>
            </a:extLst>
          </p:cNvPr>
          <p:cNvCxnSpPr>
            <a:stCxn id="8" idx="3"/>
            <a:endCxn id="23" idx="1"/>
          </p:cNvCxnSpPr>
          <p:nvPr/>
        </p:nvCxnSpPr>
        <p:spPr>
          <a:xfrm flipV="1">
            <a:off x="9189720" y="3438764"/>
            <a:ext cx="670560" cy="157781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096342-47D3-3442-AFE4-867856BDC249}"/>
              </a:ext>
            </a:extLst>
          </p:cNvPr>
          <p:cNvCxnSpPr>
            <a:endCxn id="23" idx="1"/>
          </p:cNvCxnSpPr>
          <p:nvPr/>
        </p:nvCxnSpPr>
        <p:spPr>
          <a:xfrm flipV="1">
            <a:off x="9860280" y="3438764"/>
            <a:ext cx="0" cy="20233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279E9D8-9356-CE45-B5DF-31C8EA59FA7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78480" y="2993232"/>
            <a:ext cx="624840" cy="445532"/>
          </a:xfrm>
          <a:prstGeom prst="bentConnector3">
            <a:avLst>
              <a:gd name="adj1" fmla="val -3658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AC33902-96E3-C143-928C-F85185C6AD98}"/>
              </a:ext>
            </a:extLst>
          </p:cNvPr>
          <p:cNvCxnSpPr>
            <a:cxnSpLocks/>
          </p:cNvCxnSpPr>
          <p:nvPr/>
        </p:nvCxnSpPr>
        <p:spPr>
          <a:xfrm>
            <a:off x="4450080" y="3782140"/>
            <a:ext cx="624840" cy="445532"/>
          </a:xfrm>
          <a:prstGeom prst="bentConnector3">
            <a:avLst>
              <a:gd name="adj1" fmla="val -3658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AC080DF-1213-4B41-807F-B708B01B5A89}"/>
              </a:ext>
            </a:extLst>
          </p:cNvPr>
          <p:cNvCxnSpPr>
            <a:cxnSpLocks/>
          </p:cNvCxnSpPr>
          <p:nvPr/>
        </p:nvCxnSpPr>
        <p:spPr>
          <a:xfrm>
            <a:off x="5821680" y="4571048"/>
            <a:ext cx="624840" cy="445532"/>
          </a:xfrm>
          <a:prstGeom prst="bentConnector3">
            <a:avLst>
              <a:gd name="adj1" fmla="val -3658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1C6FA1A-E42C-C045-B673-0248ABC1DD04}"/>
              </a:ext>
            </a:extLst>
          </p:cNvPr>
          <p:cNvCxnSpPr>
            <a:cxnSpLocks/>
          </p:cNvCxnSpPr>
          <p:nvPr/>
        </p:nvCxnSpPr>
        <p:spPr>
          <a:xfrm>
            <a:off x="7193280" y="5373292"/>
            <a:ext cx="624840" cy="445532"/>
          </a:xfrm>
          <a:prstGeom prst="bentConnector3">
            <a:avLst>
              <a:gd name="adj1" fmla="val -3658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E9FBFA-1DC5-4843-BB66-072F4602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bas Neue" panose="020B0606020202050201" pitchFamily="34" charset="77"/>
              </a:rPr>
              <a:t>Script processing – 5 Layer model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6D04A1DE-545C-7544-9573-BAE2751DC733}"/>
              </a:ext>
            </a:extLst>
          </p:cNvPr>
          <p:cNvSpPr/>
          <p:nvPr/>
        </p:nvSpPr>
        <p:spPr>
          <a:xfrm>
            <a:off x="838200" y="1485424"/>
            <a:ext cx="1493520" cy="82296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 Neue" panose="020B0606020202050201" pitchFamily="34" charset="77"/>
              </a:rPr>
              <a:t>IMSDB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C2547-7010-AE47-BB38-11A91D6A2787}"/>
              </a:ext>
            </a:extLst>
          </p:cNvPr>
          <p:cNvSpPr/>
          <p:nvPr/>
        </p:nvSpPr>
        <p:spPr>
          <a:xfrm>
            <a:off x="2331720" y="2306480"/>
            <a:ext cx="2743200" cy="6867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 Neue" panose="020B0606020202050201" pitchFamily="34" charset="77"/>
              </a:rPr>
              <a:t>L0: Raw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DC98C-3B2E-DB43-9FE2-9C28763353C6}"/>
              </a:ext>
            </a:extLst>
          </p:cNvPr>
          <p:cNvSpPr/>
          <p:nvPr/>
        </p:nvSpPr>
        <p:spPr>
          <a:xfrm>
            <a:off x="3703320" y="3095388"/>
            <a:ext cx="2743200" cy="6867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 Neue" panose="020B0606020202050201" pitchFamily="34" charset="77"/>
              </a:rPr>
              <a:t>L1: Text -&gt; Lines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9062F-9B6C-A347-A5E0-9A5AC938F326}"/>
              </a:ext>
            </a:extLst>
          </p:cNvPr>
          <p:cNvSpPr/>
          <p:nvPr/>
        </p:nvSpPr>
        <p:spPr>
          <a:xfrm>
            <a:off x="5074920" y="3884296"/>
            <a:ext cx="2743200" cy="6867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 Neue" panose="020B0606020202050201" pitchFamily="34" charset="77"/>
              </a:rPr>
              <a:t>L2: Lines -&gt; Tokens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8ABC8-B508-2C4F-BFFD-DFACA67A7C3A}"/>
              </a:ext>
            </a:extLst>
          </p:cNvPr>
          <p:cNvSpPr/>
          <p:nvPr/>
        </p:nvSpPr>
        <p:spPr>
          <a:xfrm>
            <a:off x="6446520" y="4673204"/>
            <a:ext cx="2743200" cy="686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 Neue" panose="020B0606020202050201" pitchFamily="34" charset="77"/>
              </a:rPr>
              <a:t>L3: TOKENS -&gt;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7F13D-CF6E-CA4E-A2AC-6F3405D67D1B}"/>
              </a:ext>
            </a:extLst>
          </p:cNvPr>
          <p:cNvSpPr/>
          <p:nvPr/>
        </p:nvSpPr>
        <p:spPr>
          <a:xfrm>
            <a:off x="7818120" y="5462112"/>
            <a:ext cx="2743200" cy="6867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 Neue" panose="020B0606020202050201" pitchFamily="34" charset="77"/>
              </a:rPr>
              <a:t>L4: Objects -&gt; Entities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9EB87EA-7186-2844-845B-C4B23679E8A4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787604" y="2105740"/>
            <a:ext cx="341472" cy="74676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E5265289-8B05-CF48-B9B4-6408752A9031}"/>
              </a:ext>
            </a:extLst>
          </p:cNvPr>
          <p:cNvSpPr/>
          <p:nvPr/>
        </p:nvSpPr>
        <p:spPr>
          <a:xfrm>
            <a:off x="9860280" y="1483520"/>
            <a:ext cx="1493520" cy="82296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 Neue" panose="020B0606020202050201" pitchFamily="34" charset="77"/>
              </a:rPr>
              <a:t>IMDb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13634CAB-B039-A249-A88C-AC91278759FB}"/>
              </a:ext>
            </a:extLst>
          </p:cNvPr>
          <p:cNvSpPr/>
          <p:nvPr/>
        </p:nvSpPr>
        <p:spPr>
          <a:xfrm>
            <a:off x="9860280" y="3027284"/>
            <a:ext cx="1493520" cy="82296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 Neue" panose="020B0606020202050201" pitchFamily="34" charset="77"/>
              </a:rPr>
              <a:t>PROJ 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E07518-8466-A54A-95F5-AEDDAB678C3A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607040" y="2306480"/>
            <a:ext cx="0" cy="7208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6874-22ED-F34F-8B23-C5FC9749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bas Neue" panose="020B0606020202050201" pitchFamily="34" charset="77"/>
              </a:rPr>
              <a:t>Example: Aliens (L0 vs L1)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CB553-A5F4-8748-B822-EE901D05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403350"/>
            <a:ext cx="4876800" cy="5270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0C199-B718-3D4B-BC43-17F596E2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9532"/>
            <a:ext cx="3697941" cy="5264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96E757C-EC4E-544C-B83E-BB9E8DFC3939}"/>
              </a:ext>
            </a:extLst>
          </p:cNvPr>
          <p:cNvSpPr/>
          <p:nvPr/>
        </p:nvSpPr>
        <p:spPr>
          <a:xfrm>
            <a:off x="4769224" y="3263153"/>
            <a:ext cx="1506070" cy="141642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 Neue" panose="020B0606020202050201" pitchFamily="34" charset="77"/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342730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7443-EF17-4149-B6B1-45451752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bas Neue" panose="020B0606020202050201" pitchFamily="34" charset="77"/>
              </a:rPr>
              <a:t>Example: Aliens (L1)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DEFB5-E809-9647-BD49-B8F4DF65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0" y="1302899"/>
            <a:ext cx="7153149" cy="5375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52444C-0D73-B54E-B9F0-1FE4DF9D1140}"/>
              </a:ext>
            </a:extLst>
          </p:cNvPr>
          <p:cNvSpPr txBox="1"/>
          <p:nvPr/>
        </p:nvSpPr>
        <p:spPr>
          <a:xfrm>
            <a:off x="466165" y="1434353"/>
            <a:ext cx="4374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Europa-Light" panose="02000000000000000000" pitchFamily="2" charset="77"/>
              </a:rPr>
              <a:t>Feature Extraction: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uropa-Light" panose="02000000000000000000" pitchFamily="2" charset="77"/>
              </a:rPr>
              <a:t>Line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uropa-Light" panose="02000000000000000000" pitchFamily="2" charset="77"/>
              </a:rPr>
              <a:t>Lead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uropa-Light" panose="02000000000000000000" pitchFamily="2" charset="77"/>
              </a:rPr>
              <a:t>Total chars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uropa-Light" panose="02000000000000000000" pitchFamily="2" charset="77"/>
              </a:rPr>
              <a:t>Bolded chars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uropa-Light" panose="02000000000000000000" pitchFamily="2" charset="77"/>
              </a:rPr>
              <a:t>Uppercase chars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uropa-Light" panose="02000000000000000000" pitchFamily="2" charset="77"/>
              </a:rPr>
              <a:t>Scene/annotation numbers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A144D-6398-E74A-9ED5-8AA07297EBDB}"/>
              </a:ext>
            </a:extLst>
          </p:cNvPr>
          <p:cNvSpPr txBox="1"/>
          <p:nvPr/>
        </p:nvSpPr>
        <p:spPr>
          <a:xfrm>
            <a:off x="466164" y="4056529"/>
            <a:ext cx="4374775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Europa-Light" panose="02000000000000000000" pitchFamily="2" charset="77"/>
              </a:rPr>
              <a:t>L2: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uropa-Light" panose="02000000000000000000" pitchFamily="2" charset="77"/>
              </a:rPr>
              <a:t>Token, word, and </a:t>
            </a:r>
            <a:r>
              <a:rPr lang="en-US" dirty="0" err="1">
                <a:latin typeface="Europa-Light" panose="02000000000000000000" pitchFamily="2" charset="77"/>
              </a:rPr>
              <a:t>ngram</a:t>
            </a:r>
            <a:r>
              <a:rPr lang="en-US" dirty="0">
                <a:latin typeface="Europa-Light" panose="02000000000000000000" pitchFamily="2" charset="77"/>
              </a:rPr>
              <a:t> extraction</a:t>
            </a:r>
          </a:p>
          <a:p>
            <a:r>
              <a:rPr lang="en-US" b="1" dirty="0">
                <a:latin typeface="Europa-Light" panose="02000000000000000000" pitchFamily="2" charset="77"/>
              </a:rPr>
              <a:t>L3: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uropa-Light" panose="02000000000000000000" pitchFamily="2" charset="77"/>
              </a:rPr>
              <a:t>Syntax interpretation and object extraction</a:t>
            </a:r>
          </a:p>
          <a:p>
            <a:r>
              <a:rPr lang="en-US" b="1" dirty="0">
                <a:latin typeface="Europa-Light" panose="02000000000000000000" pitchFamily="2" charset="77"/>
              </a:rPr>
              <a:t>L4: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uropa-Light" panose="02000000000000000000" pitchFamily="2" charset="77"/>
              </a:rPr>
              <a:t>Object network and entity mapping</a:t>
            </a:r>
          </a:p>
        </p:txBody>
      </p:sp>
    </p:spTree>
    <p:extLst>
      <p:ext uri="{BB962C8B-B14F-4D97-AF65-F5344CB8AC3E}">
        <p14:creationId xmlns:p14="http://schemas.microsoft.com/office/powerpoint/2010/main" val="232854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8987-EE3F-1F49-B5EF-AFD5A6AA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bas Neue" panose="020B0606020202050201" pitchFamily="34" charset="77"/>
              </a:rPr>
              <a:t>Current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4DDD-B4BE-5D4E-9533-6669F562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ropa-Light" panose="02000000000000000000" pitchFamily="2" charset="77"/>
              </a:rPr>
              <a:t>Finish designing Script() object model and initial layer-extraction design</a:t>
            </a:r>
          </a:p>
          <a:p>
            <a:r>
              <a:rPr lang="en-US" dirty="0">
                <a:latin typeface="Europa-Light" panose="02000000000000000000" pitchFamily="2" charset="77"/>
              </a:rPr>
              <a:t>Create a Script() object viewer to audit, examine, and visualize object and data states</a:t>
            </a:r>
          </a:p>
          <a:p>
            <a:r>
              <a:rPr lang="en-US" dirty="0">
                <a:latin typeface="Europa-Light" panose="02000000000000000000" pitchFamily="2" charset="77"/>
              </a:rPr>
              <a:t>Design supervised and unsupervised structural analysis models to experiment with (and associated testing framework)</a:t>
            </a:r>
          </a:p>
          <a:p>
            <a:r>
              <a:rPr lang="en-US" dirty="0">
                <a:latin typeface="Europa-Light" panose="02000000000000000000" pitchFamily="2" charset="77"/>
              </a:rPr>
              <a:t>Finish merging IMDb film data to project database for metadata-enhanced classification techniques (i.e. character dictionaries)</a:t>
            </a:r>
          </a:p>
        </p:txBody>
      </p:sp>
    </p:spTree>
    <p:extLst>
      <p:ext uri="{BB962C8B-B14F-4D97-AF65-F5344CB8AC3E}">
        <p14:creationId xmlns:p14="http://schemas.microsoft.com/office/powerpoint/2010/main" val="257675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1D36-0A03-C046-9195-F3D0540B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bas Neue" panose="020B0606020202050201" pitchFamily="34" charset="77"/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AC7D-42CA-5644-926A-7170575B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ropa-Light" panose="02000000000000000000" pitchFamily="2" charset="77"/>
              </a:rPr>
              <a:t>Film scripts provide a unique kind of domain-specific text to examine using NLP</a:t>
            </a:r>
          </a:p>
          <a:p>
            <a:pPr lvl="1"/>
            <a:r>
              <a:rPr lang="en-US" dirty="0">
                <a:latin typeface="Europa-Light" panose="02000000000000000000" pitchFamily="2" charset="77"/>
              </a:rPr>
              <a:t>As the name “scripts” suggests, film scripts are a product-oriented type of document, typically structured somewhat like a play but also governed by standard types of instructions aimed at coordinating story, action, dialogue, and camera</a:t>
            </a:r>
          </a:p>
          <a:p>
            <a:pPr lvl="1"/>
            <a:r>
              <a:rPr lang="en-US" dirty="0">
                <a:latin typeface="Europa-Light" panose="02000000000000000000" pitchFamily="2" charset="77"/>
              </a:rPr>
              <a:t>As a “scripting language”, film scripts have some interesting features:</a:t>
            </a:r>
          </a:p>
          <a:p>
            <a:pPr lvl="2"/>
            <a:r>
              <a:rPr lang="en-US" b="1" dirty="0">
                <a:latin typeface="Europa-Light" panose="02000000000000000000" pitchFamily="2" charset="77"/>
              </a:rPr>
              <a:t>Linearity vs. modularity</a:t>
            </a:r>
            <a:r>
              <a:rPr lang="en-US" dirty="0">
                <a:latin typeface="Europa-Light" panose="02000000000000000000" pitchFamily="2" charset="77"/>
              </a:rPr>
              <a:t>: scripts must ultimately describe a linear narrative, but as a guide for work it also needs to be easy to identify and parallelize common scenes</a:t>
            </a:r>
          </a:p>
          <a:p>
            <a:pPr lvl="2"/>
            <a:r>
              <a:rPr lang="en-US" b="1" dirty="0">
                <a:latin typeface="Europa-Light" panose="02000000000000000000" pitchFamily="2" charset="77"/>
              </a:rPr>
              <a:t>Scripting of discursive “objects”</a:t>
            </a:r>
            <a:r>
              <a:rPr lang="en-US" dirty="0">
                <a:latin typeface="Europa-Light" panose="02000000000000000000" pitchFamily="2" charset="77"/>
              </a:rPr>
              <a:t>: almost all film scripts provide some way to distinguish between camera directions, dialogue, and stage directions – however formatting varies heavily between directors and draft states</a:t>
            </a:r>
          </a:p>
          <a:p>
            <a:pPr marL="914400" lvl="2" indent="0">
              <a:buNone/>
            </a:pPr>
            <a:endParaRPr lang="en-US" dirty="0">
              <a:latin typeface="Europa-Light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655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FD8D-A305-284B-8949-280DC1C8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bas Neue" panose="020B0606020202050201" pitchFamily="34" charset="77"/>
              </a:rPr>
              <a:t>Example Scripts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8EE122-A545-E143-B129-658DACD5D1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18216" cy="4675938"/>
          </a:xfr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25A445-59E0-DA44-BBB5-A4EDCBCC80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95160" y="370082"/>
            <a:ext cx="4358640" cy="5996544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FD8D-A305-284B-8949-280DC1C8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bas Neue" panose="020B0606020202050201" pitchFamily="34" charset="77"/>
              </a:rPr>
              <a:t>Example Scripts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8EE122-A545-E143-B129-658DACD5D1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18216" cy="4675938"/>
          </a:xfr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25A445-59E0-DA44-BBB5-A4EDCBCC80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95160" y="370082"/>
            <a:ext cx="4358640" cy="5996544"/>
          </a:xfr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6CECA231-0EDE-4749-B5DB-2F19AD400816}"/>
              </a:ext>
            </a:extLst>
          </p:cNvPr>
          <p:cNvSpPr/>
          <p:nvPr/>
        </p:nvSpPr>
        <p:spPr>
          <a:xfrm>
            <a:off x="4785360" y="4206240"/>
            <a:ext cx="240576" cy="228600"/>
          </a:xfrm>
          <a:prstGeom prst="fra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68D94D9-5ABE-1E43-81D8-860D4B47027A}"/>
              </a:ext>
            </a:extLst>
          </p:cNvPr>
          <p:cNvSpPr/>
          <p:nvPr/>
        </p:nvSpPr>
        <p:spPr>
          <a:xfrm>
            <a:off x="4785360" y="4966393"/>
            <a:ext cx="240576" cy="228600"/>
          </a:xfrm>
          <a:prstGeom prst="fra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7BC334C-A2EC-4F47-B710-941B9B153DF7}"/>
              </a:ext>
            </a:extLst>
          </p:cNvPr>
          <p:cNvSpPr/>
          <p:nvPr/>
        </p:nvSpPr>
        <p:spPr>
          <a:xfrm>
            <a:off x="822960" y="4966393"/>
            <a:ext cx="240576" cy="228600"/>
          </a:xfrm>
          <a:prstGeom prst="fra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FBF1DFE-2954-C54D-84BC-F7C8DBFAB75A}"/>
              </a:ext>
            </a:extLst>
          </p:cNvPr>
          <p:cNvSpPr/>
          <p:nvPr/>
        </p:nvSpPr>
        <p:spPr>
          <a:xfrm>
            <a:off x="819696" y="4221480"/>
            <a:ext cx="240576" cy="228600"/>
          </a:xfrm>
          <a:prstGeom prst="fra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EF65EA3-07DF-024A-9B83-CC6DBEFD31DD}"/>
              </a:ext>
            </a:extLst>
          </p:cNvPr>
          <p:cNvSpPr/>
          <p:nvPr/>
        </p:nvSpPr>
        <p:spPr>
          <a:xfrm>
            <a:off x="6949440" y="2894200"/>
            <a:ext cx="240576" cy="228600"/>
          </a:xfrm>
          <a:prstGeom prst="fra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48BC64F-25DF-0340-B84D-4A4BB731D7E3}"/>
              </a:ext>
            </a:extLst>
          </p:cNvPr>
          <p:cNvSpPr/>
          <p:nvPr/>
        </p:nvSpPr>
        <p:spPr>
          <a:xfrm>
            <a:off x="1060272" y="4206240"/>
            <a:ext cx="814248" cy="24384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D844893B-FA31-214F-94B3-D6618F81655E}"/>
              </a:ext>
            </a:extLst>
          </p:cNvPr>
          <p:cNvSpPr/>
          <p:nvPr/>
        </p:nvSpPr>
        <p:spPr>
          <a:xfrm>
            <a:off x="1078776" y="4966393"/>
            <a:ext cx="2213064" cy="22860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70B3EF39-9815-9247-B236-995D842E7AB2}"/>
              </a:ext>
            </a:extLst>
          </p:cNvPr>
          <p:cNvSpPr/>
          <p:nvPr/>
        </p:nvSpPr>
        <p:spPr>
          <a:xfrm>
            <a:off x="7220496" y="2048604"/>
            <a:ext cx="814248" cy="24384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3E5E69F-CE81-384F-87B7-8D9DF6B059B6}"/>
              </a:ext>
            </a:extLst>
          </p:cNvPr>
          <p:cNvSpPr/>
          <p:nvPr/>
        </p:nvSpPr>
        <p:spPr>
          <a:xfrm>
            <a:off x="7201992" y="2894200"/>
            <a:ext cx="1545768" cy="22860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79BCB7C8-7D50-A843-B188-C3A94C46BF14}"/>
              </a:ext>
            </a:extLst>
          </p:cNvPr>
          <p:cNvSpPr/>
          <p:nvPr/>
        </p:nvSpPr>
        <p:spPr>
          <a:xfrm>
            <a:off x="3322320" y="4455601"/>
            <a:ext cx="1249680" cy="223080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3389F63-6659-4641-9FA9-CFE5F646E869}"/>
              </a:ext>
            </a:extLst>
          </p:cNvPr>
          <p:cNvSpPr/>
          <p:nvPr/>
        </p:nvSpPr>
        <p:spPr>
          <a:xfrm>
            <a:off x="1728108" y="4596696"/>
            <a:ext cx="969372" cy="203904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9BF1D4C0-4C87-CB4B-B698-E5A956D0D607}"/>
              </a:ext>
            </a:extLst>
          </p:cNvPr>
          <p:cNvSpPr/>
          <p:nvPr/>
        </p:nvSpPr>
        <p:spPr>
          <a:xfrm>
            <a:off x="1078776" y="5332153"/>
            <a:ext cx="969372" cy="203904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7CA27743-FCA9-8C40-AED7-BD887A4F5944}"/>
              </a:ext>
            </a:extLst>
          </p:cNvPr>
          <p:cNvSpPr/>
          <p:nvPr/>
        </p:nvSpPr>
        <p:spPr>
          <a:xfrm>
            <a:off x="1084764" y="5508325"/>
            <a:ext cx="969372" cy="203904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8B41FF9A-2BA5-5746-B15D-D0791CD05CBF}"/>
              </a:ext>
            </a:extLst>
          </p:cNvPr>
          <p:cNvSpPr/>
          <p:nvPr/>
        </p:nvSpPr>
        <p:spPr>
          <a:xfrm>
            <a:off x="7490190" y="3855233"/>
            <a:ext cx="373650" cy="198607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84C4AE49-5FC6-AB4F-A242-30A95B08BC73}"/>
              </a:ext>
            </a:extLst>
          </p:cNvPr>
          <p:cNvSpPr/>
          <p:nvPr/>
        </p:nvSpPr>
        <p:spPr>
          <a:xfrm>
            <a:off x="7829415" y="4322814"/>
            <a:ext cx="373650" cy="198607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0AA353DC-8B73-FC4C-9A06-AFA34D5EDFB0}"/>
              </a:ext>
            </a:extLst>
          </p:cNvPr>
          <p:cNvSpPr/>
          <p:nvPr/>
        </p:nvSpPr>
        <p:spPr>
          <a:xfrm>
            <a:off x="9545887" y="4205996"/>
            <a:ext cx="595922" cy="213604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39B6D0A-1B0B-344A-B404-4D9EBD26FEA3}"/>
              </a:ext>
            </a:extLst>
          </p:cNvPr>
          <p:cNvSpPr/>
          <p:nvPr/>
        </p:nvSpPr>
        <p:spPr>
          <a:xfrm>
            <a:off x="9614056" y="4328038"/>
            <a:ext cx="595922" cy="213604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0F082DED-3985-274D-A6F1-5E74E5272994}"/>
              </a:ext>
            </a:extLst>
          </p:cNvPr>
          <p:cNvSpPr/>
          <p:nvPr/>
        </p:nvSpPr>
        <p:spPr>
          <a:xfrm>
            <a:off x="10155487" y="4434840"/>
            <a:ext cx="595922" cy="213604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6F1D6A4D-395A-8043-9B21-609E710FB533}"/>
              </a:ext>
            </a:extLst>
          </p:cNvPr>
          <p:cNvSpPr/>
          <p:nvPr/>
        </p:nvSpPr>
        <p:spPr>
          <a:xfrm>
            <a:off x="8006647" y="4450080"/>
            <a:ext cx="1005018" cy="198364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376C5448-4D34-6E43-93E5-D37A9449300E}"/>
              </a:ext>
            </a:extLst>
          </p:cNvPr>
          <p:cNvSpPr/>
          <p:nvPr/>
        </p:nvSpPr>
        <p:spPr>
          <a:xfrm>
            <a:off x="9240207" y="4449837"/>
            <a:ext cx="901602" cy="228844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0DF384D1-A016-F841-B3AC-EF77167B8351}"/>
              </a:ext>
            </a:extLst>
          </p:cNvPr>
          <p:cNvSpPr/>
          <p:nvPr/>
        </p:nvSpPr>
        <p:spPr>
          <a:xfrm>
            <a:off x="9471249" y="4815840"/>
            <a:ext cx="1280160" cy="165793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9294BF16-AC25-AF43-8726-2F28B7BF3620}"/>
              </a:ext>
            </a:extLst>
          </p:cNvPr>
          <p:cNvSpPr/>
          <p:nvPr/>
        </p:nvSpPr>
        <p:spPr>
          <a:xfrm>
            <a:off x="8560935" y="2320691"/>
            <a:ext cx="373650" cy="198607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4B0D2025-D834-AC46-81ED-D15B51DEC588}"/>
              </a:ext>
            </a:extLst>
          </p:cNvPr>
          <p:cNvSpPr/>
          <p:nvPr/>
        </p:nvSpPr>
        <p:spPr>
          <a:xfrm>
            <a:off x="2697480" y="5700541"/>
            <a:ext cx="1545768" cy="228600"/>
          </a:xfrm>
          <a:prstGeom prst="fra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91F3C129-24CB-9F4E-84B9-1378A9CF1C42}"/>
              </a:ext>
            </a:extLst>
          </p:cNvPr>
          <p:cNvSpPr/>
          <p:nvPr/>
        </p:nvSpPr>
        <p:spPr>
          <a:xfrm>
            <a:off x="1859280" y="5973012"/>
            <a:ext cx="2697480" cy="378373"/>
          </a:xfrm>
          <a:prstGeom prst="fra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667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5D69-BB58-7447-8096-CCF14FC4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60" y="318284"/>
            <a:ext cx="10515600" cy="1325563"/>
          </a:xfrm>
        </p:spPr>
        <p:txBody>
          <a:bodyPr/>
          <a:lstStyle/>
          <a:p>
            <a:r>
              <a:rPr lang="en-US" dirty="0">
                <a:latin typeface="Bebas Neue" panose="020B0606020202050201" pitchFamily="34" charset="77"/>
              </a:rPr>
              <a:t>Example Scripts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9262D5-B9A0-EC4B-B9B7-9BA48AF756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16188" y="981066"/>
            <a:ext cx="3870031" cy="5573544"/>
          </a:xfr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80B94D-9ABF-6F43-B777-06171B9541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04147" y="981066"/>
            <a:ext cx="4049659" cy="5573544"/>
          </a:xfr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EC20E9-074B-124B-A2C5-05863A5E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60" y="1538905"/>
            <a:ext cx="3691999" cy="50311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408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D00A-67FC-FA40-BA4C-56454F79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bas Neue" panose="020B0606020202050201" pitchFamily="34" charset="77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EE73-EAD3-A94D-9A81-91B83DB3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ropa-Light" panose="02000000000000000000" pitchFamily="2" charset="77"/>
              </a:rPr>
              <a:t>Scripts</a:t>
            </a:r>
          </a:p>
          <a:p>
            <a:pPr lvl="1"/>
            <a:r>
              <a:rPr lang="en-US" dirty="0">
                <a:latin typeface="Europa-Light" panose="02000000000000000000" pitchFamily="2" charset="77"/>
              </a:rPr>
              <a:t>Internet Movie Script Database (</a:t>
            </a:r>
            <a:r>
              <a:rPr lang="en-US" dirty="0" err="1">
                <a:latin typeface="Europa-Light" panose="02000000000000000000" pitchFamily="2" charset="77"/>
              </a:rPr>
              <a:t>IMSDb</a:t>
            </a:r>
            <a:r>
              <a:rPr lang="en-US" dirty="0">
                <a:latin typeface="Europa-Light" panose="02000000000000000000" pitchFamily="2" charset="77"/>
              </a:rPr>
              <a:t>)</a:t>
            </a:r>
          </a:p>
          <a:p>
            <a:pPr lvl="2"/>
            <a:r>
              <a:rPr lang="en-US" dirty="0">
                <a:latin typeface="Europa-Light" panose="02000000000000000000" pitchFamily="2" charset="77"/>
              </a:rPr>
              <a:t>Currently 1171 scripts in database – Covers scripts produced for films between ~1930s and 2016</a:t>
            </a:r>
          </a:p>
          <a:p>
            <a:pPr lvl="3"/>
            <a:r>
              <a:rPr lang="en-US" dirty="0">
                <a:latin typeface="Europa-Light" panose="02000000000000000000" pitchFamily="2" charset="77"/>
              </a:rPr>
              <a:t>Heavily skewed towards scripts from mid-1980s to present </a:t>
            </a:r>
          </a:p>
          <a:p>
            <a:pPr lvl="3"/>
            <a:r>
              <a:rPr lang="en-US" dirty="0">
                <a:latin typeface="Europa-Light" panose="02000000000000000000" pitchFamily="2" charset="77"/>
              </a:rPr>
              <a:t>~600 movies lacking correct date meta-information for drafts (may be in texts)</a:t>
            </a:r>
          </a:p>
          <a:p>
            <a:pPr lvl="2"/>
            <a:r>
              <a:rPr lang="en-US" dirty="0">
                <a:latin typeface="Europa-Light" panose="02000000000000000000" pitchFamily="2" charset="77"/>
              </a:rPr>
              <a:t>Captured 1122 scripts successfully via </a:t>
            </a:r>
            <a:r>
              <a:rPr lang="en-US" dirty="0" err="1">
                <a:latin typeface="Europa-Light" panose="02000000000000000000" pitchFamily="2" charset="77"/>
              </a:rPr>
              <a:t>webscraping</a:t>
            </a:r>
            <a:r>
              <a:rPr lang="en-US" dirty="0">
                <a:latin typeface="Europa-Light" panose="02000000000000000000" pitchFamily="2" charset="77"/>
              </a:rPr>
              <a:t> – 48 errors mostly due to PDFs</a:t>
            </a:r>
          </a:p>
          <a:p>
            <a:r>
              <a:rPr lang="en-US" b="1" dirty="0">
                <a:latin typeface="Europa-Light" panose="02000000000000000000" pitchFamily="2" charset="77"/>
              </a:rPr>
              <a:t>Films</a:t>
            </a:r>
          </a:p>
          <a:p>
            <a:pPr lvl="1"/>
            <a:r>
              <a:rPr lang="en-US" dirty="0">
                <a:latin typeface="Europa-Light" panose="02000000000000000000" pitchFamily="2" charset="77"/>
              </a:rPr>
              <a:t>Internet Movie Database (IMDb)</a:t>
            </a:r>
          </a:p>
          <a:p>
            <a:pPr lvl="2"/>
            <a:r>
              <a:rPr lang="en-US" dirty="0">
                <a:latin typeface="Europa-Light" panose="02000000000000000000" pitchFamily="2" charset="77"/>
              </a:rPr>
              <a:t>Still joining IMDb data on scripts, but at least 78 of the IMDb Top 250 films are in the script dataset</a:t>
            </a:r>
          </a:p>
          <a:p>
            <a:pPr lvl="2"/>
            <a:r>
              <a:rPr lang="en-US" dirty="0">
                <a:latin typeface="Europa-Light" panose="02000000000000000000" pitchFamily="2" charset="77"/>
              </a:rPr>
              <a:t>IMDb data allows extraction of info on characters, directors, box office receipts,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2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DCED-AB28-F94F-8F50-88DD0216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bas Neue" panose="020B0606020202050201" pitchFamily="34" charset="77"/>
              </a:rPr>
              <a:t>Problem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77B4-B9CF-DB4C-BFBC-A05FAF32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Europa-Light" panose="02000000000000000000" pitchFamily="2" charset="77"/>
              </a:rPr>
              <a:t>Structural interpretation </a:t>
            </a:r>
            <a:r>
              <a:rPr lang="en-US" dirty="0">
                <a:latin typeface="Europa-Light" panose="02000000000000000000" pitchFamily="2" charset="77"/>
              </a:rPr>
              <a:t>– how do you teach a computer to understand a script at the structural level?</a:t>
            </a:r>
          </a:p>
          <a:p>
            <a:pPr lvl="1"/>
            <a:r>
              <a:rPr lang="en-US" dirty="0">
                <a:latin typeface="Europa-Light" panose="02000000000000000000" pitchFamily="2" charset="77"/>
              </a:rPr>
              <a:t>Supervised learning (logistic </a:t>
            </a:r>
            <a:r>
              <a:rPr lang="en-US" dirty="0" err="1">
                <a:latin typeface="Europa-Light" panose="02000000000000000000" pitchFamily="2" charset="77"/>
              </a:rPr>
              <a:t>reg</a:t>
            </a:r>
            <a:r>
              <a:rPr lang="en-US" dirty="0">
                <a:latin typeface="Europa-Light" panose="02000000000000000000" pitchFamily="2" charset="77"/>
              </a:rPr>
              <a:t>, bagging/boosting ensemble models, neural networks, CNNs)</a:t>
            </a:r>
          </a:p>
          <a:p>
            <a:pPr lvl="1"/>
            <a:r>
              <a:rPr lang="en-US" dirty="0">
                <a:latin typeface="Europa-Light" panose="02000000000000000000" pitchFamily="2" charset="77"/>
              </a:rPr>
              <a:t>Unsupervised learning (PCA, LDA, clustering)</a:t>
            </a:r>
          </a:p>
          <a:p>
            <a:r>
              <a:rPr lang="en-US" b="1" dirty="0">
                <a:latin typeface="Europa-Light" panose="02000000000000000000" pitchFamily="2" charset="77"/>
              </a:rPr>
              <a:t>Semantic interpretation </a:t>
            </a:r>
            <a:r>
              <a:rPr lang="en-US" dirty="0">
                <a:latin typeface="Europa-Light" panose="02000000000000000000" pitchFamily="2" charset="77"/>
              </a:rPr>
              <a:t>– how can a computer model the inherent structures within scripts to enable robust quantitative analysis?</a:t>
            </a:r>
          </a:p>
          <a:p>
            <a:pPr lvl="1"/>
            <a:r>
              <a:rPr lang="en-US" dirty="0">
                <a:latin typeface="Europa-Light" panose="02000000000000000000" pitchFamily="2" charset="77"/>
              </a:rPr>
              <a:t>Network analysis and comparison</a:t>
            </a:r>
          </a:p>
          <a:p>
            <a:pPr lvl="1"/>
            <a:r>
              <a:rPr lang="en-US" dirty="0">
                <a:latin typeface="Europa-Light" panose="02000000000000000000" pitchFamily="2" charset="77"/>
              </a:rPr>
              <a:t>Topic modeling</a:t>
            </a:r>
          </a:p>
          <a:p>
            <a:pPr lvl="1"/>
            <a:r>
              <a:rPr lang="en-US" dirty="0">
                <a:latin typeface="Europa-Light" panose="02000000000000000000" pitchFamily="2" charset="77"/>
              </a:rPr>
              <a:t>Adaptive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378573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9E60-32A8-4248-92B4-01CBAA0B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bas Neue" panose="020B0606020202050201" pitchFamily="34" charset="77"/>
              </a:rPr>
              <a:t>Project Goals - </a:t>
            </a:r>
            <a:r>
              <a:rPr lang="en-US" sz="3600" i="1" dirty="0">
                <a:latin typeface="Bebas Neue" panose="020B0606020202050201" pitchFamily="34" charset="77"/>
              </a:rPr>
              <a:t>Primary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08BB-7284-9B42-9E25-E1C7C01A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Europa-Light" panose="02000000000000000000" pitchFamily="2" charset="77"/>
              </a:rPr>
              <a:t>Develop NLP-oriented text data enrichment techniques with an eye towards automating semantic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Europa-Light" panose="02000000000000000000" pitchFamily="2" charset="77"/>
              </a:rPr>
              <a:t> </a:t>
            </a:r>
            <a:r>
              <a:rPr lang="en-US" i="1" dirty="0">
                <a:latin typeface="Europa-Light" panose="02000000000000000000" pitchFamily="2" charset="77"/>
              </a:rPr>
              <a:t>Make script texts into useful analytical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Europa-Light" panose="02000000000000000000" pitchFamily="2" charset="77"/>
              </a:rPr>
              <a:t>Develop structural analysis techniques using predictive NLP and ML techniques to infer variations in embedded object structures 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>
                <a:latin typeface="Europa-Light" panose="02000000000000000000" pitchFamily="2" charset="77"/>
              </a:rPr>
              <a:t> Infer script structures using multi-dimensional text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Europa-Light" panose="02000000000000000000" pitchFamily="2" charset="77"/>
              </a:rPr>
              <a:t>Use tools like graph networks to represent and visualize key structures of script texts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Europa-Light" panose="02000000000000000000" pitchFamily="2" charset="77"/>
              </a:rPr>
              <a:t> </a:t>
            </a:r>
            <a:r>
              <a:rPr lang="en-US" i="1" dirty="0">
                <a:latin typeface="Europa-Light" panose="02000000000000000000" pitchFamily="2" charset="77"/>
              </a:rPr>
              <a:t>Extract and represent key text objects and structures</a:t>
            </a:r>
            <a:endParaRPr lang="en-US" dirty="0">
              <a:latin typeface="Europa-Light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190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9E60-32A8-4248-92B4-01CBAA0B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bas Neue" panose="020B0606020202050201" pitchFamily="34" charset="77"/>
              </a:rPr>
              <a:t>Project Goals - </a:t>
            </a:r>
            <a:r>
              <a:rPr lang="en-US" sz="3600" i="1" dirty="0">
                <a:latin typeface="Bebas Neue" panose="020B0606020202050201" pitchFamily="34" charset="77"/>
              </a:rPr>
              <a:t>Secondary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08BB-7284-9B42-9E25-E1C7C01A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Europa-Light" panose="02000000000000000000" pitchFamily="2" charset="77"/>
              </a:rPr>
              <a:t>Create multi-dimensional text processing tools that can potentially be used for texts in other domains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Europa-Light" panose="02000000000000000000" pitchFamily="2" charset="77"/>
              </a:rPr>
              <a:t>Experiment with local database structures in SQLite3 to support both ML analysis and visualizations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Europa-Light" panose="02000000000000000000" pitchFamily="2" charset="77"/>
              </a:rPr>
              <a:t>Create interactive dashboards that allow users to explore (and audit) the data at different levels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Europa-Light" panose="02000000000000000000" pitchFamily="2" charset="77"/>
              </a:rPr>
              <a:t>Experiment with predictive models to see how script-level features (such as narrative structures, keywords, use of tropes, etc.) can be used to predict performance, sentiment, cost, etc.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Europa-Light" panose="02000000000000000000" pitchFamily="2" charset="77"/>
              </a:rPr>
              <a:t> </a:t>
            </a:r>
            <a:r>
              <a:rPr lang="en-US" i="1" dirty="0">
                <a:latin typeface="Europa-Light" panose="02000000000000000000" pitchFamily="2" charset="77"/>
              </a:rPr>
              <a:t>May require additional data </a:t>
            </a:r>
            <a:r>
              <a:rPr lang="en-US" dirty="0">
                <a:latin typeface="Europa-Light" panose="02000000000000000000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05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655</Words>
  <Application>Microsoft Macintosh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Bebas Neue</vt:lpstr>
      <vt:lpstr>Calibri</vt:lpstr>
      <vt:lpstr>Calibri Light</vt:lpstr>
      <vt:lpstr>Europa-Light</vt:lpstr>
      <vt:lpstr>Wingdings</vt:lpstr>
      <vt:lpstr>Office Theme</vt:lpstr>
      <vt:lpstr>Using NLP and unsupervised learning For Movie Script Analysis</vt:lpstr>
      <vt:lpstr>Concept</vt:lpstr>
      <vt:lpstr>Example Scripts</vt:lpstr>
      <vt:lpstr>Example Scripts</vt:lpstr>
      <vt:lpstr>Example Scripts</vt:lpstr>
      <vt:lpstr>Data Sources</vt:lpstr>
      <vt:lpstr>Problem Analysis</vt:lpstr>
      <vt:lpstr>Project Goals - Primary</vt:lpstr>
      <vt:lpstr>Project Goals - Secondary</vt:lpstr>
      <vt:lpstr>Script processing – 5 Layer model</vt:lpstr>
      <vt:lpstr>Example: Aliens (L0 vs L1)</vt:lpstr>
      <vt:lpstr>Example: Aliens (L1)</vt:lpstr>
      <vt:lpstr>Current Priorities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NLP and unsupervised learning For Movie Script Analysis</dc:title>
  <dc:creator>Matt Tranquada</dc:creator>
  <cp:lastModifiedBy>Matt Tranquada</cp:lastModifiedBy>
  <cp:revision>13</cp:revision>
  <dcterms:created xsi:type="dcterms:W3CDTF">2018-03-12T05:03:52Z</dcterms:created>
  <dcterms:modified xsi:type="dcterms:W3CDTF">2018-03-12T15:41:20Z</dcterms:modified>
</cp:coreProperties>
</file>