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9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A580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ja-JP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kumimoji="1"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kumimoji="1"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kumimoji="1"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kumimoji="1"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3200" dirty="0" smtClean="0">
                <a:latin typeface="+mn-ea"/>
                <a:ea typeface="+mn-ea"/>
              </a:rPr>
              <a:t>ＩＭＰＯＶＥ </a:t>
            </a:r>
            <a:r>
              <a:rPr lang="en-US" altLang="ja-JP" sz="3200" dirty="0" smtClean="0">
                <a:latin typeface="+mn-ea"/>
                <a:ea typeface="+mn-ea"/>
              </a:rPr>
              <a:t>A </a:t>
            </a:r>
            <a:r>
              <a:rPr lang="en-US" altLang="ja-JP" sz="3200" dirty="0" smtClean="0">
                <a:latin typeface="+mn-ea"/>
                <a:ea typeface="+mn-ea"/>
              </a:rPr>
              <a:t>SQL QUERY</a:t>
            </a:r>
            <a:endParaRPr kumimoji="1" lang="ja-JP" altLang="en-US" sz="3200" dirty="0">
              <a:latin typeface="+mn-ea"/>
              <a:ea typeface="+mn-ea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Thao Tran     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491" y="1247021"/>
            <a:ext cx="6253317" cy="156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 smtClean="0"/>
              <a:t>TRÁNH SỬ DỤNG KÝ TỰ WILDCARD(%, -) Ở ĐẦU ĐIỀU KIỆN LIKE</a:t>
            </a:r>
            <a:endParaRPr kumimoji="1" lang="ja-JP" altLang="en-US" sz="2800" dirty="0"/>
          </a:p>
        </p:txBody>
      </p:sp>
      <p:sp>
        <p:nvSpPr>
          <p:cNvPr id="19" name="Content Placeholder 10"/>
          <p:cNvSpPr txBox="1">
            <a:spLocks/>
          </p:cNvSpPr>
          <p:nvPr/>
        </p:nvSpPr>
        <p:spPr>
          <a:xfrm>
            <a:off x="6316824" y="2023964"/>
            <a:ext cx="4838856" cy="4069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dirty="0">
                <a:solidFill>
                  <a:schemeClr val="tx1"/>
                </a:solidFill>
              </a:rPr>
              <a:t>SELECT * FROM Customers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chemeClr val="tx1"/>
                </a:solidFill>
              </a:rPr>
              <a:t>WHERE </a:t>
            </a:r>
            <a:r>
              <a:rPr lang="en-US" altLang="ja-JP" sz="1800" dirty="0" err="1">
                <a:solidFill>
                  <a:schemeClr val="tx1"/>
                </a:solidFill>
              </a:rPr>
              <a:t>FirstName</a:t>
            </a:r>
            <a:r>
              <a:rPr lang="en-US" altLang="ja-JP" sz="1800" dirty="0">
                <a:solidFill>
                  <a:schemeClr val="tx1"/>
                </a:solidFill>
              </a:rPr>
              <a:t> LIKE 'A%'</a:t>
            </a:r>
            <a:endParaRPr lang="en-US" altLang="ja-JP" sz="1800" dirty="0" smtClean="0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5755121" y="3648269"/>
            <a:ext cx="46653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Content Placeholder 10"/>
          <p:cNvSpPr txBox="1">
            <a:spLocks/>
          </p:cNvSpPr>
          <p:nvPr/>
        </p:nvSpPr>
        <p:spPr>
          <a:xfrm>
            <a:off x="1250641" y="2023964"/>
            <a:ext cx="4409308" cy="4069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>
                <a:solidFill>
                  <a:schemeClr val="tx1"/>
                </a:solidFill>
              </a:rPr>
              <a:t>SELECT * FROM Customers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WHERE </a:t>
            </a:r>
            <a:r>
              <a:rPr lang="en-US" altLang="ja-JP" sz="2000" dirty="0" err="1">
                <a:solidFill>
                  <a:schemeClr val="tx1"/>
                </a:solidFill>
              </a:rPr>
              <a:t>FirstName</a:t>
            </a:r>
            <a:r>
              <a:rPr lang="en-US" altLang="ja-JP" sz="2000" dirty="0">
                <a:solidFill>
                  <a:schemeClr val="tx1"/>
                </a:solidFill>
              </a:rPr>
              <a:t> LIKE '</a:t>
            </a:r>
            <a:r>
              <a:rPr lang="en-US" altLang="ja-JP" sz="2000" b="1" dirty="0">
                <a:solidFill>
                  <a:srgbClr val="FF0000"/>
                </a:solidFill>
              </a:rPr>
              <a:t>%</a:t>
            </a:r>
            <a:r>
              <a:rPr lang="en-US" altLang="ja-JP" sz="2000" dirty="0">
                <a:solidFill>
                  <a:schemeClr val="tx1"/>
                </a:solidFill>
              </a:rPr>
              <a:t>A%'</a:t>
            </a:r>
          </a:p>
        </p:txBody>
      </p:sp>
    </p:spTree>
    <p:extLst>
      <p:ext uri="{BB962C8B-B14F-4D97-AF65-F5344CB8AC3E}">
        <p14:creationId xmlns:p14="http://schemas.microsoft.com/office/powerpoint/2010/main" val="190921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645" y="524041"/>
            <a:ext cx="58578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51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 smtClean="0"/>
              <a:t>VIẾT ĐÚNG FORMAT SQL</a:t>
            </a:r>
            <a:endParaRPr kumimoji="1" lang="ja-JP" altLang="en-US" sz="2800" dirty="0"/>
          </a:p>
        </p:txBody>
      </p:sp>
      <p:sp>
        <p:nvSpPr>
          <p:cNvPr id="19" name="Content Placeholder 10"/>
          <p:cNvSpPr txBox="1">
            <a:spLocks/>
          </p:cNvSpPr>
          <p:nvPr/>
        </p:nvSpPr>
        <p:spPr>
          <a:xfrm>
            <a:off x="6316824" y="2023964"/>
            <a:ext cx="4838856" cy="4069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>
                <a:solidFill>
                  <a:schemeClr val="tx1"/>
                </a:solidFill>
              </a:rPr>
              <a:t>SELECT DISTINCT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  </a:t>
            </a:r>
            <a:r>
              <a:rPr lang="en-US" altLang="ja-JP" sz="1400" dirty="0" err="1">
                <a:solidFill>
                  <a:schemeClr val="tx1"/>
                </a:solidFill>
              </a:rPr>
              <a:t>Customers.CustomerID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en-US" altLang="ja-JP" sz="1400" dirty="0">
                <a:solidFill>
                  <a:schemeClr val="tx1"/>
                </a:solidFill>
              </a:rPr>
              <a:t>  , </a:t>
            </a:r>
            <a:r>
              <a:rPr lang="en-US" altLang="ja-JP" sz="1400" dirty="0" err="1">
                <a:solidFill>
                  <a:schemeClr val="tx1"/>
                </a:solidFill>
              </a:rPr>
              <a:t>Customers.LastName</a:t>
            </a:r>
            <a:r>
              <a:rPr lang="en-US" altLang="ja-JP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FROM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  Customers 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  INNER JOIN Orders 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    ON </a:t>
            </a:r>
            <a:r>
              <a:rPr lang="en-US" altLang="ja-JP" sz="1400" dirty="0" err="1">
                <a:solidFill>
                  <a:schemeClr val="tx1"/>
                </a:solidFill>
              </a:rPr>
              <a:t>Customers.CustomerID</a:t>
            </a:r>
            <a:r>
              <a:rPr lang="en-US" altLang="ja-JP" sz="1400" dirty="0">
                <a:solidFill>
                  <a:schemeClr val="tx1"/>
                </a:solidFill>
              </a:rPr>
              <a:t> = </a:t>
            </a:r>
            <a:r>
              <a:rPr lang="en-US" altLang="ja-JP" sz="1400" dirty="0" err="1">
                <a:solidFill>
                  <a:schemeClr val="tx1"/>
                </a:solidFill>
              </a:rPr>
              <a:t>Orders.CustomerID</a:t>
            </a:r>
            <a:r>
              <a:rPr lang="en-US" altLang="ja-JP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WHERE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  </a:t>
            </a:r>
            <a:r>
              <a:rPr lang="en-US" altLang="ja-JP" sz="1400" dirty="0" err="1">
                <a:solidFill>
                  <a:schemeClr val="tx1"/>
                </a:solidFill>
              </a:rPr>
              <a:t>Customers.Age</a:t>
            </a:r>
            <a:r>
              <a:rPr lang="en-US" altLang="ja-JP" sz="1400" dirty="0">
                <a:solidFill>
                  <a:schemeClr val="tx1"/>
                </a:solidFill>
              </a:rPr>
              <a:t> &lt; 50;</a:t>
            </a:r>
          </a:p>
          <a:p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5659949" y="3648269"/>
            <a:ext cx="46653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Content Placeholder 10"/>
          <p:cNvSpPr txBox="1">
            <a:spLocks/>
          </p:cNvSpPr>
          <p:nvPr/>
        </p:nvSpPr>
        <p:spPr>
          <a:xfrm>
            <a:off x="1097279" y="2023964"/>
            <a:ext cx="4467497" cy="4069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400" dirty="0">
                <a:solidFill>
                  <a:schemeClr val="tx1"/>
                </a:solidFill>
              </a:rPr>
              <a:t>Select distinct </a:t>
            </a:r>
            <a:r>
              <a:rPr lang="en-US" altLang="ja-JP" sz="1400" dirty="0" err="1">
                <a:solidFill>
                  <a:schemeClr val="tx1"/>
                </a:solidFill>
              </a:rPr>
              <a:t>Customers.CustomerID</a:t>
            </a:r>
            <a:r>
              <a:rPr lang="en-US" altLang="ja-JP" sz="1400" dirty="0">
                <a:solidFill>
                  <a:schemeClr val="tx1"/>
                </a:solidFill>
              </a:rPr>
              <a:t>, </a:t>
            </a:r>
            <a:r>
              <a:rPr lang="en-US" altLang="ja-JP" sz="1400" dirty="0" err="1">
                <a:solidFill>
                  <a:schemeClr val="tx1"/>
                </a:solidFill>
              </a:rPr>
              <a:t>Customers.LastName</a:t>
            </a:r>
            <a:r>
              <a:rPr lang="en-US" altLang="ja-JP" sz="1400" dirty="0">
                <a:solidFill>
                  <a:schemeClr val="tx1"/>
                </a:solidFill>
              </a:rPr>
              <a:t> from Customers INNER join Orders on </a:t>
            </a:r>
            <a:r>
              <a:rPr lang="en-US" altLang="ja-JP" sz="1400" dirty="0" err="1">
                <a:solidFill>
                  <a:schemeClr val="tx1"/>
                </a:solidFill>
              </a:rPr>
              <a:t>Customers.CustomerID</a:t>
            </a:r>
            <a:r>
              <a:rPr lang="en-US" altLang="ja-JP" sz="1400" dirty="0">
                <a:solidFill>
                  <a:schemeClr val="tx1"/>
                </a:solidFill>
              </a:rPr>
              <a:t> = </a:t>
            </a:r>
            <a:r>
              <a:rPr lang="en-US" altLang="ja-JP" sz="1400" dirty="0" err="1">
                <a:solidFill>
                  <a:schemeClr val="tx1"/>
                </a:solidFill>
              </a:rPr>
              <a:t>Orders.CustomerID</a:t>
            </a:r>
            <a:r>
              <a:rPr lang="en-US" altLang="ja-JP" sz="1400" dirty="0">
                <a:solidFill>
                  <a:schemeClr val="tx1"/>
                </a:solidFill>
              </a:rPr>
              <a:t> where </a:t>
            </a:r>
            <a:r>
              <a:rPr lang="en-US" altLang="ja-JP" sz="1400" dirty="0" err="1">
                <a:solidFill>
                  <a:schemeClr val="tx1"/>
                </a:solidFill>
              </a:rPr>
              <a:t>Customers.Age</a:t>
            </a:r>
            <a:r>
              <a:rPr lang="en-US" altLang="ja-JP" sz="1400" dirty="0">
                <a:solidFill>
                  <a:schemeClr val="tx1"/>
                </a:solidFill>
              </a:rPr>
              <a:t> &lt; 50;</a:t>
            </a:r>
          </a:p>
          <a:p>
            <a:endParaRPr lang="en-US" altLang="ja-JP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76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 smtClean="0"/>
              <a:t>CHỈ ĐỊNH SELECT FIELDS CỤ THỂ THAY VÌ SỬ DỤNG SELECT*</a:t>
            </a:r>
            <a:endParaRPr kumimoji="1" lang="ja-JP" altLang="en-US" sz="2800" dirty="0"/>
          </a:p>
        </p:txBody>
      </p:sp>
      <p:sp>
        <p:nvSpPr>
          <p:cNvPr id="19" name="Content Placeholder 10"/>
          <p:cNvSpPr txBox="1">
            <a:spLocks/>
          </p:cNvSpPr>
          <p:nvPr/>
        </p:nvSpPr>
        <p:spPr>
          <a:xfrm>
            <a:off x="6316824" y="2023964"/>
            <a:ext cx="4838856" cy="4069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1000" dirty="0" smtClean="0">
              <a:solidFill>
                <a:schemeClr val="tx1"/>
              </a:solidFill>
            </a:endParaRPr>
          </a:p>
          <a:p>
            <a:endParaRPr lang="en-US" altLang="ja-JP" sz="1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ja-JP" sz="1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ja-JP" sz="1400" dirty="0" smtClean="0">
                <a:solidFill>
                  <a:schemeClr val="tx1"/>
                </a:solidFill>
              </a:rPr>
              <a:t>SELECT </a:t>
            </a:r>
            <a:r>
              <a:rPr lang="en-US" altLang="ja-JP" sz="1400" dirty="0" err="1" smtClean="0">
                <a:solidFill>
                  <a:schemeClr val="tx1"/>
                </a:solidFill>
              </a:rPr>
              <a:t>CustomerID</a:t>
            </a:r>
            <a:r>
              <a:rPr lang="en-US" altLang="ja-JP" sz="1400" dirty="0" smtClean="0">
                <a:solidFill>
                  <a:schemeClr val="tx1"/>
                </a:solidFill>
              </a:rPr>
              <a:t> , </a:t>
            </a:r>
            <a:r>
              <a:rPr lang="en-US" altLang="ja-JP" sz="1400" dirty="0" err="1">
                <a:solidFill>
                  <a:schemeClr val="tx1"/>
                </a:solidFill>
              </a:rPr>
              <a:t>LastName</a:t>
            </a:r>
            <a:r>
              <a:rPr lang="en-US" altLang="ja-JP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FROM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  Customers</a:t>
            </a:r>
            <a:r>
              <a:rPr lang="en-US" altLang="ja-JP" sz="1400" dirty="0" smtClean="0">
                <a:solidFill>
                  <a:schemeClr val="tx1"/>
                </a:solidFill>
              </a:rPr>
              <a:t>;</a:t>
            </a:r>
          </a:p>
          <a:p>
            <a:endParaRPr lang="en-US" altLang="ja-JP" sz="1400" dirty="0" smtClean="0">
              <a:solidFill>
                <a:schemeClr val="tx1"/>
              </a:solidFill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SELECT con.id , pro.name 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en-US" altLang="ja-JP" sz="1400" dirty="0">
                <a:solidFill>
                  <a:schemeClr val="tx1"/>
                </a:solidFill>
              </a:rPr>
              <a:t>FROM Container con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INNER JOIN product pro</a:t>
            </a:r>
          </a:p>
          <a:p>
            <a:pPr marL="201168" lvl="1" indent="0">
              <a:buNone/>
            </a:pPr>
            <a:r>
              <a:rPr lang="en-US" altLang="ja-JP" sz="1400" dirty="0">
                <a:solidFill>
                  <a:schemeClr val="tx1"/>
                </a:solidFill>
              </a:rPr>
              <a:t>ON …</a:t>
            </a:r>
          </a:p>
          <a:p>
            <a:pPr marL="0" indent="0">
              <a:buNone/>
            </a:pPr>
            <a:endParaRPr lang="en-US" altLang="ja-JP" sz="1000" dirty="0" smtClean="0">
              <a:solidFill>
                <a:schemeClr val="tx1"/>
              </a:solidFill>
            </a:endParaRPr>
          </a:p>
          <a:p>
            <a:endParaRPr lang="en-US" altLang="ja-JP" sz="1000" dirty="0" smtClean="0">
              <a:solidFill>
                <a:schemeClr val="tx1"/>
              </a:solidFill>
            </a:endParaRPr>
          </a:p>
          <a:p>
            <a:endParaRPr lang="en-US" altLang="ja-JP" sz="1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ja-JP" sz="1000" dirty="0" smtClean="0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5707535" y="3639956"/>
            <a:ext cx="46653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1155469" y="2023964"/>
            <a:ext cx="4409308" cy="4069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>
                <a:solidFill>
                  <a:schemeClr val="tx1"/>
                </a:solidFill>
              </a:rPr>
              <a:t>SELECT * 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FROM Customers;</a:t>
            </a: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en-US" altLang="ja-JP" sz="1400" dirty="0">
                <a:solidFill>
                  <a:schemeClr val="tx1"/>
                </a:solidFill>
              </a:rPr>
              <a:t>SELECT * 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FROM Container con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INNER JOIN product pro</a:t>
            </a:r>
          </a:p>
          <a:p>
            <a:pPr marL="201168" lvl="1" indent="0">
              <a:buNone/>
            </a:pPr>
            <a:r>
              <a:rPr lang="en-US" altLang="ja-JP" sz="1200" dirty="0">
                <a:solidFill>
                  <a:schemeClr val="tx1"/>
                </a:solidFill>
              </a:rPr>
              <a:t>ON …</a:t>
            </a:r>
          </a:p>
          <a:p>
            <a:endParaRPr lang="en-US" altLang="ja-JP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60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 smtClean="0"/>
              <a:t>XÓA CÁC SUBQUERY NẾU KHÔNG CẦN THIẾT</a:t>
            </a:r>
            <a:endParaRPr kumimoji="1" lang="ja-JP" altLang="en-US" sz="2800" dirty="0"/>
          </a:p>
        </p:txBody>
      </p:sp>
      <p:sp>
        <p:nvSpPr>
          <p:cNvPr id="19" name="Content Placeholder 10"/>
          <p:cNvSpPr txBox="1">
            <a:spLocks/>
          </p:cNvSpPr>
          <p:nvPr/>
        </p:nvSpPr>
        <p:spPr>
          <a:xfrm>
            <a:off x="6316824" y="2023964"/>
            <a:ext cx="4838856" cy="4069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1000" dirty="0" smtClean="0">
              <a:solidFill>
                <a:schemeClr val="tx1"/>
              </a:solidFill>
            </a:endParaRPr>
          </a:p>
          <a:p>
            <a:endParaRPr lang="en-US" altLang="ja-JP" sz="1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ja-JP" sz="1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ja-JP" sz="1400" dirty="0">
                <a:solidFill>
                  <a:schemeClr val="tx1"/>
                </a:solidFill>
              </a:rPr>
              <a:t>SELECT DISTINCT</a:t>
            </a:r>
          </a:p>
          <a:p>
            <a:pPr marL="0" indent="0">
              <a:buNone/>
            </a:pPr>
            <a:r>
              <a:rPr lang="en-US" altLang="ja-JP" sz="1400" dirty="0">
                <a:solidFill>
                  <a:schemeClr val="tx1"/>
                </a:solidFill>
              </a:rPr>
              <a:t>  </a:t>
            </a:r>
            <a:r>
              <a:rPr lang="en-US" altLang="ja-JP" sz="1400" dirty="0" err="1">
                <a:solidFill>
                  <a:schemeClr val="tx1"/>
                </a:solidFill>
              </a:rPr>
              <a:t>Customers.CustomerID</a:t>
            </a:r>
            <a:r>
              <a:rPr lang="en-US" altLang="ja-JP" sz="14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ja-JP" sz="1400" dirty="0">
                <a:solidFill>
                  <a:schemeClr val="tx1"/>
                </a:solidFill>
              </a:rPr>
              <a:t>FROM</a:t>
            </a:r>
          </a:p>
          <a:p>
            <a:pPr marL="0" indent="0">
              <a:buNone/>
            </a:pPr>
            <a:r>
              <a:rPr lang="en-US" altLang="ja-JP" sz="1400" dirty="0">
                <a:solidFill>
                  <a:schemeClr val="tx1"/>
                </a:solidFill>
              </a:rPr>
              <a:t>  Customers </a:t>
            </a:r>
          </a:p>
          <a:p>
            <a:pPr marL="0" indent="0">
              <a:buNone/>
            </a:pPr>
            <a:r>
              <a:rPr lang="en-US" altLang="ja-JP" sz="1400" dirty="0">
                <a:solidFill>
                  <a:schemeClr val="tx1"/>
                </a:solidFill>
              </a:rPr>
              <a:t>  INNER JOIN Orders </a:t>
            </a:r>
          </a:p>
          <a:p>
            <a:pPr marL="0" indent="0">
              <a:buNone/>
            </a:pPr>
            <a:r>
              <a:rPr lang="en-US" altLang="ja-JP" sz="1400" dirty="0">
                <a:solidFill>
                  <a:schemeClr val="tx1"/>
                </a:solidFill>
              </a:rPr>
              <a:t>    ON </a:t>
            </a:r>
            <a:r>
              <a:rPr lang="en-US" altLang="ja-JP" sz="1400" dirty="0" err="1">
                <a:solidFill>
                  <a:schemeClr val="tx1"/>
                </a:solidFill>
              </a:rPr>
              <a:t>Customers.CustomerID</a:t>
            </a:r>
            <a:r>
              <a:rPr lang="en-US" altLang="ja-JP" sz="1400" dirty="0">
                <a:solidFill>
                  <a:schemeClr val="tx1"/>
                </a:solidFill>
              </a:rPr>
              <a:t> = </a:t>
            </a:r>
            <a:r>
              <a:rPr lang="en-US" altLang="ja-JP" sz="1400" dirty="0" err="1">
                <a:solidFill>
                  <a:schemeClr val="tx1"/>
                </a:solidFill>
              </a:rPr>
              <a:t>Orders.CustomerID</a:t>
            </a:r>
            <a:r>
              <a:rPr lang="en-US" altLang="ja-JP" sz="1000" dirty="0">
                <a:solidFill>
                  <a:schemeClr val="tx1"/>
                </a:solidFill>
              </a:rPr>
              <a:t>;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endParaRPr lang="en-US" altLang="ja-JP" sz="1000" dirty="0" smtClean="0">
              <a:solidFill>
                <a:schemeClr val="tx1"/>
              </a:solidFill>
            </a:endParaRPr>
          </a:p>
          <a:p>
            <a:endParaRPr lang="en-US" altLang="ja-JP" sz="1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ja-JP" sz="1000" dirty="0" smtClean="0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5755121" y="3664895"/>
            <a:ext cx="46653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Content Placeholder 10"/>
          <p:cNvSpPr txBox="1">
            <a:spLocks/>
          </p:cNvSpPr>
          <p:nvPr/>
        </p:nvSpPr>
        <p:spPr>
          <a:xfrm>
            <a:off x="1250641" y="2023964"/>
            <a:ext cx="4409308" cy="4069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>
                <a:solidFill>
                  <a:schemeClr val="tx1"/>
                </a:solidFill>
              </a:rPr>
              <a:t>SELECT </a:t>
            </a:r>
            <a:r>
              <a:rPr lang="en-US" altLang="ja-JP" sz="1400" dirty="0" err="1">
                <a:solidFill>
                  <a:schemeClr val="tx1"/>
                </a:solidFill>
              </a:rPr>
              <a:t>CustomerID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en-US" altLang="ja-JP" sz="1400" dirty="0">
                <a:solidFill>
                  <a:schemeClr val="tx1"/>
                </a:solidFill>
              </a:rPr>
              <a:t>FROM Customers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WHERE EXISTS (</a:t>
            </a:r>
            <a:r>
              <a:rPr lang="en-US" altLang="ja-JP" sz="1400" b="1" dirty="0">
                <a:solidFill>
                  <a:schemeClr val="tx1"/>
                </a:solidFill>
              </a:rPr>
              <a:t>SELECT * FROM Orders</a:t>
            </a:r>
          </a:p>
          <a:p>
            <a:r>
              <a:rPr lang="en-US" altLang="ja-JP" sz="1400" b="1" dirty="0">
                <a:solidFill>
                  <a:schemeClr val="tx1"/>
                </a:solidFill>
              </a:rPr>
              <a:t>              WHERE </a:t>
            </a:r>
            <a:r>
              <a:rPr lang="en-US" altLang="ja-JP" sz="1400" b="1" dirty="0" err="1">
                <a:solidFill>
                  <a:schemeClr val="tx1"/>
                </a:solidFill>
              </a:rPr>
              <a:t>Customers.CustomerID</a:t>
            </a:r>
            <a:r>
              <a:rPr lang="en-US" altLang="ja-JP" sz="1400" b="1" dirty="0">
                <a:solidFill>
                  <a:schemeClr val="tx1"/>
                </a:solidFill>
              </a:rPr>
              <a:t> = </a:t>
            </a:r>
            <a:r>
              <a:rPr lang="en-US" altLang="ja-JP" sz="1400" b="1" dirty="0" err="1">
                <a:solidFill>
                  <a:schemeClr val="tx1"/>
                </a:solidFill>
              </a:rPr>
              <a:t>Orders.CustomerID</a:t>
            </a:r>
            <a:r>
              <a:rPr lang="en-US" altLang="ja-JP" sz="1400" dirty="0">
                <a:solidFill>
                  <a:schemeClr val="tx1"/>
                </a:solidFill>
              </a:rPr>
              <a:t>);</a:t>
            </a:r>
          </a:p>
          <a:p>
            <a:endParaRPr lang="en-US" altLang="ja-JP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28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XÓA </a:t>
            </a:r>
            <a:r>
              <a:rPr lang="en-US" altLang="ja-JP" sz="2800" dirty="0" smtClean="0"/>
              <a:t>DISTINCT NẾU NHƯ KHÔNG CẦN THIẾT</a:t>
            </a:r>
            <a:endParaRPr kumimoji="1" lang="ja-JP" altLang="en-US" sz="2800" dirty="0"/>
          </a:p>
        </p:txBody>
      </p:sp>
      <p:sp>
        <p:nvSpPr>
          <p:cNvPr id="19" name="Content Placeholder 10"/>
          <p:cNvSpPr txBox="1">
            <a:spLocks/>
          </p:cNvSpPr>
          <p:nvPr/>
        </p:nvSpPr>
        <p:spPr>
          <a:xfrm>
            <a:off x="6316824" y="2023964"/>
            <a:ext cx="4838856" cy="4069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>
                <a:solidFill>
                  <a:schemeClr val="tx1"/>
                </a:solidFill>
              </a:rPr>
              <a:t>SELECT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  </a:t>
            </a:r>
            <a:r>
              <a:rPr lang="en-US" altLang="ja-JP" sz="2000" dirty="0" err="1">
                <a:solidFill>
                  <a:schemeClr val="tx1"/>
                </a:solidFill>
              </a:rPr>
              <a:t>LastName</a:t>
            </a:r>
            <a:r>
              <a:rPr lang="en-US" altLang="ja-JP" sz="20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FROM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  CUSTOMERS 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GROUP BY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  </a:t>
            </a:r>
            <a:r>
              <a:rPr lang="en-US" altLang="ja-JP" sz="2000" dirty="0" err="1">
                <a:solidFill>
                  <a:schemeClr val="tx1"/>
                </a:solidFill>
              </a:rPr>
              <a:t>LastName</a:t>
            </a:r>
            <a:r>
              <a:rPr lang="en-US" altLang="ja-JP" sz="1000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endParaRPr lang="en-US" altLang="ja-JP" sz="1000" dirty="0" smtClean="0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5755121" y="3639957"/>
            <a:ext cx="46653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1250641" y="2023964"/>
            <a:ext cx="4409308" cy="4069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>
                <a:solidFill>
                  <a:schemeClr val="tx1"/>
                </a:solidFill>
              </a:rPr>
              <a:t>select distinct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  </a:t>
            </a:r>
            <a:r>
              <a:rPr lang="en-US" altLang="ja-JP" sz="2000" dirty="0" err="1">
                <a:solidFill>
                  <a:schemeClr val="tx1"/>
                </a:solidFill>
              </a:rPr>
              <a:t>LastName</a:t>
            </a:r>
            <a:r>
              <a:rPr lang="en-US" altLang="ja-JP" sz="20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from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  Customers;</a:t>
            </a:r>
          </a:p>
        </p:txBody>
      </p:sp>
    </p:spTree>
    <p:extLst>
      <p:ext uri="{BB962C8B-B14F-4D97-AF65-F5344CB8AC3E}">
        <p14:creationId xmlns:p14="http://schemas.microsoft.com/office/powerpoint/2010/main" val="84294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 smtClean="0"/>
              <a:t>TRÁNH SỬ DỤNG HÀM TRONG VỊ NGỮ</a:t>
            </a:r>
            <a:endParaRPr kumimoji="1" lang="ja-JP" altLang="en-US" sz="2800" dirty="0"/>
          </a:p>
        </p:txBody>
      </p:sp>
      <p:sp>
        <p:nvSpPr>
          <p:cNvPr id="19" name="Content Placeholder 10"/>
          <p:cNvSpPr txBox="1">
            <a:spLocks/>
          </p:cNvSpPr>
          <p:nvPr/>
        </p:nvSpPr>
        <p:spPr>
          <a:xfrm>
            <a:off x="6316824" y="2023964"/>
            <a:ext cx="4838856" cy="4069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dirty="0" smtClean="0">
                <a:solidFill>
                  <a:schemeClr val="tx1"/>
                </a:solidFill>
              </a:rPr>
              <a:t>SELECT</a:t>
            </a:r>
          </a:p>
          <a:p>
            <a:r>
              <a:rPr lang="en-US" altLang="ja-JP" sz="1600" dirty="0" smtClean="0">
                <a:solidFill>
                  <a:schemeClr val="tx1"/>
                </a:solidFill>
              </a:rPr>
              <a:t>  </a:t>
            </a:r>
            <a:r>
              <a:rPr lang="en-US" altLang="ja-JP" sz="1600" dirty="0">
                <a:solidFill>
                  <a:schemeClr val="tx1"/>
                </a:solidFill>
              </a:rPr>
              <a:t>* 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FROM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  Products 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WHERE</a:t>
            </a:r>
          </a:p>
          <a:p>
            <a:r>
              <a:rPr lang="en-US" altLang="ja-JP" sz="1600" dirty="0" smtClean="0">
                <a:solidFill>
                  <a:schemeClr val="tx1"/>
                </a:solidFill>
              </a:rPr>
              <a:t>  </a:t>
            </a:r>
            <a:r>
              <a:rPr lang="en-US" altLang="ja-JP" sz="1600" dirty="0" err="1" smtClean="0">
                <a:solidFill>
                  <a:schemeClr val="tx1"/>
                </a:solidFill>
              </a:rPr>
              <a:t>ProductName</a:t>
            </a:r>
            <a:r>
              <a:rPr lang="en-US" altLang="ja-JP" sz="1600" dirty="0" smtClean="0">
                <a:solidFill>
                  <a:schemeClr val="tx1"/>
                </a:solidFill>
              </a:rPr>
              <a:t> </a:t>
            </a:r>
            <a:r>
              <a:rPr lang="en-US" altLang="ja-JP" sz="1600" b="1" dirty="0" smtClean="0">
                <a:solidFill>
                  <a:schemeClr val="tx1"/>
                </a:solidFill>
              </a:rPr>
              <a:t>LIKE '</a:t>
            </a:r>
            <a:r>
              <a:rPr lang="en-US" altLang="ja-JP" sz="1600" b="1" dirty="0" err="1" smtClean="0">
                <a:solidFill>
                  <a:schemeClr val="tx1"/>
                </a:solidFill>
              </a:rPr>
              <a:t>Sha</a:t>
            </a:r>
            <a:r>
              <a:rPr lang="en-US" altLang="ja-JP" sz="1600" b="1" dirty="0" smtClean="0">
                <a:solidFill>
                  <a:schemeClr val="tx1"/>
                </a:solidFill>
              </a:rPr>
              <a:t>%';</a:t>
            </a:r>
          </a:p>
          <a:p>
            <a:pPr marL="0" indent="0">
              <a:buNone/>
            </a:pPr>
            <a:endParaRPr lang="en-US" altLang="ja-JP" sz="1000" dirty="0" smtClean="0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5659949" y="3648269"/>
            <a:ext cx="46653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Content Placeholder 10"/>
          <p:cNvSpPr txBox="1">
            <a:spLocks/>
          </p:cNvSpPr>
          <p:nvPr/>
        </p:nvSpPr>
        <p:spPr>
          <a:xfrm>
            <a:off x="1155469" y="2023964"/>
            <a:ext cx="4409308" cy="4069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>
                <a:solidFill>
                  <a:schemeClr val="tx1"/>
                </a:solidFill>
              </a:rPr>
              <a:t>SELECT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  * 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FROM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  Products 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WHERE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  </a:t>
            </a:r>
            <a:r>
              <a:rPr lang="en-US" altLang="ja-JP" sz="2000" b="1" dirty="0">
                <a:solidFill>
                  <a:schemeClr val="tx1"/>
                </a:solidFill>
              </a:rPr>
              <a:t>SUBSTR(</a:t>
            </a:r>
            <a:r>
              <a:rPr lang="en-US" altLang="ja-JP" sz="2000" dirty="0" err="1">
                <a:solidFill>
                  <a:schemeClr val="tx1"/>
                </a:solidFill>
              </a:rPr>
              <a:t>ProductName</a:t>
            </a:r>
            <a:r>
              <a:rPr lang="en-US" altLang="ja-JP" sz="2000" dirty="0">
                <a:solidFill>
                  <a:schemeClr val="tx1"/>
                </a:solidFill>
              </a:rPr>
              <a:t>, 1, 3) = '</a:t>
            </a:r>
            <a:r>
              <a:rPr lang="en-US" altLang="ja-JP" sz="2000" dirty="0" err="1">
                <a:solidFill>
                  <a:schemeClr val="tx1"/>
                </a:solidFill>
              </a:rPr>
              <a:t>Sha</a:t>
            </a:r>
            <a:r>
              <a:rPr lang="en-US" altLang="ja-JP" sz="2000" dirty="0">
                <a:solidFill>
                  <a:schemeClr val="tx1"/>
                </a:solidFill>
              </a:rPr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453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 smtClean="0"/>
              <a:t>TRÁNH DÙNG OR, AND, NOT NẾU CÓ THỂ</a:t>
            </a:r>
            <a:endParaRPr kumimoji="1" lang="ja-JP" altLang="en-US" sz="2800" dirty="0"/>
          </a:p>
        </p:txBody>
      </p:sp>
      <p:sp>
        <p:nvSpPr>
          <p:cNvPr id="19" name="Content Placeholder 10"/>
          <p:cNvSpPr txBox="1">
            <a:spLocks/>
          </p:cNvSpPr>
          <p:nvPr/>
        </p:nvSpPr>
        <p:spPr>
          <a:xfrm>
            <a:off x="6316824" y="2023964"/>
            <a:ext cx="4838856" cy="4069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400" dirty="0">
                <a:solidFill>
                  <a:schemeClr val="tx1"/>
                </a:solidFill>
              </a:rPr>
              <a:t>SELECT * </a:t>
            </a:r>
          </a:p>
          <a:p>
            <a:pPr marL="0" indent="0">
              <a:buNone/>
            </a:pPr>
            <a:r>
              <a:rPr lang="en-US" altLang="ja-JP" sz="1400" dirty="0">
                <a:solidFill>
                  <a:schemeClr val="tx1"/>
                </a:solidFill>
              </a:rPr>
              <a:t>FROM Customers</a:t>
            </a:r>
          </a:p>
          <a:p>
            <a:pPr marL="0" indent="0">
              <a:buNone/>
            </a:pPr>
            <a:r>
              <a:rPr lang="en-US" altLang="ja-JP" sz="1400" dirty="0">
                <a:solidFill>
                  <a:schemeClr val="tx1"/>
                </a:solidFill>
              </a:rPr>
              <a:t>WHERE </a:t>
            </a:r>
            <a:r>
              <a:rPr lang="en-US" altLang="ja-JP" sz="1400" dirty="0" err="1">
                <a:solidFill>
                  <a:schemeClr val="tx1"/>
                </a:solidFill>
              </a:rPr>
              <a:t>CustomerID</a:t>
            </a:r>
            <a:r>
              <a:rPr lang="en-US" altLang="ja-JP" sz="1400" dirty="0">
                <a:solidFill>
                  <a:schemeClr val="tx1"/>
                </a:solidFill>
              </a:rPr>
              <a:t> IN (73001, 73004, 73005</a:t>
            </a:r>
            <a:r>
              <a:rPr lang="en-US" altLang="ja-JP" sz="1400" dirty="0" smtClean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endParaRPr lang="en-US" altLang="ja-JP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ja-JP" sz="1400" dirty="0">
                <a:solidFill>
                  <a:schemeClr val="tx1"/>
                </a:solidFill>
              </a:rPr>
              <a:t>SELECT * </a:t>
            </a:r>
          </a:p>
          <a:p>
            <a:pPr marL="0" indent="0">
              <a:buNone/>
            </a:pPr>
            <a:r>
              <a:rPr lang="en-US" altLang="ja-JP" sz="1400" dirty="0">
                <a:solidFill>
                  <a:schemeClr val="tx1"/>
                </a:solidFill>
              </a:rPr>
              <a:t>FROM Customers</a:t>
            </a:r>
          </a:p>
          <a:p>
            <a:pPr marL="0" indent="0">
              <a:buNone/>
            </a:pPr>
            <a:r>
              <a:rPr lang="en-US" altLang="ja-JP" sz="1400" dirty="0">
                <a:solidFill>
                  <a:schemeClr val="tx1"/>
                </a:solidFill>
              </a:rPr>
              <a:t>WHERE age BETWEEN 25 AND 50;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ja-JP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5659949" y="3648269"/>
            <a:ext cx="46653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1155469" y="2023964"/>
            <a:ext cx="4409308" cy="4069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45720" rIns="0" bIns="45720" rtlCol="0" anchor="ctr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>
                <a:solidFill>
                  <a:schemeClr val="tx1"/>
                </a:solidFill>
              </a:rPr>
              <a:t>SELECT * 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FROM Customers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WHERE </a:t>
            </a:r>
            <a:r>
              <a:rPr lang="en-US" altLang="ja-JP" sz="2000" dirty="0" err="1">
                <a:solidFill>
                  <a:schemeClr val="tx1"/>
                </a:solidFill>
              </a:rPr>
              <a:t>CustomerID</a:t>
            </a:r>
            <a:r>
              <a:rPr lang="en-US" altLang="ja-JP" sz="2000" dirty="0">
                <a:solidFill>
                  <a:schemeClr val="tx1"/>
                </a:solidFill>
              </a:rPr>
              <a:t> = 73001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OR </a:t>
            </a:r>
            <a:r>
              <a:rPr lang="en-US" altLang="ja-JP" sz="2000" dirty="0" err="1">
                <a:solidFill>
                  <a:schemeClr val="tx1"/>
                </a:solidFill>
              </a:rPr>
              <a:t>CustomerID</a:t>
            </a:r>
            <a:r>
              <a:rPr lang="en-US" altLang="ja-JP" sz="2000" dirty="0">
                <a:solidFill>
                  <a:schemeClr val="tx1"/>
                </a:solidFill>
              </a:rPr>
              <a:t> = 73004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OR </a:t>
            </a:r>
            <a:r>
              <a:rPr lang="en-US" altLang="ja-JP" sz="2000" dirty="0" err="1">
                <a:solidFill>
                  <a:schemeClr val="tx1"/>
                </a:solidFill>
              </a:rPr>
              <a:t>CustomerID</a:t>
            </a:r>
            <a:r>
              <a:rPr lang="en-US" altLang="ja-JP" sz="2000" dirty="0">
                <a:solidFill>
                  <a:schemeClr val="tx1"/>
                </a:solidFill>
              </a:rPr>
              <a:t> = 73005;</a:t>
            </a:r>
          </a:p>
          <a:p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en-US" altLang="ja-JP" sz="2000" dirty="0">
                <a:solidFill>
                  <a:schemeClr val="tx1"/>
                </a:solidFill>
              </a:rPr>
              <a:t>SELECT * 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FROM Customers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WHERE age &gt;= 25 AND age &lt;= 50;</a:t>
            </a:r>
          </a:p>
        </p:txBody>
      </p:sp>
    </p:spTree>
    <p:extLst>
      <p:ext uri="{BB962C8B-B14F-4D97-AF65-F5344CB8AC3E}">
        <p14:creationId xmlns:p14="http://schemas.microsoft.com/office/powerpoint/2010/main" val="65283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 smtClean="0"/>
              <a:t>SỬ DỤNG WHERE THAY VÌ HAVING LÚC CÓ THỂ</a:t>
            </a:r>
            <a:endParaRPr kumimoji="1" lang="ja-JP" altLang="en-US" sz="2800" dirty="0"/>
          </a:p>
        </p:txBody>
      </p:sp>
      <p:sp>
        <p:nvSpPr>
          <p:cNvPr id="19" name="Content Placeholder 10"/>
          <p:cNvSpPr txBox="1">
            <a:spLocks/>
          </p:cNvSpPr>
          <p:nvPr/>
        </p:nvSpPr>
        <p:spPr>
          <a:xfrm>
            <a:off x="6316824" y="2023964"/>
            <a:ext cx="4838856" cy="4069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dirty="0">
                <a:solidFill>
                  <a:schemeClr val="tx1"/>
                </a:solidFill>
              </a:rPr>
              <a:t>SELECT </a:t>
            </a:r>
            <a:r>
              <a:rPr lang="en-US" altLang="ja-JP" sz="1800" dirty="0" err="1">
                <a:solidFill>
                  <a:schemeClr val="tx1"/>
                </a:solidFill>
              </a:rPr>
              <a:t>FirstName</a:t>
            </a:r>
            <a:r>
              <a:rPr lang="en-US" altLang="ja-JP" sz="1800" dirty="0">
                <a:solidFill>
                  <a:schemeClr val="tx1"/>
                </a:solidFill>
              </a:rPr>
              <a:t>, COUNT(*)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chemeClr val="tx1"/>
                </a:solidFill>
              </a:rPr>
              <a:t>FROM Customers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chemeClr val="tx1"/>
                </a:solidFill>
              </a:rPr>
              <a:t>where Age &gt; 25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chemeClr val="tx1"/>
                </a:solidFill>
              </a:rPr>
              <a:t>GROUP BY </a:t>
            </a:r>
            <a:r>
              <a:rPr lang="en-US" altLang="ja-JP" sz="1800" dirty="0" err="1">
                <a:solidFill>
                  <a:schemeClr val="tx1"/>
                </a:solidFill>
              </a:rPr>
              <a:t>FirstName</a:t>
            </a:r>
            <a:r>
              <a:rPr lang="en-US" altLang="ja-JP" sz="1800" dirty="0">
                <a:solidFill>
                  <a:schemeClr val="tx1"/>
                </a:solidFill>
              </a:rPr>
              <a:t>;</a:t>
            </a:r>
            <a:endParaRPr lang="en-US" altLang="ja-JP" sz="1800" dirty="0" smtClean="0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5755121" y="3624070"/>
            <a:ext cx="46653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Content Placeholder 10"/>
          <p:cNvSpPr txBox="1">
            <a:spLocks/>
          </p:cNvSpPr>
          <p:nvPr/>
        </p:nvSpPr>
        <p:spPr>
          <a:xfrm>
            <a:off x="1250641" y="2023964"/>
            <a:ext cx="4409308" cy="4069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>
                <a:solidFill>
                  <a:schemeClr val="tx1"/>
                </a:solidFill>
              </a:rPr>
              <a:t>SELECT </a:t>
            </a:r>
            <a:r>
              <a:rPr lang="en-US" altLang="ja-JP" sz="2000" dirty="0" err="1">
                <a:solidFill>
                  <a:schemeClr val="tx1"/>
                </a:solidFill>
              </a:rPr>
              <a:t>FirstName</a:t>
            </a:r>
            <a:r>
              <a:rPr lang="en-US" altLang="ja-JP" sz="2000" dirty="0">
                <a:solidFill>
                  <a:schemeClr val="tx1"/>
                </a:solidFill>
              </a:rPr>
              <a:t>, COUNT(*)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FROM Customers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GROUP BY </a:t>
            </a:r>
            <a:r>
              <a:rPr lang="en-US" altLang="ja-JP" sz="2000" dirty="0" err="1">
                <a:solidFill>
                  <a:schemeClr val="tx1"/>
                </a:solidFill>
              </a:rPr>
              <a:t>FirstName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en-US" altLang="ja-JP" sz="2000" dirty="0">
                <a:solidFill>
                  <a:schemeClr val="tx1"/>
                </a:solidFill>
              </a:rPr>
              <a:t>HAVING Age &gt; 25;</a:t>
            </a:r>
          </a:p>
        </p:txBody>
      </p:sp>
    </p:spTree>
    <p:extLst>
      <p:ext uri="{BB962C8B-B14F-4D97-AF65-F5344CB8AC3E}">
        <p14:creationId xmlns:p14="http://schemas.microsoft.com/office/powerpoint/2010/main" val="239452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 smtClean="0"/>
              <a:t>SỬ DỤNG INNER JOIN THAY CHO WHERE KHI TẠO JOIN</a:t>
            </a:r>
            <a:endParaRPr kumimoji="1" lang="ja-JP" altLang="en-US" sz="2800" dirty="0"/>
          </a:p>
        </p:txBody>
      </p:sp>
      <p:sp>
        <p:nvSpPr>
          <p:cNvPr id="19" name="Content Placeholder 10"/>
          <p:cNvSpPr txBox="1">
            <a:spLocks/>
          </p:cNvSpPr>
          <p:nvPr/>
        </p:nvSpPr>
        <p:spPr>
          <a:xfrm>
            <a:off x="6316824" y="2023964"/>
            <a:ext cx="4838856" cy="4069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dirty="0">
                <a:solidFill>
                  <a:schemeClr val="tx1"/>
                </a:solidFill>
              </a:rPr>
              <a:t>SELECT DISTINCT </a:t>
            </a:r>
            <a:r>
              <a:rPr lang="en-US" altLang="ja-JP" sz="1800" dirty="0" err="1">
                <a:solidFill>
                  <a:schemeClr val="tx1"/>
                </a:solidFill>
              </a:rPr>
              <a:t>Customers.CustomerID</a:t>
            </a:r>
            <a:endParaRPr lang="en-US" altLang="ja-JP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ja-JP" sz="1800" dirty="0">
                <a:solidFill>
                  <a:schemeClr val="tx1"/>
                </a:solidFill>
              </a:rPr>
              <a:t>FROM Customers </a:t>
            </a:r>
            <a:endParaRPr lang="en-US" altLang="ja-JP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ja-JP" sz="1800" b="1" dirty="0" smtClean="0">
                <a:solidFill>
                  <a:schemeClr val="tx1"/>
                </a:solidFill>
              </a:rPr>
              <a:t>INNER </a:t>
            </a:r>
            <a:r>
              <a:rPr lang="en-US" altLang="ja-JP" sz="1800" b="1" dirty="0">
                <a:solidFill>
                  <a:schemeClr val="tx1"/>
                </a:solidFill>
              </a:rPr>
              <a:t>JOIN </a:t>
            </a:r>
            <a:r>
              <a:rPr lang="en-US" altLang="ja-JP" sz="1800" dirty="0">
                <a:solidFill>
                  <a:schemeClr val="tx1"/>
                </a:solidFill>
              </a:rPr>
              <a:t>Orders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chemeClr val="tx1"/>
                </a:solidFill>
              </a:rPr>
              <a:t>ON </a:t>
            </a:r>
            <a:r>
              <a:rPr lang="en-US" altLang="ja-JP" sz="1800" dirty="0" err="1">
                <a:solidFill>
                  <a:schemeClr val="tx1"/>
                </a:solidFill>
              </a:rPr>
              <a:t>Customers.CustomerID</a:t>
            </a:r>
            <a:r>
              <a:rPr lang="en-US" altLang="ja-JP" sz="1800" dirty="0">
                <a:solidFill>
                  <a:schemeClr val="tx1"/>
                </a:solidFill>
              </a:rPr>
              <a:t> = </a:t>
            </a:r>
            <a:r>
              <a:rPr lang="en-US" altLang="ja-JP" sz="1800" dirty="0" err="1">
                <a:solidFill>
                  <a:schemeClr val="tx1"/>
                </a:solidFill>
              </a:rPr>
              <a:t>Orders.CustomerID</a:t>
            </a:r>
            <a:r>
              <a:rPr lang="en-US" altLang="ja-JP" sz="1800" dirty="0">
                <a:solidFill>
                  <a:schemeClr val="tx1"/>
                </a:solidFill>
              </a:rPr>
              <a:t>;</a:t>
            </a:r>
            <a:endParaRPr lang="en-US" altLang="ja-JP" sz="1800" dirty="0" smtClean="0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5659949" y="3648269"/>
            <a:ext cx="46653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Content Placeholder 10"/>
          <p:cNvSpPr txBox="1">
            <a:spLocks/>
          </p:cNvSpPr>
          <p:nvPr/>
        </p:nvSpPr>
        <p:spPr>
          <a:xfrm>
            <a:off x="1155469" y="2023964"/>
            <a:ext cx="4409308" cy="4069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>
                <a:solidFill>
                  <a:schemeClr val="tx1"/>
                </a:solidFill>
              </a:rPr>
              <a:t>SELECT DISTINCT </a:t>
            </a:r>
            <a:r>
              <a:rPr lang="en-US" altLang="ja-JP" sz="2000" dirty="0" err="1">
                <a:solidFill>
                  <a:schemeClr val="tx1"/>
                </a:solidFill>
              </a:rPr>
              <a:t>Customers.CustomerID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en-US" altLang="ja-JP" sz="2000" dirty="0">
                <a:solidFill>
                  <a:schemeClr val="tx1"/>
                </a:solidFill>
              </a:rPr>
              <a:t>FROM Customers, Orders</a:t>
            </a:r>
          </a:p>
          <a:p>
            <a:r>
              <a:rPr lang="en-US" altLang="ja-JP" sz="2000" b="1" dirty="0">
                <a:solidFill>
                  <a:schemeClr val="tx1"/>
                </a:solidFill>
              </a:rPr>
              <a:t>WHERE </a:t>
            </a:r>
            <a:r>
              <a:rPr lang="en-US" altLang="ja-JP" sz="2000" b="1" dirty="0" err="1">
                <a:solidFill>
                  <a:schemeClr val="tx1"/>
                </a:solidFill>
              </a:rPr>
              <a:t>Customers.CustomerID</a:t>
            </a:r>
            <a:r>
              <a:rPr lang="en-US" altLang="ja-JP" sz="2000" b="1" dirty="0">
                <a:solidFill>
                  <a:schemeClr val="tx1"/>
                </a:solidFill>
              </a:rPr>
              <a:t> = </a:t>
            </a:r>
            <a:r>
              <a:rPr lang="en-US" altLang="ja-JP" sz="2000" b="1" dirty="0" err="1">
                <a:solidFill>
                  <a:schemeClr val="tx1"/>
                </a:solidFill>
              </a:rPr>
              <a:t>Orders.CustomerID</a:t>
            </a:r>
            <a:r>
              <a:rPr lang="en-US" altLang="ja-JP" sz="2000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9807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6" grpId="0" animBg="1"/>
    </p:bldLst>
  </p:timing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monochrome</Template>
  <TotalTime>0</TotalTime>
  <Words>382</Words>
  <Application>Microsoft Office PowerPoint</Application>
  <PresentationFormat>Widescreen</PresentationFormat>
  <Paragraphs>112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ＭＳ Ｐゴシック</vt:lpstr>
      <vt:lpstr>Bookman Old Style</vt:lpstr>
      <vt:lpstr>Calibri</vt:lpstr>
      <vt:lpstr>Franklin Gothic Book</vt:lpstr>
      <vt:lpstr>1_RetrospectVTI</vt:lpstr>
      <vt:lpstr>ＩＭＰＯＶＥ A SQL QUERY</vt:lpstr>
      <vt:lpstr>VIẾT ĐÚNG FORMAT SQL</vt:lpstr>
      <vt:lpstr>CHỈ ĐỊNH SELECT FIELDS CỤ THỂ THAY VÌ SỬ DỤNG SELECT*</vt:lpstr>
      <vt:lpstr>XÓA CÁC SUBQUERY NẾU KHÔNG CẦN THIẾT</vt:lpstr>
      <vt:lpstr>XÓA DISTINCT NẾU NHƯ KHÔNG CẦN THIẾT</vt:lpstr>
      <vt:lpstr>TRÁNH SỬ DỤNG HÀM TRONG VỊ NGỮ</vt:lpstr>
      <vt:lpstr>TRÁNH DÙNG OR, AND, NOT NẾU CÓ THỂ</vt:lpstr>
      <vt:lpstr>SỬ DỤNG WHERE THAY VÌ HAVING LÚC CÓ THỂ</vt:lpstr>
      <vt:lpstr>SỬ DỤNG INNER JOIN THAY CHO WHERE KHI TẠO JOIN</vt:lpstr>
      <vt:lpstr>TRÁNH SỬ DỤNG KÝ TỰ WILDCARD(%, -) Ở ĐẦU ĐIỀU KIỆN LIKE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2020-03-17T01:35:37Z</dcterms:created>
  <dcterms:modified xsi:type="dcterms:W3CDTF">2020-03-30T10:29:33Z</dcterms:modified>
</cp:coreProperties>
</file>