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Calibri" panose="020F0502020204030204" pitchFamily="34" charset="0"/>
      <p:regular r:id="rId4"/>
      <p:bold r:id="rId5"/>
      <p:italic r:id="rId6"/>
      <p:boldItalic r:id="rId7"/>
    </p:embeddedFont>
    <p:embeddedFont>
      <p:font typeface="Tahoma" panose="020B0604030504040204" pitchFamily="34" charset="0"/>
      <p:regular r:id="rId8"/>
      <p:bold r:id="rId9"/>
    </p:embeddedFont>
    <p:embeddedFont>
      <p:font typeface="Times" panose="02020603050405020304" pitchFamily="18"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397" y="-2227"/>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101" name="Google Shape;101;p13"/>
          <p:cNvGrpSpPr>
            <a:grpSpLocks noGrp="1" noUngrp="1" noRot="1" noMove="1" noResize="1"/>
          </p:cNvGrpSpPr>
          <p:nvPr/>
        </p:nvGrpSpPr>
        <p:grpSpPr>
          <a:xfrm>
            <a:off x="620712" y="8396287"/>
            <a:ext cx="9448800" cy="365125"/>
            <a:chOff x="620713" y="8243888"/>
            <a:chExt cx="9448800" cy="365125"/>
          </a:xfrm>
        </p:grpSpPr>
        <p:pic>
          <p:nvPicPr>
            <p:cNvPr id="102" name="Google Shape;102;p13"/>
            <p:cNvPicPr preferRelativeResize="0">
              <a:picLocks noGrp="1" noRot="1" noMove="1" noResize="1" noEditPoints="1" noAdjustHandles="1" noChangeArrowheads="1" noChangeShapeType="1" noCrop="1"/>
            </p:cNvPicPr>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a:spLocks noGrp="1" noRot="1" noMove="1" noResize="1" noEditPoints="1" noAdjustHandles="1" noChangeArrowheads="1" noChangeShapeType="1"/>
            </p:cNvSpPr>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Mô tả</a:t>
              </a:r>
              <a:endParaRPr/>
            </a:p>
          </p:txBody>
        </p:sp>
      </p:grpSp>
      <p:sp>
        <p:nvSpPr>
          <p:cNvPr id="104" name="Google Shape;104;p13"/>
          <p:cNvSpPr txBox="1">
            <a:spLocks noGrp="1" noRot="1" noMove="1" noResize="1" noEditPoints="1" noAdjustHandles="1" noChangeArrowheads="1" noChangeShapeType="1"/>
          </p:cNvSpPr>
          <p:nvPr>
            <p:ph type="ctrTitle"/>
          </p:nvPr>
        </p:nvSpPr>
        <p:spPr>
          <a:xfrm>
            <a:off x="393700" y="558571"/>
            <a:ext cx="9906000" cy="904863"/>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vi-VN" sz="2800" b="1" i="0" u="none">
                <a:solidFill>
                  <a:schemeClr val="lt1"/>
                </a:solidFill>
                <a:latin typeface="Arial"/>
                <a:ea typeface="Arial"/>
                <a:cs typeface="Arial"/>
                <a:sym typeface="Arial"/>
              </a:rPr>
              <a:t>CẢI THIỆN TÍNH TOÀN VẸN VÀ TĂNG TỐC ĐỘ TRUY VẤN TRONG CƠ SỞ DỮ LIỆU BLOCKCHAIN</a:t>
            </a:r>
            <a:endParaRPr/>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a:spLocks noGrp="1" noRot="1" noMove="1" noResize="1" noEditPoints="1" noAdjustHandles="1" noChangeArrowheads="1" noChangeShapeType="1"/>
          </p:cNvSpPr>
          <p:nvPr/>
        </p:nvSpPr>
        <p:spPr>
          <a:xfrm>
            <a:off x="620712" y="5318125"/>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Tổng quan</a:t>
            </a:r>
            <a:endParaRPr/>
          </a:p>
        </p:txBody>
      </p:sp>
      <p:sp>
        <p:nvSpPr>
          <p:cNvPr id="108" name="Google Shape;108;p13"/>
          <p:cNvSpPr txBox="1">
            <a:spLocks noGrp="1" noRot="1" noMove="1" noResize="1" noEditPoints="1" noAdjustHandles="1" noChangeArrowheads="1" noChangeShapeType="1"/>
          </p:cNvSpPr>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What ?</a:t>
            </a:r>
            <a:endParaRPr/>
          </a:p>
        </p:txBody>
      </p:sp>
      <p:sp>
        <p:nvSpPr>
          <p:cNvPr id="109" name="Google Shape;109;p13"/>
          <p:cNvSpPr txBox="1">
            <a:spLocks noGrp="1" noRot="1" noMove="1" noResize="1" noEditPoints="1" noAdjustHandles="1" noChangeArrowheads="1" noChangeShapeType="1"/>
          </p:cNvSpPr>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Why ?</a:t>
            </a:r>
            <a:endParaRPr/>
          </a:p>
        </p:txBody>
      </p:sp>
      <p:sp>
        <p:nvSpPr>
          <p:cNvPr id="111" name="Google Shape;111;p13"/>
          <p:cNvSpPr txBox="1">
            <a:spLocks noGrp="1" noRot="1" noMove="1" noResize="1" noEditPoints="1" noAdjustHandles="1" noChangeArrowheads="1" noChangeShapeType="1"/>
          </p:cNvSpPr>
          <p:nvPr/>
        </p:nvSpPr>
        <p:spPr>
          <a:xfrm>
            <a:off x="4061579" y="1443890"/>
            <a:ext cx="2362200" cy="3381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Trần Văn Quang</a:t>
            </a:r>
            <a:r>
              <a:rPr lang="en-US" sz="1600" b="1" i="0" u="none" baseline="30000">
                <a:solidFill>
                  <a:schemeClr val="lt1"/>
                </a:solidFill>
                <a:latin typeface="Arial"/>
                <a:ea typeface="Arial"/>
                <a:cs typeface="Arial"/>
                <a:sym typeface="Arial"/>
              </a:rPr>
              <a:t>1</a:t>
            </a:r>
            <a:endParaRPr baseline="30000"/>
          </a:p>
        </p:txBody>
      </p:sp>
      <p:sp>
        <p:nvSpPr>
          <p:cNvPr id="114" name="Google Shape;114;p13"/>
          <p:cNvSpPr txBox="1">
            <a:spLocks noGrp="1" noRot="1" noMove="1" noResize="1" noEditPoints="1" noAdjustHandles="1" noChangeArrowheads="1" noChangeShapeType="1"/>
          </p:cNvSpPr>
          <p:nvPr/>
        </p:nvSpPr>
        <p:spPr>
          <a:xfrm>
            <a:off x="3350572" y="1843714"/>
            <a:ext cx="3962400" cy="388937"/>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baseline="30000">
                <a:solidFill>
                  <a:schemeClr val="lt1"/>
                </a:solidFill>
              </a:rPr>
              <a:t>1</a:t>
            </a:r>
            <a:r>
              <a:rPr lang="en-US" sz="1200" b="0" i="0" u="none">
                <a:solidFill>
                  <a:schemeClr val="lt1"/>
                </a:solidFill>
                <a:latin typeface="Arial"/>
                <a:ea typeface="Arial"/>
                <a:cs typeface="Arial"/>
                <a:sym typeface="Arial"/>
              </a:rPr>
              <a:t>University of Information </a:t>
            </a:r>
            <a:r>
              <a:rPr lang="en-US" sz="1200">
                <a:solidFill>
                  <a:schemeClr val="lt1"/>
                </a:solidFill>
              </a:rPr>
              <a:t>Technology</a:t>
            </a:r>
            <a:r>
              <a:rPr lang="en-US" sz="1200" b="0" i="0" u="none">
                <a:solidFill>
                  <a:schemeClr val="lt1"/>
                </a:solidFill>
                <a:latin typeface="Arial"/>
                <a:ea typeface="Arial"/>
                <a:cs typeface="Arial"/>
                <a:sym typeface="Arial"/>
              </a:rPr>
              <a:t> </a:t>
            </a:r>
            <a:endParaRPr/>
          </a:p>
          <a:p>
            <a:pPr marL="342900" marR="0" lvl="0" indent="-342900" algn="ctr" rtl="0">
              <a:lnSpc>
                <a:spcPct val="105000"/>
              </a:lnSpc>
              <a:spcBef>
                <a:spcPts val="0"/>
              </a:spcBef>
              <a:spcAft>
                <a:spcPts val="0"/>
              </a:spcAft>
              <a:buClr>
                <a:schemeClr val="lt1"/>
              </a:buClr>
              <a:buSzPts val="1200"/>
              <a:buFont typeface="Arial"/>
              <a:buNone/>
            </a:pPr>
            <a:r>
              <a:rPr lang="en-US" sz="1200" b="0" i="0" u="none">
                <a:solidFill>
                  <a:schemeClr val="lt1"/>
                </a:solidFill>
                <a:latin typeface="Arial"/>
                <a:ea typeface="Arial"/>
                <a:cs typeface="Arial"/>
                <a:sym typeface="Arial"/>
              </a:rPr>
              <a:t>HCMC, Vietnam</a:t>
            </a:r>
            <a:endParaRPr/>
          </a:p>
        </p:txBody>
      </p:sp>
      <p:sp>
        <p:nvSpPr>
          <p:cNvPr id="115" name="Google Shape;115;p13"/>
          <p:cNvSpPr txBox="1"/>
          <p:nvPr/>
        </p:nvSpPr>
        <p:spPr>
          <a:xfrm>
            <a:off x="1319212" y="14324012"/>
            <a:ext cx="8904287"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a:solidFill>
                  <a:schemeClr val="lt1"/>
                </a:solidFill>
                <a:latin typeface="Arial"/>
                <a:ea typeface="Arial"/>
                <a:cs typeface="Arial"/>
                <a:sym typeface="Arial"/>
              </a:rPr>
              <a:t>	Trần Văn Quang </a:t>
            </a:r>
            <a:r>
              <a:rPr lang="en-US" sz="1300" b="1" i="0" u="none">
                <a:solidFill>
                  <a:schemeClr val="lt1"/>
                </a:solidFill>
                <a:latin typeface="Times"/>
                <a:ea typeface="Times"/>
                <a:cs typeface="Times"/>
                <a:sym typeface="Times"/>
              </a:rPr>
              <a:t>–</a:t>
            </a:r>
            <a:r>
              <a:rPr lang="en-US" sz="1300" b="1" i="0" u="none">
                <a:solidFill>
                  <a:schemeClr val="lt1"/>
                </a:solidFill>
                <a:latin typeface="Arial"/>
                <a:ea typeface="Arial"/>
                <a:cs typeface="Arial"/>
                <a:sym typeface="Arial"/>
              </a:rPr>
              <a:t> Trường Đại học Công nghệ Thông tin, ĐHQG-HCM</a:t>
            </a:r>
            <a:endParaRPr/>
          </a:p>
          <a:p>
            <a:pPr marL="0" marR="0" lvl="0" indent="0" algn="just" rtl="0">
              <a:lnSpc>
                <a:spcPct val="105000"/>
              </a:lnSpc>
              <a:spcBef>
                <a:spcPts val="0"/>
              </a:spcBef>
              <a:spcAft>
                <a:spcPts val="0"/>
              </a:spcAft>
              <a:buClr>
                <a:schemeClr val="lt1"/>
              </a:buClr>
              <a:buSzPts val="1200"/>
              <a:buFont typeface="Arial"/>
              <a:buNone/>
            </a:pPr>
            <a:r>
              <a:rPr lang="en-US" sz="1200" b="1" i="0" u="none">
                <a:solidFill>
                  <a:schemeClr val="lt1"/>
                </a:solidFill>
                <a:latin typeface="Arial"/>
                <a:ea typeface="Arial"/>
                <a:cs typeface="Arial"/>
                <a:sym typeface="Arial"/>
              </a:rPr>
              <a:t>	TEL : </a:t>
            </a:r>
            <a:r>
              <a:rPr lang="en-US" sz="1200" b="1">
                <a:solidFill>
                  <a:schemeClr val="lt1"/>
                </a:solidFill>
              </a:rPr>
              <a:t>0375 665412</a:t>
            </a:r>
            <a:r>
              <a:rPr lang="en-US" sz="1200" b="1" i="0" u="none">
                <a:solidFill>
                  <a:schemeClr val="lt1"/>
                </a:solidFill>
                <a:latin typeface="Arial"/>
                <a:ea typeface="Arial"/>
                <a:cs typeface="Arial"/>
                <a:sym typeface="Arial"/>
              </a:rPr>
              <a:t>	Email : 20520722@gm.uit.edu.vn</a:t>
            </a:r>
            <a:endParaRPr/>
          </a:p>
        </p:txBody>
      </p:sp>
      <p:grpSp>
        <p:nvGrpSpPr>
          <p:cNvPr id="116" name="Google Shape;116;p13"/>
          <p:cNvGrpSpPr/>
          <p:nvPr/>
        </p:nvGrpSpPr>
        <p:grpSpPr>
          <a:xfrm>
            <a:off x="1740982" y="5938690"/>
            <a:ext cx="2166937" cy="354012"/>
            <a:chOff x="1313656" y="5809456"/>
            <a:chExt cx="2166938" cy="354013"/>
          </a:xfrm>
        </p:grpSpPr>
        <p:sp>
          <p:nvSpPr>
            <p:cNvPr id="117" name="Google Shape;117;p13"/>
            <p:cNvSpPr/>
            <p:nvPr/>
          </p:nvSpPr>
          <p:spPr>
            <a:xfrm>
              <a:off x="1313656" y="5809456"/>
              <a:ext cx="2166938"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18" name="Google Shape;118;p13"/>
            <p:cNvSpPr txBox="1"/>
            <p:nvPr/>
          </p:nvSpPr>
          <p:spPr>
            <a:xfrm>
              <a:off x="1423194" y="5836444"/>
              <a:ext cx="1981200" cy="29234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0" i="0" u="none">
                  <a:solidFill>
                    <a:schemeClr val="lt1"/>
                  </a:solidFill>
                  <a:latin typeface="Arial"/>
                  <a:ea typeface="Arial"/>
                  <a:cs typeface="Arial"/>
                  <a:sym typeface="Arial"/>
                </a:rPr>
                <a:t>Blockchain</a:t>
              </a:r>
              <a:endParaRPr sz="1300"/>
            </a:p>
          </p:txBody>
        </p:sp>
      </p:grpSp>
      <p:grpSp>
        <p:nvGrpSpPr>
          <p:cNvPr id="122" name="Google Shape;122;p13"/>
          <p:cNvGrpSpPr/>
          <p:nvPr/>
        </p:nvGrpSpPr>
        <p:grpSpPr>
          <a:xfrm>
            <a:off x="7000173" y="5924752"/>
            <a:ext cx="2209800" cy="355600"/>
            <a:chOff x="4355306" y="5806281"/>
            <a:chExt cx="2209800" cy="354013"/>
          </a:xfrm>
        </p:grpSpPr>
        <p:sp>
          <p:nvSpPr>
            <p:cNvPr id="123" name="Google Shape;123;p13"/>
            <p:cNvSpPr/>
            <p:nvPr/>
          </p:nvSpPr>
          <p:spPr>
            <a:xfrm>
              <a:off x="4355306" y="5806281"/>
              <a:ext cx="2209800"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24" name="Google Shape;124;p13"/>
            <p:cNvSpPr txBox="1"/>
            <p:nvPr/>
          </p:nvSpPr>
          <p:spPr>
            <a:xfrm>
              <a:off x="4464844" y="5833269"/>
              <a:ext cx="2024062" cy="29104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0" i="0" u="none">
                  <a:solidFill>
                    <a:schemeClr val="lt1"/>
                  </a:solidFill>
                  <a:latin typeface="Arial"/>
                  <a:ea typeface="Arial"/>
                  <a:cs typeface="Arial"/>
                  <a:sym typeface="Arial"/>
                </a:rPr>
                <a:t>Cache memory</a:t>
              </a:r>
              <a:endParaRPr sz="1300"/>
            </a:p>
          </p:txBody>
        </p:sp>
      </p:grpSp>
      <p:sp>
        <p:nvSpPr>
          <p:cNvPr id="328" name="Google Shape;328;p13"/>
          <p:cNvSpPr txBox="1"/>
          <p:nvPr/>
        </p:nvSpPr>
        <p:spPr>
          <a:xfrm>
            <a:off x="658812" y="9164637"/>
            <a:ext cx="3352800" cy="3093114"/>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vi-VN" sz="1300" b="0" i="0" u="none">
                <a:solidFill>
                  <a:schemeClr val="dk1"/>
                </a:solidFill>
                <a:latin typeface="+mn-lt"/>
                <a:ea typeface="Tahoma"/>
                <a:cs typeface="Tahoma"/>
                <a:sym typeface="Tahoma"/>
              </a:rPr>
              <a:t>Cơ sở dữ liệu blockchain kết hợp các lợi ích của công nghệ blockchain và cơ sở dữ liệu quan hệ. </a:t>
            </a:r>
            <a:endParaRPr lang="en-US" sz="1300" b="0" i="0" u="none">
              <a:solidFill>
                <a:schemeClr val="dk1"/>
              </a:solidFill>
              <a:latin typeface="+mn-lt"/>
              <a:ea typeface="Tahoma"/>
              <a:cs typeface="Tahoma"/>
              <a:sym typeface="Tahoma"/>
            </a:endParaRPr>
          </a:p>
          <a:p>
            <a:pPr marL="228600" marR="0" lvl="0" indent="-228600" algn="just" rtl="0">
              <a:lnSpc>
                <a:spcPct val="100000"/>
              </a:lnSpc>
              <a:spcBef>
                <a:spcPts val="0"/>
              </a:spcBef>
              <a:spcAft>
                <a:spcPts val="0"/>
              </a:spcAft>
              <a:buClr>
                <a:schemeClr val="dk1"/>
              </a:buClr>
              <a:buSzPts val="1200"/>
              <a:buFont typeface="Tahoma"/>
              <a:buChar char="•"/>
            </a:pPr>
            <a:r>
              <a:rPr lang="vi-VN" sz="1300" b="0" i="0" u="none">
                <a:solidFill>
                  <a:schemeClr val="dk1"/>
                </a:solidFill>
                <a:latin typeface="+mn-lt"/>
                <a:ea typeface="Tahoma"/>
                <a:cs typeface="Tahoma"/>
                <a:sym typeface="Tahoma"/>
              </a:rPr>
              <a:t>Nó lưu trữ dữ liệu một cách phi tập trung và không thể thay đổi, đảm bảo tính toàn vẹn và minh bạch của dữ liệu. </a:t>
            </a:r>
            <a:endParaRPr lang="en-US" sz="1300" b="0" i="0" u="none">
              <a:solidFill>
                <a:schemeClr val="dk1"/>
              </a:solidFill>
              <a:latin typeface="+mn-lt"/>
              <a:ea typeface="Tahoma"/>
              <a:cs typeface="Tahoma"/>
              <a:sym typeface="Tahoma"/>
            </a:endParaRPr>
          </a:p>
          <a:p>
            <a:pPr marL="228600" marR="0" lvl="0" indent="-228600" algn="just" rtl="0">
              <a:lnSpc>
                <a:spcPct val="100000"/>
              </a:lnSpc>
              <a:spcBef>
                <a:spcPts val="0"/>
              </a:spcBef>
              <a:spcAft>
                <a:spcPts val="0"/>
              </a:spcAft>
              <a:buClr>
                <a:schemeClr val="dk1"/>
              </a:buClr>
              <a:buSzPts val="1200"/>
              <a:buFont typeface="Tahoma"/>
              <a:buChar char="•"/>
            </a:pPr>
            <a:r>
              <a:rPr lang="vi-VN" sz="1300" b="0" i="0" u="none">
                <a:solidFill>
                  <a:schemeClr val="dk1"/>
                </a:solidFill>
                <a:latin typeface="+mn-lt"/>
                <a:ea typeface="Tahoma"/>
                <a:cs typeface="Tahoma"/>
                <a:sym typeface="Tahoma"/>
              </a:rPr>
              <a:t>Mỗi khối trong blockchain chứa một tập hợp các giao dịch, được liên kết với nhau bằng cách sử dụng mã băm mật mã, tạo thành một chuỗi dữ liệu không thể thay đổi. </a:t>
            </a:r>
            <a:endParaRPr lang="en-US" sz="1300" b="0" i="0" u="none">
              <a:solidFill>
                <a:schemeClr val="dk1"/>
              </a:solidFill>
              <a:latin typeface="+mn-lt"/>
              <a:ea typeface="Tahoma"/>
              <a:cs typeface="Tahoma"/>
              <a:sym typeface="Tahoma"/>
            </a:endParaRPr>
          </a:p>
          <a:p>
            <a:pPr marL="228600" marR="0" lvl="0" indent="-228600" algn="just" rtl="0">
              <a:lnSpc>
                <a:spcPct val="100000"/>
              </a:lnSpc>
              <a:spcBef>
                <a:spcPts val="0"/>
              </a:spcBef>
              <a:spcAft>
                <a:spcPts val="0"/>
              </a:spcAft>
              <a:buClr>
                <a:schemeClr val="dk1"/>
              </a:buClr>
              <a:buSzPts val="1200"/>
              <a:buFont typeface="Tahoma"/>
              <a:buChar char="•"/>
            </a:pPr>
            <a:r>
              <a:rPr lang="vi-VN" sz="1300" b="0" i="0" u="none">
                <a:solidFill>
                  <a:schemeClr val="dk1"/>
                </a:solidFill>
                <a:latin typeface="+mn-lt"/>
                <a:ea typeface="Tahoma"/>
                <a:cs typeface="Tahoma"/>
                <a:sym typeface="Tahoma"/>
              </a:rPr>
              <a:t>Cơ sở dữ liệu blockchain cung cấp một cách an toàn và minh bạch để lưu trữ và truy xuất dữ liệu trong một môi trường phi tập trung.</a:t>
            </a:r>
            <a:endParaRPr sz="1300">
              <a:latin typeface="+mn-lt"/>
            </a:endParaRPr>
          </a:p>
        </p:txBody>
      </p:sp>
      <p:sp>
        <p:nvSpPr>
          <p:cNvPr id="330" name="Google Shape;330;p13"/>
          <p:cNvSpPr txBox="1"/>
          <p:nvPr/>
        </p:nvSpPr>
        <p:spPr>
          <a:xfrm>
            <a:off x="4061579" y="9158048"/>
            <a:ext cx="2895600" cy="1692731"/>
          </a:xfrm>
          <a:prstGeom prst="rect">
            <a:avLst/>
          </a:prstGeom>
          <a:noFill/>
          <a:ln>
            <a:noFill/>
          </a:ln>
        </p:spPr>
        <p:txBody>
          <a:bodyPr spcFirstLastPara="1" wrap="square" lIns="91425" tIns="45700" rIns="91425" bIns="45700" anchor="t" anchorCtr="0">
            <a:spAutoFit/>
          </a:bodyPr>
          <a:lstStyle/>
          <a:p>
            <a:pPr marL="114300" marR="0" lvl="0" indent="-114300" algn="just" rtl="0">
              <a:lnSpc>
                <a:spcPct val="100000"/>
              </a:lnSpc>
              <a:spcBef>
                <a:spcPts val="0"/>
              </a:spcBef>
              <a:spcAft>
                <a:spcPts val="0"/>
              </a:spcAft>
              <a:buClr>
                <a:schemeClr val="dk1"/>
              </a:buClr>
              <a:buSzPts val="1200"/>
              <a:buFont typeface="Tahoma"/>
              <a:buChar char="•"/>
            </a:pPr>
            <a:r>
              <a:rPr lang="vi-VN" sz="1300" b="0" i="0" u="none">
                <a:solidFill>
                  <a:schemeClr val="dk1"/>
                </a:solidFill>
                <a:latin typeface="+mn-lt"/>
                <a:ea typeface="Tahoma"/>
                <a:cs typeface="Tahoma"/>
                <a:sym typeface="Tahoma"/>
              </a:rPr>
              <a:t>Bộ nhớ cache lưu trữ dữ liệu được truy cập thường xuyên ở một vị trí nhanh và dễ truy xuất, như bộ nhớ, để cải thiện tốc độ truy cập dữ liệu. </a:t>
            </a:r>
            <a:endParaRPr lang="en-US" sz="1300" b="0" i="0" u="none">
              <a:solidFill>
                <a:schemeClr val="dk1"/>
              </a:solidFill>
              <a:latin typeface="+mn-lt"/>
              <a:ea typeface="Tahoma"/>
              <a:cs typeface="Tahoma"/>
              <a:sym typeface="Tahoma"/>
            </a:endParaRPr>
          </a:p>
          <a:p>
            <a:pPr marL="114300" marR="0" lvl="0" indent="-114300" algn="just" rtl="0">
              <a:lnSpc>
                <a:spcPct val="100000"/>
              </a:lnSpc>
              <a:spcBef>
                <a:spcPts val="0"/>
              </a:spcBef>
              <a:spcAft>
                <a:spcPts val="0"/>
              </a:spcAft>
              <a:buClr>
                <a:schemeClr val="dk1"/>
              </a:buClr>
              <a:buSzPts val="1200"/>
              <a:buFont typeface="Tahoma"/>
              <a:buChar char="•"/>
            </a:pPr>
            <a:r>
              <a:rPr lang="en-US" sz="1300" b="0" i="0" u="none">
                <a:solidFill>
                  <a:schemeClr val="dk1"/>
                </a:solidFill>
                <a:latin typeface="+mn-lt"/>
                <a:ea typeface="Tahoma"/>
                <a:cs typeface="Tahoma"/>
                <a:sym typeface="Tahoma"/>
              </a:rPr>
              <a:t>Cache giúp </a:t>
            </a:r>
            <a:r>
              <a:rPr lang="vi-VN" sz="1300" b="0" i="0" u="none">
                <a:solidFill>
                  <a:schemeClr val="dk1"/>
                </a:solidFill>
                <a:latin typeface="+mn-lt"/>
                <a:ea typeface="Tahoma"/>
                <a:cs typeface="Tahoma"/>
                <a:sym typeface="Tahoma"/>
              </a:rPr>
              <a:t>hời gian phản hồi của truy vấn có thể giảm đáng kể, nâng cao hiệu suất tổng thể của cơ sở dữ liệu blockchain.</a:t>
            </a:r>
            <a:endParaRPr sz="1300">
              <a:latin typeface="+mn-lt"/>
            </a:endParaRPr>
          </a:p>
        </p:txBody>
      </p:sp>
      <p:sp>
        <p:nvSpPr>
          <p:cNvPr id="390" name="Google Shape;390;p13"/>
          <p:cNvSpPr txBox="1"/>
          <p:nvPr/>
        </p:nvSpPr>
        <p:spPr>
          <a:xfrm>
            <a:off x="658812" y="8850312"/>
            <a:ext cx="292576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b="1" i="0" u="none">
                <a:solidFill>
                  <a:srgbClr val="0B4993"/>
                </a:solidFill>
                <a:latin typeface="+mn-lt"/>
                <a:ea typeface="Tahoma"/>
                <a:cs typeface="Tahoma"/>
                <a:sym typeface="Tahoma"/>
              </a:rPr>
              <a:t>1.  </a:t>
            </a:r>
            <a:r>
              <a:rPr lang="en-US" b="1">
                <a:solidFill>
                  <a:srgbClr val="0B4993"/>
                </a:solidFill>
                <a:latin typeface="+mn-lt"/>
                <a:ea typeface="Tahoma"/>
                <a:cs typeface="Tahoma"/>
                <a:sym typeface="Tahoma"/>
              </a:rPr>
              <a:t>Cơ sở dữ liệu blockchain</a:t>
            </a:r>
            <a:endParaRPr>
              <a:latin typeface="+mn-lt"/>
            </a:endParaRPr>
          </a:p>
        </p:txBody>
      </p:sp>
      <p:sp>
        <p:nvSpPr>
          <p:cNvPr id="391" name="Google Shape;391;p13"/>
          <p:cNvSpPr txBox="1"/>
          <p:nvPr/>
        </p:nvSpPr>
        <p:spPr>
          <a:xfrm>
            <a:off x="4125912" y="8850312"/>
            <a:ext cx="2590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b="1" i="0" u="none">
                <a:solidFill>
                  <a:srgbClr val="0B4993"/>
                </a:solidFill>
                <a:latin typeface="+mn-lt"/>
                <a:ea typeface="Tahoma"/>
                <a:cs typeface="Tahoma"/>
                <a:sym typeface="Tahoma"/>
              </a:rPr>
              <a:t>2.  Bộ nhớ Cache</a:t>
            </a:r>
            <a:endParaRPr>
              <a:latin typeface="+mn-lt"/>
            </a:endParaRPr>
          </a:p>
        </p:txBody>
      </p:sp>
      <p:sp>
        <p:nvSpPr>
          <p:cNvPr id="394" name="Google Shape;394;p13"/>
          <p:cNvSpPr txBox="1"/>
          <p:nvPr/>
        </p:nvSpPr>
        <p:spPr>
          <a:xfrm>
            <a:off x="7420252" y="8850312"/>
            <a:ext cx="2590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b="1" i="0" u="none">
                <a:solidFill>
                  <a:srgbClr val="0B4993"/>
                </a:solidFill>
                <a:latin typeface="+mn-lt"/>
                <a:ea typeface="Tahoma"/>
                <a:cs typeface="Tahoma"/>
                <a:sym typeface="Tahoma"/>
              </a:rPr>
              <a:t>Phương pháo nghiên cứu</a:t>
            </a:r>
            <a:endParaRPr>
              <a:latin typeface="+mn-lt"/>
            </a:endParaRPr>
          </a:p>
        </p:txBody>
      </p:sp>
      <p:sp>
        <p:nvSpPr>
          <p:cNvPr id="430" name="Google Shape;430;p13"/>
          <p:cNvSpPr txBox="1"/>
          <p:nvPr/>
        </p:nvSpPr>
        <p:spPr>
          <a:xfrm>
            <a:off x="6957179" y="9164637"/>
            <a:ext cx="3200400" cy="1692731"/>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vi-VN" sz="1300" b="0" i="0" u="none">
                <a:solidFill>
                  <a:schemeClr val="dk1"/>
                </a:solidFill>
                <a:latin typeface="+mn-lt"/>
                <a:ea typeface="Tahoma"/>
                <a:cs typeface="Tahoma"/>
                <a:sym typeface="Tahoma"/>
              </a:rPr>
              <a:t>Phương pháp nghiên cứu hệ thống: Hệ thống phát triển</a:t>
            </a:r>
            <a:r>
              <a:rPr lang="en-US" sz="1300" b="0" i="0" u="none">
                <a:solidFill>
                  <a:schemeClr val="dk1"/>
                </a:solidFill>
                <a:latin typeface="+mn-lt"/>
                <a:ea typeface="Tahoma"/>
                <a:cs typeface="Tahoma"/>
                <a:sym typeface="Tahoma"/>
              </a:rPr>
              <a:t> dựa trên API và các thuật toán bảo mật dữ liệu.</a:t>
            </a:r>
            <a:endParaRPr lang="vi-VN" sz="1300" b="0" i="0" u="none">
              <a:solidFill>
                <a:schemeClr val="dk1"/>
              </a:solidFill>
              <a:latin typeface="+mn-lt"/>
              <a:ea typeface="Tahoma"/>
              <a:cs typeface="Tahoma"/>
              <a:sym typeface="Tahoma"/>
            </a:endParaRPr>
          </a:p>
          <a:p>
            <a:pPr marL="228600" marR="0" lvl="0" indent="-228600" algn="just" rtl="0">
              <a:lnSpc>
                <a:spcPct val="100000"/>
              </a:lnSpc>
              <a:spcBef>
                <a:spcPts val="0"/>
              </a:spcBef>
              <a:spcAft>
                <a:spcPts val="0"/>
              </a:spcAft>
              <a:buClr>
                <a:schemeClr val="dk1"/>
              </a:buClr>
              <a:buSzPts val="1200"/>
              <a:buFont typeface="Tahoma"/>
              <a:buChar char="•"/>
            </a:pPr>
            <a:r>
              <a:rPr lang="vi-VN" sz="1300" b="0" i="0" u="none">
                <a:solidFill>
                  <a:schemeClr val="dk1"/>
                </a:solidFill>
                <a:latin typeface="+mn-lt"/>
                <a:ea typeface="Tahoma"/>
                <a:cs typeface="Tahoma"/>
                <a:sym typeface="Tahoma"/>
              </a:rPr>
              <a:t>Phương pháp đánh giá: Sử dụng Wireshark để đánh giá tính toàn vẹn, đánh giá tốc độ truy vấn trên Microsoft SQL server. </a:t>
            </a:r>
            <a:r>
              <a:rPr lang="en-US" sz="1300" b="0" i="0" u="none">
                <a:solidFill>
                  <a:schemeClr val="dk1"/>
                </a:solidFill>
                <a:latin typeface="+mn-lt"/>
                <a:ea typeface="Tahoma"/>
                <a:cs typeface="Tahoma"/>
                <a:sym typeface="Tahoma"/>
              </a:rPr>
              <a:t>Thực hiện các bài test toàn vẹn (MITM attack).</a:t>
            </a:r>
            <a:endParaRPr lang="vi-VN" sz="1300" b="0" i="0" u="none">
              <a:solidFill>
                <a:schemeClr val="dk1"/>
              </a:solidFill>
              <a:latin typeface="+mn-lt"/>
              <a:ea typeface="Tahoma"/>
              <a:cs typeface="Tahoma"/>
              <a:sym typeface="Tahoma"/>
            </a:endParaRPr>
          </a:p>
        </p:txBody>
      </p:sp>
      <p:sp>
        <p:nvSpPr>
          <p:cNvPr id="431" name="Google Shape;431;p13"/>
          <p:cNvSpPr txBox="1">
            <a:spLocks noGrp="1" noRot="1" noMove="1" noResize="1" noEditPoints="1" noAdjustHandles="1" noChangeArrowheads="1" noChangeShapeType="1"/>
          </p:cNvSpPr>
          <p:nvPr/>
        </p:nvSpPr>
        <p:spPr>
          <a:xfrm>
            <a:off x="5649912" y="3082925"/>
            <a:ext cx="4267200" cy="1292621"/>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vi-VN" sz="1300" b="0" i="0" u="none">
                <a:solidFill>
                  <a:schemeClr val="dk1"/>
                </a:solidFill>
                <a:latin typeface="+mn-lt"/>
                <a:ea typeface="Tahoma"/>
                <a:cs typeface="Tahoma"/>
                <a:sym typeface="Tahoma"/>
              </a:rPr>
              <a:t>Cơ sở dữ liệu blockchain đã trở thành một công nghệ quan trọng cho việc lưu trữ dữ liệu và đảm bảo tính toàn vẹn trong nhiều lĩnh vực nhờ vào cơ chế đồng thuận. Tuy nhiên, việc ứng dụng blockchain vào cơ sở dữ liệu (quan hệ) đã đưa ra một thách thức mới: tốc độ truy vấn.</a:t>
            </a:r>
            <a:endParaRPr sz="1300">
              <a:latin typeface="+mn-lt"/>
            </a:endParaRPr>
          </a:p>
        </p:txBody>
      </p:sp>
      <p:sp>
        <p:nvSpPr>
          <p:cNvPr id="432" name="Google Shape;432;p13"/>
          <p:cNvSpPr txBox="1">
            <a:spLocks noGrp="1" noRot="1" noMove="1" noResize="1" noEditPoints="1" noAdjustHandles="1" noChangeArrowheads="1" noChangeShapeType="1"/>
          </p:cNvSpPr>
          <p:nvPr/>
        </p:nvSpPr>
        <p:spPr>
          <a:xfrm>
            <a:off x="5649912" y="4329112"/>
            <a:ext cx="4267200" cy="461962"/>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mn-lt"/>
                <a:ea typeface="Tahoma"/>
                <a:cs typeface="Tahoma"/>
                <a:sym typeface="Tahoma"/>
              </a:rPr>
              <a:t>Key word: Blockchain database, Database relation, Integrity, Cache, API, …</a:t>
            </a:r>
            <a:endParaRPr>
              <a:latin typeface="+mn-lt"/>
            </a:endParaRPr>
          </a:p>
        </p:txBody>
      </p:sp>
      <p:sp>
        <p:nvSpPr>
          <p:cNvPr id="433" name="Google Shape;433;p13"/>
          <p:cNvSpPr txBox="1">
            <a:spLocks noGrp="1" noRot="1" noMove="1" noResize="1" noEditPoints="1" noAdjustHandles="1" noChangeArrowheads="1" noChangeShapeType="1"/>
          </p:cNvSpPr>
          <p:nvPr/>
        </p:nvSpPr>
        <p:spPr>
          <a:xfrm>
            <a:off x="620712" y="3090862"/>
            <a:ext cx="4267200" cy="692457"/>
          </a:xfrm>
          <a:prstGeom prst="rect">
            <a:avLst/>
          </a:prstGeom>
          <a:noFill/>
          <a:ln>
            <a:noFill/>
          </a:ln>
        </p:spPr>
        <p:txBody>
          <a:bodyPr spcFirstLastPara="1" wrap="square" lIns="91425" tIns="45700" rIns="91425" bIns="45700" anchor="t" anchorCtr="0">
            <a:spAutoFit/>
          </a:bodyPr>
          <a:lstStyle/>
          <a:p>
            <a:pPr marL="171450" marR="0" lvl="0" indent="0" algn="just" rtl="0">
              <a:lnSpc>
                <a:spcPct val="100000"/>
              </a:lnSpc>
              <a:spcBef>
                <a:spcPts val="0"/>
              </a:spcBef>
              <a:spcAft>
                <a:spcPts val="0"/>
              </a:spcAft>
              <a:buClr>
                <a:schemeClr val="dk1"/>
              </a:buClr>
              <a:buSzPts val="1200"/>
              <a:buFont typeface="Tahoma"/>
              <a:buNone/>
            </a:pPr>
            <a:r>
              <a:rPr lang="en-US" sz="1300" b="0" i="0" u="none">
                <a:solidFill>
                  <a:schemeClr val="dk1"/>
                </a:solidFill>
                <a:latin typeface="+mn-lt"/>
                <a:ea typeface="Tahoma"/>
                <a:cs typeface="Tahoma"/>
                <a:sym typeface="Tahoma"/>
              </a:rPr>
              <a:t>Chúng tôi giới thiệu một hệ thống nhằm cải thiện tính toàn vẹn, bảo mật và tăng tốc độ  truy vấn dữ liệu, hệ thống đó gồm:</a:t>
            </a:r>
            <a:endParaRPr sz="1300">
              <a:latin typeface="+mn-lt"/>
            </a:endParaRPr>
          </a:p>
        </p:txBody>
      </p:sp>
      <p:sp>
        <p:nvSpPr>
          <p:cNvPr id="435" name="Google Shape;435;p13"/>
          <p:cNvSpPr txBox="1">
            <a:spLocks noGrp="1" noRot="1" noMove="1" noResize="1" noEditPoints="1" noAdjustHandles="1" noChangeArrowheads="1" noChangeShapeType="1"/>
          </p:cNvSpPr>
          <p:nvPr/>
        </p:nvSpPr>
        <p:spPr>
          <a:xfrm>
            <a:off x="925512" y="3787628"/>
            <a:ext cx="4038600" cy="892512"/>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300" b="0" i="0" u="none">
                <a:solidFill>
                  <a:schemeClr val="dk1"/>
                </a:solidFill>
                <a:latin typeface="+mn-lt"/>
                <a:ea typeface="Tahoma"/>
                <a:cs typeface="Tahoma"/>
                <a:sym typeface="Tahoma"/>
              </a:rPr>
              <a:t>Tích hợp cơ sở dữ liệu blockchain nhằm nâng cao tính bảo mật và toàn vẹn dữ liệu.</a:t>
            </a:r>
          </a:p>
          <a:p>
            <a:pPr marL="171450" marR="0" lvl="0" indent="-171450" algn="just" rtl="0">
              <a:lnSpc>
                <a:spcPct val="100000"/>
              </a:lnSpc>
              <a:spcBef>
                <a:spcPts val="0"/>
              </a:spcBef>
              <a:spcAft>
                <a:spcPts val="0"/>
              </a:spcAft>
              <a:buClr>
                <a:schemeClr val="dk1"/>
              </a:buClr>
              <a:buSzPts val="1200"/>
              <a:buFont typeface="Tahoma"/>
              <a:buChar char="•"/>
            </a:pPr>
            <a:r>
              <a:rPr lang="en-US" sz="1300">
                <a:solidFill>
                  <a:schemeClr val="dk1"/>
                </a:solidFill>
                <a:latin typeface="+mn-lt"/>
                <a:ea typeface="Tahoma"/>
                <a:cs typeface="Tahoma"/>
                <a:sym typeface="Tahoma"/>
              </a:rPr>
              <a:t>Sử dụng bộ nhớ Cache để tang tốc độ truy vấn dữ liệu trong cơ sở dữ liệu blockchain.</a:t>
            </a:r>
            <a:endParaRPr sz="1300">
              <a:latin typeface="+mn-lt"/>
            </a:endParaRPr>
          </a:p>
        </p:txBody>
      </p:sp>
      <p:pic>
        <p:nvPicPr>
          <p:cNvPr id="1026" name="Picture 2" descr="Lightbox">
            <a:extLst>
              <a:ext uri="{FF2B5EF4-FFF2-40B4-BE49-F238E27FC236}">
                <a16:creationId xmlns:a16="http://schemas.microsoft.com/office/drawing/2014/main" id="{B147C00B-3DF3-4E0D-E461-F6606F10F14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78" t="6041" r="29790" b="5611"/>
          <a:stretch/>
        </p:blipFill>
        <p:spPr bwMode="auto">
          <a:xfrm>
            <a:off x="5747662" y="6612998"/>
            <a:ext cx="4263390" cy="15311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screenshot, font, rectangle, diagram&#10;&#10;Description automatically generated">
            <a:extLst>
              <a:ext uri="{FF2B5EF4-FFF2-40B4-BE49-F238E27FC236}">
                <a16:creationId xmlns:a16="http://schemas.microsoft.com/office/drawing/2014/main" id="{DF7AB700-2160-4E50-C34D-8596CAB10606}"/>
              </a:ext>
            </a:extLst>
          </p:cNvPr>
          <p:cNvPicPr>
            <a:picLocks noChangeAspect="1"/>
          </p:cNvPicPr>
          <p:nvPr/>
        </p:nvPicPr>
        <p:blipFill rotWithShape="1">
          <a:blip r:embed="rId6"/>
          <a:srcRect r="47698"/>
          <a:stretch/>
        </p:blipFill>
        <p:spPr>
          <a:xfrm>
            <a:off x="658812" y="6615563"/>
            <a:ext cx="4226186" cy="1524567"/>
          </a:xfrm>
          <a:prstGeom prst="rect">
            <a:avLst/>
          </a:prstGeom>
          <a:ln>
            <a:solidFill>
              <a:schemeClr val="tx1"/>
            </a:solidFill>
          </a:ln>
        </p:spPr>
      </p:pic>
      <p:pic>
        <p:nvPicPr>
          <p:cNvPr id="6" name="Picture 2" descr="centralized databases vs blockchain">
            <a:extLst>
              <a:ext uri="{FF2B5EF4-FFF2-40B4-BE49-F238E27FC236}">
                <a16:creationId xmlns:a16="http://schemas.microsoft.com/office/drawing/2014/main" id="{D7AE56A5-C7E2-C58A-A0D4-5873292D4921}"/>
              </a:ext>
            </a:extLst>
          </p:cNvPr>
          <p:cNvPicPr>
            <a:picLocks noGrp="1" noRot="1" noChangeAspect="1" noMove="1" noResize="1" noEditPoints="1" noAdjustHandles="1" noChangeArrowheads="1" noChangeShapeType="1" noCrop="1"/>
          </p:cNvPicPr>
          <p:nvPr/>
        </p:nvPicPr>
        <p:blipFill rotWithShape="1">
          <a:blip r:embed="rId7">
            <a:extLst>
              <a:ext uri="{28A0092B-C50C-407E-A947-70E740481C1C}">
                <a14:useLocalDpi xmlns:a14="http://schemas.microsoft.com/office/drawing/2010/main" val="0"/>
              </a:ext>
            </a:extLst>
          </a:blip>
          <a:srcRect l="5241" t="4075" r="6315" b="2892"/>
          <a:stretch/>
        </p:blipFill>
        <p:spPr bwMode="auto">
          <a:xfrm>
            <a:off x="925512" y="12214575"/>
            <a:ext cx="2982407" cy="163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b3 Cache Indexing Solution - web2.0-dapp-architecture-with-caching">
            <a:extLst>
              <a:ext uri="{FF2B5EF4-FFF2-40B4-BE49-F238E27FC236}">
                <a16:creationId xmlns:a16="http://schemas.microsoft.com/office/drawing/2014/main" id="{795AF5F8-27C5-668D-259E-5C95BC9089D5}"/>
              </a:ext>
            </a:extLst>
          </p:cNvPr>
          <p:cNvPicPr>
            <a:picLocks noGrp="1" noRot="1" noChangeAspect="1" noMove="1" noResize="1" noEditPoints="1" noAdjustHandles="1" noChangeArrowheads="1" noChangeShapeType="1" noCrop="1"/>
          </p:cNvPicPr>
          <p:nvPr/>
        </p:nvPicPr>
        <p:blipFill rotWithShape="1">
          <a:blip r:embed="rId8">
            <a:extLst>
              <a:ext uri="{28A0092B-C50C-407E-A947-70E740481C1C}">
                <a14:useLocalDpi xmlns:a14="http://schemas.microsoft.com/office/drawing/2010/main" val="0"/>
              </a:ext>
            </a:extLst>
          </a:blip>
          <a:srcRect t="21353"/>
          <a:stretch/>
        </p:blipFill>
        <p:spPr bwMode="auto">
          <a:xfrm>
            <a:off x="4278312" y="12034838"/>
            <a:ext cx="5732740" cy="18160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18DC280-31ED-AD3C-E11A-AD52F645A29D}"/>
              </a:ext>
            </a:extLst>
          </p:cNvPr>
          <p:cNvPicPr>
            <a:picLocks noChangeAspect="1"/>
          </p:cNvPicPr>
          <p:nvPr/>
        </p:nvPicPr>
        <p:blipFill rotWithShape="1">
          <a:blip r:embed="rId9">
            <a:extLst>
              <a:ext uri="{28A0092B-C50C-407E-A947-70E740481C1C}">
                <a14:useLocalDpi xmlns:a14="http://schemas.microsoft.com/office/drawing/2010/main" val="0"/>
              </a:ext>
            </a:extLst>
          </a:blip>
          <a:srcRect l="6953" t="7337" r="7001" b="2278"/>
          <a:stretch/>
        </p:blipFill>
        <p:spPr bwMode="auto">
          <a:xfrm>
            <a:off x="7173912" y="10919135"/>
            <a:ext cx="2895600" cy="1092566"/>
          </a:xfrm>
          <a:prstGeom prst="rect">
            <a:avLst/>
          </a:prstGeom>
          <a:noFill/>
          <a:ln>
            <a:solidFill>
              <a:schemeClr val="tx1"/>
            </a:solidFill>
          </a:ln>
        </p:spPr>
      </p:pic>
      <p:pic>
        <p:nvPicPr>
          <p:cNvPr id="8" name="Picture 7">
            <a:extLst>
              <a:ext uri="{FF2B5EF4-FFF2-40B4-BE49-F238E27FC236}">
                <a16:creationId xmlns:a16="http://schemas.microsoft.com/office/drawing/2014/main" id="{5C32979D-3345-E345-2FF6-2C8FE8A09331}"/>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278312" y="10816787"/>
            <a:ext cx="2678867" cy="1200153"/>
          </a:xfrm>
          <a:prstGeom prst="rect">
            <a:avLst/>
          </a:prstGeom>
          <a:noFill/>
        </p:spPr>
      </p:pic>
      <p:sp>
        <p:nvSpPr>
          <p:cNvPr id="10" name="TextBox 9">
            <a:extLst>
              <a:ext uri="{FF2B5EF4-FFF2-40B4-BE49-F238E27FC236}">
                <a16:creationId xmlns:a16="http://schemas.microsoft.com/office/drawing/2014/main" id="{C739BBF4-33EA-EDE7-F69A-DE8B97BEEF79}"/>
              </a:ext>
            </a:extLst>
          </p:cNvPr>
          <p:cNvSpPr txBox="1"/>
          <p:nvPr/>
        </p:nvSpPr>
        <p:spPr>
          <a:xfrm>
            <a:off x="925512" y="13810444"/>
            <a:ext cx="2982407" cy="276999"/>
          </a:xfrm>
          <a:prstGeom prst="rect">
            <a:avLst/>
          </a:prstGeom>
          <a:noFill/>
        </p:spPr>
        <p:txBody>
          <a:bodyPr wrap="square">
            <a:spAutoFit/>
          </a:bodyPr>
          <a:lstStyle/>
          <a:p>
            <a:pPr rtl="0">
              <a:spcBef>
                <a:spcPts val="0"/>
              </a:spcBef>
              <a:spcAft>
                <a:spcPts val="0"/>
              </a:spcAft>
            </a:pPr>
            <a:r>
              <a:rPr lang="en-US" sz="1200" b="1" i="1" u="none" strike="noStrike">
                <a:solidFill>
                  <a:srgbClr val="0B4993"/>
                </a:solidFill>
                <a:effectLst/>
                <a:latin typeface="+mn-lt"/>
              </a:rPr>
              <a:t>Figure 1</a:t>
            </a:r>
            <a:r>
              <a:rPr lang="en-US" sz="1200" b="0" i="0" u="none" strike="noStrike">
                <a:solidFill>
                  <a:srgbClr val="0B4993"/>
                </a:solidFill>
                <a:effectLst/>
                <a:latin typeface="+mn-lt"/>
              </a:rPr>
              <a:t>. Cơ sở dữ liệu blockchain.</a:t>
            </a:r>
            <a:endParaRPr lang="en-US" sz="1200" b="0">
              <a:effectLst/>
              <a:latin typeface="+mn-lt"/>
            </a:endParaRPr>
          </a:p>
        </p:txBody>
      </p:sp>
      <p:sp>
        <p:nvSpPr>
          <p:cNvPr id="11" name="TextBox 10">
            <a:extLst>
              <a:ext uri="{FF2B5EF4-FFF2-40B4-BE49-F238E27FC236}">
                <a16:creationId xmlns:a16="http://schemas.microsoft.com/office/drawing/2014/main" id="{591BE976-D8CB-9D38-5440-3A9C359286A7}"/>
              </a:ext>
            </a:extLst>
          </p:cNvPr>
          <p:cNvSpPr txBox="1"/>
          <p:nvPr/>
        </p:nvSpPr>
        <p:spPr>
          <a:xfrm>
            <a:off x="5560471" y="13843055"/>
            <a:ext cx="2982407" cy="276999"/>
          </a:xfrm>
          <a:prstGeom prst="rect">
            <a:avLst/>
          </a:prstGeom>
          <a:noFill/>
        </p:spPr>
        <p:txBody>
          <a:bodyPr wrap="square">
            <a:spAutoFit/>
          </a:bodyPr>
          <a:lstStyle/>
          <a:p>
            <a:pPr rtl="0">
              <a:spcBef>
                <a:spcPts val="0"/>
              </a:spcBef>
              <a:spcAft>
                <a:spcPts val="0"/>
              </a:spcAft>
            </a:pPr>
            <a:r>
              <a:rPr lang="en-US" sz="1200" b="1" i="1" u="none" strike="noStrike">
                <a:solidFill>
                  <a:srgbClr val="0B4993"/>
                </a:solidFill>
                <a:effectLst/>
                <a:latin typeface="+mn-lt"/>
              </a:rPr>
              <a:t>Figure 2</a:t>
            </a:r>
            <a:r>
              <a:rPr lang="en-US" sz="1200" b="0" i="0" u="none" strike="noStrike">
                <a:solidFill>
                  <a:srgbClr val="0B4993"/>
                </a:solidFill>
                <a:effectLst/>
                <a:latin typeface="+mn-lt"/>
              </a:rPr>
              <a:t>. Bộ nhớ Cache làm việc.</a:t>
            </a:r>
            <a:endParaRPr lang="en-US" sz="1200" b="0">
              <a:effectLst/>
              <a:latin typeface="+mn-lt"/>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495</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Tahoma</vt:lpstr>
      <vt:lpstr>Times</vt:lpstr>
      <vt:lpstr>Calibri</vt:lpstr>
      <vt:lpstr>新しいプレゼンテーション</vt:lpstr>
      <vt:lpstr>CẢI THIỆN TÍNH TOÀN VẸN VÀ TĂNG TỐC ĐỘ TRUY VẤN TRONG CƠ SỞ DỮ LIỆU BLOCKCHAIN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CẢI THIỆN TÍNH TOÀN VẸN VÀ TĂNG TỐC ĐỘ TRUY VẤN TRONG CƠ SỞ DỮ LIỆU BLOCKCHAIN</dc:title>
  <cp:lastModifiedBy>Trần Văn Quang</cp:lastModifiedBy>
  <cp:revision>17</cp:revision>
  <dcterms:modified xsi:type="dcterms:W3CDTF">2023-07-16T05:25:02Z</dcterms:modified>
</cp:coreProperties>
</file>