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 id="290" r:id="rId20"/>
    <p:sldId id="291" r:id="rId21"/>
    <p:sldId id="292"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12192000" cy="6858000"/>
  <p:notesSz cx="6858000" cy="9144000"/>
  <p:embeddedFontLst>
    <p:embeddedFont>
      <p:font typeface="Sitka Heading" pitchFamily="2" charset="0"/>
      <p:regular r:id="rId40"/>
      <p:bold r:id="rId41"/>
      <p:italic r:id="rId42"/>
      <p:boldItalic r:id="rId43"/>
    </p:embeddedFont>
    <p:embeddedFont>
      <p:font typeface="Century Gothic" panose="020B0502020202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im/LiOOFqarmzj+i3VWDDHD46w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E3E2EC-F017-4907-B639-B996266C8ADC}">
  <a:tblStyle styleId="{A6E3E2EC-F017-4907-B639-B996266C8ADC}"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7E6"/>
          </a:solidFill>
        </a:fill>
      </a:tcStyle>
    </a:wholeTbl>
    <a:band1H>
      <a:tcTxStyle/>
      <a:tcStyle>
        <a:tcBdr/>
        <a:fill>
          <a:solidFill>
            <a:srgbClr val="E0CCCA"/>
          </a:solidFill>
        </a:fill>
      </a:tcStyle>
    </a:band1H>
    <a:band2H>
      <a:tcTxStyle/>
      <a:tcStyle>
        <a:tcBdr/>
      </a:tcStyle>
    </a:band2H>
    <a:band1V>
      <a:tcTxStyle/>
      <a:tcStyle>
        <a:tcBdr/>
        <a:fill>
          <a:solidFill>
            <a:srgbClr val="E0CCCA"/>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635" autoAdjust="0"/>
  </p:normalViewPr>
  <p:slideViewPr>
    <p:cSldViewPr snapToGrid="0">
      <p:cViewPr varScale="1">
        <p:scale>
          <a:sx n="46" d="100"/>
          <a:sy n="46" d="100"/>
        </p:scale>
        <p:origin x="155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3971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1603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116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1" name="Google Shape;40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9" name="Google Shape;419;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Đoạn code trên sử dụng giải thuật cosine similarity để so khớp giữa các văn bản trong tập dữ liệu với cụm từ tìm kiếm được nhập vào. Giải thuật này tính toán độ tương đồng giữa hai vector bằng cách tính cosine của góc giữa chúng. Khi áp dụng cho bài toán tìm kiếm, các vector đại diện cho các văn bản trong tập dữ liệu được biểu diễn dưới dạng one-hot encoding, trong đó mỗi từ trong từ điển được gán một vị trí trong vector, giá trị 1 tại vị trí đó biểu thị từ đó xuất hiện trong văn bản, ngược lại giá trị 0 biểu thị từ đó không xuất hiện. Cụm từ tìm kiếm được biểu diễn dưới dạng một vector tương tự và được tính toán độ tương đồng với các vector văn bản trong tập dữ liệu để xác định những văn bản có khớp với cụm từ tìm kiếm.</a:t>
            </a:r>
            <a:endParaRPr dirty="0"/>
          </a:p>
        </p:txBody>
      </p:sp>
      <p:sp>
        <p:nvSpPr>
          <p:cNvPr id="437" name="Google Shape;43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17fd8d9aa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7" name="Google Shape;447;g217fd8d9aa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f9979e74d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1f9979e74d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6" name="Google Shape;46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4" name="Google Shape;484;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34"/>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4"/>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1" name="Google Shape;41;p3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4"/>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4"/>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4"/>
        <p:cNvGrpSpPr/>
        <p:nvPr/>
      </p:nvGrpSpPr>
      <p:grpSpPr>
        <a:xfrm>
          <a:off x="0" y="0"/>
          <a:ext cx="0" cy="0"/>
          <a:chOff x="0" y="0"/>
          <a:chExt cx="0" cy="0"/>
        </a:xfrm>
      </p:grpSpPr>
      <p:sp>
        <p:nvSpPr>
          <p:cNvPr id="105" name="Google Shape;105;p43"/>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43"/>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07" name="Google Shape;107;p4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4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43"/>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3"/>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1"/>
        <p:cNvGrpSpPr/>
        <p:nvPr/>
      </p:nvGrpSpPr>
      <p:grpSpPr>
        <a:xfrm>
          <a:off x="0" y="0"/>
          <a:ext cx="0" cy="0"/>
          <a:chOff x="0" y="0"/>
          <a:chExt cx="0" cy="0"/>
        </a:xfrm>
      </p:grpSpPr>
      <p:sp>
        <p:nvSpPr>
          <p:cNvPr id="112" name="Google Shape;112;p44"/>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4"/>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4" name="Google Shape;114;p44"/>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5" name="Google Shape;115;p4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4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4"/>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4"/>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44"/>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20" name="Google Shape;120;p44"/>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1"/>
        <p:cNvGrpSpPr/>
        <p:nvPr/>
      </p:nvGrpSpPr>
      <p:grpSpPr>
        <a:xfrm>
          <a:off x="0" y="0"/>
          <a:ext cx="0" cy="0"/>
          <a:chOff x="0" y="0"/>
          <a:chExt cx="0" cy="0"/>
        </a:xfrm>
      </p:grpSpPr>
      <p:sp>
        <p:nvSpPr>
          <p:cNvPr id="122" name="Google Shape;122;p45"/>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45"/>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4" name="Google Shape;124;p4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4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4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8"/>
        <p:cNvGrpSpPr/>
        <p:nvPr/>
      </p:nvGrpSpPr>
      <p:grpSpPr>
        <a:xfrm>
          <a:off x="0" y="0"/>
          <a:ext cx="0" cy="0"/>
          <a:chOff x="0" y="0"/>
          <a:chExt cx="0" cy="0"/>
        </a:xfrm>
      </p:grpSpPr>
      <p:sp>
        <p:nvSpPr>
          <p:cNvPr id="129" name="Google Shape;129;p46"/>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46"/>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1" name="Google Shape;131;p46"/>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2" name="Google Shape;132;p4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4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4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p46"/>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37" name="Google Shape;137;p46"/>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8"/>
        <p:cNvGrpSpPr/>
        <p:nvPr/>
      </p:nvGrpSpPr>
      <p:grpSpPr>
        <a:xfrm>
          <a:off x="0" y="0"/>
          <a:ext cx="0" cy="0"/>
          <a:chOff x="0" y="0"/>
          <a:chExt cx="0" cy="0"/>
        </a:xfrm>
      </p:grpSpPr>
      <p:sp>
        <p:nvSpPr>
          <p:cNvPr id="139" name="Google Shape;139;p47"/>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47"/>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1" name="Google Shape;141;p47"/>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2" name="Google Shape;142;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47"/>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7"/>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4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48"/>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9" name="Google Shape;149;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4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49"/>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49"/>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6" name="Google Shape;156;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3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5"/>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8" name="Google Shape;48;p3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36"/>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6"/>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5" name="Google Shape;55;p3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6"/>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6"/>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3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7"/>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2" name="Google Shape;62;p37"/>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3" name="Google Shape;63;p3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3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8"/>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0" name="Google Shape;70;p38"/>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1" name="Google Shape;71;p38"/>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2" name="Google Shape;72;p38"/>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3" name="Google Shape;73;p3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39"/>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4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41"/>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1"/>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1" name="Google Shape;91;p41"/>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2" name="Google Shape;92;p4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4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sp>
        <p:nvSpPr>
          <p:cNvPr id="97" name="Google Shape;97;p42"/>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42"/>
          <p:cNvSpPr>
            <a:spLocks noGrp="1"/>
          </p:cNvSpPr>
          <p:nvPr>
            <p:ph type="pic" idx="2"/>
          </p:nvPr>
        </p:nvSpPr>
        <p:spPr>
          <a:xfrm>
            <a:off x="2589212" y="634965"/>
            <a:ext cx="8915400" cy="3854970"/>
          </a:xfrm>
          <a:prstGeom prst="rect">
            <a:avLst/>
          </a:prstGeom>
          <a:noFill/>
          <a:ln>
            <a:noFill/>
          </a:ln>
        </p:spPr>
      </p:sp>
      <p:sp>
        <p:nvSpPr>
          <p:cNvPr id="99" name="Google Shape;99;p42"/>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0" name="Google Shape;100;p4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4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2"/>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2"/>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33"/>
          <p:cNvGrpSpPr/>
          <p:nvPr/>
        </p:nvGrpSpPr>
        <p:grpSpPr>
          <a:xfrm>
            <a:off x="1" y="228600"/>
            <a:ext cx="2851516" cy="6638628"/>
            <a:chOff x="2487613" y="285750"/>
            <a:chExt cx="2428875" cy="5654676"/>
          </a:xfrm>
        </p:grpSpPr>
        <p:sp>
          <p:nvSpPr>
            <p:cNvPr id="7" name="Google Shape;7;p33"/>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33"/>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33"/>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33"/>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33"/>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33"/>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3"/>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3"/>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3"/>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3"/>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3"/>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3"/>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33"/>
          <p:cNvGrpSpPr/>
          <p:nvPr/>
        </p:nvGrpSpPr>
        <p:grpSpPr>
          <a:xfrm>
            <a:off x="27221" y="-786"/>
            <a:ext cx="2356674" cy="6854039"/>
            <a:chOff x="6627813" y="194833"/>
            <a:chExt cx="1952625" cy="5678918"/>
          </a:xfrm>
        </p:grpSpPr>
        <p:sp>
          <p:nvSpPr>
            <p:cNvPr id="20" name="Google Shape;20;p33"/>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3"/>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3"/>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3"/>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3"/>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3"/>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3"/>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3"/>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3"/>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3"/>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3"/>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3"/>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33"/>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33"/>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3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3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Google Shape;37;p3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
          <p:cNvSpPr txBox="1">
            <a:spLocks noGrp="1"/>
          </p:cNvSpPr>
          <p:nvPr>
            <p:ph type="ctrTitle"/>
          </p:nvPr>
        </p:nvSpPr>
        <p:spPr>
          <a:xfrm>
            <a:off x="706582" y="2161312"/>
            <a:ext cx="10778836" cy="720437"/>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a:buNone/>
            </a:pPr>
            <a:r>
              <a:rPr lang="en-US" sz="3200" b="1" dirty="0" err="1">
                <a:solidFill>
                  <a:schemeClr val="dk1"/>
                </a:solidFill>
                <a:latin typeface="Times New Roman"/>
                <a:ea typeface="Times New Roman"/>
                <a:cs typeface="Times New Roman"/>
                <a:sym typeface="Times New Roman"/>
              </a:rPr>
              <a:t>Kỹ</a:t>
            </a:r>
            <a:r>
              <a:rPr lang="en-US" sz="3200" b="1" dirty="0">
                <a:solidFill>
                  <a:schemeClr val="dk1"/>
                </a:solidFill>
                <a:latin typeface="Times New Roman"/>
                <a:ea typeface="Times New Roman"/>
                <a:cs typeface="Times New Roman"/>
                <a:sym typeface="Times New Roman"/>
              </a:rPr>
              <a:t> </a:t>
            </a:r>
            <a:r>
              <a:rPr lang="en-US" sz="3200" b="1" dirty="0" err="1">
                <a:solidFill>
                  <a:schemeClr val="dk1"/>
                </a:solidFill>
                <a:latin typeface="Times New Roman"/>
                <a:ea typeface="Times New Roman"/>
                <a:cs typeface="Times New Roman"/>
                <a:sym typeface="Times New Roman"/>
              </a:rPr>
              <a:t>Thuật</a:t>
            </a:r>
            <a:r>
              <a:rPr lang="en-US" sz="3200" b="1" dirty="0">
                <a:solidFill>
                  <a:schemeClr val="dk1"/>
                </a:solidFill>
                <a:latin typeface="Times New Roman"/>
                <a:ea typeface="Times New Roman"/>
                <a:cs typeface="Times New Roman"/>
                <a:sym typeface="Times New Roman"/>
              </a:rPr>
              <a:t> </a:t>
            </a:r>
            <a:r>
              <a:rPr lang="en-US" sz="3200" b="1" dirty="0" err="1">
                <a:solidFill>
                  <a:schemeClr val="dk1"/>
                </a:solidFill>
                <a:latin typeface="Times New Roman"/>
                <a:ea typeface="Times New Roman"/>
                <a:cs typeface="Times New Roman"/>
                <a:sym typeface="Times New Roman"/>
              </a:rPr>
              <a:t>Lập</a:t>
            </a:r>
            <a:r>
              <a:rPr lang="en-US" sz="3200" b="1" dirty="0">
                <a:solidFill>
                  <a:schemeClr val="dk1"/>
                </a:solidFill>
                <a:latin typeface="Times New Roman"/>
                <a:ea typeface="Times New Roman"/>
                <a:cs typeface="Times New Roman"/>
                <a:sym typeface="Times New Roman"/>
              </a:rPr>
              <a:t> </a:t>
            </a:r>
            <a:r>
              <a:rPr lang="en-US" sz="3200" b="1" dirty="0" err="1">
                <a:solidFill>
                  <a:schemeClr val="dk1"/>
                </a:solidFill>
                <a:latin typeface="Times New Roman"/>
                <a:ea typeface="Times New Roman"/>
                <a:cs typeface="Times New Roman"/>
                <a:sym typeface="Times New Roman"/>
              </a:rPr>
              <a:t>Trình</a:t>
            </a:r>
            <a:r>
              <a:rPr lang="en-US" sz="3200" b="1" dirty="0">
                <a:solidFill>
                  <a:schemeClr val="dk1"/>
                </a:solidFill>
                <a:latin typeface="Times New Roman"/>
                <a:ea typeface="Times New Roman"/>
                <a:cs typeface="Times New Roman"/>
                <a:sym typeface="Times New Roman"/>
              </a:rPr>
              <a:t> </a:t>
            </a:r>
            <a:r>
              <a:rPr lang="en-US" sz="3200" b="1" dirty="0" err="1">
                <a:solidFill>
                  <a:schemeClr val="dk1"/>
                </a:solidFill>
                <a:latin typeface="Times New Roman"/>
                <a:ea typeface="Times New Roman"/>
                <a:cs typeface="Times New Roman"/>
                <a:sym typeface="Times New Roman"/>
              </a:rPr>
              <a:t>Trong</a:t>
            </a:r>
            <a:r>
              <a:rPr lang="en-US" sz="3200" b="1" dirty="0">
                <a:solidFill>
                  <a:schemeClr val="dk1"/>
                </a:solidFill>
                <a:latin typeface="Times New Roman"/>
                <a:ea typeface="Times New Roman"/>
                <a:cs typeface="Times New Roman"/>
                <a:sym typeface="Times New Roman"/>
              </a:rPr>
              <a:t> </a:t>
            </a:r>
            <a:r>
              <a:rPr lang="en-US" sz="3200" b="1" dirty="0" err="1">
                <a:solidFill>
                  <a:schemeClr val="dk1"/>
                </a:solidFill>
                <a:latin typeface="Times New Roman"/>
                <a:ea typeface="Times New Roman"/>
                <a:cs typeface="Times New Roman"/>
                <a:sym typeface="Times New Roman"/>
              </a:rPr>
              <a:t>Phân</a:t>
            </a:r>
            <a:r>
              <a:rPr lang="en-US" sz="3200" b="1" dirty="0">
                <a:solidFill>
                  <a:schemeClr val="dk1"/>
                </a:solidFill>
                <a:latin typeface="Times New Roman"/>
                <a:ea typeface="Times New Roman"/>
                <a:cs typeface="Times New Roman"/>
                <a:sym typeface="Times New Roman"/>
              </a:rPr>
              <a:t> </a:t>
            </a:r>
            <a:r>
              <a:rPr lang="en-US" sz="3200" b="1" dirty="0" err="1">
                <a:solidFill>
                  <a:schemeClr val="dk1"/>
                </a:solidFill>
                <a:latin typeface="Times New Roman"/>
                <a:ea typeface="Times New Roman"/>
                <a:cs typeface="Times New Roman"/>
                <a:sym typeface="Times New Roman"/>
              </a:rPr>
              <a:t>Tích</a:t>
            </a:r>
            <a:r>
              <a:rPr lang="en-US" sz="3200" b="1" dirty="0">
                <a:solidFill>
                  <a:schemeClr val="dk1"/>
                </a:solidFill>
                <a:latin typeface="Times New Roman"/>
                <a:ea typeface="Times New Roman"/>
                <a:cs typeface="Times New Roman"/>
                <a:sym typeface="Times New Roman"/>
              </a:rPr>
              <a:t> </a:t>
            </a:r>
            <a:r>
              <a:rPr lang="en-US" sz="3200" b="1" dirty="0" err="1" smtClean="0">
                <a:solidFill>
                  <a:schemeClr val="dk1"/>
                </a:solidFill>
                <a:latin typeface="Times New Roman"/>
                <a:ea typeface="Times New Roman"/>
                <a:cs typeface="Times New Roman"/>
                <a:sym typeface="Times New Roman"/>
              </a:rPr>
              <a:t>Dữ</a:t>
            </a:r>
            <a:r>
              <a:rPr lang="en-US" sz="3200" b="1" dirty="0" smtClean="0">
                <a:solidFill>
                  <a:schemeClr val="dk1"/>
                </a:solidFill>
                <a:latin typeface="Times New Roman"/>
                <a:ea typeface="Times New Roman"/>
                <a:cs typeface="Times New Roman"/>
                <a:sym typeface="Times New Roman"/>
              </a:rPr>
              <a:t> </a:t>
            </a:r>
            <a:r>
              <a:rPr lang="en-US" sz="3200" b="1" dirty="0" err="1" smtClean="0">
                <a:solidFill>
                  <a:schemeClr val="dk1"/>
                </a:solidFill>
                <a:latin typeface="Times New Roman"/>
                <a:ea typeface="Times New Roman"/>
                <a:cs typeface="Times New Roman"/>
                <a:sym typeface="Times New Roman"/>
              </a:rPr>
              <a:t>Liệu</a:t>
            </a:r>
            <a:endParaRPr sz="3200" b="1" dirty="0">
              <a:solidFill>
                <a:schemeClr val="dk1"/>
              </a:solidFill>
              <a:latin typeface="Times New Roman"/>
              <a:ea typeface="Times New Roman"/>
              <a:cs typeface="Times New Roman"/>
              <a:sym typeface="Times New Roman"/>
            </a:endParaRPr>
          </a:p>
        </p:txBody>
      </p:sp>
      <p:sp>
        <p:nvSpPr>
          <p:cNvPr id="165" name="Google Shape;165;p1"/>
          <p:cNvSpPr txBox="1">
            <a:spLocks noGrp="1"/>
          </p:cNvSpPr>
          <p:nvPr>
            <p:ph type="subTitle" idx="1"/>
          </p:nvPr>
        </p:nvSpPr>
        <p:spPr>
          <a:xfrm>
            <a:off x="3849578" y="720438"/>
            <a:ext cx="4531231" cy="39036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2800"/>
              <a:buNone/>
            </a:pPr>
            <a:r>
              <a:rPr lang="en-US" sz="2800" b="1" dirty="0" err="1">
                <a:latin typeface="Times New Roman"/>
                <a:ea typeface="Times New Roman"/>
                <a:cs typeface="Times New Roman"/>
                <a:sym typeface="Times New Roman"/>
              </a:rPr>
              <a:t>Viện</a:t>
            </a:r>
            <a:r>
              <a:rPr lang="en-US" sz="2800" b="1" dirty="0">
                <a:latin typeface="Times New Roman"/>
                <a:ea typeface="Times New Roman"/>
                <a:cs typeface="Times New Roman"/>
                <a:sym typeface="Times New Roman"/>
              </a:rPr>
              <a:t> </a:t>
            </a:r>
            <a:r>
              <a:rPr lang="en-US" sz="2800" b="1" dirty="0" err="1">
                <a:latin typeface="Times New Roman"/>
                <a:ea typeface="Times New Roman"/>
                <a:cs typeface="Times New Roman"/>
                <a:sym typeface="Times New Roman"/>
              </a:rPr>
              <a:t>kỹ</a:t>
            </a:r>
            <a:r>
              <a:rPr lang="en-US" sz="2800" b="1" dirty="0">
                <a:latin typeface="Times New Roman"/>
                <a:ea typeface="Times New Roman"/>
                <a:cs typeface="Times New Roman"/>
                <a:sym typeface="Times New Roman"/>
              </a:rPr>
              <a:t> </a:t>
            </a:r>
            <a:r>
              <a:rPr lang="en-US" sz="2800" b="1" dirty="0" err="1">
                <a:latin typeface="Times New Roman"/>
                <a:ea typeface="Times New Roman"/>
                <a:cs typeface="Times New Roman"/>
                <a:sym typeface="Times New Roman"/>
              </a:rPr>
              <a:t>thuật</a:t>
            </a:r>
            <a:r>
              <a:rPr lang="en-US" sz="2800" b="1" dirty="0">
                <a:latin typeface="Times New Roman"/>
                <a:ea typeface="Times New Roman"/>
                <a:cs typeface="Times New Roman"/>
                <a:sym typeface="Times New Roman"/>
              </a:rPr>
              <a:t> </a:t>
            </a:r>
            <a:r>
              <a:rPr lang="en-US" sz="2800" b="1" dirty="0" err="1">
                <a:latin typeface="Times New Roman"/>
                <a:ea typeface="Times New Roman"/>
                <a:cs typeface="Times New Roman"/>
                <a:sym typeface="Times New Roman"/>
              </a:rPr>
              <a:t>Công</a:t>
            </a:r>
            <a:r>
              <a:rPr lang="en-US" sz="2800" b="1" dirty="0">
                <a:latin typeface="Times New Roman"/>
                <a:ea typeface="Times New Roman"/>
                <a:cs typeface="Times New Roman"/>
                <a:sym typeface="Times New Roman"/>
              </a:rPr>
              <a:t> </a:t>
            </a:r>
            <a:r>
              <a:rPr lang="en-US" sz="2800" b="1" dirty="0" err="1">
                <a:latin typeface="Times New Roman"/>
                <a:ea typeface="Times New Roman"/>
                <a:cs typeface="Times New Roman"/>
                <a:sym typeface="Times New Roman"/>
              </a:rPr>
              <a:t>nghệ</a:t>
            </a:r>
            <a:endParaRPr sz="2800" b="1" dirty="0">
              <a:latin typeface="Times New Roman"/>
              <a:ea typeface="Times New Roman"/>
              <a:cs typeface="Times New Roman"/>
              <a:sym typeface="Times New Roman"/>
            </a:endParaRPr>
          </a:p>
        </p:txBody>
      </p:sp>
      <p:cxnSp>
        <p:nvCxnSpPr>
          <p:cNvPr id="166" name="Google Shape;166;p1"/>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167" name="Google Shape;167;p1"/>
          <p:cNvSpPr txBox="1"/>
          <p:nvPr/>
        </p:nvSpPr>
        <p:spPr>
          <a:xfrm>
            <a:off x="706582" y="1440875"/>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0" i="0" u="sng" strike="noStrike" cap="none" dirty="0">
                <a:solidFill>
                  <a:schemeClr val="dk1"/>
                </a:solidFill>
                <a:latin typeface="Times New Roman"/>
                <a:ea typeface="Times New Roman"/>
                <a:cs typeface="Times New Roman"/>
                <a:sym typeface="Times New Roman"/>
              </a:rPr>
              <a:t>BÁO CÁO ĐỒ ÁN</a:t>
            </a:r>
            <a:endParaRPr sz="3200" b="0" i="0" u="sng" strike="noStrike" cap="none" dirty="0">
              <a:solidFill>
                <a:schemeClr val="dk1"/>
              </a:solidFill>
              <a:latin typeface="Times New Roman"/>
              <a:ea typeface="Times New Roman"/>
              <a:cs typeface="Times New Roman"/>
              <a:sym typeface="Times New Roman"/>
            </a:endParaRPr>
          </a:p>
        </p:txBody>
      </p:sp>
      <p:sp>
        <p:nvSpPr>
          <p:cNvPr id="168" name="Google Shape;168;p1"/>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rgbClr val="002060"/>
              </a:buClr>
              <a:buSzPts val="3200"/>
              <a:buFont typeface="Times New Roman"/>
              <a:buNone/>
            </a:pPr>
            <a:r>
              <a:rPr lang="en-US" sz="3200" b="1" i="0" u="none" strike="noStrike" cap="none">
                <a:solidFill>
                  <a:srgbClr val="002060"/>
                </a:solidFill>
                <a:latin typeface="Times New Roman"/>
                <a:ea typeface="Times New Roman"/>
                <a:cs typeface="Times New Roman"/>
                <a:sym typeface="Times New Roman"/>
              </a:rPr>
              <a:t>TRƯỜNG ĐẠI HỌC THỦ DẦU MỘT</a:t>
            </a:r>
            <a:endParaRPr sz="3200" b="1" i="0" u="none" strike="noStrike" cap="none">
              <a:solidFill>
                <a:srgbClr val="002060"/>
              </a:solidFill>
              <a:latin typeface="Times New Roman"/>
              <a:ea typeface="Times New Roman"/>
              <a:cs typeface="Times New Roman"/>
              <a:sym typeface="Times New Roman"/>
            </a:endParaRPr>
          </a:p>
        </p:txBody>
      </p:sp>
      <p:sp>
        <p:nvSpPr>
          <p:cNvPr id="169" name="Google Shape;169;p1"/>
          <p:cNvSpPr txBox="1"/>
          <p:nvPr/>
        </p:nvSpPr>
        <p:spPr>
          <a:xfrm>
            <a:off x="725775" y="3004876"/>
            <a:ext cx="10778836" cy="1889578"/>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dk1"/>
              </a:buClr>
              <a:buSzPts val="4800"/>
              <a:buFont typeface="Times New Roman"/>
              <a:buNone/>
            </a:pPr>
            <a:r>
              <a:rPr lang="en-US" sz="4800" b="1" i="0" u="none" strike="noStrike" cap="none">
                <a:solidFill>
                  <a:schemeClr val="dk1"/>
                </a:solidFill>
                <a:latin typeface="Times New Roman"/>
                <a:ea typeface="Times New Roman"/>
                <a:cs typeface="Times New Roman"/>
                <a:sym typeface="Times New Roman"/>
              </a:rPr>
              <a:t>PHÂN TÍCH DỮ LIỆU CỦA WEBSITE</a:t>
            </a:r>
            <a:endParaRPr/>
          </a:p>
          <a:p>
            <a:pPr marL="0" marR="0" lvl="0" indent="0" algn="ctr" rtl="0">
              <a:spcBef>
                <a:spcPts val="0"/>
              </a:spcBef>
              <a:spcAft>
                <a:spcPts val="0"/>
              </a:spcAft>
              <a:buClr>
                <a:schemeClr val="dk1"/>
              </a:buClr>
              <a:buSzPts val="4800"/>
              <a:buFont typeface="Times New Roman"/>
              <a:buNone/>
            </a:pPr>
            <a:r>
              <a:rPr lang="en-US" sz="4800" b="1" i="0" u="none" strike="noStrike" cap="none">
                <a:solidFill>
                  <a:schemeClr val="dk1"/>
                </a:solidFill>
                <a:latin typeface="Times New Roman"/>
                <a:ea typeface="Times New Roman"/>
                <a:cs typeface="Times New Roman"/>
                <a:sym typeface="Times New Roman"/>
              </a:rPr>
              <a:t>VIETNAMNET</a:t>
            </a:r>
            <a:endParaRPr sz="4800" b="1" i="0" u="none" strike="noStrike" cap="none">
              <a:solidFill>
                <a:schemeClr val="dk1"/>
              </a:solidFill>
              <a:latin typeface="Times New Roman"/>
              <a:ea typeface="Times New Roman"/>
              <a:cs typeface="Times New Roman"/>
              <a:sym typeface="Times New Roman"/>
            </a:endParaRPr>
          </a:p>
        </p:txBody>
      </p:sp>
      <p:sp>
        <p:nvSpPr>
          <p:cNvPr id="170" name="Google Shape;170;p1"/>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i="0" u="none" strike="noStrike" cap="none">
                <a:solidFill>
                  <a:schemeClr val="dk1"/>
                </a:solidFill>
                <a:latin typeface="Times New Roman"/>
                <a:ea typeface="Times New Roman"/>
                <a:cs typeface="Times New Roman"/>
                <a:sym typeface="Times New Roman"/>
              </a:rPr>
              <a:t>1</a:t>
            </a:r>
            <a:endParaRPr sz="2800" b="1" i="0" u="none" strike="noStrike" cap="none">
              <a:solidFill>
                <a:schemeClr val="dk1"/>
              </a:solidFill>
              <a:latin typeface="Times New Roman"/>
              <a:ea typeface="Times New Roman"/>
              <a:cs typeface="Times New Roman"/>
              <a:sym typeface="Times New Roman"/>
            </a:endParaRPr>
          </a:p>
        </p:txBody>
      </p:sp>
      <p:sp>
        <p:nvSpPr>
          <p:cNvPr id="171" name="Google Shape;171;p1"/>
          <p:cNvSpPr txBox="1"/>
          <p:nvPr/>
        </p:nvSpPr>
        <p:spPr>
          <a:xfrm>
            <a:off x="4858923" y="5510293"/>
            <a:ext cx="6529960" cy="720437"/>
          </a:xfrm>
          <a:prstGeom prst="rect">
            <a:avLst/>
          </a:prstGeom>
          <a:noFill/>
          <a:ln>
            <a:noFill/>
          </a:ln>
        </p:spPr>
        <p:txBody>
          <a:bodyPr spcFirstLastPara="1" wrap="square" lIns="91425" tIns="45700" rIns="91425" bIns="45700" anchor="b" anchorCtr="0">
            <a:normAutofit/>
          </a:bodyPr>
          <a:lstStyle/>
          <a:p>
            <a:pPr marL="0" marR="0" lvl="0" indent="0" algn="r" rtl="0">
              <a:spcBef>
                <a:spcPts val="0"/>
              </a:spcBef>
              <a:spcAft>
                <a:spcPts val="0"/>
              </a:spcAft>
              <a:buClr>
                <a:schemeClr val="dk1"/>
              </a:buClr>
              <a:buSzPts val="2800"/>
              <a:buFont typeface="Times New Roman"/>
              <a:buNone/>
            </a:pPr>
            <a:r>
              <a:rPr lang="en-US" sz="2800" b="1" i="0" u="none" strike="noStrike" cap="none" dirty="0">
                <a:solidFill>
                  <a:schemeClr val="dk1"/>
                </a:solidFill>
                <a:latin typeface="Times New Roman"/>
                <a:ea typeface="Times New Roman"/>
                <a:cs typeface="Times New Roman"/>
                <a:sym typeface="Times New Roman"/>
              </a:rPr>
              <a:t>GVHD: </a:t>
            </a:r>
            <a:r>
              <a:rPr lang="en-US" sz="2800" b="1" i="0" u="none" strike="noStrike" cap="none" dirty="0" err="1">
                <a:solidFill>
                  <a:schemeClr val="dk1"/>
                </a:solidFill>
                <a:latin typeface="Times New Roman"/>
                <a:ea typeface="Times New Roman"/>
                <a:cs typeface="Times New Roman"/>
                <a:sym typeface="Times New Roman"/>
              </a:rPr>
              <a:t>ThS</a:t>
            </a:r>
            <a:r>
              <a:rPr lang="en-US" sz="2800" b="1" i="0" u="none" strike="noStrike" cap="none" dirty="0">
                <a:solidFill>
                  <a:schemeClr val="dk1"/>
                </a:solidFill>
                <a:latin typeface="Times New Roman"/>
                <a:ea typeface="Times New Roman"/>
                <a:cs typeface="Times New Roman"/>
                <a:sym typeface="Times New Roman"/>
              </a:rPr>
              <a:t>. </a:t>
            </a:r>
            <a:r>
              <a:rPr lang="en-US" sz="2800" b="1" i="0" u="none" strike="noStrike" cap="none" dirty="0" err="1">
                <a:solidFill>
                  <a:schemeClr val="dk1"/>
                </a:solidFill>
                <a:latin typeface="Times New Roman"/>
                <a:ea typeface="Times New Roman"/>
                <a:cs typeface="Times New Roman"/>
                <a:sym typeface="Times New Roman"/>
              </a:rPr>
              <a:t>Hồ</a:t>
            </a:r>
            <a:r>
              <a:rPr lang="en-US" sz="2800" b="1" i="0" u="none" strike="noStrike" cap="none" dirty="0">
                <a:solidFill>
                  <a:schemeClr val="dk1"/>
                </a:solidFill>
                <a:latin typeface="Times New Roman"/>
                <a:ea typeface="Times New Roman"/>
                <a:cs typeface="Times New Roman"/>
                <a:sym typeface="Times New Roman"/>
              </a:rPr>
              <a:t> </a:t>
            </a:r>
            <a:r>
              <a:rPr lang="en-US" sz="2800" b="1" i="0" u="none" strike="noStrike" cap="none" dirty="0" err="1">
                <a:solidFill>
                  <a:schemeClr val="dk1"/>
                </a:solidFill>
                <a:latin typeface="Times New Roman"/>
                <a:ea typeface="Times New Roman"/>
                <a:cs typeface="Times New Roman"/>
                <a:sym typeface="Times New Roman"/>
              </a:rPr>
              <a:t>Ngọc</a:t>
            </a:r>
            <a:r>
              <a:rPr lang="en-US" sz="2800" b="1" i="0" u="none" strike="noStrike" cap="none" dirty="0">
                <a:solidFill>
                  <a:schemeClr val="dk1"/>
                </a:solidFill>
                <a:latin typeface="Times New Roman"/>
                <a:ea typeface="Times New Roman"/>
                <a:cs typeface="Times New Roman"/>
                <a:sym typeface="Times New Roman"/>
              </a:rPr>
              <a:t> </a:t>
            </a:r>
            <a:r>
              <a:rPr lang="en-US" sz="2800" b="1" i="0" u="none" strike="noStrike" cap="none" dirty="0" err="1">
                <a:solidFill>
                  <a:schemeClr val="dk1"/>
                </a:solidFill>
                <a:latin typeface="Times New Roman"/>
                <a:ea typeface="Times New Roman"/>
                <a:cs typeface="Times New Roman"/>
                <a:sym typeface="Times New Roman"/>
              </a:rPr>
              <a:t>Trung</a:t>
            </a:r>
            <a:r>
              <a:rPr lang="en-US" sz="2800" b="1" i="0" u="none" strike="noStrike" cap="none" dirty="0">
                <a:solidFill>
                  <a:schemeClr val="dk1"/>
                </a:solidFill>
                <a:latin typeface="Times New Roman"/>
                <a:ea typeface="Times New Roman"/>
                <a:cs typeface="Times New Roman"/>
                <a:sym typeface="Times New Roman"/>
              </a:rPr>
              <a:t> </a:t>
            </a:r>
            <a:r>
              <a:rPr lang="en-US" sz="2800" b="1" i="0" u="none" strike="noStrike" cap="none" dirty="0" err="1">
                <a:solidFill>
                  <a:schemeClr val="dk1"/>
                </a:solidFill>
                <a:latin typeface="Times New Roman"/>
                <a:ea typeface="Times New Roman"/>
                <a:cs typeface="Times New Roman"/>
                <a:sym typeface="Times New Roman"/>
              </a:rPr>
              <a:t>Kiên</a:t>
            </a:r>
            <a:endParaRPr sz="2800" b="1" i="0" u="none" strike="noStrike" cap="none" dirty="0">
              <a:solidFill>
                <a:schemeClr val="dk1"/>
              </a:solidFill>
              <a:latin typeface="Times New Roman"/>
              <a:ea typeface="Times New Roman"/>
              <a:cs typeface="Times New Roman"/>
              <a:sym typeface="Times New Roman"/>
            </a:endParaRPr>
          </a:p>
        </p:txBody>
      </p:sp>
      <p:sp>
        <p:nvSpPr>
          <p:cNvPr id="10" name="Google Shape;171;p1"/>
          <p:cNvSpPr txBox="1"/>
          <p:nvPr/>
        </p:nvSpPr>
        <p:spPr>
          <a:xfrm>
            <a:off x="1669671" y="5504689"/>
            <a:ext cx="1734947" cy="720437"/>
          </a:xfrm>
          <a:prstGeom prst="rect">
            <a:avLst/>
          </a:prstGeom>
          <a:noFill/>
          <a:ln>
            <a:noFill/>
          </a:ln>
        </p:spPr>
        <p:txBody>
          <a:bodyPr spcFirstLastPara="1" wrap="square" lIns="91425" tIns="45700" rIns="91425" bIns="45700" anchor="b" anchorCtr="0">
            <a:normAutofit/>
          </a:bodyPr>
          <a:lstStyle/>
          <a:p>
            <a:pPr marL="0" marR="0" lvl="0" indent="0" algn="r" rtl="0">
              <a:spcBef>
                <a:spcPts val="0"/>
              </a:spcBef>
              <a:spcAft>
                <a:spcPts val="0"/>
              </a:spcAft>
              <a:buClr>
                <a:schemeClr val="dk1"/>
              </a:buClr>
              <a:buSzPts val="2800"/>
              <a:buFont typeface="Times New Roman"/>
              <a:buNone/>
            </a:pPr>
            <a:r>
              <a:rPr lang="en-US" sz="2800" b="1" i="0" u="none" strike="noStrike" cap="none" dirty="0" err="1" smtClean="0">
                <a:solidFill>
                  <a:schemeClr val="dk1"/>
                </a:solidFill>
                <a:latin typeface="Times New Roman"/>
                <a:ea typeface="Times New Roman"/>
                <a:cs typeface="Times New Roman"/>
                <a:sym typeface="Times New Roman"/>
              </a:rPr>
              <a:t>Nhóm</a:t>
            </a:r>
            <a:r>
              <a:rPr lang="en-US" sz="2800" b="1" i="0" u="none" strike="noStrike" cap="none" dirty="0" smtClean="0">
                <a:solidFill>
                  <a:schemeClr val="dk1"/>
                </a:solidFill>
                <a:latin typeface="Times New Roman"/>
                <a:ea typeface="Times New Roman"/>
                <a:cs typeface="Times New Roman"/>
                <a:sym typeface="Times New Roman"/>
              </a:rPr>
              <a:t> 5.2</a:t>
            </a:r>
            <a:endParaRPr sz="2800" b="1" i="0" u="none" strike="noStrike" cap="none"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cxnSp>
        <p:nvCxnSpPr>
          <p:cNvPr id="269" name="Google Shape;269;p10"/>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270" name="Google Shape;270;p10"/>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2. CƠ SỞ LÝ THUYẾT</a:t>
            </a:r>
            <a:endParaRPr sz="3200" b="1">
              <a:solidFill>
                <a:schemeClr val="dk1"/>
              </a:solidFill>
              <a:latin typeface="Times New Roman"/>
              <a:ea typeface="Times New Roman"/>
              <a:cs typeface="Times New Roman"/>
              <a:sym typeface="Times New Roman"/>
            </a:endParaRPr>
          </a:p>
        </p:txBody>
      </p:sp>
      <p:sp>
        <p:nvSpPr>
          <p:cNvPr id="271" name="Google Shape;271;p10"/>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a:solidFill>
                  <a:schemeClr val="dk1"/>
                </a:solidFill>
                <a:latin typeface="Times New Roman"/>
                <a:ea typeface="Times New Roman"/>
                <a:cs typeface="Times New Roman"/>
                <a:sym typeface="Times New Roman"/>
              </a:rPr>
              <a:t>10</a:t>
            </a:r>
            <a:endParaRPr sz="2800" b="1">
              <a:solidFill>
                <a:schemeClr val="dk1"/>
              </a:solidFill>
              <a:latin typeface="Times New Roman"/>
              <a:ea typeface="Times New Roman"/>
              <a:cs typeface="Times New Roman"/>
              <a:sym typeface="Times New Roman"/>
            </a:endParaRPr>
          </a:p>
        </p:txBody>
      </p:sp>
      <p:sp>
        <p:nvSpPr>
          <p:cNvPr id="272" name="Google Shape;272;p10"/>
          <p:cNvSpPr txBox="1"/>
          <p:nvPr/>
        </p:nvSpPr>
        <p:spPr>
          <a:xfrm>
            <a:off x="878176" y="1283110"/>
            <a:ext cx="9556262" cy="74591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dirty="0">
                <a:solidFill>
                  <a:schemeClr val="dk1"/>
                </a:solidFill>
                <a:latin typeface="Times New Roman"/>
                <a:ea typeface="Times New Roman"/>
                <a:cs typeface="Times New Roman"/>
                <a:sym typeface="Times New Roman"/>
              </a:rPr>
              <a:t>1. </a:t>
            </a:r>
            <a:r>
              <a:rPr lang="en-US" sz="3200" b="1" dirty="0" err="1">
                <a:solidFill>
                  <a:schemeClr val="dk1"/>
                </a:solidFill>
                <a:latin typeface="Times New Roman"/>
                <a:ea typeface="Times New Roman"/>
                <a:cs typeface="Times New Roman"/>
                <a:sym typeface="Times New Roman"/>
              </a:rPr>
              <a:t>Công</a:t>
            </a:r>
            <a:r>
              <a:rPr lang="en-US" sz="3200" b="1" dirty="0">
                <a:solidFill>
                  <a:schemeClr val="dk1"/>
                </a:solidFill>
                <a:latin typeface="Times New Roman"/>
                <a:ea typeface="Times New Roman"/>
                <a:cs typeface="Times New Roman"/>
                <a:sym typeface="Times New Roman"/>
              </a:rPr>
              <a:t> </a:t>
            </a:r>
            <a:r>
              <a:rPr lang="en-US" sz="3200" b="1" dirty="0" err="1">
                <a:solidFill>
                  <a:schemeClr val="dk1"/>
                </a:solidFill>
                <a:latin typeface="Times New Roman"/>
                <a:ea typeface="Times New Roman"/>
                <a:cs typeface="Times New Roman"/>
                <a:sym typeface="Times New Roman"/>
              </a:rPr>
              <a:t>cụ</a:t>
            </a:r>
            <a:r>
              <a:rPr lang="en-US" sz="3200" b="1" dirty="0">
                <a:solidFill>
                  <a:schemeClr val="dk1"/>
                </a:solidFill>
                <a:latin typeface="Times New Roman"/>
                <a:ea typeface="Times New Roman"/>
                <a:cs typeface="Times New Roman"/>
                <a:sym typeface="Times New Roman"/>
              </a:rPr>
              <a:t> Google </a:t>
            </a:r>
            <a:r>
              <a:rPr lang="en-US" sz="3200" b="1" dirty="0" err="1">
                <a:solidFill>
                  <a:schemeClr val="dk1"/>
                </a:solidFill>
                <a:latin typeface="Times New Roman"/>
                <a:ea typeface="Times New Roman"/>
                <a:cs typeface="Times New Roman"/>
                <a:sym typeface="Times New Roman"/>
              </a:rPr>
              <a:t>Colab</a:t>
            </a:r>
            <a:endParaRPr sz="3200" b="1" dirty="0">
              <a:solidFill>
                <a:schemeClr val="dk1"/>
              </a:solidFill>
              <a:latin typeface="Times New Roman"/>
              <a:ea typeface="Times New Roman"/>
              <a:cs typeface="Times New Roman"/>
              <a:sym typeface="Times New Roman"/>
            </a:endParaRPr>
          </a:p>
        </p:txBody>
      </p:sp>
      <p:sp>
        <p:nvSpPr>
          <p:cNvPr id="273" name="Google Shape;273;p10"/>
          <p:cNvSpPr txBox="1"/>
          <p:nvPr/>
        </p:nvSpPr>
        <p:spPr>
          <a:xfrm>
            <a:off x="2241213" y="2071664"/>
            <a:ext cx="9396605" cy="4616648"/>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Google Colaboratory (hay Google Colab) là một nền tảng đám mây miễn phí được cung cấp bởi Google cho phép người dùng tạo và chạy python.</a:t>
            </a:r>
            <a:endParaRPr/>
          </a:p>
          <a:p>
            <a:pPr marL="457200" marR="0" lvl="0" indent="-457200" algn="just" rtl="0">
              <a:lnSpc>
                <a:spcPct val="15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Cho phép người dùng sử dụng các tài nguyên tính toán như CPU, GPU và bộ nhớ trong đám mây của Google mà không cần phải cài đặt và cấu hình môi trường phát triển trên máy tính của mình.</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cxnSp>
        <p:nvCxnSpPr>
          <p:cNvPr id="278" name="Google Shape;278;p11"/>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279" name="Google Shape;279;p11"/>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2. CƠ SỞ LÝ THUYẾT</a:t>
            </a:r>
            <a:endParaRPr sz="3200" b="1">
              <a:solidFill>
                <a:schemeClr val="dk1"/>
              </a:solidFill>
              <a:latin typeface="Times New Roman"/>
              <a:ea typeface="Times New Roman"/>
              <a:cs typeface="Times New Roman"/>
              <a:sym typeface="Times New Roman"/>
            </a:endParaRPr>
          </a:p>
        </p:txBody>
      </p:sp>
      <p:sp>
        <p:nvSpPr>
          <p:cNvPr id="280" name="Google Shape;280;p11"/>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a:solidFill>
                  <a:schemeClr val="dk1"/>
                </a:solidFill>
                <a:latin typeface="Times New Roman"/>
                <a:ea typeface="Times New Roman"/>
                <a:cs typeface="Times New Roman"/>
                <a:sym typeface="Times New Roman"/>
              </a:rPr>
              <a:t>11</a:t>
            </a:r>
            <a:endParaRPr sz="2800" b="1">
              <a:solidFill>
                <a:schemeClr val="dk1"/>
              </a:solidFill>
              <a:latin typeface="Times New Roman"/>
              <a:ea typeface="Times New Roman"/>
              <a:cs typeface="Times New Roman"/>
              <a:sym typeface="Times New Roman"/>
            </a:endParaRPr>
          </a:p>
        </p:txBody>
      </p:sp>
      <p:sp>
        <p:nvSpPr>
          <p:cNvPr id="281" name="Google Shape;281;p11"/>
          <p:cNvSpPr txBox="1"/>
          <p:nvPr/>
        </p:nvSpPr>
        <p:spPr>
          <a:xfrm>
            <a:off x="878176" y="1283110"/>
            <a:ext cx="9556262" cy="77553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a:solidFill>
                  <a:schemeClr val="dk1"/>
                </a:solidFill>
                <a:latin typeface="Times New Roman"/>
                <a:ea typeface="Times New Roman"/>
                <a:cs typeface="Times New Roman"/>
                <a:sym typeface="Times New Roman"/>
              </a:rPr>
              <a:t>2. Thư viện Numpy</a:t>
            </a:r>
            <a:endParaRPr sz="3200" b="1">
              <a:solidFill>
                <a:schemeClr val="dk1"/>
              </a:solidFill>
              <a:latin typeface="Times New Roman"/>
              <a:ea typeface="Times New Roman"/>
              <a:cs typeface="Times New Roman"/>
              <a:sym typeface="Times New Roman"/>
            </a:endParaRPr>
          </a:p>
        </p:txBody>
      </p:sp>
      <p:sp>
        <p:nvSpPr>
          <p:cNvPr id="282" name="Google Shape;282;p11"/>
          <p:cNvSpPr txBox="1"/>
          <p:nvPr/>
        </p:nvSpPr>
        <p:spPr>
          <a:xfrm>
            <a:off x="1962151" y="2071664"/>
            <a:ext cx="9675668" cy="3970318"/>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chemeClr val="dk1"/>
              </a:buClr>
              <a:buSzPts val="2800"/>
              <a:buFont typeface="Noto Sans Symbols"/>
              <a:buChar char="❖"/>
            </a:pPr>
            <a:r>
              <a:rPr lang="en-US" sz="2800" dirty="0" err="1">
                <a:solidFill>
                  <a:schemeClr val="dk1"/>
                </a:solidFill>
                <a:latin typeface="Times New Roman"/>
                <a:ea typeface="Times New Roman"/>
                <a:cs typeface="Times New Roman"/>
                <a:sym typeface="Times New Roman"/>
              </a:rPr>
              <a:t>Thư</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viện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mã</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nguồn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mở</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sử</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dụng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làm</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việc</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với</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mảng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và</a:t>
            </a:r>
            <a:r>
              <a:rPr lang="en-US" sz="2800" dirty="0">
                <a:solidFill>
                  <a:schemeClr val="dk1"/>
                </a:solidFill>
                <a:latin typeface="Times New Roman"/>
                <a:ea typeface="Times New Roman"/>
                <a:cs typeface="Times New Roman"/>
                <a:sym typeface="Times New Roman"/>
              </a:rPr>
              <a:t> ma </a:t>
            </a:r>
            <a:r>
              <a:rPr lang="en-US" sz="2800" dirty="0" err="1">
                <a:solidFill>
                  <a:schemeClr val="dk1"/>
                </a:solidFill>
                <a:latin typeface="Times New Roman"/>
                <a:ea typeface="Times New Roman"/>
                <a:cs typeface="Times New Roman"/>
                <a:sym typeface="Times New Roman"/>
              </a:rPr>
              <a:t>trận</a:t>
            </a:r>
            <a:r>
              <a:rPr lang="en-US" sz="2800" dirty="0">
                <a:solidFill>
                  <a:schemeClr val="dk1"/>
                </a:solidFill>
                <a:latin typeface="Times New Roman"/>
                <a:ea typeface="Times New Roman"/>
                <a:cs typeface="Times New Roman"/>
                <a:sym typeface="Times New Roman"/>
              </a:rPr>
              <a:t>.</a:t>
            </a:r>
            <a:endParaRPr dirty="0"/>
          </a:p>
          <a:p>
            <a:pPr marL="457200" marR="0" lvl="0" indent="-457200" algn="just" rtl="0">
              <a:lnSpc>
                <a:spcPct val="150000"/>
              </a:lnSpc>
              <a:spcBef>
                <a:spcPts val="0"/>
              </a:spcBef>
              <a:spcAft>
                <a:spcPts val="0"/>
              </a:spcAft>
              <a:buClr>
                <a:schemeClr val="dk1"/>
              </a:buClr>
              <a:buSzPts val="2800"/>
              <a:buFont typeface="Noto Sans Symbols"/>
              <a:buChar char="❖"/>
            </a:pPr>
            <a:r>
              <a:rPr lang="en-US" sz="2800" dirty="0" err="1">
                <a:solidFill>
                  <a:schemeClr val="dk1"/>
                </a:solidFill>
                <a:latin typeface="Times New Roman"/>
                <a:ea typeface="Times New Roman"/>
                <a:cs typeface="Times New Roman"/>
                <a:sym typeface="Times New Roman"/>
              </a:rPr>
              <a:t>Cung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cấp</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nhiều</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hàm</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tính</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toán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khoa</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học</a:t>
            </a:r>
            <a:r>
              <a:rPr lang="en-US" sz="2800" dirty="0">
                <a:solidFill>
                  <a:schemeClr val="dk1"/>
                </a:solidFill>
                <a:latin typeface="Times New Roman"/>
                <a:ea typeface="Times New Roman"/>
                <a:cs typeface="Times New Roman"/>
                <a:sym typeface="Times New Roman"/>
              </a:rPr>
              <a:t>.</a:t>
            </a:r>
            <a:endParaRPr dirty="0"/>
          </a:p>
          <a:p>
            <a:pPr marL="457200" marR="0" lvl="0" indent="-457200" algn="just" rtl="0">
              <a:lnSpc>
                <a:spcPct val="150000"/>
              </a:lnSpc>
              <a:spcBef>
                <a:spcPts val="0"/>
              </a:spcBef>
              <a:spcAft>
                <a:spcPts val="0"/>
              </a:spcAft>
              <a:buClr>
                <a:schemeClr val="dk1"/>
              </a:buClr>
              <a:buSzPts val="2800"/>
              <a:buFont typeface="Noto Sans Symbols"/>
              <a:buChar char="❖"/>
            </a:pPr>
            <a:r>
              <a:rPr lang="en-US" sz="2800" dirty="0" err="1">
                <a:solidFill>
                  <a:schemeClr val="dk1"/>
                </a:solidFill>
                <a:latin typeface="Times New Roman"/>
                <a:ea typeface="Times New Roman"/>
                <a:cs typeface="Times New Roman"/>
                <a:sym typeface="Times New Roman"/>
              </a:rPr>
              <a:t>Được</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sử</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dụng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rộng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rãi</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trong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ứng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dụng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khoa</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học</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dữ</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liệu</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và</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tính</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toán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số</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trong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phân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tích</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dữ</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liệu</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xử</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lý</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hình</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ảnh</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âm</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thanh</a:t>
            </a:r>
            <a:r>
              <a:rPr lang="en-US" sz="2800" dirty="0">
                <a:solidFill>
                  <a:schemeClr val="dk1"/>
                </a:solidFill>
                <a:latin typeface="Times New Roman"/>
                <a:ea typeface="Times New Roman"/>
                <a:cs typeface="Times New Roman"/>
                <a:sym typeface="Times New Roman"/>
              </a:rPr>
              <a:t>,...</a:t>
            </a:r>
            <a:endParaRPr dirty="0"/>
          </a:p>
          <a:p>
            <a:pPr marL="457200" marR="0" lvl="0" indent="-457200" algn="just" rtl="0">
              <a:lnSpc>
                <a:spcPct val="150000"/>
              </a:lnSpc>
              <a:spcBef>
                <a:spcPts val="0"/>
              </a:spcBef>
              <a:spcAft>
                <a:spcPts val="0"/>
              </a:spcAft>
              <a:buClr>
                <a:schemeClr val="dk1"/>
              </a:buClr>
              <a:buSzPts val="2800"/>
              <a:buFont typeface="Noto Sans Symbols"/>
              <a:buChar char="❖"/>
            </a:pPr>
            <a:r>
              <a:rPr lang="en-US" sz="2800" dirty="0" err="1">
                <a:solidFill>
                  <a:schemeClr val="dk1"/>
                </a:solidFill>
                <a:latin typeface="Times New Roman"/>
                <a:ea typeface="Times New Roman"/>
                <a:cs typeface="Times New Roman"/>
                <a:sym typeface="Times New Roman"/>
              </a:rPr>
              <a:t>Ưu</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điểm</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tính</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toán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hiệu</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suất</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cao</a:t>
            </a:r>
            <a:r>
              <a:rPr lang="en-US" sz="2800" dirty="0">
                <a:solidFill>
                  <a:schemeClr val="dk1"/>
                </a:solidFill>
                <a:latin typeface="Times New Roman"/>
                <a:ea typeface="Times New Roman"/>
                <a:cs typeface="Times New Roman"/>
                <a:sym typeface="Times New Roman"/>
              </a:rPr>
              <a:t> , </a:t>
            </a:r>
            <a:r>
              <a:rPr lang="en-US" sz="2800" dirty="0" err="1">
                <a:solidFill>
                  <a:schemeClr val="dk1"/>
                </a:solidFill>
                <a:latin typeface="Times New Roman"/>
                <a:ea typeface="Times New Roman"/>
                <a:cs typeface="Times New Roman"/>
                <a:sym typeface="Times New Roman"/>
              </a:rPr>
              <a:t>hỗ</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trợ</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nhiều</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phép</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tính</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trên</a:t>
            </a:r>
            <a:r>
              <a:rPr lang="en-US" sz="2800" dirty="0">
                <a:solidFill>
                  <a:schemeClr val="dk1"/>
                </a:solidFill>
                <a:latin typeface="Times New Roman"/>
                <a:ea typeface="Times New Roman"/>
                <a:cs typeface="Times New Roman"/>
                <a:sym typeface="Times New Roman"/>
              </a:rPr>
              <a:t> ma </a:t>
            </a:r>
            <a:r>
              <a:rPr lang="en-US" sz="2800" dirty="0" err="1">
                <a:solidFill>
                  <a:schemeClr val="dk1"/>
                </a:solidFill>
                <a:latin typeface="Times New Roman"/>
                <a:ea typeface="Times New Roman"/>
                <a:cs typeface="Times New Roman"/>
                <a:sym typeface="Times New Roman"/>
              </a:rPr>
              <a:t>trận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và</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các</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hàm</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tính</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toán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khoa</a:t>
            </a:r>
            <a:r>
              <a:rPr lang="en-US" sz="2800" dirty="0">
                <a:solidFill>
                  <a:schemeClr val="dk1"/>
                </a:solidFill>
                <a:latin typeface="Times New Roman"/>
                <a:ea typeface="Times New Roman"/>
                <a:cs typeface="Times New Roman"/>
                <a:sym typeface="Times New Roman"/>
              </a:rPr>
              <a:t> </a:t>
            </a:r>
            <a:r>
              <a:rPr lang="en-US" sz="2800" dirty="0" err="1" smtClean="0">
                <a:solidFill>
                  <a:schemeClr val="dk1"/>
                </a:solidFill>
                <a:latin typeface="Times New Roman"/>
                <a:ea typeface="Times New Roman"/>
                <a:cs typeface="Times New Roman"/>
                <a:sym typeface="Times New Roman"/>
              </a:rPr>
              <a:t>học</a:t>
            </a: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cxnSp>
        <p:nvCxnSpPr>
          <p:cNvPr id="287" name="Google Shape;287;p12"/>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288" name="Google Shape;288;p12"/>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2. CƠ SỞ LÝ THUYẾT</a:t>
            </a:r>
            <a:endParaRPr sz="3200" b="1">
              <a:solidFill>
                <a:schemeClr val="dk1"/>
              </a:solidFill>
              <a:latin typeface="Times New Roman"/>
              <a:ea typeface="Times New Roman"/>
              <a:cs typeface="Times New Roman"/>
              <a:sym typeface="Times New Roman"/>
            </a:endParaRPr>
          </a:p>
        </p:txBody>
      </p:sp>
      <p:sp>
        <p:nvSpPr>
          <p:cNvPr id="289" name="Google Shape;289;p12"/>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a:solidFill>
                  <a:schemeClr val="dk1"/>
                </a:solidFill>
                <a:latin typeface="Times New Roman"/>
                <a:ea typeface="Times New Roman"/>
                <a:cs typeface="Times New Roman"/>
                <a:sym typeface="Times New Roman"/>
              </a:rPr>
              <a:t>12</a:t>
            </a:r>
            <a:endParaRPr sz="2800" b="1">
              <a:solidFill>
                <a:schemeClr val="dk1"/>
              </a:solidFill>
              <a:latin typeface="Times New Roman"/>
              <a:ea typeface="Times New Roman"/>
              <a:cs typeface="Times New Roman"/>
              <a:sym typeface="Times New Roman"/>
            </a:endParaRPr>
          </a:p>
        </p:txBody>
      </p:sp>
      <p:sp>
        <p:nvSpPr>
          <p:cNvPr id="290" name="Google Shape;290;p12"/>
          <p:cNvSpPr txBox="1"/>
          <p:nvPr/>
        </p:nvSpPr>
        <p:spPr>
          <a:xfrm>
            <a:off x="878176" y="1283110"/>
            <a:ext cx="9556262" cy="77553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a:solidFill>
                  <a:schemeClr val="dk1"/>
                </a:solidFill>
                <a:latin typeface="Times New Roman"/>
                <a:ea typeface="Times New Roman"/>
                <a:cs typeface="Times New Roman"/>
                <a:sym typeface="Times New Roman"/>
              </a:rPr>
              <a:t>3. Thư viện Pandas</a:t>
            </a:r>
            <a:endParaRPr sz="3200" b="1">
              <a:solidFill>
                <a:schemeClr val="dk1"/>
              </a:solidFill>
              <a:latin typeface="Times New Roman"/>
              <a:ea typeface="Times New Roman"/>
              <a:cs typeface="Times New Roman"/>
              <a:sym typeface="Times New Roman"/>
            </a:endParaRPr>
          </a:p>
        </p:txBody>
      </p:sp>
      <p:sp>
        <p:nvSpPr>
          <p:cNvPr id="291" name="Google Shape;291;p12"/>
          <p:cNvSpPr txBox="1"/>
          <p:nvPr/>
        </p:nvSpPr>
        <p:spPr>
          <a:xfrm>
            <a:off x="1962151" y="2071664"/>
            <a:ext cx="9675668" cy="4539191"/>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Cung cấp các công cụ để làm việc với các tập dữ liệu có cấu trúc, bao gồm các hàm để đọc và ghi các tệp dữ liệu từ các định dạng phổ biến. </a:t>
            </a:r>
            <a:endParaRPr/>
          </a:p>
          <a:p>
            <a:pPr marL="457200" marR="0" lvl="0" indent="-457200" algn="just" rtl="0">
              <a:lnSpc>
                <a:spcPct val="15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Cung cấp các công cụ để thực hiện các phép tính toán và phân tích thống kê trên dữ liệu, bao gồm các hàm tính toán tổng hợp, phân tích phân tích biến thể, và hồi quy tuyến tính tạo các biểu đồ và đồ thị để trực quan hóa dữ liệu.</a:t>
            </a:r>
            <a:endParaRPr sz="28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cxnSp>
        <p:nvCxnSpPr>
          <p:cNvPr id="296" name="Google Shape;296;p13"/>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297" name="Google Shape;297;p13"/>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2. CƠ SỞ LÝ THUYẾT</a:t>
            </a:r>
            <a:endParaRPr sz="3200" b="1">
              <a:solidFill>
                <a:schemeClr val="dk1"/>
              </a:solidFill>
              <a:latin typeface="Times New Roman"/>
              <a:ea typeface="Times New Roman"/>
              <a:cs typeface="Times New Roman"/>
              <a:sym typeface="Times New Roman"/>
            </a:endParaRPr>
          </a:p>
        </p:txBody>
      </p:sp>
      <p:sp>
        <p:nvSpPr>
          <p:cNvPr id="298" name="Google Shape;298;p13"/>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a:solidFill>
                  <a:schemeClr val="dk1"/>
                </a:solidFill>
                <a:latin typeface="Times New Roman"/>
                <a:ea typeface="Times New Roman"/>
                <a:cs typeface="Times New Roman"/>
                <a:sym typeface="Times New Roman"/>
              </a:rPr>
              <a:t>13</a:t>
            </a:r>
            <a:endParaRPr sz="2800" b="1">
              <a:solidFill>
                <a:schemeClr val="dk1"/>
              </a:solidFill>
              <a:latin typeface="Times New Roman"/>
              <a:ea typeface="Times New Roman"/>
              <a:cs typeface="Times New Roman"/>
              <a:sym typeface="Times New Roman"/>
            </a:endParaRPr>
          </a:p>
        </p:txBody>
      </p:sp>
      <p:sp>
        <p:nvSpPr>
          <p:cNvPr id="299" name="Google Shape;299;p13"/>
          <p:cNvSpPr txBox="1"/>
          <p:nvPr/>
        </p:nvSpPr>
        <p:spPr>
          <a:xfrm>
            <a:off x="878176" y="1283110"/>
            <a:ext cx="9556262" cy="77553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a:solidFill>
                  <a:schemeClr val="dk1"/>
                </a:solidFill>
                <a:latin typeface="Times New Roman"/>
                <a:ea typeface="Times New Roman"/>
                <a:cs typeface="Times New Roman"/>
                <a:sym typeface="Times New Roman"/>
              </a:rPr>
              <a:t>4. Thư viện Requests</a:t>
            </a:r>
            <a:endParaRPr sz="3200" b="1">
              <a:solidFill>
                <a:schemeClr val="dk1"/>
              </a:solidFill>
              <a:latin typeface="Times New Roman"/>
              <a:ea typeface="Times New Roman"/>
              <a:cs typeface="Times New Roman"/>
              <a:sym typeface="Times New Roman"/>
            </a:endParaRPr>
          </a:p>
        </p:txBody>
      </p:sp>
      <p:sp>
        <p:nvSpPr>
          <p:cNvPr id="300" name="Google Shape;300;p13"/>
          <p:cNvSpPr txBox="1"/>
          <p:nvPr/>
        </p:nvSpPr>
        <p:spPr>
          <a:xfrm>
            <a:off x="1962151" y="2071664"/>
            <a:ext cx="9675668" cy="3323987"/>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Sử dụng để tạo và quản lý các yêu cầu HTTP.</a:t>
            </a:r>
            <a:endParaRPr/>
          </a:p>
          <a:p>
            <a:pPr marL="457200" marR="0" lvl="0" indent="-457200" algn="just" rtl="0">
              <a:lnSpc>
                <a:spcPct val="15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Sử dụng để tương tác với các API và lấy dữ liệu từ các trang web khác.</a:t>
            </a:r>
            <a:endParaRPr/>
          </a:p>
          <a:p>
            <a:pPr marL="457200" marR="0" lvl="0" indent="-457200" algn="just" rtl="0">
              <a:lnSpc>
                <a:spcPct val="15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cung cấp các tính năng như gửi các yêu cầu có đính kèm dữ liệu, xử lý các truy vấn tham số và quản lý các tiêu đề yêu cầu.</a:t>
            </a:r>
            <a:endParaRPr sz="28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cxnSp>
        <p:nvCxnSpPr>
          <p:cNvPr id="305" name="Google Shape;305;p14"/>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306" name="Google Shape;306;p14"/>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2. CƠ SỞ LÝ THUYẾT</a:t>
            </a:r>
            <a:endParaRPr sz="3200" b="1">
              <a:solidFill>
                <a:schemeClr val="dk1"/>
              </a:solidFill>
              <a:latin typeface="Times New Roman"/>
              <a:ea typeface="Times New Roman"/>
              <a:cs typeface="Times New Roman"/>
              <a:sym typeface="Times New Roman"/>
            </a:endParaRPr>
          </a:p>
        </p:txBody>
      </p:sp>
      <p:sp>
        <p:nvSpPr>
          <p:cNvPr id="307" name="Google Shape;307;p14"/>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a:solidFill>
                  <a:schemeClr val="dk1"/>
                </a:solidFill>
                <a:latin typeface="Times New Roman"/>
                <a:ea typeface="Times New Roman"/>
                <a:cs typeface="Times New Roman"/>
                <a:sym typeface="Times New Roman"/>
              </a:rPr>
              <a:t>14</a:t>
            </a:r>
            <a:endParaRPr sz="2800" b="1">
              <a:solidFill>
                <a:schemeClr val="dk1"/>
              </a:solidFill>
              <a:latin typeface="Times New Roman"/>
              <a:ea typeface="Times New Roman"/>
              <a:cs typeface="Times New Roman"/>
              <a:sym typeface="Times New Roman"/>
            </a:endParaRPr>
          </a:p>
        </p:txBody>
      </p:sp>
      <p:sp>
        <p:nvSpPr>
          <p:cNvPr id="308" name="Google Shape;308;p14"/>
          <p:cNvSpPr txBox="1"/>
          <p:nvPr/>
        </p:nvSpPr>
        <p:spPr>
          <a:xfrm>
            <a:off x="878176" y="1283110"/>
            <a:ext cx="9556262" cy="77553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a:solidFill>
                  <a:schemeClr val="dk1"/>
                </a:solidFill>
                <a:latin typeface="Times New Roman"/>
                <a:ea typeface="Times New Roman"/>
                <a:cs typeface="Times New Roman"/>
                <a:sym typeface="Times New Roman"/>
              </a:rPr>
              <a:t>5. Thư viện BeautifulSoup</a:t>
            </a:r>
            <a:endParaRPr sz="3200" b="1">
              <a:solidFill>
                <a:schemeClr val="dk1"/>
              </a:solidFill>
              <a:latin typeface="Times New Roman"/>
              <a:ea typeface="Times New Roman"/>
              <a:cs typeface="Times New Roman"/>
              <a:sym typeface="Times New Roman"/>
            </a:endParaRPr>
          </a:p>
        </p:txBody>
      </p:sp>
      <p:sp>
        <p:nvSpPr>
          <p:cNvPr id="309" name="Google Shape;309;p14"/>
          <p:cNvSpPr txBox="1"/>
          <p:nvPr/>
        </p:nvSpPr>
        <p:spPr>
          <a:xfrm>
            <a:off x="1548581" y="2071664"/>
            <a:ext cx="10089238" cy="4616648"/>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Sử dụng để phân tích cú pháp HTML và XML theo cách dễ dàng và thuận tiện.</a:t>
            </a:r>
            <a:endParaRPr/>
          </a:p>
          <a:p>
            <a:pPr marL="457200" marR="0" lvl="0" indent="-457200" algn="just" rtl="0">
              <a:lnSpc>
                <a:spcPct val="15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BeautifulSoup cung cấp các phương thức để tìm kiếm và truy xuất các phần tử HTML và XML dựa trên các thuộc tính của chúng.</a:t>
            </a:r>
            <a:endParaRPr/>
          </a:p>
          <a:p>
            <a:pPr marL="457200" marR="0" lvl="0" indent="-457200" algn="just" rtl="0">
              <a:lnSpc>
                <a:spcPct val="15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Cho phép bạn tìm kiếm và trích xuất các thông tin từ các thẻ HTML và XML, như các văn bản, đường dẫn, hình ảnh, danh sách, bảng và các phần tử khác</a:t>
            </a:r>
            <a:endParaRPr sz="28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cxnSp>
        <p:nvCxnSpPr>
          <p:cNvPr id="314" name="Google Shape;314;p15"/>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315" name="Google Shape;315;p15"/>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2. CƠ SỞ LÝ THUYẾT</a:t>
            </a:r>
            <a:endParaRPr sz="3200" b="1">
              <a:solidFill>
                <a:schemeClr val="dk1"/>
              </a:solidFill>
              <a:latin typeface="Times New Roman"/>
              <a:ea typeface="Times New Roman"/>
              <a:cs typeface="Times New Roman"/>
              <a:sym typeface="Times New Roman"/>
            </a:endParaRPr>
          </a:p>
        </p:txBody>
      </p:sp>
      <p:sp>
        <p:nvSpPr>
          <p:cNvPr id="316" name="Google Shape;316;p15"/>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a:solidFill>
                  <a:schemeClr val="dk1"/>
                </a:solidFill>
                <a:latin typeface="Times New Roman"/>
                <a:ea typeface="Times New Roman"/>
                <a:cs typeface="Times New Roman"/>
                <a:sym typeface="Times New Roman"/>
              </a:rPr>
              <a:t>15</a:t>
            </a:r>
            <a:endParaRPr sz="2800" b="1">
              <a:solidFill>
                <a:schemeClr val="dk1"/>
              </a:solidFill>
              <a:latin typeface="Times New Roman"/>
              <a:ea typeface="Times New Roman"/>
              <a:cs typeface="Times New Roman"/>
              <a:sym typeface="Times New Roman"/>
            </a:endParaRPr>
          </a:p>
        </p:txBody>
      </p:sp>
      <p:sp>
        <p:nvSpPr>
          <p:cNvPr id="317" name="Google Shape;317;p15"/>
          <p:cNvSpPr txBox="1"/>
          <p:nvPr/>
        </p:nvSpPr>
        <p:spPr>
          <a:xfrm>
            <a:off x="878176" y="1283110"/>
            <a:ext cx="6879476" cy="83099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a:solidFill>
                  <a:schemeClr val="dk1"/>
                </a:solidFill>
                <a:latin typeface="Times New Roman"/>
                <a:ea typeface="Times New Roman"/>
                <a:cs typeface="Times New Roman"/>
                <a:sym typeface="Times New Roman"/>
              </a:rPr>
              <a:t>6. Thư viện regular expression</a:t>
            </a:r>
            <a:endParaRPr sz="3200" b="1">
              <a:solidFill>
                <a:schemeClr val="dk1"/>
              </a:solidFill>
              <a:latin typeface="Times New Roman"/>
              <a:ea typeface="Times New Roman"/>
              <a:cs typeface="Times New Roman"/>
              <a:sym typeface="Times New Roman"/>
            </a:endParaRPr>
          </a:p>
        </p:txBody>
      </p:sp>
      <p:sp>
        <p:nvSpPr>
          <p:cNvPr id="318" name="Google Shape;318;p15"/>
          <p:cNvSpPr txBox="1"/>
          <p:nvPr/>
        </p:nvSpPr>
        <p:spPr>
          <a:xfrm>
            <a:off x="1548581" y="2071664"/>
            <a:ext cx="10089238" cy="3970318"/>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chemeClr val="dk1"/>
              </a:buClr>
              <a:buSzPts val="2800"/>
              <a:buFont typeface="Noto Sans Symbols"/>
              <a:buChar char="❖"/>
            </a:pPr>
            <a:r>
              <a:rPr lang="en-US" sz="2800" dirty="0" err="1">
                <a:solidFill>
                  <a:schemeClr val="dk1"/>
                </a:solidFill>
                <a:latin typeface="Times New Roman"/>
                <a:ea typeface="Times New Roman"/>
                <a:cs typeface="Times New Roman"/>
                <a:sym typeface="Times New Roman"/>
              </a:rPr>
              <a:t>Được</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sử</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dụng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để</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xử</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lý</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các</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biểu</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thức</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chính</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quy</a:t>
            </a:r>
            <a:r>
              <a:rPr lang="en-US" sz="2800" dirty="0">
                <a:solidFill>
                  <a:schemeClr val="dk1"/>
                </a:solidFill>
                <a:latin typeface="Times New Roman"/>
                <a:ea typeface="Times New Roman"/>
                <a:cs typeface="Times New Roman"/>
                <a:sym typeface="Times New Roman"/>
              </a:rPr>
              <a:t> (regular expressions). </a:t>
            </a:r>
            <a:r>
              <a:rPr lang="en-US" sz="2800" dirty="0" err="1">
                <a:solidFill>
                  <a:schemeClr val="dk1"/>
                </a:solidFill>
                <a:latin typeface="Times New Roman"/>
                <a:ea typeface="Times New Roman"/>
                <a:cs typeface="Times New Roman"/>
                <a:sym typeface="Times New Roman"/>
              </a:rPr>
              <a:t>Biểu</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thức</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chính</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quy</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là</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một</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chuỗi</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ký</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tự</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đặc</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biệt</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được</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sử</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dụng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để</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mô</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tả</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một</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mẫu</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tìm</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kiếm</a:t>
            </a:r>
            <a:r>
              <a:rPr lang="en-US" sz="2800" dirty="0">
                <a:solidFill>
                  <a:schemeClr val="dk1"/>
                </a:solidFill>
                <a:latin typeface="Times New Roman"/>
                <a:ea typeface="Times New Roman"/>
                <a:cs typeface="Times New Roman"/>
                <a:sym typeface="Times New Roman"/>
              </a:rPr>
              <a:t>.</a:t>
            </a:r>
            <a:endParaRPr dirty="0"/>
          </a:p>
          <a:p>
            <a:pPr marL="457200" marR="0" lvl="0" indent="-457200" algn="just" rtl="0">
              <a:lnSpc>
                <a:spcPct val="150000"/>
              </a:lnSpc>
              <a:spcBef>
                <a:spcPts val="0"/>
              </a:spcBef>
              <a:spcAft>
                <a:spcPts val="0"/>
              </a:spcAft>
              <a:buClr>
                <a:schemeClr val="dk1"/>
              </a:buClr>
              <a:buSzPts val="2800"/>
              <a:buFont typeface="Noto Sans Symbols"/>
              <a:buChar char="❖"/>
            </a:pPr>
            <a:r>
              <a:rPr lang="en-US" sz="2800" dirty="0" err="1">
                <a:solidFill>
                  <a:schemeClr val="dk1"/>
                </a:solidFill>
                <a:latin typeface="Times New Roman"/>
                <a:ea typeface="Times New Roman"/>
                <a:cs typeface="Times New Roman"/>
                <a:sym typeface="Times New Roman"/>
              </a:rPr>
              <a:t>Cung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cấp</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các</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phương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thức</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để</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tìm</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kiếm</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thay</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thế</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và</a:t>
            </a:r>
            <a:r>
              <a:rPr lang="en-US" sz="2800" dirty="0">
                <a:solidFill>
                  <a:schemeClr val="dk1"/>
                </a:solidFill>
                <a:latin typeface="Times New Roman"/>
                <a:ea typeface="Times New Roman"/>
                <a:cs typeface="Times New Roman"/>
                <a:sym typeface="Times New Roman"/>
              </a:rPr>
              <a:t> chia </a:t>
            </a:r>
            <a:r>
              <a:rPr lang="en-US" sz="2800" dirty="0" err="1">
                <a:solidFill>
                  <a:schemeClr val="dk1"/>
                </a:solidFill>
                <a:latin typeface="Times New Roman"/>
                <a:ea typeface="Times New Roman"/>
                <a:cs typeface="Times New Roman"/>
                <a:sym typeface="Times New Roman"/>
              </a:rPr>
              <a:t>tách</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chuỗi</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dựa</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trên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các</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biểu</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thức</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chính</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quy</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Nó</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cho</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phép</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bạn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xử</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lý</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và</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trích</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xuất</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dữ</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liệu</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từ</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các</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chuỗi</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một</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cách</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nhanh</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chóng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và</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dễ</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dàng</a:t>
            </a:r>
            <a:r>
              <a:rPr lang="en-US" sz="2800" dirty="0">
                <a:solidFill>
                  <a:schemeClr val="dk1"/>
                </a:solidFill>
                <a:latin typeface="Times New Roman"/>
                <a:ea typeface="Times New Roman"/>
                <a:cs typeface="Times New Roman"/>
                <a:sym typeface="Times New Roman"/>
              </a:rPr>
              <a:t>.</a:t>
            </a:r>
            <a:endParaRPr sz="28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cxnSp>
        <p:nvCxnSpPr>
          <p:cNvPr id="332" name="Google Shape;332;p17"/>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333" name="Google Shape;333;p17"/>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2. CƠ SỞ LÝ THUYẾT</a:t>
            </a:r>
            <a:endParaRPr sz="3200" b="1">
              <a:solidFill>
                <a:schemeClr val="dk1"/>
              </a:solidFill>
              <a:latin typeface="Times New Roman"/>
              <a:ea typeface="Times New Roman"/>
              <a:cs typeface="Times New Roman"/>
              <a:sym typeface="Times New Roman"/>
            </a:endParaRPr>
          </a:p>
        </p:txBody>
      </p:sp>
      <p:sp>
        <p:nvSpPr>
          <p:cNvPr id="334" name="Google Shape;334;p17"/>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dirty="0" smtClean="0">
                <a:solidFill>
                  <a:schemeClr val="dk1"/>
                </a:solidFill>
                <a:latin typeface="Times New Roman"/>
                <a:ea typeface="Times New Roman"/>
                <a:cs typeface="Times New Roman"/>
                <a:sym typeface="Times New Roman"/>
              </a:rPr>
              <a:t>16</a:t>
            </a:r>
            <a:endParaRPr sz="2800" b="1" dirty="0">
              <a:solidFill>
                <a:schemeClr val="dk1"/>
              </a:solidFill>
              <a:latin typeface="Times New Roman"/>
              <a:ea typeface="Times New Roman"/>
              <a:cs typeface="Times New Roman"/>
              <a:sym typeface="Times New Roman"/>
            </a:endParaRPr>
          </a:p>
        </p:txBody>
      </p:sp>
      <p:sp>
        <p:nvSpPr>
          <p:cNvPr id="335" name="Google Shape;335;p17"/>
          <p:cNvSpPr txBox="1"/>
          <p:nvPr/>
        </p:nvSpPr>
        <p:spPr>
          <a:xfrm>
            <a:off x="878175" y="1283110"/>
            <a:ext cx="4490237" cy="83099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dirty="0">
                <a:solidFill>
                  <a:schemeClr val="dk1"/>
                </a:solidFill>
                <a:latin typeface="Times New Roman"/>
                <a:ea typeface="Times New Roman"/>
                <a:cs typeface="Times New Roman"/>
                <a:sym typeface="Times New Roman"/>
              </a:rPr>
              <a:t>7</a:t>
            </a:r>
            <a:r>
              <a:rPr lang="en-US" sz="3200" b="1" dirty="0" smtClean="0">
                <a:solidFill>
                  <a:schemeClr val="dk1"/>
                </a:solidFill>
                <a:latin typeface="Times New Roman"/>
                <a:ea typeface="Times New Roman"/>
                <a:cs typeface="Times New Roman"/>
                <a:sym typeface="Times New Roman"/>
              </a:rPr>
              <a:t>. </a:t>
            </a:r>
            <a:r>
              <a:rPr lang="en-US" sz="3200" b="1" dirty="0" err="1">
                <a:solidFill>
                  <a:schemeClr val="dk1"/>
                </a:solidFill>
                <a:latin typeface="Times New Roman"/>
                <a:ea typeface="Times New Roman"/>
                <a:cs typeface="Times New Roman"/>
                <a:sym typeface="Times New Roman"/>
              </a:rPr>
              <a:t>Thư</a:t>
            </a:r>
            <a:r>
              <a:rPr lang="en-US" sz="3200" b="1" dirty="0">
                <a:solidFill>
                  <a:schemeClr val="dk1"/>
                </a:solidFill>
                <a:latin typeface="Times New Roman"/>
                <a:ea typeface="Times New Roman"/>
                <a:cs typeface="Times New Roman"/>
                <a:sym typeface="Times New Roman"/>
              </a:rPr>
              <a:t> </a:t>
            </a:r>
            <a:r>
              <a:rPr lang="en-US" sz="3200" b="1" dirty="0" err="1">
                <a:solidFill>
                  <a:schemeClr val="dk1"/>
                </a:solidFill>
                <a:latin typeface="Times New Roman"/>
                <a:ea typeface="Times New Roman"/>
                <a:cs typeface="Times New Roman"/>
                <a:sym typeface="Times New Roman"/>
              </a:rPr>
              <a:t>viện</a:t>
            </a:r>
            <a:r>
              <a:rPr lang="en-US" sz="3200" b="1" dirty="0">
                <a:solidFill>
                  <a:schemeClr val="dk1"/>
                </a:solidFill>
                <a:latin typeface="Times New Roman"/>
                <a:ea typeface="Times New Roman"/>
                <a:cs typeface="Times New Roman"/>
                <a:sym typeface="Times New Roman"/>
              </a:rPr>
              <a:t> </a:t>
            </a:r>
            <a:r>
              <a:rPr lang="en-US" sz="3200" b="1" dirty="0" err="1">
                <a:solidFill>
                  <a:schemeClr val="dk1"/>
                </a:solidFill>
                <a:latin typeface="Times New Roman"/>
                <a:ea typeface="Times New Roman"/>
                <a:cs typeface="Times New Roman"/>
                <a:sym typeface="Times New Roman"/>
              </a:rPr>
              <a:t>underthesea</a:t>
            </a:r>
            <a:endParaRPr sz="3200" b="1" dirty="0">
              <a:solidFill>
                <a:schemeClr val="dk1"/>
              </a:solidFill>
              <a:latin typeface="Times New Roman"/>
              <a:ea typeface="Times New Roman"/>
              <a:cs typeface="Times New Roman"/>
              <a:sym typeface="Times New Roman"/>
            </a:endParaRPr>
          </a:p>
        </p:txBody>
      </p:sp>
      <p:sp>
        <p:nvSpPr>
          <p:cNvPr id="336" name="Google Shape;336;p17"/>
          <p:cNvSpPr txBox="1"/>
          <p:nvPr/>
        </p:nvSpPr>
        <p:spPr>
          <a:xfrm>
            <a:off x="1548581" y="2071664"/>
            <a:ext cx="10089238" cy="4539191"/>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Thư viện underthesea là một thư viện xử lý ngôn ngữ tự nhiên cho tiếng Việt được viết bằng Python</a:t>
            </a:r>
            <a:endParaRPr/>
          </a:p>
          <a:p>
            <a:pPr marL="457200" marR="0" lvl="0" indent="-457200" algn="just" rtl="0">
              <a:lnSpc>
                <a:spcPct val="15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Cung cấp các chức năng cho việc phân tích cú pháp (parsing), phân loại từ loại (part-of-speech tagging), tách từ (word segmentation), gắn thẻ ngữ nghĩa (named entity recognition), phân tích cảm xúc (sentiment analysis), và nhiều chức năng khác để xử lý văn bản tiếng Việt.</a:t>
            </a:r>
            <a:endParaRPr sz="28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cxnSp>
        <p:nvCxnSpPr>
          <p:cNvPr id="341" name="Google Shape;341;p18"/>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342" name="Google Shape;342;p18"/>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2. CƠ SỞ LÝ THUYẾT</a:t>
            </a:r>
            <a:endParaRPr sz="3200" b="1">
              <a:solidFill>
                <a:schemeClr val="dk1"/>
              </a:solidFill>
              <a:latin typeface="Times New Roman"/>
              <a:ea typeface="Times New Roman"/>
              <a:cs typeface="Times New Roman"/>
              <a:sym typeface="Times New Roman"/>
            </a:endParaRPr>
          </a:p>
        </p:txBody>
      </p:sp>
      <p:sp>
        <p:nvSpPr>
          <p:cNvPr id="343" name="Google Shape;343;p18"/>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dirty="0" smtClean="0">
                <a:solidFill>
                  <a:schemeClr val="dk1"/>
                </a:solidFill>
                <a:latin typeface="Times New Roman"/>
                <a:ea typeface="Times New Roman"/>
                <a:cs typeface="Times New Roman"/>
                <a:sym typeface="Times New Roman"/>
              </a:rPr>
              <a:t>17</a:t>
            </a:r>
            <a:endParaRPr sz="2800" b="1" dirty="0">
              <a:solidFill>
                <a:schemeClr val="dk1"/>
              </a:solidFill>
              <a:latin typeface="Times New Roman"/>
              <a:ea typeface="Times New Roman"/>
              <a:cs typeface="Times New Roman"/>
              <a:sym typeface="Times New Roman"/>
            </a:endParaRPr>
          </a:p>
        </p:txBody>
      </p:sp>
      <p:sp>
        <p:nvSpPr>
          <p:cNvPr id="344" name="Google Shape;344;p18"/>
          <p:cNvSpPr txBox="1"/>
          <p:nvPr/>
        </p:nvSpPr>
        <p:spPr>
          <a:xfrm>
            <a:off x="878175" y="1283110"/>
            <a:ext cx="4490237" cy="83095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dirty="0">
                <a:solidFill>
                  <a:schemeClr val="dk1"/>
                </a:solidFill>
                <a:latin typeface="Times New Roman"/>
                <a:ea typeface="Times New Roman"/>
                <a:cs typeface="Times New Roman"/>
                <a:sym typeface="Times New Roman"/>
              </a:rPr>
              <a:t>8</a:t>
            </a:r>
            <a:r>
              <a:rPr lang="en-US" sz="3200" b="1" dirty="0" smtClean="0">
                <a:solidFill>
                  <a:schemeClr val="dk1"/>
                </a:solidFill>
                <a:latin typeface="Times New Roman"/>
                <a:ea typeface="Times New Roman"/>
                <a:cs typeface="Times New Roman"/>
                <a:sym typeface="Times New Roman"/>
              </a:rPr>
              <a:t>. </a:t>
            </a:r>
            <a:r>
              <a:rPr lang="en-US" sz="3200" b="1" dirty="0" err="1" smtClean="0">
                <a:solidFill>
                  <a:schemeClr val="dk1"/>
                </a:solidFill>
                <a:latin typeface="Times New Roman"/>
                <a:ea typeface="Times New Roman"/>
                <a:cs typeface="Times New Roman"/>
                <a:sym typeface="Times New Roman"/>
              </a:rPr>
              <a:t>TfidfVectorizer</a:t>
            </a:r>
            <a:endParaRPr sz="3200" b="1" dirty="0">
              <a:solidFill>
                <a:schemeClr val="dk1"/>
              </a:solidFill>
              <a:latin typeface="Times New Roman"/>
              <a:ea typeface="Times New Roman"/>
              <a:cs typeface="Times New Roman"/>
              <a:sym typeface="Times New Roman"/>
            </a:endParaRPr>
          </a:p>
        </p:txBody>
      </p:sp>
      <p:sp>
        <p:nvSpPr>
          <p:cNvPr id="345" name="Google Shape;345;p18"/>
          <p:cNvSpPr txBox="1"/>
          <p:nvPr/>
        </p:nvSpPr>
        <p:spPr>
          <a:xfrm>
            <a:off x="1567774" y="2133655"/>
            <a:ext cx="10089238" cy="3246530"/>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TfidfVectorizer</a:t>
            </a:r>
            <a:r>
              <a:rPr lang="en-US" sz="2800" b="1">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là một class trong thư viện Scikit-learn của Python được sử dụng để chuyển đổi một tập hợp các văn bản thô thành một ma trận các đặc trưng TF-IDF.</a:t>
            </a:r>
            <a:endParaRPr/>
          </a:p>
          <a:p>
            <a:pPr marL="457200" marR="0" lvl="0" indent="-457200" algn="just" rtl="0">
              <a:lnSpc>
                <a:spcPct val="15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TF-IDF (term frequency-inverse document frequency) được sử dụng để đánh giá độ quan trọng của một từ trong một tài liệu. </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cxnSp>
        <p:nvCxnSpPr>
          <p:cNvPr id="323" name="Google Shape;323;p16"/>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324" name="Google Shape;324;p16"/>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2. CƠ SỞ LÝ THUYẾT</a:t>
            </a:r>
            <a:endParaRPr sz="3200" b="1">
              <a:solidFill>
                <a:schemeClr val="dk1"/>
              </a:solidFill>
              <a:latin typeface="Times New Roman"/>
              <a:ea typeface="Times New Roman"/>
              <a:cs typeface="Times New Roman"/>
              <a:sym typeface="Times New Roman"/>
            </a:endParaRPr>
          </a:p>
        </p:txBody>
      </p:sp>
      <p:sp>
        <p:nvSpPr>
          <p:cNvPr id="325" name="Google Shape;325;p16"/>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dirty="0" smtClean="0">
                <a:solidFill>
                  <a:schemeClr val="dk1"/>
                </a:solidFill>
                <a:latin typeface="Times New Roman"/>
                <a:ea typeface="Times New Roman"/>
                <a:cs typeface="Times New Roman"/>
                <a:sym typeface="Times New Roman"/>
              </a:rPr>
              <a:t>18</a:t>
            </a:r>
            <a:endParaRPr sz="2800" b="1" dirty="0">
              <a:solidFill>
                <a:schemeClr val="dk1"/>
              </a:solidFill>
              <a:latin typeface="Times New Roman"/>
              <a:ea typeface="Times New Roman"/>
              <a:cs typeface="Times New Roman"/>
              <a:sym typeface="Times New Roman"/>
            </a:endParaRPr>
          </a:p>
        </p:txBody>
      </p:sp>
      <p:sp>
        <p:nvSpPr>
          <p:cNvPr id="326" name="Google Shape;326;p16"/>
          <p:cNvSpPr txBox="1"/>
          <p:nvPr/>
        </p:nvSpPr>
        <p:spPr>
          <a:xfrm>
            <a:off x="878176" y="1283110"/>
            <a:ext cx="6879476" cy="83099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dirty="0">
                <a:solidFill>
                  <a:schemeClr val="dk1"/>
                </a:solidFill>
                <a:latin typeface="Times New Roman"/>
                <a:ea typeface="Times New Roman"/>
                <a:cs typeface="Times New Roman"/>
                <a:sym typeface="Times New Roman"/>
              </a:rPr>
              <a:t>9</a:t>
            </a:r>
            <a:r>
              <a:rPr lang="en-US" sz="3200" b="1" dirty="0" smtClean="0">
                <a:solidFill>
                  <a:schemeClr val="dk1"/>
                </a:solidFill>
                <a:latin typeface="Times New Roman"/>
                <a:ea typeface="Times New Roman"/>
                <a:cs typeface="Times New Roman"/>
                <a:sym typeface="Times New Roman"/>
              </a:rPr>
              <a:t>. </a:t>
            </a:r>
            <a:r>
              <a:rPr lang="en-US" sz="3200" b="1" dirty="0" err="1">
                <a:solidFill>
                  <a:schemeClr val="dk1"/>
                </a:solidFill>
                <a:latin typeface="Times New Roman"/>
                <a:ea typeface="Times New Roman"/>
                <a:cs typeface="Times New Roman"/>
                <a:sym typeface="Times New Roman"/>
              </a:rPr>
              <a:t>Thư</a:t>
            </a:r>
            <a:r>
              <a:rPr lang="en-US" sz="3200" b="1" dirty="0">
                <a:solidFill>
                  <a:schemeClr val="dk1"/>
                </a:solidFill>
                <a:latin typeface="Times New Roman"/>
                <a:ea typeface="Times New Roman"/>
                <a:cs typeface="Times New Roman"/>
                <a:sym typeface="Times New Roman"/>
              </a:rPr>
              <a:t> </a:t>
            </a:r>
            <a:r>
              <a:rPr lang="en-US" sz="3200" b="1" dirty="0" err="1">
                <a:solidFill>
                  <a:schemeClr val="dk1"/>
                </a:solidFill>
                <a:latin typeface="Times New Roman"/>
                <a:ea typeface="Times New Roman"/>
                <a:cs typeface="Times New Roman"/>
                <a:sym typeface="Times New Roman"/>
              </a:rPr>
              <a:t>viện</a:t>
            </a:r>
            <a:r>
              <a:rPr lang="en-US" sz="3200" b="1" dirty="0">
                <a:solidFill>
                  <a:schemeClr val="dk1"/>
                </a:solidFill>
                <a:latin typeface="Times New Roman"/>
                <a:ea typeface="Times New Roman"/>
                <a:cs typeface="Times New Roman"/>
                <a:sym typeface="Times New Roman"/>
              </a:rPr>
              <a:t> </a:t>
            </a:r>
            <a:r>
              <a:rPr lang="en-US" sz="3200" b="1" dirty="0" smtClean="0">
                <a:solidFill>
                  <a:schemeClr val="dk1"/>
                </a:solidFill>
                <a:latin typeface="Times New Roman"/>
                <a:ea typeface="Times New Roman"/>
                <a:cs typeface="Times New Roman"/>
                <a:sym typeface="Times New Roman"/>
              </a:rPr>
              <a:t>NTLK</a:t>
            </a:r>
            <a:endParaRPr sz="3200" b="1" dirty="0">
              <a:solidFill>
                <a:schemeClr val="dk1"/>
              </a:solidFill>
              <a:latin typeface="Times New Roman"/>
              <a:ea typeface="Times New Roman"/>
              <a:cs typeface="Times New Roman"/>
              <a:sym typeface="Times New Roman"/>
            </a:endParaRPr>
          </a:p>
        </p:txBody>
      </p:sp>
      <p:sp>
        <p:nvSpPr>
          <p:cNvPr id="327" name="Google Shape;327;p16"/>
          <p:cNvSpPr txBox="1"/>
          <p:nvPr/>
        </p:nvSpPr>
        <p:spPr>
          <a:xfrm>
            <a:off x="1548581" y="1983176"/>
            <a:ext cx="10089238" cy="4832052"/>
          </a:xfrm>
          <a:prstGeom prst="rect">
            <a:avLst/>
          </a:prstGeom>
          <a:noFill/>
          <a:ln>
            <a:noFill/>
          </a:ln>
        </p:spPr>
        <p:txBody>
          <a:bodyPr spcFirstLastPara="1" wrap="square" lIns="91425" tIns="45700" rIns="91425" bIns="45700" anchor="t" anchorCtr="0">
            <a:spAutoFit/>
          </a:bodyPr>
          <a:lstStyle/>
          <a:p>
            <a:pPr marL="457200" indent="-457200" algn="just">
              <a:buFont typeface="Wingdings" panose="05000000000000000000" pitchFamily="2" charset="2"/>
              <a:buChar char="v"/>
            </a:pPr>
            <a:r>
              <a:rPr lang="vi-VN" sz="2800" dirty="0">
                <a:latin typeface="+mj-lt"/>
              </a:rPr>
              <a:t>NTLK là viết tắt của Natural Language Toolkit, là một thư viện mã nguồn mở được viết bằng ngôn ngữ Python để xử lý và phân tích ngôn ngữ tự nhiên. Nó cung cấp các công cụ và thư viện cho các tác vụ như xử lý văn bản, tách từ, phân loại văn bản, phân tích ngữ nghĩa và cú pháp, và nhiều hơn nữa.</a:t>
            </a:r>
          </a:p>
          <a:p>
            <a:pPr marL="457200" indent="-457200" algn="just">
              <a:buFont typeface="Wingdings" panose="05000000000000000000" pitchFamily="2" charset="2"/>
              <a:buChar char="v"/>
            </a:pPr>
            <a:r>
              <a:rPr lang="vi-VN" sz="2800" dirty="0">
                <a:latin typeface="+mj-lt"/>
              </a:rPr>
              <a:t>NTLK có thể được sử dụng để xử lý dữ liệu văn bản trong nhiều ứng dụng khác nhau, bao gồm khoa học dữ liệu, phân tích cảm xúc, phân tích dữ liệu xã hội và nhiều lĩnh vực khác.</a:t>
            </a:r>
          </a:p>
          <a:p>
            <a:pPr marL="457200" indent="-457200" algn="just">
              <a:buFont typeface="Wingdings" panose="05000000000000000000" pitchFamily="2" charset="2"/>
              <a:buChar char="v"/>
            </a:pPr>
            <a:r>
              <a:rPr lang="vi-VN" sz="2800" dirty="0">
                <a:latin typeface="+mj-lt"/>
              </a:rPr>
              <a:t>NTLK cũng có thể được sử dụng để phát triển các ứng dụng tự động hóa, chẳng hạn như chatbot và các hệ thống hỗ trợ quyết định.</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cxnSp>
        <p:nvCxnSpPr>
          <p:cNvPr id="323" name="Google Shape;323;p16"/>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324" name="Google Shape;324;p16"/>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2. CƠ SỞ LÝ THUYẾT</a:t>
            </a:r>
            <a:endParaRPr sz="3200" b="1">
              <a:solidFill>
                <a:schemeClr val="dk1"/>
              </a:solidFill>
              <a:latin typeface="Times New Roman"/>
              <a:ea typeface="Times New Roman"/>
              <a:cs typeface="Times New Roman"/>
              <a:sym typeface="Times New Roman"/>
            </a:endParaRPr>
          </a:p>
        </p:txBody>
      </p:sp>
      <p:sp>
        <p:nvSpPr>
          <p:cNvPr id="325" name="Google Shape;325;p16"/>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dirty="0" smtClean="0">
                <a:solidFill>
                  <a:schemeClr val="dk1"/>
                </a:solidFill>
                <a:latin typeface="Times New Roman"/>
                <a:ea typeface="Times New Roman"/>
                <a:cs typeface="Times New Roman"/>
                <a:sym typeface="Times New Roman"/>
              </a:rPr>
              <a:t>19</a:t>
            </a:r>
            <a:endParaRPr sz="2800" b="1" dirty="0">
              <a:solidFill>
                <a:schemeClr val="dk1"/>
              </a:solidFill>
              <a:latin typeface="Times New Roman"/>
              <a:ea typeface="Times New Roman"/>
              <a:cs typeface="Times New Roman"/>
              <a:sym typeface="Times New Roman"/>
            </a:endParaRPr>
          </a:p>
        </p:txBody>
      </p:sp>
      <p:sp>
        <p:nvSpPr>
          <p:cNvPr id="326" name="Google Shape;326;p16"/>
          <p:cNvSpPr txBox="1"/>
          <p:nvPr/>
        </p:nvSpPr>
        <p:spPr>
          <a:xfrm>
            <a:off x="878176" y="1283110"/>
            <a:ext cx="6879476" cy="1569620"/>
          </a:xfrm>
          <a:prstGeom prst="rect">
            <a:avLst/>
          </a:prstGeom>
          <a:noFill/>
          <a:ln>
            <a:noFill/>
          </a:ln>
        </p:spPr>
        <p:txBody>
          <a:bodyPr spcFirstLastPara="1" wrap="square" lIns="91425" tIns="45700" rIns="91425" bIns="45700" anchor="t" anchorCtr="0">
            <a:spAutoFit/>
          </a:bodyPr>
          <a:lstStyle/>
          <a:p>
            <a:pPr>
              <a:lnSpc>
                <a:spcPct val="150000"/>
              </a:lnSpc>
            </a:pPr>
            <a:r>
              <a:rPr lang="en-US" sz="3200" b="1" dirty="0" smtClean="0">
                <a:solidFill>
                  <a:schemeClr val="dk1"/>
                </a:solidFill>
                <a:latin typeface="Times New Roman"/>
                <a:ea typeface="Times New Roman"/>
                <a:cs typeface="Times New Roman"/>
                <a:sym typeface="Times New Roman"/>
              </a:rPr>
              <a:t>10. </a:t>
            </a:r>
            <a:r>
              <a:rPr lang="en-US" sz="3200" b="1" dirty="0" err="1">
                <a:solidFill>
                  <a:schemeClr val="dk1"/>
                </a:solidFill>
                <a:latin typeface="Times New Roman"/>
                <a:ea typeface="Times New Roman"/>
                <a:cs typeface="Times New Roman"/>
                <a:sym typeface="Times New Roman"/>
              </a:rPr>
              <a:t>Thư</a:t>
            </a:r>
            <a:r>
              <a:rPr lang="en-US" sz="3200" b="1" dirty="0">
                <a:solidFill>
                  <a:schemeClr val="dk1"/>
                </a:solidFill>
                <a:latin typeface="Times New Roman"/>
                <a:ea typeface="Times New Roman"/>
                <a:cs typeface="Times New Roman"/>
                <a:sym typeface="Times New Roman"/>
              </a:rPr>
              <a:t> </a:t>
            </a:r>
            <a:r>
              <a:rPr lang="en-US" sz="3200" b="1" dirty="0" err="1" smtClean="0">
                <a:solidFill>
                  <a:schemeClr val="dk1"/>
                </a:solidFill>
                <a:latin typeface="Times New Roman"/>
                <a:ea typeface="Times New Roman"/>
                <a:cs typeface="Times New Roman"/>
                <a:sym typeface="Times New Roman"/>
              </a:rPr>
              <a:t>viện</a:t>
            </a:r>
            <a:r>
              <a:rPr lang="en-US" sz="3200" b="1" dirty="0" smtClean="0">
                <a:solidFill>
                  <a:schemeClr val="dk1"/>
                </a:solidFill>
                <a:latin typeface="Times New Roman"/>
                <a:ea typeface="Times New Roman"/>
                <a:cs typeface="Times New Roman"/>
                <a:sym typeface="Times New Roman"/>
              </a:rPr>
              <a:t> </a:t>
            </a:r>
            <a:r>
              <a:rPr lang="en-US" sz="3200" b="1" dirty="0" err="1">
                <a:latin typeface="Times New Roman" panose="02020603050405020304" pitchFamily="18" charset="0"/>
                <a:cs typeface="Times New Roman" panose="02020603050405020304" pitchFamily="18" charset="0"/>
              </a:rPr>
              <a:t>matplotlib</a:t>
            </a:r>
            <a:endParaRPr lang="en-US" sz="3200" b="1"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endParaRPr sz="3200" b="1" dirty="0">
              <a:solidFill>
                <a:schemeClr val="dk1"/>
              </a:solidFill>
              <a:latin typeface="Times New Roman"/>
              <a:ea typeface="Times New Roman"/>
              <a:cs typeface="Times New Roman"/>
              <a:sym typeface="Times New Roman"/>
            </a:endParaRPr>
          </a:p>
        </p:txBody>
      </p:sp>
      <p:sp>
        <p:nvSpPr>
          <p:cNvPr id="327" name="Google Shape;327;p16"/>
          <p:cNvSpPr txBox="1"/>
          <p:nvPr/>
        </p:nvSpPr>
        <p:spPr>
          <a:xfrm>
            <a:off x="1548581" y="2071664"/>
            <a:ext cx="10089238" cy="4401164"/>
          </a:xfrm>
          <a:prstGeom prst="rect">
            <a:avLst/>
          </a:prstGeom>
          <a:noFill/>
          <a:ln>
            <a:noFill/>
          </a:ln>
        </p:spPr>
        <p:txBody>
          <a:bodyPr spcFirstLastPara="1" wrap="square" lIns="91425" tIns="45700" rIns="91425" bIns="45700" anchor="t" anchorCtr="0">
            <a:spAutoFit/>
          </a:bodyPr>
          <a:lstStyle/>
          <a:p>
            <a:pPr marL="457200" indent="-457200" algn="just">
              <a:buFont typeface="Wingdings" panose="05000000000000000000" pitchFamily="2" charset="2"/>
              <a:buChar char="v"/>
            </a:pPr>
            <a:r>
              <a:rPr lang="vi-VN" sz="2800" dirty="0">
                <a:latin typeface="Times New Roman" panose="02020603050405020304" pitchFamily="18" charset="0"/>
                <a:cs typeface="Times New Roman" panose="02020603050405020304" pitchFamily="18" charset="0"/>
              </a:rPr>
              <a:t>Matplotlib là một thư viện Python được sử dụng rộng rãi để tạo ra các biểu đồ và đồ thị đẹp mắt, đa dạng về kiểu dáng và chất lượng.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C</a:t>
            </a:r>
            <a:r>
              <a:rPr lang="vi-VN" sz="2800" dirty="0" smtClean="0">
                <a:latin typeface="Times New Roman" panose="02020603050405020304" pitchFamily="18" charset="0"/>
                <a:cs typeface="Times New Roman" panose="02020603050405020304" pitchFamily="18" charset="0"/>
              </a:rPr>
              <a:t>ung </a:t>
            </a:r>
            <a:r>
              <a:rPr lang="vi-VN" sz="2800" dirty="0">
                <a:latin typeface="Times New Roman" panose="02020603050405020304" pitchFamily="18" charset="0"/>
                <a:cs typeface="Times New Roman" panose="02020603050405020304" pitchFamily="18" charset="0"/>
              </a:rPr>
              <a:t>cấp cho người dùng một công cụ mạnh mẽ để trực quan hóa dữ liệu, phân tích và hiển thị kết quả một cách dễ dàng.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Matplotlib </a:t>
            </a:r>
            <a:r>
              <a:rPr lang="vi-VN" sz="2800" dirty="0">
                <a:latin typeface="Times New Roman" panose="02020603050405020304" pitchFamily="18" charset="0"/>
                <a:cs typeface="Times New Roman" panose="02020603050405020304" pitchFamily="18" charset="0"/>
              </a:rPr>
              <a:t>có thể được sử dụng để vẽ các biểu đồ đường, biểu đồ cột, biểu đồ tròn, biểu đồ phân tán, biểu đồ 3D và nhiều loại biểu đồ khác.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một </a:t>
            </a:r>
            <a:r>
              <a:rPr lang="vi-VN" sz="2800" dirty="0">
                <a:latin typeface="Times New Roman" panose="02020603050405020304" pitchFamily="18" charset="0"/>
                <a:cs typeface="Times New Roman" panose="02020603050405020304" pitchFamily="18" charset="0"/>
              </a:rPr>
              <a:t>trong những thư viện trực quan hóa dữ liệu phổ biến nhất trong cộng đồng khoa học dữ liệu và máy học Python.</a:t>
            </a:r>
          </a:p>
        </p:txBody>
      </p:sp>
    </p:spTree>
    <p:extLst>
      <p:ext uri="{BB962C8B-B14F-4D97-AF65-F5344CB8AC3E}">
        <p14:creationId xmlns:p14="http://schemas.microsoft.com/office/powerpoint/2010/main" val="427421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
          <p:cNvSpPr txBox="1">
            <a:spLocks noGrp="1"/>
          </p:cNvSpPr>
          <p:nvPr>
            <p:ph type="ctrTitle"/>
          </p:nvPr>
        </p:nvSpPr>
        <p:spPr>
          <a:xfrm>
            <a:off x="706582" y="1693384"/>
            <a:ext cx="10778836" cy="720437"/>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Thành viên nhóm 5</a:t>
            </a:r>
            <a:endParaRPr sz="3200" b="1">
              <a:solidFill>
                <a:schemeClr val="dk1"/>
              </a:solidFill>
              <a:latin typeface="Times New Roman"/>
              <a:ea typeface="Times New Roman"/>
              <a:cs typeface="Times New Roman"/>
              <a:sym typeface="Times New Roman"/>
            </a:endParaRPr>
          </a:p>
        </p:txBody>
      </p:sp>
      <p:sp>
        <p:nvSpPr>
          <p:cNvPr id="177" name="Google Shape;177;p2"/>
          <p:cNvSpPr txBox="1">
            <a:spLocks noGrp="1"/>
          </p:cNvSpPr>
          <p:nvPr>
            <p:ph type="subTitle" idx="1"/>
          </p:nvPr>
        </p:nvSpPr>
        <p:spPr>
          <a:xfrm>
            <a:off x="3849578" y="720438"/>
            <a:ext cx="4531231" cy="39036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2800"/>
              <a:buNone/>
            </a:pPr>
            <a:r>
              <a:rPr lang="en-US" sz="2800" b="1">
                <a:latin typeface="Times New Roman"/>
                <a:ea typeface="Times New Roman"/>
                <a:cs typeface="Times New Roman"/>
                <a:sym typeface="Times New Roman"/>
              </a:rPr>
              <a:t>Viện kỹ thuật Công nghệ</a:t>
            </a:r>
            <a:endParaRPr sz="2800" b="1">
              <a:latin typeface="Times New Roman"/>
              <a:ea typeface="Times New Roman"/>
              <a:cs typeface="Times New Roman"/>
              <a:sym typeface="Times New Roman"/>
            </a:endParaRPr>
          </a:p>
        </p:txBody>
      </p:sp>
      <p:cxnSp>
        <p:nvCxnSpPr>
          <p:cNvPr id="178" name="Google Shape;178;p2"/>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179" name="Google Shape;179;p2"/>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rgbClr val="002060"/>
              </a:buClr>
              <a:buSzPts val="3200"/>
              <a:buFont typeface="Times New Roman"/>
              <a:buNone/>
            </a:pPr>
            <a:r>
              <a:rPr lang="en-US" sz="3200" b="1" i="0" u="none" strike="noStrike" cap="none">
                <a:solidFill>
                  <a:srgbClr val="002060"/>
                </a:solidFill>
                <a:latin typeface="Times New Roman"/>
                <a:ea typeface="Times New Roman"/>
                <a:cs typeface="Times New Roman"/>
                <a:sym typeface="Times New Roman"/>
              </a:rPr>
              <a:t>TRƯỜNG ĐẠI HỌC THỦ DẦU MỘT</a:t>
            </a:r>
            <a:endParaRPr sz="3200" b="1" i="0" u="none" strike="noStrike" cap="none">
              <a:solidFill>
                <a:srgbClr val="002060"/>
              </a:solidFill>
              <a:latin typeface="Times New Roman"/>
              <a:ea typeface="Times New Roman"/>
              <a:cs typeface="Times New Roman"/>
              <a:sym typeface="Times New Roman"/>
            </a:endParaRPr>
          </a:p>
        </p:txBody>
      </p:sp>
      <p:sp>
        <p:nvSpPr>
          <p:cNvPr id="180" name="Google Shape;180;p2"/>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i="0" u="none" strike="noStrike" cap="none">
                <a:solidFill>
                  <a:schemeClr val="dk1"/>
                </a:solidFill>
                <a:latin typeface="Times New Roman"/>
                <a:ea typeface="Times New Roman"/>
                <a:cs typeface="Times New Roman"/>
                <a:sym typeface="Times New Roman"/>
              </a:rPr>
              <a:t>2</a:t>
            </a:r>
            <a:endParaRPr sz="2800" b="1" i="0" u="none" strike="noStrike" cap="none">
              <a:solidFill>
                <a:schemeClr val="dk1"/>
              </a:solidFill>
              <a:latin typeface="Times New Roman"/>
              <a:ea typeface="Times New Roman"/>
              <a:cs typeface="Times New Roman"/>
              <a:sym typeface="Times New Roman"/>
            </a:endParaRPr>
          </a:p>
        </p:txBody>
      </p:sp>
      <p:graphicFrame>
        <p:nvGraphicFramePr>
          <p:cNvPr id="181" name="Google Shape;181;p2"/>
          <p:cNvGraphicFramePr/>
          <p:nvPr/>
        </p:nvGraphicFramePr>
        <p:xfrm>
          <a:off x="2411010" y="2824094"/>
          <a:ext cx="9226800" cy="3074550"/>
        </p:xfrm>
        <a:graphic>
          <a:graphicData uri="http://schemas.openxmlformats.org/drawingml/2006/table">
            <a:tbl>
              <a:tblPr firstRow="1" bandRow="1">
                <a:noFill/>
                <a:tableStyleId>{A6E3E2EC-F017-4907-B639-B996266C8ADC}</a:tableStyleId>
              </a:tblPr>
              <a:tblGrid>
                <a:gridCol w="1054850">
                  <a:extLst>
                    <a:ext uri="{9D8B030D-6E8A-4147-A177-3AD203B41FA5}">
                      <a16:colId xmlns:a16="http://schemas.microsoft.com/office/drawing/2014/main" val="20000"/>
                    </a:ext>
                  </a:extLst>
                </a:gridCol>
                <a:gridCol w="3558550">
                  <a:extLst>
                    <a:ext uri="{9D8B030D-6E8A-4147-A177-3AD203B41FA5}">
                      <a16:colId xmlns:a16="http://schemas.microsoft.com/office/drawing/2014/main" val="20001"/>
                    </a:ext>
                  </a:extLst>
                </a:gridCol>
                <a:gridCol w="2306700">
                  <a:extLst>
                    <a:ext uri="{9D8B030D-6E8A-4147-A177-3AD203B41FA5}">
                      <a16:colId xmlns:a16="http://schemas.microsoft.com/office/drawing/2014/main" val="20002"/>
                    </a:ext>
                  </a:extLst>
                </a:gridCol>
                <a:gridCol w="2306700">
                  <a:extLst>
                    <a:ext uri="{9D8B030D-6E8A-4147-A177-3AD203B41FA5}">
                      <a16:colId xmlns:a16="http://schemas.microsoft.com/office/drawing/2014/main" val="20003"/>
                    </a:ext>
                  </a:extLst>
                </a:gridCol>
              </a:tblGrid>
              <a:tr h="1024850">
                <a:tc>
                  <a:txBody>
                    <a:bodyPr/>
                    <a:lstStyle/>
                    <a:p>
                      <a:pPr marL="0" marR="0" lvl="0" indent="0" algn="ctr" rtl="0">
                        <a:spcBef>
                          <a:spcPts val="0"/>
                        </a:spcBef>
                        <a:spcAft>
                          <a:spcPts val="0"/>
                        </a:spcAft>
                        <a:buNone/>
                      </a:pPr>
                      <a:r>
                        <a:rPr lang="en-US" sz="2400" u="none" strike="noStrike" cap="none">
                          <a:latin typeface="Times New Roman"/>
                          <a:ea typeface="Times New Roman"/>
                          <a:cs typeface="Times New Roman"/>
                          <a:sym typeface="Times New Roman"/>
                        </a:rPr>
                        <a:t>STT</a:t>
                      </a:r>
                      <a:endParaRPr sz="24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u="none" strike="noStrike" cap="none">
                          <a:latin typeface="Times New Roman"/>
                          <a:ea typeface="Times New Roman"/>
                          <a:cs typeface="Times New Roman"/>
                          <a:sym typeface="Times New Roman"/>
                        </a:rPr>
                        <a:t>Họ và tên</a:t>
                      </a:r>
                      <a:endParaRPr sz="24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u="none" strike="noStrike" cap="none">
                          <a:latin typeface="Times New Roman"/>
                          <a:ea typeface="Times New Roman"/>
                          <a:cs typeface="Times New Roman"/>
                          <a:sym typeface="Times New Roman"/>
                        </a:rPr>
                        <a:t>MSSV</a:t>
                      </a:r>
                      <a:endParaRPr sz="24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u="none" strike="noStrike" cap="none">
                          <a:latin typeface="Times New Roman"/>
                          <a:ea typeface="Times New Roman"/>
                          <a:cs typeface="Times New Roman"/>
                          <a:sym typeface="Times New Roman"/>
                        </a:rPr>
                        <a:t>Lớp</a:t>
                      </a:r>
                      <a:endParaRPr sz="24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024850">
                <a:tc>
                  <a:txBody>
                    <a:bodyPr/>
                    <a:lstStyle/>
                    <a:p>
                      <a:pPr marL="0" marR="0" lvl="0" indent="0" algn="ctr" rtl="0">
                        <a:spcBef>
                          <a:spcPts val="0"/>
                        </a:spcBef>
                        <a:spcAft>
                          <a:spcPts val="0"/>
                        </a:spcAft>
                        <a:buNone/>
                      </a:pPr>
                      <a:r>
                        <a:rPr lang="en-US" sz="2400" u="none" strike="noStrike" cap="none">
                          <a:latin typeface="Times New Roman"/>
                          <a:ea typeface="Times New Roman"/>
                          <a:cs typeface="Times New Roman"/>
                          <a:sym typeface="Times New Roman"/>
                        </a:rPr>
                        <a:t>1</a:t>
                      </a:r>
                      <a:endParaRPr sz="24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u="none" strike="noStrike" cap="none">
                          <a:latin typeface="Times New Roman"/>
                          <a:ea typeface="Times New Roman"/>
                          <a:cs typeface="Times New Roman"/>
                          <a:sym typeface="Times New Roman"/>
                        </a:rPr>
                        <a:t>Nguyễn Hoàng Hiệp</a:t>
                      </a:r>
                      <a:endParaRPr sz="24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u="none" strike="noStrike" cap="none">
                          <a:latin typeface="Times New Roman"/>
                          <a:ea typeface="Times New Roman"/>
                          <a:cs typeface="Times New Roman"/>
                          <a:sym typeface="Times New Roman"/>
                        </a:rPr>
                        <a:t>2024802010235</a:t>
                      </a:r>
                      <a:endParaRPr sz="24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u="none" strike="noStrike" cap="none">
                          <a:latin typeface="Times New Roman"/>
                          <a:ea typeface="Times New Roman"/>
                          <a:cs typeface="Times New Roman"/>
                          <a:sym typeface="Times New Roman"/>
                        </a:rPr>
                        <a:t>D20CNTT04</a:t>
                      </a:r>
                      <a:endParaRPr sz="24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024850">
                <a:tc>
                  <a:txBody>
                    <a:bodyPr/>
                    <a:lstStyle/>
                    <a:p>
                      <a:pPr marL="0" marR="0" lvl="0" indent="0" algn="ctr" rtl="0">
                        <a:spcBef>
                          <a:spcPts val="0"/>
                        </a:spcBef>
                        <a:spcAft>
                          <a:spcPts val="0"/>
                        </a:spcAft>
                        <a:buNone/>
                      </a:pPr>
                      <a:r>
                        <a:rPr lang="en-US" sz="2400" u="none" strike="noStrike" cap="none">
                          <a:latin typeface="Times New Roman"/>
                          <a:ea typeface="Times New Roman"/>
                          <a:cs typeface="Times New Roman"/>
                          <a:sym typeface="Times New Roman"/>
                        </a:rPr>
                        <a:t>2</a:t>
                      </a:r>
                      <a:endParaRPr sz="24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u="none" strike="noStrike" cap="none">
                          <a:latin typeface="Times New Roman"/>
                          <a:ea typeface="Times New Roman"/>
                          <a:cs typeface="Times New Roman"/>
                          <a:sym typeface="Times New Roman"/>
                        </a:rPr>
                        <a:t>Trần Quay Tín</a:t>
                      </a:r>
                      <a:endParaRPr sz="24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u="none" strike="noStrike" cap="none">
                          <a:latin typeface="Times New Roman"/>
                          <a:ea typeface="Times New Roman"/>
                          <a:cs typeface="Times New Roman"/>
                          <a:sym typeface="Times New Roman"/>
                        </a:rPr>
                        <a:t>2024802010221</a:t>
                      </a:r>
                      <a:endParaRPr sz="24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u="none" strike="noStrike" cap="none">
                          <a:latin typeface="Times New Roman"/>
                          <a:ea typeface="Times New Roman"/>
                          <a:cs typeface="Times New Roman"/>
                          <a:sym typeface="Times New Roman"/>
                        </a:rPr>
                        <a:t>D20CNTT04</a:t>
                      </a:r>
                      <a:endParaRPr sz="24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cxnSp>
        <p:nvCxnSpPr>
          <p:cNvPr id="323" name="Google Shape;323;p16"/>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324" name="Google Shape;324;p16"/>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2. CƠ SỞ LÝ THUYẾT</a:t>
            </a:r>
            <a:endParaRPr sz="3200" b="1">
              <a:solidFill>
                <a:schemeClr val="dk1"/>
              </a:solidFill>
              <a:latin typeface="Times New Roman"/>
              <a:ea typeface="Times New Roman"/>
              <a:cs typeface="Times New Roman"/>
              <a:sym typeface="Times New Roman"/>
            </a:endParaRPr>
          </a:p>
        </p:txBody>
      </p:sp>
      <p:sp>
        <p:nvSpPr>
          <p:cNvPr id="325" name="Google Shape;325;p16"/>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dirty="0" smtClean="0">
                <a:solidFill>
                  <a:schemeClr val="dk1"/>
                </a:solidFill>
                <a:latin typeface="Times New Roman"/>
                <a:ea typeface="Times New Roman"/>
                <a:cs typeface="Times New Roman"/>
                <a:sym typeface="Times New Roman"/>
              </a:rPr>
              <a:t>20</a:t>
            </a:r>
            <a:endParaRPr sz="2800" b="1" dirty="0">
              <a:solidFill>
                <a:schemeClr val="dk1"/>
              </a:solidFill>
              <a:latin typeface="Times New Roman"/>
              <a:ea typeface="Times New Roman"/>
              <a:cs typeface="Times New Roman"/>
              <a:sym typeface="Times New Roman"/>
            </a:endParaRPr>
          </a:p>
        </p:txBody>
      </p:sp>
      <p:sp>
        <p:nvSpPr>
          <p:cNvPr id="326" name="Google Shape;326;p16"/>
          <p:cNvSpPr txBox="1"/>
          <p:nvPr/>
        </p:nvSpPr>
        <p:spPr>
          <a:xfrm>
            <a:off x="878176" y="1283110"/>
            <a:ext cx="6879476" cy="1569620"/>
          </a:xfrm>
          <a:prstGeom prst="rect">
            <a:avLst/>
          </a:prstGeom>
          <a:noFill/>
          <a:ln>
            <a:noFill/>
          </a:ln>
        </p:spPr>
        <p:txBody>
          <a:bodyPr spcFirstLastPara="1" wrap="square" lIns="91425" tIns="45700" rIns="91425" bIns="45700" anchor="t" anchorCtr="0">
            <a:spAutoFit/>
          </a:bodyPr>
          <a:lstStyle/>
          <a:p>
            <a:pPr>
              <a:lnSpc>
                <a:spcPct val="150000"/>
              </a:lnSpc>
            </a:pPr>
            <a:r>
              <a:rPr lang="en-US" sz="3200" b="1" dirty="0" smtClean="0">
                <a:solidFill>
                  <a:schemeClr val="dk1"/>
                </a:solidFill>
                <a:latin typeface="Times New Roman"/>
                <a:ea typeface="Times New Roman"/>
                <a:cs typeface="Times New Roman"/>
                <a:sym typeface="Times New Roman"/>
              </a:rPr>
              <a:t>11. </a:t>
            </a:r>
            <a:r>
              <a:rPr lang="en-US" sz="3200" b="1" dirty="0" err="1" smtClean="0">
                <a:solidFill>
                  <a:schemeClr val="dk1"/>
                </a:solidFill>
                <a:latin typeface="Times New Roman"/>
                <a:ea typeface="Times New Roman"/>
                <a:cs typeface="Times New Roman"/>
                <a:sym typeface="Times New Roman"/>
              </a:rPr>
              <a:t>Giải</a:t>
            </a:r>
            <a:r>
              <a:rPr lang="en-US" sz="3200" b="1" dirty="0" smtClean="0">
                <a:solidFill>
                  <a:schemeClr val="dk1"/>
                </a:solidFill>
                <a:latin typeface="Times New Roman"/>
                <a:ea typeface="Times New Roman"/>
                <a:cs typeface="Times New Roman"/>
                <a:sym typeface="Times New Roman"/>
              </a:rPr>
              <a:t> </a:t>
            </a:r>
            <a:r>
              <a:rPr lang="en-US" sz="3200" b="1" dirty="0" err="1" smtClean="0">
                <a:solidFill>
                  <a:schemeClr val="dk1"/>
                </a:solidFill>
                <a:latin typeface="Times New Roman"/>
                <a:ea typeface="Times New Roman"/>
                <a:cs typeface="Times New Roman"/>
                <a:sym typeface="Times New Roman"/>
              </a:rPr>
              <a:t>thuật</a:t>
            </a:r>
            <a:r>
              <a:rPr lang="en-US" sz="3200" b="1" dirty="0" smtClean="0">
                <a:solidFill>
                  <a:schemeClr val="dk1"/>
                </a:solidFill>
                <a:latin typeface="Times New Roman"/>
                <a:ea typeface="Times New Roman"/>
                <a:cs typeface="Times New Roman"/>
                <a:sym typeface="Times New Roman"/>
              </a:rPr>
              <a:t> Cosine </a:t>
            </a:r>
            <a:r>
              <a:rPr lang="en-US" sz="3200" b="1" dirty="0" err="1" smtClean="0">
                <a:solidFill>
                  <a:schemeClr val="dk1"/>
                </a:solidFill>
                <a:latin typeface="Times New Roman"/>
                <a:ea typeface="Times New Roman"/>
                <a:cs typeface="Times New Roman"/>
                <a:sym typeface="Times New Roman"/>
              </a:rPr>
              <a:t>Similatiry</a:t>
            </a:r>
            <a:endParaRPr lang="en-US" sz="3200" b="1"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endParaRPr sz="3200" b="1" dirty="0">
              <a:solidFill>
                <a:schemeClr val="dk1"/>
              </a:solidFill>
              <a:latin typeface="Times New Roman"/>
              <a:ea typeface="Times New Roman"/>
              <a:cs typeface="Times New Roman"/>
              <a:sym typeface="Times New Roman"/>
            </a:endParaRPr>
          </a:p>
        </p:txBody>
      </p:sp>
      <p:sp>
        <p:nvSpPr>
          <p:cNvPr id="327" name="Google Shape;327;p16"/>
          <p:cNvSpPr txBox="1"/>
          <p:nvPr/>
        </p:nvSpPr>
        <p:spPr>
          <a:xfrm>
            <a:off x="1548581" y="2071664"/>
            <a:ext cx="10089238" cy="4401164"/>
          </a:xfrm>
          <a:prstGeom prst="rect">
            <a:avLst/>
          </a:prstGeom>
          <a:noFill/>
          <a:ln>
            <a:noFill/>
          </a:ln>
        </p:spPr>
        <p:txBody>
          <a:bodyPr spcFirstLastPara="1" wrap="square" lIns="91425" tIns="45700" rIns="91425" bIns="45700" anchor="t" anchorCtr="0">
            <a:spAutoFit/>
          </a:bodyPr>
          <a:lstStyle/>
          <a:p>
            <a:pPr marL="457200" indent="-457200" algn="just">
              <a:buFont typeface="Wingdings" panose="05000000000000000000" pitchFamily="2" charset="2"/>
              <a:buChar char="v"/>
            </a:pPr>
            <a:r>
              <a:rPr lang="en-US" sz="2800" dirty="0" err="1" smtClean="0">
                <a:latin typeface="Sitka Heading" pitchFamily="2" charset="0"/>
                <a:cs typeface="Times New Roman" panose="02020603050405020304" pitchFamily="18" charset="0"/>
              </a:rPr>
              <a:t>Là</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một</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giải</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thuật</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đo</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độ</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tương</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đồng</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giữa</a:t>
            </a:r>
            <a:r>
              <a:rPr lang="en-US" sz="2800" dirty="0" smtClean="0">
                <a:latin typeface="Sitka Heading" pitchFamily="2" charset="0"/>
                <a:cs typeface="Times New Roman" panose="02020603050405020304" pitchFamily="18" charset="0"/>
              </a:rPr>
              <a:t> 2 vector </a:t>
            </a:r>
            <a:r>
              <a:rPr lang="en-US" sz="2800" dirty="0" err="1" smtClean="0">
                <a:latin typeface="Sitka Heading" pitchFamily="2" charset="0"/>
                <a:cs typeface="Times New Roman" panose="02020603050405020304" pitchFamily="18" charset="0"/>
              </a:rPr>
              <a:t>dựa</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trên</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góc</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giữa</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chúng</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trong</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không</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gian</a:t>
            </a:r>
            <a:r>
              <a:rPr lang="en-US" sz="2800" dirty="0" smtClean="0">
                <a:latin typeface="Sitka Heading" pitchFamily="2" charset="0"/>
                <a:cs typeface="Times New Roman" panose="02020603050405020304" pitchFamily="18" charset="0"/>
              </a:rPr>
              <a:t> n </a:t>
            </a:r>
            <a:r>
              <a:rPr lang="en-US" sz="2800" dirty="0" err="1" smtClean="0">
                <a:latin typeface="Sitka Heading" pitchFamily="2" charset="0"/>
                <a:cs typeface="Times New Roman" panose="02020603050405020304" pitchFamily="18" charset="0"/>
              </a:rPr>
              <a:t>chiều</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Nó</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được</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sử</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dụng</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phổ</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biến</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trong</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các</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bì</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toán</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liên</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quan</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đến</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xử</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lý</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ngôn</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ngữ</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tự</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nhiên</a:t>
            </a:r>
            <a:r>
              <a:rPr lang="en-US" sz="2800" dirty="0" smtClean="0">
                <a:latin typeface="Sitka Heading" pitchFamily="2" charset="0"/>
                <a:cs typeface="Times New Roman" panose="02020603050405020304" pitchFamily="18" charset="0"/>
              </a:rPr>
              <a:t>.</a:t>
            </a:r>
          </a:p>
          <a:p>
            <a:pPr marL="457200" indent="-457200" algn="just">
              <a:buFont typeface="Wingdings" panose="05000000000000000000" pitchFamily="2" charset="2"/>
              <a:buChar char="v"/>
            </a:pPr>
            <a:r>
              <a:rPr lang="en-US" sz="2800" dirty="0" err="1" smtClean="0">
                <a:latin typeface="Sitka Heading" pitchFamily="2" charset="0"/>
                <a:cs typeface="Times New Roman" panose="02020603050405020304" pitchFamily="18" charset="0"/>
              </a:rPr>
              <a:t>Để</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tính</a:t>
            </a:r>
            <a:r>
              <a:rPr lang="en-US" sz="2800" dirty="0" smtClean="0">
                <a:latin typeface="Sitka Heading" pitchFamily="2" charset="0"/>
                <a:cs typeface="Times New Roman" panose="02020603050405020304" pitchFamily="18" charset="0"/>
              </a:rPr>
              <a:t> cosine </a:t>
            </a:r>
            <a:r>
              <a:rPr lang="en-US" sz="2800" dirty="0" err="1" smtClean="0">
                <a:latin typeface="Sitka Heading" pitchFamily="2" charset="0"/>
                <a:cs typeface="Times New Roman" panose="02020603050405020304" pitchFamily="18" charset="0"/>
              </a:rPr>
              <a:t>giữa</a:t>
            </a:r>
            <a:r>
              <a:rPr lang="en-US" sz="2800" dirty="0" smtClean="0">
                <a:latin typeface="Sitka Heading" pitchFamily="2" charset="0"/>
                <a:cs typeface="Times New Roman" panose="02020603050405020304" pitchFamily="18" charset="0"/>
              </a:rPr>
              <a:t> 2 vector x </a:t>
            </a:r>
            <a:r>
              <a:rPr lang="en-US" sz="2800" dirty="0" err="1" smtClean="0">
                <a:latin typeface="Sitka Heading" pitchFamily="2" charset="0"/>
                <a:cs typeface="Times New Roman" panose="02020603050405020304" pitchFamily="18" charset="0"/>
              </a:rPr>
              <a:t>và</a:t>
            </a:r>
            <a:r>
              <a:rPr lang="en-US" sz="2800" dirty="0" smtClean="0">
                <a:latin typeface="Sitka Heading" pitchFamily="2" charset="0"/>
                <a:cs typeface="Times New Roman" panose="02020603050405020304" pitchFamily="18" charset="0"/>
              </a:rPr>
              <a:t> y:</a:t>
            </a:r>
          </a:p>
          <a:p>
            <a:pPr marL="457200" indent="-457200" algn="just">
              <a:buFont typeface="Wingdings" panose="05000000000000000000" pitchFamily="2" charset="2"/>
              <a:buChar char="v"/>
            </a:pPr>
            <a:r>
              <a:rPr lang="en-US" sz="2800" dirty="0" err="1" smtClean="0">
                <a:latin typeface="Sitka Heading" pitchFamily="2" charset="0"/>
                <a:cs typeface="Times New Roman" panose="02020603050405020304" pitchFamily="18" charset="0"/>
              </a:rPr>
              <a:t>Consine</a:t>
            </a:r>
            <a:r>
              <a:rPr lang="en-US" sz="2800" dirty="0" err="1" smtClean="0">
                <a:latin typeface="Sitka Heading" pitchFamily="2" charset="0"/>
                <a:cs typeface="Times New Roman" panose="02020603050405020304" pitchFamily="18" charset="0"/>
              </a:rPr>
              <a:t>_similatiry</a:t>
            </a:r>
            <a:r>
              <a:rPr lang="en-US" sz="2800" dirty="0" smtClean="0">
                <a:latin typeface="Sitka Heading" pitchFamily="2" charset="0"/>
                <a:cs typeface="Times New Roman" panose="02020603050405020304" pitchFamily="18" charset="0"/>
              </a:rPr>
              <a:t>(</a:t>
            </a:r>
            <a:r>
              <a:rPr lang="en-US" sz="2800" dirty="0" err="1" smtClean="0">
                <a:latin typeface="Sitka Heading" pitchFamily="2" charset="0"/>
                <a:cs typeface="Times New Roman" panose="02020603050405020304" pitchFamily="18" charset="0"/>
              </a:rPr>
              <a:t>x,y</a:t>
            </a:r>
            <a:r>
              <a:rPr lang="en-US" sz="2800" dirty="0" smtClean="0">
                <a:latin typeface="Sitka Heading" pitchFamily="2" charset="0"/>
                <a:cs typeface="Times New Roman" panose="02020603050405020304" pitchFamily="18" charset="0"/>
              </a:rPr>
              <a:t>) = dot(</a:t>
            </a:r>
            <a:r>
              <a:rPr lang="en-US" sz="2800" dirty="0" err="1" smtClean="0">
                <a:latin typeface="Sitka Heading" pitchFamily="2" charset="0"/>
                <a:cs typeface="Times New Roman" panose="02020603050405020304" pitchFamily="18" charset="0"/>
              </a:rPr>
              <a:t>x,y</a:t>
            </a:r>
            <a:r>
              <a:rPr lang="en-US" sz="2800" dirty="0">
                <a:latin typeface="Sitka Heading" pitchFamily="2" charset="0"/>
                <a:cs typeface="Times New Roman" panose="02020603050405020304" pitchFamily="18" charset="0"/>
              </a:rPr>
              <a:t>)/||x|| * ||y</a:t>
            </a:r>
            <a:r>
              <a:rPr lang="en-US" sz="2800" dirty="0" smtClean="0">
                <a:latin typeface="Sitka Heading" pitchFamily="2" charset="0"/>
                <a:cs typeface="Times New Roman" panose="02020603050405020304" pitchFamily="18" charset="0"/>
              </a:rPr>
              <a:t>||)</a:t>
            </a:r>
          </a:p>
          <a:p>
            <a:pPr marL="457200" indent="-457200" algn="just">
              <a:buFont typeface="Wingdings" panose="05000000000000000000" pitchFamily="2" charset="2"/>
              <a:buChar char="v"/>
            </a:pPr>
            <a:r>
              <a:rPr lang="en-US" sz="2800" dirty="0" smtClean="0">
                <a:latin typeface="Sitka Heading" pitchFamily="2" charset="0"/>
                <a:cs typeface="Times New Roman" panose="02020603050405020304" pitchFamily="18" charset="0"/>
              </a:rPr>
              <a:t>Dot(</a:t>
            </a:r>
            <a:r>
              <a:rPr lang="en-US" sz="2800" dirty="0" err="1" smtClean="0">
                <a:latin typeface="Sitka Heading" pitchFamily="2" charset="0"/>
                <a:cs typeface="Times New Roman" panose="02020603050405020304" pitchFamily="18" charset="0"/>
              </a:rPr>
              <a:t>x,y</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là</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tích</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vô</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hướng</a:t>
            </a:r>
            <a:r>
              <a:rPr lang="en-US" sz="2800" dirty="0">
                <a:latin typeface="Sitka Heading" pitchFamily="2" charset="0"/>
                <a:cs typeface="Times New Roman" panose="02020603050405020304" pitchFamily="18" charset="0"/>
              </a:rPr>
              <a:t> </a:t>
            </a:r>
            <a:r>
              <a:rPr lang="en-US" sz="2800" dirty="0" smtClean="0">
                <a:latin typeface="Sitka Heading" pitchFamily="2" charset="0"/>
                <a:cs typeface="Times New Roman" panose="02020603050405020304" pitchFamily="18" charset="0"/>
              </a:rPr>
              <a:t>(dot product) </a:t>
            </a:r>
            <a:r>
              <a:rPr lang="en-US" sz="2800" dirty="0" err="1" smtClean="0">
                <a:latin typeface="Sitka Heading" pitchFamily="2" charset="0"/>
                <a:cs typeface="Times New Roman" panose="02020603050405020304" pitchFamily="18" charset="0"/>
              </a:rPr>
              <a:t>của</a:t>
            </a:r>
            <a:r>
              <a:rPr lang="en-US" sz="2800" dirty="0" smtClean="0">
                <a:latin typeface="Sitka Heading" pitchFamily="2" charset="0"/>
                <a:cs typeface="Times New Roman" panose="02020603050405020304" pitchFamily="18" charset="0"/>
              </a:rPr>
              <a:t> 2 vector x </a:t>
            </a:r>
            <a:r>
              <a:rPr lang="en-US" sz="2800" dirty="0" err="1" smtClean="0">
                <a:latin typeface="Sitka Heading" pitchFamily="2" charset="0"/>
                <a:cs typeface="Times New Roman" panose="02020603050405020304" pitchFamily="18" charset="0"/>
              </a:rPr>
              <a:t>và</a:t>
            </a:r>
            <a:r>
              <a:rPr lang="en-US" sz="2800" dirty="0" smtClean="0">
                <a:latin typeface="Sitka Heading" pitchFamily="2" charset="0"/>
                <a:cs typeface="Times New Roman" panose="02020603050405020304" pitchFamily="18" charset="0"/>
              </a:rPr>
              <a:t> y, </a:t>
            </a:r>
            <a:r>
              <a:rPr lang="en-US" sz="2800" dirty="0" err="1" smtClean="0">
                <a:latin typeface="Sitka Heading" pitchFamily="2" charset="0"/>
                <a:cs typeface="Times New Roman" panose="02020603050405020304" pitchFamily="18" charset="0"/>
              </a:rPr>
              <a:t>được</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tính</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bằng</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cách</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lấy</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tổng</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tích</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của</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từng</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phần</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tử</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tương</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ưng</a:t>
            </a:r>
            <a:r>
              <a:rPr lang="en-US" sz="2800" dirty="0" smtClean="0">
                <a:latin typeface="Sitka Heading" pitchFamily="2" charset="0"/>
                <a:cs typeface="Times New Roman" panose="02020603050405020304" pitchFamily="18" charset="0"/>
              </a:rPr>
              <a:t> </a:t>
            </a:r>
            <a:r>
              <a:rPr lang="en-US" sz="2800" dirty="0" err="1" smtClean="0">
                <a:latin typeface="Sitka Heading" pitchFamily="2" charset="0"/>
                <a:cs typeface="Times New Roman" panose="02020603050405020304" pitchFamily="18" charset="0"/>
              </a:rPr>
              <a:t>của</a:t>
            </a:r>
            <a:r>
              <a:rPr lang="en-US" sz="2800" dirty="0" smtClean="0">
                <a:latin typeface="Sitka Heading" pitchFamily="2" charset="0"/>
                <a:cs typeface="Times New Roman" panose="02020603050405020304" pitchFamily="18" charset="0"/>
              </a:rPr>
              <a:t> 2 vector.</a:t>
            </a:r>
          </a:p>
          <a:p>
            <a:pPr marL="457200" indent="-457200" algn="just">
              <a:buFont typeface="Wingdings" panose="05000000000000000000" pitchFamily="2" charset="2"/>
              <a:buChar char="v"/>
            </a:pPr>
            <a:r>
              <a:rPr lang="vi-VN" sz="2800" dirty="0">
                <a:latin typeface="Sitka Heading" pitchFamily="2" charset="0"/>
                <a:cs typeface="Times New Roman" panose="02020603050405020304" pitchFamily="18" charset="0"/>
              </a:rPr>
              <a:t>||x|| và ||y|| là độ dài của vector x và y, được tính bằng căn bậc hai của tổng bình phương của từng phần tử trong vector.</a:t>
            </a:r>
            <a:endParaRPr lang="vi-VN" sz="2800" dirty="0">
              <a:latin typeface="Sitka Heading" pitchFamily="2" charset="0"/>
              <a:cs typeface="Times New Roman" panose="02020603050405020304" pitchFamily="18" charset="0"/>
            </a:endParaRPr>
          </a:p>
        </p:txBody>
      </p:sp>
    </p:spTree>
    <p:extLst>
      <p:ext uri="{BB962C8B-B14F-4D97-AF65-F5344CB8AC3E}">
        <p14:creationId xmlns:p14="http://schemas.microsoft.com/office/powerpoint/2010/main" val="1453334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cxnSp>
        <p:nvCxnSpPr>
          <p:cNvPr id="323" name="Google Shape;323;p16"/>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324" name="Google Shape;324;p16"/>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2. CƠ SỞ LÝ THUYẾT</a:t>
            </a:r>
            <a:endParaRPr sz="3200" b="1">
              <a:solidFill>
                <a:schemeClr val="dk1"/>
              </a:solidFill>
              <a:latin typeface="Times New Roman"/>
              <a:ea typeface="Times New Roman"/>
              <a:cs typeface="Times New Roman"/>
              <a:sym typeface="Times New Roman"/>
            </a:endParaRPr>
          </a:p>
        </p:txBody>
      </p:sp>
      <p:sp>
        <p:nvSpPr>
          <p:cNvPr id="325" name="Google Shape;325;p16"/>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dirty="0" smtClean="0">
                <a:solidFill>
                  <a:schemeClr val="dk1"/>
                </a:solidFill>
                <a:latin typeface="Times New Roman"/>
                <a:ea typeface="Times New Roman"/>
                <a:cs typeface="Times New Roman"/>
                <a:sym typeface="Times New Roman"/>
              </a:rPr>
              <a:t>21</a:t>
            </a:r>
            <a:endParaRPr sz="2800" b="1" dirty="0">
              <a:solidFill>
                <a:schemeClr val="dk1"/>
              </a:solidFill>
              <a:latin typeface="Times New Roman"/>
              <a:ea typeface="Times New Roman"/>
              <a:cs typeface="Times New Roman"/>
              <a:sym typeface="Times New Roman"/>
            </a:endParaRPr>
          </a:p>
        </p:txBody>
      </p:sp>
      <p:sp>
        <p:nvSpPr>
          <p:cNvPr id="326" name="Google Shape;326;p16"/>
          <p:cNvSpPr txBox="1"/>
          <p:nvPr/>
        </p:nvSpPr>
        <p:spPr>
          <a:xfrm>
            <a:off x="878176" y="1283110"/>
            <a:ext cx="6879476" cy="1569620"/>
          </a:xfrm>
          <a:prstGeom prst="rect">
            <a:avLst/>
          </a:prstGeom>
          <a:noFill/>
          <a:ln>
            <a:noFill/>
          </a:ln>
        </p:spPr>
        <p:txBody>
          <a:bodyPr spcFirstLastPara="1" wrap="square" lIns="91425" tIns="45700" rIns="91425" bIns="45700" anchor="t" anchorCtr="0">
            <a:spAutoFit/>
          </a:bodyPr>
          <a:lstStyle/>
          <a:p>
            <a:pPr>
              <a:lnSpc>
                <a:spcPct val="150000"/>
              </a:lnSpc>
            </a:pPr>
            <a:r>
              <a:rPr lang="en-US" sz="3200" b="1" dirty="0" smtClean="0">
                <a:solidFill>
                  <a:schemeClr val="dk1"/>
                </a:solidFill>
                <a:latin typeface="Times New Roman"/>
                <a:ea typeface="Times New Roman"/>
                <a:cs typeface="Times New Roman"/>
                <a:sym typeface="Times New Roman"/>
              </a:rPr>
              <a:t>11. </a:t>
            </a:r>
            <a:r>
              <a:rPr lang="en-US" sz="3200" b="1" dirty="0" err="1" smtClean="0">
                <a:solidFill>
                  <a:schemeClr val="dk1"/>
                </a:solidFill>
                <a:latin typeface="Times New Roman"/>
                <a:ea typeface="Times New Roman"/>
                <a:cs typeface="Times New Roman"/>
                <a:sym typeface="Times New Roman"/>
              </a:rPr>
              <a:t>Giải</a:t>
            </a:r>
            <a:r>
              <a:rPr lang="en-US" sz="3200" b="1" dirty="0" smtClean="0">
                <a:solidFill>
                  <a:schemeClr val="dk1"/>
                </a:solidFill>
                <a:latin typeface="Times New Roman"/>
                <a:ea typeface="Times New Roman"/>
                <a:cs typeface="Times New Roman"/>
                <a:sym typeface="Times New Roman"/>
              </a:rPr>
              <a:t> </a:t>
            </a:r>
            <a:r>
              <a:rPr lang="en-US" sz="3200" b="1" dirty="0" err="1" smtClean="0">
                <a:solidFill>
                  <a:schemeClr val="dk1"/>
                </a:solidFill>
                <a:latin typeface="Times New Roman"/>
                <a:ea typeface="Times New Roman"/>
                <a:cs typeface="Times New Roman"/>
                <a:sym typeface="Times New Roman"/>
              </a:rPr>
              <a:t>thuật</a:t>
            </a:r>
            <a:r>
              <a:rPr lang="en-US" sz="3200" b="1" dirty="0" smtClean="0">
                <a:solidFill>
                  <a:schemeClr val="dk1"/>
                </a:solidFill>
                <a:latin typeface="Times New Roman"/>
                <a:ea typeface="Times New Roman"/>
                <a:cs typeface="Times New Roman"/>
                <a:sym typeface="Times New Roman"/>
              </a:rPr>
              <a:t> Cosine </a:t>
            </a:r>
            <a:r>
              <a:rPr lang="en-US" sz="3200" b="1" dirty="0" err="1" smtClean="0">
                <a:solidFill>
                  <a:schemeClr val="dk1"/>
                </a:solidFill>
                <a:latin typeface="Times New Roman"/>
                <a:ea typeface="Times New Roman"/>
                <a:cs typeface="Times New Roman"/>
                <a:sym typeface="Times New Roman"/>
              </a:rPr>
              <a:t>Similatiry</a:t>
            </a:r>
            <a:endParaRPr lang="en-US" sz="3200" b="1"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endParaRPr sz="3200" b="1" dirty="0">
              <a:solidFill>
                <a:schemeClr val="dk1"/>
              </a:solidFill>
              <a:latin typeface="Times New Roman"/>
              <a:ea typeface="Times New Roman"/>
              <a:cs typeface="Times New Roman"/>
              <a:sym typeface="Times New Roman"/>
            </a:endParaRPr>
          </a:p>
        </p:txBody>
      </p:sp>
      <p:pic>
        <p:nvPicPr>
          <p:cNvPr id="2" name="Picture 1"/>
          <p:cNvPicPr>
            <a:picLocks noChangeAspect="1"/>
          </p:cNvPicPr>
          <p:nvPr/>
        </p:nvPicPr>
        <p:blipFill>
          <a:blip r:embed="rId3"/>
          <a:stretch>
            <a:fillRect/>
          </a:stretch>
        </p:blipFill>
        <p:spPr>
          <a:xfrm>
            <a:off x="1109806" y="2029330"/>
            <a:ext cx="10315575" cy="4581525"/>
          </a:xfrm>
          <a:prstGeom prst="rect">
            <a:avLst/>
          </a:prstGeom>
        </p:spPr>
      </p:pic>
    </p:spTree>
    <p:extLst>
      <p:ext uri="{BB962C8B-B14F-4D97-AF65-F5344CB8AC3E}">
        <p14:creationId xmlns:p14="http://schemas.microsoft.com/office/powerpoint/2010/main" val="33899393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cxnSp>
        <p:nvCxnSpPr>
          <p:cNvPr id="350" name="Google Shape;350;p19"/>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351" name="Google Shape;351;p19"/>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3. MÔ HÌNH BÀI TOÁN</a:t>
            </a:r>
            <a:endParaRPr sz="3200" b="1">
              <a:solidFill>
                <a:schemeClr val="dk1"/>
              </a:solidFill>
              <a:latin typeface="Times New Roman"/>
              <a:ea typeface="Times New Roman"/>
              <a:cs typeface="Times New Roman"/>
              <a:sym typeface="Times New Roman"/>
            </a:endParaRPr>
          </a:p>
        </p:txBody>
      </p:sp>
      <p:sp>
        <p:nvSpPr>
          <p:cNvPr id="352" name="Google Shape;352;p19"/>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dirty="0" smtClean="0">
                <a:solidFill>
                  <a:schemeClr val="dk1"/>
                </a:solidFill>
                <a:latin typeface="Times New Roman"/>
                <a:ea typeface="Times New Roman"/>
                <a:cs typeface="Times New Roman"/>
                <a:sym typeface="Times New Roman"/>
              </a:rPr>
              <a:t>22</a:t>
            </a:r>
            <a:endParaRPr sz="2800" b="1" dirty="0">
              <a:solidFill>
                <a:schemeClr val="dk1"/>
              </a:solidFill>
              <a:latin typeface="Times New Roman"/>
              <a:ea typeface="Times New Roman"/>
              <a:cs typeface="Times New Roman"/>
              <a:sym typeface="Times New Roman"/>
            </a:endParaRPr>
          </a:p>
        </p:txBody>
      </p:sp>
      <p:pic>
        <p:nvPicPr>
          <p:cNvPr id="353" name="Google Shape;353;p19"/>
          <p:cNvPicPr preferRelativeResize="0"/>
          <p:nvPr/>
        </p:nvPicPr>
        <p:blipFill rotWithShape="1">
          <a:blip r:embed="rId3">
            <a:alphaModFix/>
          </a:blip>
          <a:srcRect/>
          <a:stretch/>
        </p:blipFill>
        <p:spPr>
          <a:xfrm>
            <a:off x="3169827" y="1489590"/>
            <a:ext cx="6623102" cy="5121265"/>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cxnSp>
        <p:nvCxnSpPr>
          <p:cNvPr id="358" name="Google Shape;358;p20"/>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359" name="Google Shape;359;p20"/>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4. THỰC NGHIỆM</a:t>
            </a:r>
            <a:endParaRPr sz="3200" b="1">
              <a:solidFill>
                <a:schemeClr val="dk1"/>
              </a:solidFill>
              <a:latin typeface="Times New Roman"/>
              <a:ea typeface="Times New Roman"/>
              <a:cs typeface="Times New Roman"/>
              <a:sym typeface="Times New Roman"/>
            </a:endParaRPr>
          </a:p>
        </p:txBody>
      </p:sp>
      <p:sp>
        <p:nvSpPr>
          <p:cNvPr id="360" name="Google Shape;360;p20"/>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dirty="0" smtClean="0">
                <a:solidFill>
                  <a:schemeClr val="dk1"/>
                </a:solidFill>
                <a:latin typeface="Times New Roman"/>
                <a:ea typeface="Times New Roman"/>
                <a:cs typeface="Times New Roman"/>
                <a:sym typeface="Times New Roman"/>
              </a:rPr>
              <a:t>23</a:t>
            </a:r>
            <a:endParaRPr sz="2800" b="1" dirty="0">
              <a:solidFill>
                <a:schemeClr val="dk1"/>
              </a:solidFill>
              <a:latin typeface="Times New Roman"/>
              <a:ea typeface="Times New Roman"/>
              <a:cs typeface="Times New Roman"/>
              <a:sym typeface="Times New Roman"/>
            </a:endParaRPr>
          </a:p>
        </p:txBody>
      </p:sp>
      <p:sp>
        <p:nvSpPr>
          <p:cNvPr id="361" name="Google Shape;361;p20"/>
          <p:cNvSpPr txBox="1"/>
          <p:nvPr/>
        </p:nvSpPr>
        <p:spPr>
          <a:xfrm>
            <a:off x="878175" y="1283110"/>
            <a:ext cx="4490237" cy="83099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a:solidFill>
                  <a:schemeClr val="dk1"/>
                </a:solidFill>
                <a:latin typeface="Times New Roman"/>
                <a:ea typeface="Times New Roman"/>
                <a:cs typeface="Times New Roman"/>
                <a:sym typeface="Times New Roman"/>
              </a:rPr>
              <a:t>1. Thu thập dữ liệu</a:t>
            </a:r>
            <a:endParaRPr sz="3200" b="1">
              <a:solidFill>
                <a:schemeClr val="dk1"/>
              </a:solidFill>
              <a:latin typeface="Times New Roman"/>
              <a:ea typeface="Times New Roman"/>
              <a:cs typeface="Times New Roman"/>
              <a:sym typeface="Times New Roman"/>
            </a:endParaRPr>
          </a:p>
        </p:txBody>
      </p:sp>
      <p:pic>
        <p:nvPicPr>
          <p:cNvPr id="362" name="Google Shape;362;p20"/>
          <p:cNvPicPr preferRelativeResize="0"/>
          <p:nvPr/>
        </p:nvPicPr>
        <p:blipFill>
          <a:blip r:embed="rId3">
            <a:alphaModFix/>
          </a:blip>
          <a:stretch>
            <a:fillRect/>
          </a:stretch>
        </p:blipFill>
        <p:spPr>
          <a:xfrm>
            <a:off x="1921033" y="3152926"/>
            <a:ext cx="9467850" cy="3114675"/>
          </a:xfrm>
          <a:prstGeom prst="rect">
            <a:avLst/>
          </a:prstGeom>
          <a:noFill/>
          <a:ln>
            <a:noFill/>
          </a:ln>
        </p:spPr>
      </p:pic>
      <p:sp>
        <p:nvSpPr>
          <p:cNvPr id="2" name="Rectangle 1"/>
          <p:cNvSpPr/>
          <p:nvPr/>
        </p:nvSpPr>
        <p:spPr>
          <a:xfrm>
            <a:off x="1921032" y="2114107"/>
            <a:ext cx="9259585" cy="954107"/>
          </a:xfrm>
          <a:prstGeom prst="rect">
            <a:avLst/>
          </a:prstGeom>
        </p:spPr>
        <p:txBody>
          <a:bodyPr wrap="square">
            <a:spAutoFit/>
          </a:bodyPr>
          <a:lstStyle/>
          <a:p>
            <a:pPr marL="457200" indent="-457200" algn="just">
              <a:buFont typeface="Wingdings" panose="05000000000000000000" pitchFamily="2" charset="2"/>
              <a:buChar char="v"/>
            </a:pP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viện</a:t>
            </a:r>
            <a:r>
              <a:rPr lang="en-US" sz="2800" dirty="0" smtClean="0">
                <a:latin typeface="Times New Roman" panose="02020603050405020304" pitchFamily="18" charset="0"/>
                <a:cs typeface="Times New Roman" panose="02020603050405020304" pitchFamily="18" charset="0"/>
              </a:rPr>
              <a:t> Requests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lấy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html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web</a:t>
            </a:r>
          </a:p>
          <a:p>
            <a:pPr marL="457200" indent="-457200" algn="just">
              <a:buFont typeface="Wingdings" panose="05000000000000000000" pitchFamily="2" charset="2"/>
              <a:buChar char="v"/>
            </a:pP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vòng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lấy</a:t>
            </a:r>
            <a:r>
              <a:rPr lang="en-US" sz="2800" dirty="0" smtClean="0">
                <a:latin typeface="Times New Roman" panose="02020603050405020304" pitchFamily="18" charset="0"/>
                <a:cs typeface="Times New Roman" panose="02020603050405020304" pitchFamily="18" charset="0"/>
              </a:rPr>
              <a:t> data</a:t>
            </a:r>
            <a:endParaRPr lang="vi-V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cxnSp>
        <p:nvCxnSpPr>
          <p:cNvPr id="367" name="Google Shape;367;p21"/>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368" name="Google Shape;368;p21"/>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4. THỰC NGHIỆM</a:t>
            </a:r>
            <a:endParaRPr sz="3200" b="1">
              <a:solidFill>
                <a:schemeClr val="dk1"/>
              </a:solidFill>
              <a:latin typeface="Times New Roman"/>
              <a:ea typeface="Times New Roman"/>
              <a:cs typeface="Times New Roman"/>
              <a:sym typeface="Times New Roman"/>
            </a:endParaRPr>
          </a:p>
        </p:txBody>
      </p:sp>
      <p:sp>
        <p:nvSpPr>
          <p:cNvPr id="369" name="Google Shape;369;p21"/>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dirty="0" smtClean="0">
                <a:solidFill>
                  <a:schemeClr val="dk1"/>
                </a:solidFill>
                <a:latin typeface="Times New Roman"/>
                <a:ea typeface="Times New Roman"/>
                <a:cs typeface="Times New Roman"/>
                <a:sym typeface="Times New Roman"/>
              </a:rPr>
              <a:t>24</a:t>
            </a:r>
            <a:endParaRPr sz="2800" b="1" dirty="0">
              <a:solidFill>
                <a:schemeClr val="dk1"/>
              </a:solidFill>
              <a:latin typeface="Times New Roman"/>
              <a:ea typeface="Times New Roman"/>
              <a:cs typeface="Times New Roman"/>
              <a:sym typeface="Times New Roman"/>
            </a:endParaRPr>
          </a:p>
        </p:txBody>
      </p:sp>
      <p:sp>
        <p:nvSpPr>
          <p:cNvPr id="370" name="Google Shape;370;p21"/>
          <p:cNvSpPr txBox="1"/>
          <p:nvPr/>
        </p:nvSpPr>
        <p:spPr>
          <a:xfrm>
            <a:off x="878175" y="1283110"/>
            <a:ext cx="4490237" cy="83099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a:solidFill>
                  <a:schemeClr val="dk1"/>
                </a:solidFill>
                <a:latin typeface="Times New Roman"/>
                <a:ea typeface="Times New Roman"/>
                <a:cs typeface="Times New Roman"/>
                <a:sym typeface="Times New Roman"/>
              </a:rPr>
              <a:t>2. Xuất file excel</a:t>
            </a:r>
            <a:endParaRPr sz="3200" b="1">
              <a:solidFill>
                <a:schemeClr val="dk1"/>
              </a:solidFill>
              <a:latin typeface="Times New Roman"/>
              <a:ea typeface="Times New Roman"/>
              <a:cs typeface="Times New Roman"/>
              <a:sym typeface="Times New Roman"/>
            </a:endParaRPr>
          </a:p>
        </p:txBody>
      </p:sp>
      <p:pic>
        <p:nvPicPr>
          <p:cNvPr id="371" name="Google Shape;371;p21"/>
          <p:cNvPicPr preferRelativeResize="0"/>
          <p:nvPr/>
        </p:nvPicPr>
        <p:blipFill rotWithShape="1">
          <a:blip r:embed="rId3">
            <a:alphaModFix/>
          </a:blip>
          <a:srcRect/>
          <a:stretch/>
        </p:blipFill>
        <p:spPr>
          <a:xfrm>
            <a:off x="3212373" y="3107886"/>
            <a:ext cx="5805639" cy="3142680"/>
          </a:xfrm>
          <a:prstGeom prst="rect">
            <a:avLst/>
          </a:prstGeom>
          <a:noFill/>
          <a:ln>
            <a:noFill/>
          </a:ln>
        </p:spPr>
      </p:pic>
      <p:sp>
        <p:nvSpPr>
          <p:cNvPr id="7" name="Rectangle 6"/>
          <p:cNvSpPr/>
          <p:nvPr/>
        </p:nvSpPr>
        <p:spPr>
          <a:xfrm>
            <a:off x="878174" y="2133943"/>
            <a:ext cx="6274793" cy="954107"/>
          </a:xfrm>
          <a:prstGeom prst="rect">
            <a:avLst/>
          </a:prstGeom>
        </p:spPr>
        <p:txBody>
          <a:bodyPr wrap="square">
            <a:spAutoFit/>
          </a:bodyPr>
          <a:lstStyle/>
          <a:p>
            <a:pPr marL="457200" indent="-457200" algn="just">
              <a:buFont typeface="Wingdings" panose="05000000000000000000" pitchFamily="2" charset="2"/>
              <a:buChar char="v"/>
            </a:pP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viện</a:t>
            </a:r>
            <a:r>
              <a:rPr lang="en-US" sz="2800" dirty="0" smtClean="0">
                <a:latin typeface="Times New Roman" panose="02020603050405020304" pitchFamily="18" charset="0"/>
                <a:cs typeface="Times New Roman" panose="02020603050405020304" pitchFamily="18" charset="0"/>
              </a:rPr>
              <a:t> Pandas</a:t>
            </a:r>
          </a:p>
          <a:p>
            <a:pPr marL="457200" indent="-457200" algn="just">
              <a:buFont typeface="Wingdings" panose="05000000000000000000" pitchFamily="2" charset="2"/>
              <a:buChar char="v"/>
            </a:pP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dataframe</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excel</a:t>
            </a:r>
            <a:endParaRPr lang="vi-V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cxnSp>
        <p:nvCxnSpPr>
          <p:cNvPr id="376" name="Google Shape;376;p22"/>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377" name="Google Shape;377;p22"/>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4. THỰC NGHIỆM</a:t>
            </a:r>
            <a:endParaRPr sz="3200" b="1">
              <a:solidFill>
                <a:schemeClr val="dk1"/>
              </a:solidFill>
              <a:latin typeface="Times New Roman"/>
              <a:ea typeface="Times New Roman"/>
              <a:cs typeface="Times New Roman"/>
              <a:sym typeface="Times New Roman"/>
            </a:endParaRPr>
          </a:p>
        </p:txBody>
      </p:sp>
      <p:sp>
        <p:nvSpPr>
          <p:cNvPr id="378" name="Google Shape;378;p22"/>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dirty="0" smtClean="0">
                <a:solidFill>
                  <a:schemeClr val="dk1"/>
                </a:solidFill>
                <a:latin typeface="Times New Roman"/>
                <a:ea typeface="Times New Roman"/>
                <a:cs typeface="Times New Roman"/>
                <a:sym typeface="Times New Roman"/>
              </a:rPr>
              <a:t>25</a:t>
            </a:r>
            <a:endParaRPr sz="2800" b="1" dirty="0">
              <a:solidFill>
                <a:schemeClr val="dk1"/>
              </a:solidFill>
              <a:latin typeface="Times New Roman"/>
              <a:ea typeface="Times New Roman"/>
              <a:cs typeface="Times New Roman"/>
              <a:sym typeface="Times New Roman"/>
            </a:endParaRPr>
          </a:p>
        </p:txBody>
      </p:sp>
      <p:sp>
        <p:nvSpPr>
          <p:cNvPr id="379" name="Google Shape;379;p22"/>
          <p:cNvSpPr txBox="1"/>
          <p:nvPr/>
        </p:nvSpPr>
        <p:spPr>
          <a:xfrm>
            <a:off x="878175" y="1283110"/>
            <a:ext cx="5094922" cy="83099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a:solidFill>
                  <a:schemeClr val="dk1"/>
                </a:solidFill>
                <a:latin typeface="Times New Roman"/>
                <a:ea typeface="Times New Roman"/>
                <a:cs typeface="Times New Roman"/>
                <a:sym typeface="Times New Roman"/>
              </a:rPr>
              <a:t>3. Load dữ liệu lên python</a:t>
            </a:r>
            <a:endParaRPr sz="3200" b="1">
              <a:solidFill>
                <a:schemeClr val="dk1"/>
              </a:solidFill>
              <a:latin typeface="Times New Roman"/>
              <a:ea typeface="Times New Roman"/>
              <a:cs typeface="Times New Roman"/>
              <a:sym typeface="Times New Roman"/>
            </a:endParaRPr>
          </a:p>
        </p:txBody>
      </p:sp>
      <p:pic>
        <p:nvPicPr>
          <p:cNvPr id="380" name="Google Shape;380;p22"/>
          <p:cNvPicPr preferRelativeResize="0"/>
          <p:nvPr/>
        </p:nvPicPr>
        <p:blipFill rotWithShape="1">
          <a:blip r:embed="rId3">
            <a:alphaModFix/>
          </a:blip>
          <a:srcRect/>
          <a:stretch/>
        </p:blipFill>
        <p:spPr>
          <a:xfrm>
            <a:off x="104918" y="2676999"/>
            <a:ext cx="12020550" cy="3371850"/>
          </a:xfrm>
          <a:prstGeom prst="rect">
            <a:avLst/>
          </a:prstGeom>
          <a:noFill/>
          <a:ln>
            <a:noFill/>
          </a:ln>
        </p:spPr>
      </p:pic>
      <p:sp>
        <p:nvSpPr>
          <p:cNvPr id="7" name="Rectangle 6"/>
          <p:cNvSpPr/>
          <p:nvPr/>
        </p:nvSpPr>
        <p:spPr>
          <a:xfrm>
            <a:off x="878174" y="2133943"/>
            <a:ext cx="7646394" cy="523220"/>
          </a:xfrm>
          <a:prstGeom prst="rect">
            <a:avLst/>
          </a:prstGeom>
        </p:spPr>
        <p:txBody>
          <a:bodyPr wrap="square">
            <a:spAutoFit/>
          </a:bodyPr>
          <a:lstStyle/>
          <a:p>
            <a:pPr marL="457200" indent="-457200" algn="just">
              <a:buFont typeface="Wingdings" panose="05000000000000000000" pitchFamily="2" charset="2"/>
              <a:buChar char="v"/>
            </a:pP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viện</a:t>
            </a:r>
            <a:r>
              <a:rPr lang="en-US" sz="2800" dirty="0" smtClean="0">
                <a:latin typeface="Times New Roman" panose="02020603050405020304" pitchFamily="18" charset="0"/>
                <a:cs typeface="Times New Roman" panose="02020603050405020304" pitchFamily="18" charset="0"/>
              </a:rPr>
              <a:t> Pandas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read_excel</a:t>
            </a:r>
            <a:r>
              <a:rPr lang="en-US" sz="2800" dirty="0" smtClean="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cxnSp>
        <p:nvCxnSpPr>
          <p:cNvPr id="385" name="Google Shape;385;p23"/>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386" name="Google Shape;386;p23"/>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4. THỰC NGHIỆM</a:t>
            </a:r>
            <a:endParaRPr sz="3200" b="1">
              <a:solidFill>
                <a:schemeClr val="dk1"/>
              </a:solidFill>
              <a:latin typeface="Times New Roman"/>
              <a:ea typeface="Times New Roman"/>
              <a:cs typeface="Times New Roman"/>
              <a:sym typeface="Times New Roman"/>
            </a:endParaRPr>
          </a:p>
        </p:txBody>
      </p:sp>
      <p:sp>
        <p:nvSpPr>
          <p:cNvPr id="387" name="Google Shape;387;p23"/>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dirty="0" smtClean="0">
                <a:solidFill>
                  <a:schemeClr val="dk1"/>
                </a:solidFill>
                <a:latin typeface="Times New Roman"/>
                <a:ea typeface="Times New Roman"/>
                <a:cs typeface="Times New Roman"/>
                <a:sym typeface="Times New Roman"/>
              </a:rPr>
              <a:t>26</a:t>
            </a:r>
            <a:endParaRPr sz="2800" b="1" dirty="0">
              <a:solidFill>
                <a:schemeClr val="dk1"/>
              </a:solidFill>
              <a:latin typeface="Times New Roman"/>
              <a:ea typeface="Times New Roman"/>
              <a:cs typeface="Times New Roman"/>
              <a:sym typeface="Times New Roman"/>
            </a:endParaRPr>
          </a:p>
        </p:txBody>
      </p:sp>
      <p:sp>
        <p:nvSpPr>
          <p:cNvPr id="388" name="Google Shape;388;p23"/>
          <p:cNvSpPr txBox="1"/>
          <p:nvPr/>
        </p:nvSpPr>
        <p:spPr>
          <a:xfrm>
            <a:off x="878175" y="1283110"/>
            <a:ext cx="5094922" cy="74251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a:solidFill>
                  <a:schemeClr val="dk1"/>
                </a:solidFill>
                <a:latin typeface="Times New Roman"/>
                <a:ea typeface="Times New Roman"/>
                <a:cs typeface="Times New Roman"/>
                <a:sym typeface="Times New Roman"/>
              </a:rPr>
              <a:t>4. Xoá tab HTML, xoá số</a:t>
            </a:r>
            <a:endParaRPr sz="3200" b="1">
              <a:solidFill>
                <a:schemeClr val="dk1"/>
              </a:solidFill>
              <a:latin typeface="Times New Roman"/>
              <a:ea typeface="Times New Roman"/>
              <a:cs typeface="Times New Roman"/>
              <a:sym typeface="Times New Roman"/>
            </a:endParaRPr>
          </a:p>
        </p:txBody>
      </p:sp>
      <p:pic>
        <p:nvPicPr>
          <p:cNvPr id="389" name="Google Shape;389;p23"/>
          <p:cNvPicPr preferRelativeResize="0"/>
          <p:nvPr/>
        </p:nvPicPr>
        <p:blipFill>
          <a:blip r:embed="rId3">
            <a:alphaModFix/>
          </a:blip>
          <a:stretch>
            <a:fillRect/>
          </a:stretch>
        </p:blipFill>
        <p:spPr>
          <a:xfrm>
            <a:off x="500846" y="2657163"/>
            <a:ext cx="11385907" cy="3412121"/>
          </a:xfrm>
          <a:prstGeom prst="rect">
            <a:avLst/>
          </a:prstGeom>
          <a:noFill/>
          <a:ln>
            <a:noFill/>
          </a:ln>
        </p:spPr>
      </p:pic>
      <p:sp>
        <p:nvSpPr>
          <p:cNvPr id="7" name="Rectangle 6"/>
          <p:cNvSpPr/>
          <p:nvPr/>
        </p:nvSpPr>
        <p:spPr>
          <a:xfrm>
            <a:off x="878174" y="2133943"/>
            <a:ext cx="7646394" cy="523220"/>
          </a:xfrm>
          <a:prstGeom prst="rect">
            <a:avLst/>
          </a:prstGeom>
        </p:spPr>
        <p:txBody>
          <a:bodyPr wrap="square">
            <a:spAutoFit/>
          </a:bodyPr>
          <a:lstStyle/>
          <a:p>
            <a:pPr marL="457200" indent="-457200" algn="just">
              <a:buFont typeface="Wingdings" panose="05000000000000000000" pitchFamily="2" charset="2"/>
              <a:buChar char="v"/>
            </a:pPr>
            <a:r>
              <a:rPr lang="en-US" sz="2800" dirty="0" err="1" smtClean="0">
                <a:latin typeface="Times New Roman" panose="02020603050405020304" pitchFamily="18" charset="0"/>
                <a:cs typeface="Times New Roman" panose="02020603050405020304" pitchFamily="18" charset="0"/>
              </a:rPr>
              <a:t>Xoá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viện</a:t>
            </a:r>
            <a:r>
              <a:rPr lang="en-US" sz="2800" dirty="0" smtClean="0">
                <a:latin typeface="Times New Roman" panose="02020603050405020304" pitchFamily="18" charset="0"/>
                <a:cs typeface="Times New Roman" panose="02020603050405020304" pitchFamily="18" charset="0"/>
              </a:rPr>
              <a:t> regex</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cxnSp>
        <p:nvCxnSpPr>
          <p:cNvPr id="394" name="Google Shape;394;p24"/>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395" name="Google Shape;395;p24"/>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4. THỰC NGHIỆM</a:t>
            </a:r>
            <a:endParaRPr sz="3200" b="1">
              <a:solidFill>
                <a:schemeClr val="dk1"/>
              </a:solidFill>
              <a:latin typeface="Times New Roman"/>
              <a:ea typeface="Times New Roman"/>
              <a:cs typeface="Times New Roman"/>
              <a:sym typeface="Times New Roman"/>
            </a:endParaRPr>
          </a:p>
        </p:txBody>
      </p:sp>
      <p:sp>
        <p:nvSpPr>
          <p:cNvPr id="396" name="Google Shape;396;p24"/>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dirty="0" smtClean="0">
                <a:solidFill>
                  <a:schemeClr val="dk1"/>
                </a:solidFill>
                <a:latin typeface="Times New Roman"/>
                <a:ea typeface="Times New Roman"/>
                <a:cs typeface="Times New Roman"/>
                <a:sym typeface="Times New Roman"/>
              </a:rPr>
              <a:t>27</a:t>
            </a:r>
            <a:endParaRPr sz="2800" b="1" dirty="0">
              <a:solidFill>
                <a:schemeClr val="dk1"/>
              </a:solidFill>
              <a:latin typeface="Times New Roman"/>
              <a:ea typeface="Times New Roman"/>
              <a:cs typeface="Times New Roman"/>
              <a:sym typeface="Times New Roman"/>
            </a:endParaRPr>
          </a:p>
        </p:txBody>
      </p:sp>
      <p:sp>
        <p:nvSpPr>
          <p:cNvPr id="397" name="Google Shape;397;p24"/>
          <p:cNvSpPr txBox="1"/>
          <p:nvPr/>
        </p:nvSpPr>
        <p:spPr>
          <a:xfrm>
            <a:off x="878174" y="1283110"/>
            <a:ext cx="7572651" cy="83099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a:solidFill>
                  <a:schemeClr val="dk1"/>
                </a:solidFill>
                <a:latin typeface="Times New Roman"/>
                <a:ea typeface="Times New Roman"/>
                <a:cs typeface="Times New Roman"/>
                <a:sym typeface="Times New Roman"/>
              </a:rPr>
              <a:t>5. Chuyển văn bản thành chữ thường</a:t>
            </a:r>
            <a:endParaRPr sz="3200" b="1">
              <a:solidFill>
                <a:schemeClr val="dk1"/>
              </a:solidFill>
              <a:latin typeface="Times New Roman"/>
              <a:ea typeface="Times New Roman"/>
              <a:cs typeface="Times New Roman"/>
              <a:sym typeface="Times New Roman"/>
            </a:endParaRPr>
          </a:p>
        </p:txBody>
      </p:sp>
      <p:pic>
        <p:nvPicPr>
          <p:cNvPr id="398" name="Google Shape;398;p24"/>
          <p:cNvPicPr preferRelativeResize="0"/>
          <p:nvPr/>
        </p:nvPicPr>
        <p:blipFill>
          <a:blip r:embed="rId3">
            <a:alphaModFix/>
          </a:blip>
          <a:stretch>
            <a:fillRect/>
          </a:stretch>
        </p:blipFill>
        <p:spPr>
          <a:xfrm>
            <a:off x="678426" y="2676999"/>
            <a:ext cx="10835148" cy="3204741"/>
          </a:xfrm>
          <a:prstGeom prst="rect">
            <a:avLst/>
          </a:prstGeom>
          <a:noFill/>
          <a:ln>
            <a:noFill/>
          </a:ln>
        </p:spPr>
      </p:pic>
      <p:sp>
        <p:nvSpPr>
          <p:cNvPr id="7" name="Rectangle 6"/>
          <p:cNvSpPr/>
          <p:nvPr/>
        </p:nvSpPr>
        <p:spPr>
          <a:xfrm>
            <a:off x="878174" y="2133943"/>
            <a:ext cx="7646394" cy="523220"/>
          </a:xfrm>
          <a:prstGeom prst="rect">
            <a:avLst/>
          </a:prstGeom>
        </p:spPr>
        <p:txBody>
          <a:bodyPr wrap="square">
            <a:spAutoFit/>
          </a:bodyPr>
          <a:lstStyle/>
          <a:p>
            <a:pPr marL="457200" indent="-457200" algn="just">
              <a:buFont typeface="Wingdings" panose="05000000000000000000" pitchFamily="2" charset="2"/>
              <a:buChar char="v"/>
            </a:pPr>
            <a:r>
              <a:rPr lang="en-US" sz="2800" dirty="0" err="1" smtClean="0">
                <a:latin typeface="Times New Roman" panose="02020603050405020304" pitchFamily="18" charset="0"/>
                <a:cs typeface="Times New Roman" panose="02020603050405020304" pitchFamily="18" charset="0"/>
              </a:rPr>
              <a:t>Hàm</a:t>
            </a:r>
            <a:r>
              <a:rPr lang="en-US" sz="2800" dirty="0" smtClean="0">
                <a:latin typeface="Times New Roman" panose="02020603050405020304" pitchFamily="18" charset="0"/>
                <a:cs typeface="Times New Roman" panose="02020603050405020304" pitchFamily="18" charset="0"/>
              </a:rPr>
              <a:t> lower(): </a:t>
            </a:r>
            <a:r>
              <a:rPr lang="en-US" sz="2800" dirty="0" err="1" smtClean="0">
                <a:latin typeface="Times New Roman" panose="02020603050405020304" pitchFamily="18" charset="0"/>
                <a:cs typeface="Times New Roman" panose="02020603050405020304" pitchFamily="18" charset="0"/>
              </a:rPr>
              <a:t>chuyển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thành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thường</a:t>
            </a:r>
            <a:endParaRPr lang="en-US" sz="28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cxnSp>
        <p:nvCxnSpPr>
          <p:cNvPr id="403" name="Google Shape;403;p25"/>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404" name="Google Shape;404;p25"/>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4. THỰC NGHIỆM</a:t>
            </a:r>
            <a:endParaRPr sz="3200" b="1">
              <a:solidFill>
                <a:schemeClr val="dk1"/>
              </a:solidFill>
              <a:latin typeface="Times New Roman"/>
              <a:ea typeface="Times New Roman"/>
              <a:cs typeface="Times New Roman"/>
              <a:sym typeface="Times New Roman"/>
            </a:endParaRPr>
          </a:p>
        </p:txBody>
      </p:sp>
      <p:sp>
        <p:nvSpPr>
          <p:cNvPr id="405" name="Google Shape;405;p25"/>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dirty="0" smtClean="0">
                <a:solidFill>
                  <a:schemeClr val="dk1"/>
                </a:solidFill>
                <a:latin typeface="Times New Roman"/>
                <a:ea typeface="Times New Roman"/>
                <a:cs typeface="Times New Roman"/>
                <a:sym typeface="Times New Roman"/>
              </a:rPr>
              <a:t>28</a:t>
            </a:r>
            <a:endParaRPr sz="2800" b="1" dirty="0">
              <a:solidFill>
                <a:schemeClr val="dk1"/>
              </a:solidFill>
              <a:latin typeface="Times New Roman"/>
              <a:ea typeface="Times New Roman"/>
              <a:cs typeface="Times New Roman"/>
              <a:sym typeface="Times New Roman"/>
            </a:endParaRPr>
          </a:p>
        </p:txBody>
      </p:sp>
      <p:sp>
        <p:nvSpPr>
          <p:cNvPr id="406" name="Google Shape;406;p25"/>
          <p:cNvSpPr txBox="1"/>
          <p:nvPr/>
        </p:nvSpPr>
        <p:spPr>
          <a:xfrm>
            <a:off x="878174" y="1283110"/>
            <a:ext cx="7572651" cy="74251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a:solidFill>
                  <a:schemeClr val="dk1"/>
                </a:solidFill>
                <a:latin typeface="Times New Roman"/>
                <a:ea typeface="Times New Roman"/>
                <a:cs typeface="Times New Roman"/>
                <a:sym typeface="Times New Roman"/>
              </a:rPr>
              <a:t>6. Chuẩn hoá kiểu gõ dấu tiếng Việt</a:t>
            </a:r>
            <a:endParaRPr sz="3200" b="1">
              <a:solidFill>
                <a:schemeClr val="dk1"/>
              </a:solidFill>
              <a:latin typeface="Times New Roman"/>
              <a:ea typeface="Times New Roman"/>
              <a:cs typeface="Times New Roman"/>
              <a:sym typeface="Times New Roman"/>
            </a:endParaRPr>
          </a:p>
        </p:txBody>
      </p:sp>
      <p:pic>
        <p:nvPicPr>
          <p:cNvPr id="407" name="Google Shape;407;p25"/>
          <p:cNvPicPr preferRelativeResize="0"/>
          <p:nvPr/>
        </p:nvPicPr>
        <p:blipFill>
          <a:blip r:embed="rId3">
            <a:alphaModFix/>
          </a:blip>
          <a:stretch>
            <a:fillRect/>
          </a:stretch>
        </p:blipFill>
        <p:spPr>
          <a:xfrm>
            <a:off x="667503" y="2657163"/>
            <a:ext cx="11200182" cy="3498945"/>
          </a:xfrm>
          <a:prstGeom prst="rect">
            <a:avLst/>
          </a:prstGeom>
          <a:noFill/>
          <a:ln>
            <a:noFill/>
          </a:ln>
        </p:spPr>
      </p:pic>
      <p:sp>
        <p:nvSpPr>
          <p:cNvPr id="7" name="Rectangle 6"/>
          <p:cNvSpPr/>
          <p:nvPr/>
        </p:nvSpPr>
        <p:spPr>
          <a:xfrm>
            <a:off x="878174" y="2133943"/>
            <a:ext cx="8339568" cy="523220"/>
          </a:xfrm>
          <a:prstGeom prst="rect">
            <a:avLst/>
          </a:prstGeom>
        </p:spPr>
        <p:txBody>
          <a:bodyPr wrap="square">
            <a:spAutoFit/>
          </a:bodyPr>
          <a:lstStyle/>
          <a:p>
            <a:pPr marL="457200" indent="-457200" algn="just">
              <a:buFont typeface="Wingdings" panose="05000000000000000000" pitchFamily="2" charset="2"/>
              <a:buChar char="v"/>
            </a:pPr>
            <a:r>
              <a:rPr lang="en-US" sz="2800" dirty="0" err="1" smtClean="0">
                <a:latin typeface="Times New Roman" panose="02020603050405020304" pitchFamily="18" charset="0"/>
                <a:cs typeface="Times New Roman" panose="02020603050405020304" pitchFamily="18" charset="0"/>
              </a:rPr>
              <a:t>Chuẩn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mã</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chuẩn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theo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gõ</a:t>
            </a:r>
            <a:endParaRPr lang="en-US" sz="28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cxnSp>
        <p:nvCxnSpPr>
          <p:cNvPr id="412" name="Google Shape;412;p26"/>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413" name="Google Shape;413;p26"/>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4. THỰC NGHIỆM</a:t>
            </a:r>
            <a:endParaRPr sz="3200" b="1">
              <a:solidFill>
                <a:schemeClr val="dk1"/>
              </a:solidFill>
              <a:latin typeface="Times New Roman"/>
              <a:ea typeface="Times New Roman"/>
              <a:cs typeface="Times New Roman"/>
              <a:sym typeface="Times New Roman"/>
            </a:endParaRPr>
          </a:p>
        </p:txBody>
      </p:sp>
      <p:sp>
        <p:nvSpPr>
          <p:cNvPr id="414" name="Google Shape;414;p26"/>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dirty="0" smtClean="0">
                <a:solidFill>
                  <a:schemeClr val="dk1"/>
                </a:solidFill>
                <a:latin typeface="Times New Roman"/>
                <a:ea typeface="Times New Roman"/>
                <a:cs typeface="Times New Roman"/>
                <a:sym typeface="Times New Roman"/>
              </a:rPr>
              <a:t>29</a:t>
            </a:r>
            <a:endParaRPr sz="2800" b="1" dirty="0">
              <a:solidFill>
                <a:schemeClr val="dk1"/>
              </a:solidFill>
              <a:latin typeface="Times New Roman"/>
              <a:ea typeface="Times New Roman"/>
              <a:cs typeface="Times New Roman"/>
              <a:sym typeface="Times New Roman"/>
            </a:endParaRPr>
          </a:p>
        </p:txBody>
      </p:sp>
      <p:sp>
        <p:nvSpPr>
          <p:cNvPr id="415" name="Google Shape;415;p26"/>
          <p:cNvSpPr txBox="1"/>
          <p:nvPr/>
        </p:nvSpPr>
        <p:spPr>
          <a:xfrm>
            <a:off x="878174" y="1283110"/>
            <a:ext cx="7572651" cy="83099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dirty="0">
                <a:solidFill>
                  <a:schemeClr val="dk1"/>
                </a:solidFill>
                <a:latin typeface="Times New Roman"/>
                <a:ea typeface="Times New Roman"/>
                <a:cs typeface="Times New Roman"/>
                <a:sym typeface="Times New Roman"/>
              </a:rPr>
              <a:t>7. </a:t>
            </a:r>
            <a:r>
              <a:rPr lang="en-US" sz="3200" b="1" dirty="0" err="1">
                <a:solidFill>
                  <a:schemeClr val="dk1"/>
                </a:solidFill>
                <a:latin typeface="Times New Roman"/>
                <a:ea typeface="Times New Roman"/>
                <a:cs typeface="Times New Roman"/>
                <a:sym typeface="Times New Roman"/>
              </a:rPr>
              <a:t>Xoá</a:t>
            </a:r>
            <a:r>
              <a:rPr lang="en-US" sz="3200" b="1" dirty="0">
                <a:solidFill>
                  <a:schemeClr val="dk1"/>
                </a:solidFill>
                <a:latin typeface="Times New Roman"/>
                <a:ea typeface="Times New Roman"/>
                <a:cs typeface="Times New Roman"/>
                <a:sym typeface="Times New Roman"/>
              </a:rPr>
              <a:t> </a:t>
            </a:r>
            <a:r>
              <a:rPr lang="en-US" sz="3200" b="1" dirty="0" err="1">
                <a:solidFill>
                  <a:schemeClr val="dk1"/>
                </a:solidFill>
                <a:latin typeface="Times New Roman"/>
                <a:ea typeface="Times New Roman"/>
                <a:cs typeface="Times New Roman"/>
                <a:sym typeface="Times New Roman"/>
              </a:rPr>
              <a:t>stopword</a:t>
            </a:r>
            <a:endParaRPr sz="3200" b="1" dirty="0">
              <a:solidFill>
                <a:schemeClr val="dk1"/>
              </a:solidFill>
              <a:latin typeface="Times New Roman"/>
              <a:ea typeface="Times New Roman"/>
              <a:cs typeface="Times New Roman"/>
              <a:sym typeface="Times New Roman"/>
            </a:endParaRPr>
          </a:p>
        </p:txBody>
      </p:sp>
      <p:pic>
        <p:nvPicPr>
          <p:cNvPr id="416" name="Google Shape;416;p26"/>
          <p:cNvPicPr preferRelativeResize="0"/>
          <p:nvPr/>
        </p:nvPicPr>
        <p:blipFill>
          <a:blip r:embed="rId3">
            <a:alphaModFix/>
          </a:blip>
          <a:stretch>
            <a:fillRect/>
          </a:stretch>
        </p:blipFill>
        <p:spPr>
          <a:xfrm>
            <a:off x="573151" y="2828117"/>
            <a:ext cx="10815732" cy="3782738"/>
          </a:xfrm>
          <a:prstGeom prst="rect">
            <a:avLst/>
          </a:prstGeom>
          <a:noFill/>
          <a:ln>
            <a:noFill/>
          </a:ln>
        </p:spPr>
      </p:pic>
      <p:sp>
        <p:nvSpPr>
          <p:cNvPr id="7" name="Rectangle 6"/>
          <p:cNvSpPr/>
          <p:nvPr/>
        </p:nvSpPr>
        <p:spPr>
          <a:xfrm>
            <a:off x="878174" y="2133943"/>
            <a:ext cx="7646394" cy="523220"/>
          </a:xfrm>
          <a:prstGeom prst="rect">
            <a:avLst/>
          </a:prstGeom>
        </p:spPr>
        <p:txBody>
          <a:bodyPr wrap="square">
            <a:spAutoFit/>
          </a:bodyPr>
          <a:lstStyle/>
          <a:p>
            <a:pPr marL="457200" indent="-457200" algn="just">
              <a:buFont typeface="Wingdings" panose="05000000000000000000" pitchFamily="2" charset="2"/>
              <a:buChar char="v"/>
            </a:pPr>
            <a:r>
              <a:rPr lang="en-US" sz="2800" dirty="0" err="1" smtClean="0">
                <a:latin typeface="Times New Roman" panose="02020603050405020304" pitchFamily="18" charset="0"/>
                <a:cs typeface="Times New Roman" panose="02020603050405020304" pitchFamily="18" charset="0"/>
              </a:rPr>
              <a:t>Xoá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nhờ</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file txt Vietnamese </a:t>
            </a:r>
            <a:r>
              <a:rPr lang="en-US" sz="2800" dirty="0" err="1" smtClean="0">
                <a:latin typeface="Times New Roman" panose="02020603050405020304" pitchFamily="18" charset="0"/>
                <a:cs typeface="Times New Roman" panose="02020603050405020304" pitchFamily="18" charset="0"/>
              </a:rPr>
              <a:t>stopword</a:t>
            </a:r>
            <a:endParaRPr lang="en-US" sz="28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cxnSp>
        <p:nvCxnSpPr>
          <p:cNvPr id="186" name="Google Shape;186;p3"/>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187" name="Google Shape;187;p3"/>
          <p:cNvSpPr txBox="1"/>
          <p:nvPr/>
        </p:nvSpPr>
        <p:spPr>
          <a:xfrm>
            <a:off x="858982" y="314632"/>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i="0" u="none" strike="noStrike" cap="none">
                <a:solidFill>
                  <a:schemeClr val="dk1"/>
                </a:solidFill>
                <a:latin typeface="Times New Roman"/>
                <a:ea typeface="Times New Roman"/>
                <a:cs typeface="Times New Roman"/>
                <a:sym typeface="Times New Roman"/>
              </a:rPr>
              <a:t>MỤC LỤC</a:t>
            </a:r>
            <a:endParaRPr sz="3200" b="1" i="0" u="none" strike="noStrike" cap="none">
              <a:solidFill>
                <a:schemeClr val="dk1"/>
              </a:solidFill>
              <a:latin typeface="Times New Roman"/>
              <a:ea typeface="Times New Roman"/>
              <a:cs typeface="Times New Roman"/>
              <a:sym typeface="Times New Roman"/>
            </a:endParaRPr>
          </a:p>
        </p:txBody>
      </p:sp>
      <p:sp>
        <p:nvSpPr>
          <p:cNvPr id="188" name="Google Shape;188;p3"/>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i="0" u="none" strike="noStrike" cap="none" dirty="0">
                <a:solidFill>
                  <a:schemeClr val="dk1"/>
                </a:solidFill>
                <a:latin typeface="Times New Roman"/>
                <a:ea typeface="Times New Roman"/>
                <a:cs typeface="Times New Roman"/>
                <a:sym typeface="Times New Roman"/>
              </a:rPr>
              <a:t>3</a:t>
            </a:r>
            <a:endParaRPr sz="2800" b="1" i="0" u="none" strike="noStrike" cap="none" dirty="0">
              <a:solidFill>
                <a:schemeClr val="dk1"/>
              </a:solidFill>
              <a:latin typeface="Times New Roman"/>
              <a:ea typeface="Times New Roman"/>
              <a:cs typeface="Times New Roman"/>
              <a:sym typeface="Times New Roman"/>
            </a:endParaRPr>
          </a:p>
        </p:txBody>
      </p:sp>
      <p:grpSp>
        <p:nvGrpSpPr>
          <p:cNvPr id="189" name="Google Shape;189;p3"/>
          <p:cNvGrpSpPr/>
          <p:nvPr/>
        </p:nvGrpSpPr>
        <p:grpSpPr>
          <a:xfrm>
            <a:off x="-3279695" y="708414"/>
            <a:ext cx="14269111" cy="6773277"/>
            <a:chOff x="-5689066" y="-870836"/>
            <a:chExt cx="14269111" cy="6773277"/>
          </a:xfrm>
        </p:grpSpPr>
        <p:sp>
          <p:nvSpPr>
            <p:cNvPr id="190" name="Google Shape;190;p3"/>
            <p:cNvSpPr/>
            <p:nvPr/>
          </p:nvSpPr>
          <p:spPr>
            <a:xfrm>
              <a:off x="-5689066" y="-870836"/>
              <a:ext cx="6773277" cy="6773277"/>
            </a:xfrm>
            <a:prstGeom prst="blockArc">
              <a:avLst>
                <a:gd name="adj1" fmla="val 18900000"/>
                <a:gd name="adj2" fmla="val 2700000"/>
                <a:gd name="adj3" fmla="val 319"/>
              </a:avLst>
            </a:prstGeom>
            <a:noFill/>
            <a:ln w="15875" cap="rnd" cmpd="sng">
              <a:solidFill>
                <a:srgbClr val="8225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473950" y="314374"/>
              <a:ext cx="8106095" cy="629151"/>
            </a:xfrm>
            <a:prstGeom prst="rect">
              <a:avLst/>
            </a:prstGeom>
            <a:solidFill>
              <a:srgbClr val="A52F0D"/>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txBox="1"/>
            <p:nvPr/>
          </p:nvSpPr>
          <p:spPr>
            <a:xfrm>
              <a:off x="473950" y="314374"/>
              <a:ext cx="8106095" cy="629151"/>
            </a:xfrm>
            <a:prstGeom prst="rect">
              <a:avLst/>
            </a:prstGeom>
            <a:noFill/>
            <a:ln>
              <a:noFill/>
            </a:ln>
          </p:spPr>
          <p:txBody>
            <a:bodyPr spcFirstLastPara="1" wrap="square" lIns="499375" tIns="81275" rIns="81275" bIns="81275" anchor="ctr" anchorCtr="0">
              <a:noAutofit/>
            </a:bodyPr>
            <a:lstStyle/>
            <a:p>
              <a:pPr marL="0" marR="0" lvl="0" indent="0" algn="l" rtl="0">
                <a:lnSpc>
                  <a:spcPct val="90000"/>
                </a:lnSpc>
                <a:spcBef>
                  <a:spcPts val="0"/>
                </a:spcBef>
                <a:spcAft>
                  <a:spcPts val="0"/>
                </a:spcAft>
                <a:buNone/>
              </a:pPr>
              <a:r>
                <a:rPr lang="en-US" sz="3200" b="0" i="0" u="none" strike="noStrike" cap="none">
                  <a:solidFill>
                    <a:schemeClr val="lt1"/>
                  </a:solidFill>
                  <a:latin typeface="Times New Roman"/>
                  <a:ea typeface="Times New Roman"/>
                  <a:cs typeface="Times New Roman"/>
                  <a:sym typeface="Times New Roman"/>
                </a:rPr>
                <a:t>Tổng quan đề tài</a:t>
              </a:r>
              <a:endParaRPr sz="3200" b="0" i="0" u="none" strike="noStrike" cap="none">
                <a:solidFill>
                  <a:schemeClr val="lt1"/>
                </a:solidFill>
                <a:latin typeface="Times New Roman"/>
                <a:ea typeface="Times New Roman"/>
                <a:cs typeface="Times New Roman"/>
                <a:sym typeface="Times New Roman"/>
              </a:endParaRPr>
            </a:p>
          </p:txBody>
        </p:sp>
        <p:sp>
          <p:nvSpPr>
            <p:cNvPr id="193" name="Google Shape;193;p3"/>
            <p:cNvSpPr/>
            <p:nvPr/>
          </p:nvSpPr>
          <p:spPr>
            <a:xfrm>
              <a:off x="80730" y="235730"/>
              <a:ext cx="786439" cy="786439"/>
            </a:xfrm>
            <a:prstGeom prst="ellipse">
              <a:avLst/>
            </a:prstGeom>
            <a:solidFill>
              <a:schemeClr val="lt1"/>
            </a:solidFill>
            <a:ln w="15875" cap="rnd" cmpd="sng">
              <a:solidFill>
                <a:srgbClr val="A52F0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924782" y="1257800"/>
              <a:ext cx="7655263" cy="629151"/>
            </a:xfrm>
            <a:prstGeom prst="rect">
              <a:avLst/>
            </a:prstGeom>
            <a:solidFill>
              <a:srgbClr val="A52F0D"/>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txBox="1"/>
            <p:nvPr/>
          </p:nvSpPr>
          <p:spPr>
            <a:xfrm>
              <a:off x="924782" y="1257800"/>
              <a:ext cx="7655263" cy="629151"/>
            </a:xfrm>
            <a:prstGeom prst="rect">
              <a:avLst/>
            </a:prstGeom>
            <a:noFill/>
            <a:ln>
              <a:noFill/>
            </a:ln>
          </p:spPr>
          <p:txBody>
            <a:bodyPr spcFirstLastPara="1" wrap="square" lIns="499375" tIns="81275" rIns="81275" bIns="81275" anchor="ctr" anchorCtr="0">
              <a:noAutofit/>
            </a:bodyPr>
            <a:lstStyle/>
            <a:p>
              <a:pPr marL="0" marR="0" lvl="0" indent="0" algn="l" rtl="0">
                <a:lnSpc>
                  <a:spcPct val="90000"/>
                </a:lnSpc>
                <a:spcBef>
                  <a:spcPts val="0"/>
                </a:spcBef>
                <a:spcAft>
                  <a:spcPts val="0"/>
                </a:spcAft>
                <a:buNone/>
              </a:pPr>
              <a:r>
                <a:rPr lang="en-US" sz="3200" b="0" i="0" u="none" strike="noStrike" cap="none">
                  <a:solidFill>
                    <a:schemeClr val="lt1"/>
                  </a:solidFill>
                  <a:latin typeface="Times New Roman"/>
                  <a:ea typeface="Times New Roman"/>
                  <a:cs typeface="Times New Roman"/>
                  <a:sym typeface="Times New Roman"/>
                </a:rPr>
                <a:t>Cơ sở lý thuyết</a:t>
              </a:r>
              <a:endParaRPr sz="3200" b="0" i="0" u="none" strike="noStrike" cap="none">
                <a:solidFill>
                  <a:schemeClr val="lt1"/>
                </a:solidFill>
                <a:latin typeface="Times New Roman"/>
                <a:ea typeface="Times New Roman"/>
                <a:cs typeface="Times New Roman"/>
                <a:sym typeface="Times New Roman"/>
              </a:endParaRPr>
            </a:p>
          </p:txBody>
        </p:sp>
        <p:sp>
          <p:nvSpPr>
            <p:cNvPr id="196" name="Google Shape;196;p3"/>
            <p:cNvSpPr/>
            <p:nvPr/>
          </p:nvSpPr>
          <p:spPr>
            <a:xfrm>
              <a:off x="531562" y="1179156"/>
              <a:ext cx="786439" cy="786439"/>
            </a:xfrm>
            <a:prstGeom prst="ellipse">
              <a:avLst/>
            </a:prstGeom>
            <a:solidFill>
              <a:schemeClr val="lt1"/>
            </a:solidFill>
            <a:ln w="15875" cap="rnd" cmpd="sng">
              <a:solidFill>
                <a:srgbClr val="A52F0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1063151" y="2201226"/>
              <a:ext cx="7516894" cy="629151"/>
            </a:xfrm>
            <a:prstGeom prst="rect">
              <a:avLst/>
            </a:prstGeom>
            <a:solidFill>
              <a:srgbClr val="A52F0D"/>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txBox="1"/>
            <p:nvPr/>
          </p:nvSpPr>
          <p:spPr>
            <a:xfrm>
              <a:off x="1063151" y="2201226"/>
              <a:ext cx="7516894" cy="629151"/>
            </a:xfrm>
            <a:prstGeom prst="rect">
              <a:avLst/>
            </a:prstGeom>
            <a:noFill/>
            <a:ln>
              <a:noFill/>
            </a:ln>
          </p:spPr>
          <p:txBody>
            <a:bodyPr spcFirstLastPara="1" wrap="square" lIns="499375" tIns="81275" rIns="81275" bIns="81275" anchor="ctr" anchorCtr="0">
              <a:noAutofit/>
            </a:bodyPr>
            <a:lstStyle/>
            <a:p>
              <a:pPr marL="0" marR="0" lvl="0" indent="0" algn="l" rtl="0">
                <a:lnSpc>
                  <a:spcPct val="90000"/>
                </a:lnSpc>
                <a:spcBef>
                  <a:spcPts val="0"/>
                </a:spcBef>
                <a:spcAft>
                  <a:spcPts val="0"/>
                </a:spcAft>
                <a:buNone/>
              </a:pPr>
              <a:r>
                <a:rPr lang="en-US" sz="3200" b="0" i="0" u="none" strike="noStrike" cap="none">
                  <a:solidFill>
                    <a:schemeClr val="lt1"/>
                  </a:solidFill>
                  <a:latin typeface="Times New Roman"/>
                  <a:ea typeface="Times New Roman"/>
                  <a:cs typeface="Times New Roman"/>
                  <a:sym typeface="Times New Roman"/>
                </a:rPr>
                <a:t>Mô hình bài toán</a:t>
              </a:r>
              <a:endParaRPr sz="3200" b="0" i="0" u="none" strike="noStrike" cap="none">
                <a:solidFill>
                  <a:schemeClr val="lt1"/>
                </a:solidFill>
                <a:latin typeface="Times New Roman"/>
                <a:ea typeface="Times New Roman"/>
                <a:cs typeface="Times New Roman"/>
                <a:sym typeface="Times New Roman"/>
              </a:endParaRPr>
            </a:p>
          </p:txBody>
        </p:sp>
        <p:sp>
          <p:nvSpPr>
            <p:cNvPr id="199" name="Google Shape;199;p3"/>
            <p:cNvSpPr/>
            <p:nvPr/>
          </p:nvSpPr>
          <p:spPr>
            <a:xfrm>
              <a:off x="669931" y="2122582"/>
              <a:ext cx="786439" cy="786439"/>
            </a:xfrm>
            <a:prstGeom prst="ellipse">
              <a:avLst/>
            </a:prstGeom>
            <a:solidFill>
              <a:schemeClr val="lt1"/>
            </a:solidFill>
            <a:ln w="15875" cap="rnd" cmpd="sng">
              <a:solidFill>
                <a:srgbClr val="A52F0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924782" y="3144652"/>
              <a:ext cx="7655263" cy="629151"/>
            </a:xfrm>
            <a:prstGeom prst="rect">
              <a:avLst/>
            </a:prstGeom>
            <a:solidFill>
              <a:srgbClr val="A52F0D"/>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txBox="1"/>
            <p:nvPr/>
          </p:nvSpPr>
          <p:spPr>
            <a:xfrm>
              <a:off x="924782" y="3144652"/>
              <a:ext cx="7655263" cy="629151"/>
            </a:xfrm>
            <a:prstGeom prst="rect">
              <a:avLst/>
            </a:prstGeom>
            <a:noFill/>
            <a:ln>
              <a:noFill/>
            </a:ln>
          </p:spPr>
          <p:txBody>
            <a:bodyPr spcFirstLastPara="1" wrap="square" lIns="499375" tIns="81275" rIns="81275" bIns="81275" anchor="ctr" anchorCtr="0">
              <a:noAutofit/>
            </a:bodyPr>
            <a:lstStyle/>
            <a:p>
              <a:pPr marL="0" marR="0" lvl="0" indent="0" algn="l" rtl="0">
                <a:lnSpc>
                  <a:spcPct val="90000"/>
                </a:lnSpc>
                <a:spcBef>
                  <a:spcPts val="0"/>
                </a:spcBef>
                <a:spcAft>
                  <a:spcPts val="0"/>
                </a:spcAft>
                <a:buNone/>
              </a:pPr>
              <a:r>
                <a:rPr lang="en-US" sz="3200" b="0" i="0" u="none" strike="noStrike" cap="none">
                  <a:solidFill>
                    <a:schemeClr val="lt1"/>
                  </a:solidFill>
                  <a:latin typeface="Times New Roman"/>
                  <a:ea typeface="Times New Roman"/>
                  <a:cs typeface="Times New Roman"/>
                  <a:sym typeface="Times New Roman"/>
                </a:rPr>
                <a:t>Thực nghiệm</a:t>
              </a:r>
              <a:endParaRPr sz="3200" b="0" i="0" u="none" strike="noStrike" cap="none">
                <a:solidFill>
                  <a:schemeClr val="lt1"/>
                </a:solidFill>
                <a:latin typeface="Times New Roman"/>
                <a:ea typeface="Times New Roman"/>
                <a:cs typeface="Times New Roman"/>
                <a:sym typeface="Times New Roman"/>
              </a:endParaRPr>
            </a:p>
          </p:txBody>
        </p:sp>
        <p:sp>
          <p:nvSpPr>
            <p:cNvPr id="202" name="Google Shape;202;p3"/>
            <p:cNvSpPr/>
            <p:nvPr/>
          </p:nvSpPr>
          <p:spPr>
            <a:xfrm>
              <a:off x="531562" y="3066008"/>
              <a:ext cx="786439" cy="786439"/>
            </a:xfrm>
            <a:prstGeom prst="ellipse">
              <a:avLst/>
            </a:prstGeom>
            <a:solidFill>
              <a:schemeClr val="lt1"/>
            </a:solidFill>
            <a:ln w="15875" cap="rnd" cmpd="sng">
              <a:solidFill>
                <a:srgbClr val="A52F0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473950" y="4088078"/>
              <a:ext cx="8106095" cy="629151"/>
            </a:xfrm>
            <a:prstGeom prst="rect">
              <a:avLst/>
            </a:prstGeom>
            <a:solidFill>
              <a:srgbClr val="A52F0D"/>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txBox="1"/>
            <p:nvPr/>
          </p:nvSpPr>
          <p:spPr>
            <a:xfrm>
              <a:off x="473950" y="4088078"/>
              <a:ext cx="8106095" cy="629151"/>
            </a:xfrm>
            <a:prstGeom prst="rect">
              <a:avLst/>
            </a:prstGeom>
            <a:noFill/>
            <a:ln>
              <a:noFill/>
            </a:ln>
          </p:spPr>
          <p:txBody>
            <a:bodyPr spcFirstLastPara="1" wrap="square" lIns="499375" tIns="81275" rIns="81275" bIns="81275" anchor="ctr" anchorCtr="0">
              <a:noAutofit/>
            </a:bodyPr>
            <a:lstStyle/>
            <a:p>
              <a:pPr marL="0" marR="0" lvl="0" indent="0" algn="l" rtl="0">
                <a:lnSpc>
                  <a:spcPct val="90000"/>
                </a:lnSpc>
                <a:spcBef>
                  <a:spcPts val="0"/>
                </a:spcBef>
                <a:spcAft>
                  <a:spcPts val="0"/>
                </a:spcAft>
                <a:buNone/>
              </a:pPr>
              <a:r>
                <a:rPr lang="en-US" sz="3200" b="0" i="0" u="none" strike="noStrike" cap="none">
                  <a:solidFill>
                    <a:schemeClr val="lt1"/>
                  </a:solidFill>
                  <a:latin typeface="Times New Roman"/>
                  <a:ea typeface="Times New Roman"/>
                  <a:cs typeface="Times New Roman"/>
                  <a:sym typeface="Times New Roman"/>
                </a:rPr>
                <a:t>Kết luận</a:t>
              </a:r>
              <a:endParaRPr sz="3200" b="0" i="0" u="none" strike="noStrike" cap="none">
                <a:solidFill>
                  <a:schemeClr val="lt1"/>
                </a:solidFill>
                <a:latin typeface="Times New Roman"/>
                <a:ea typeface="Times New Roman"/>
                <a:cs typeface="Times New Roman"/>
                <a:sym typeface="Times New Roman"/>
              </a:endParaRPr>
            </a:p>
          </p:txBody>
        </p:sp>
        <p:sp>
          <p:nvSpPr>
            <p:cNvPr id="205" name="Google Shape;205;p3"/>
            <p:cNvSpPr/>
            <p:nvPr/>
          </p:nvSpPr>
          <p:spPr>
            <a:xfrm>
              <a:off x="80730" y="4009434"/>
              <a:ext cx="786439" cy="786439"/>
            </a:xfrm>
            <a:prstGeom prst="ellipse">
              <a:avLst/>
            </a:prstGeom>
            <a:solidFill>
              <a:schemeClr val="lt1"/>
            </a:solidFill>
            <a:ln w="15875" cap="rnd" cmpd="sng">
              <a:solidFill>
                <a:srgbClr val="A52F0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3"/>
          <p:cNvSpPr txBox="1"/>
          <p:nvPr/>
        </p:nvSpPr>
        <p:spPr>
          <a:xfrm>
            <a:off x="2644026" y="1944914"/>
            <a:ext cx="497870" cy="565655"/>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rgbClr val="A53010"/>
              </a:buClr>
              <a:buSzPts val="3600"/>
              <a:buFont typeface="Times New Roman"/>
              <a:buNone/>
            </a:pPr>
            <a:r>
              <a:rPr lang="en-US" sz="3600" b="1" i="0" u="none" strike="noStrike" cap="none">
                <a:solidFill>
                  <a:srgbClr val="A53010"/>
                </a:solidFill>
                <a:latin typeface="Times New Roman"/>
                <a:ea typeface="Times New Roman"/>
                <a:cs typeface="Times New Roman"/>
                <a:sym typeface="Times New Roman"/>
              </a:rPr>
              <a:t>1</a:t>
            </a:r>
            <a:endParaRPr sz="3600" b="1" i="0" u="none" strike="noStrike" cap="none">
              <a:solidFill>
                <a:srgbClr val="A53010"/>
              </a:solidFill>
              <a:latin typeface="Times New Roman"/>
              <a:ea typeface="Times New Roman"/>
              <a:cs typeface="Times New Roman"/>
              <a:sym typeface="Times New Roman"/>
            </a:endParaRPr>
          </a:p>
        </p:txBody>
      </p:sp>
      <p:sp>
        <p:nvSpPr>
          <p:cNvPr id="207" name="Google Shape;207;p3"/>
          <p:cNvSpPr txBox="1"/>
          <p:nvPr/>
        </p:nvSpPr>
        <p:spPr>
          <a:xfrm>
            <a:off x="3083840" y="2876233"/>
            <a:ext cx="497870" cy="565655"/>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rgbClr val="A53010"/>
              </a:buClr>
              <a:buSzPts val="3600"/>
              <a:buFont typeface="Times New Roman"/>
              <a:buNone/>
            </a:pPr>
            <a:r>
              <a:rPr lang="en-US" sz="3600" b="1" i="0" u="none" strike="noStrike" cap="none">
                <a:solidFill>
                  <a:srgbClr val="A53010"/>
                </a:solidFill>
                <a:latin typeface="Times New Roman"/>
                <a:ea typeface="Times New Roman"/>
                <a:cs typeface="Times New Roman"/>
                <a:sym typeface="Times New Roman"/>
              </a:rPr>
              <a:t>2</a:t>
            </a:r>
            <a:endParaRPr sz="3600" b="1" i="0" u="none" strike="noStrike" cap="none">
              <a:solidFill>
                <a:srgbClr val="A53010"/>
              </a:solidFill>
              <a:latin typeface="Times New Roman"/>
              <a:ea typeface="Times New Roman"/>
              <a:cs typeface="Times New Roman"/>
              <a:sym typeface="Times New Roman"/>
            </a:endParaRPr>
          </a:p>
        </p:txBody>
      </p:sp>
      <p:sp>
        <p:nvSpPr>
          <p:cNvPr id="208" name="Google Shape;208;p3"/>
          <p:cNvSpPr txBox="1"/>
          <p:nvPr/>
        </p:nvSpPr>
        <p:spPr>
          <a:xfrm>
            <a:off x="3214466" y="3812224"/>
            <a:ext cx="497870" cy="565655"/>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rgbClr val="A53010"/>
              </a:buClr>
              <a:buSzPts val="3600"/>
              <a:buFont typeface="Times New Roman"/>
              <a:buNone/>
            </a:pPr>
            <a:r>
              <a:rPr lang="en-US" sz="3600" b="1" i="0" u="none" strike="noStrike" cap="none">
                <a:solidFill>
                  <a:srgbClr val="A53010"/>
                </a:solidFill>
                <a:latin typeface="Times New Roman"/>
                <a:ea typeface="Times New Roman"/>
                <a:cs typeface="Times New Roman"/>
                <a:sym typeface="Times New Roman"/>
              </a:rPr>
              <a:t>3</a:t>
            </a:r>
            <a:endParaRPr sz="3600" b="1" i="0" u="none" strike="noStrike" cap="none">
              <a:solidFill>
                <a:srgbClr val="A53010"/>
              </a:solidFill>
              <a:latin typeface="Times New Roman"/>
              <a:ea typeface="Times New Roman"/>
              <a:cs typeface="Times New Roman"/>
              <a:sym typeface="Times New Roman"/>
            </a:endParaRPr>
          </a:p>
        </p:txBody>
      </p:sp>
      <p:sp>
        <p:nvSpPr>
          <p:cNvPr id="209" name="Google Shape;209;p3"/>
          <p:cNvSpPr txBox="1"/>
          <p:nvPr/>
        </p:nvSpPr>
        <p:spPr>
          <a:xfrm>
            <a:off x="3063812" y="4748215"/>
            <a:ext cx="497870" cy="565655"/>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rgbClr val="A53010"/>
              </a:buClr>
              <a:buSzPts val="3600"/>
              <a:buFont typeface="Times New Roman"/>
              <a:buNone/>
            </a:pPr>
            <a:r>
              <a:rPr lang="en-US" sz="3600" b="1" i="0" u="none" strike="noStrike" cap="none">
                <a:solidFill>
                  <a:srgbClr val="A53010"/>
                </a:solidFill>
                <a:latin typeface="Times New Roman"/>
                <a:ea typeface="Times New Roman"/>
                <a:cs typeface="Times New Roman"/>
                <a:sym typeface="Times New Roman"/>
              </a:rPr>
              <a:t>4</a:t>
            </a:r>
            <a:endParaRPr sz="3600" b="1" i="0" u="none" strike="noStrike" cap="none">
              <a:solidFill>
                <a:srgbClr val="A53010"/>
              </a:solidFill>
              <a:latin typeface="Times New Roman"/>
              <a:ea typeface="Times New Roman"/>
              <a:cs typeface="Times New Roman"/>
              <a:sym typeface="Times New Roman"/>
            </a:endParaRPr>
          </a:p>
        </p:txBody>
      </p:sp>
      <p:sp>
        <p:nvSpPr>
          <p:cNvPr id="210" name="Google Shape;210;p3"/>
          <p:cNvSpPr txBox="1"/>
          <p:nvPr/>
        </p:nvSpPr>
        <p:spPr>
          <a:xfrm>
            <a:off x="2644026" y="5713013"/>
            <a:ext cx="497870" cy="565655"/>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rgbClr val="A53010"/>
              </a:buClr>
              <a:buSzPts val="3600"/>
              <a:buFont typeface="Times New Roman"/>
              <a:buNone/>
            </a:pPr>
            <a:r>
              <a:rPr lang="en-US" sz="3600" b="1" i="0" u="none" strike="noStrike" cap="none">
                <a:solidFill>
                  <a:srgbClr val="A53010"/>
                </a:solidFill>
                <a:latin typeface="Times New Roman"/>
                <a:ea typeface="Times New Roman"/>
                <a:cs typeface="Times New Roman"/>
                <a:sym typeface="Times New Roman"/>
              </a:rPr>
              <a:t>5</a:t>
            </a:r>
            <a:endParaRPr sz="3600" b="1" i="0" u="none" strike="noStrike" cap="none">
              <a:solidFill>
                <a:srgbClr val="A5301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cxnSp>
        <p:nvCxnSpPr>
          <p:cNvPr id="421" name="Google Shape;421;p27"/>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422" name="Google Shape;422;p27"/>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4. THỰC NGHIỆM</a:t>
            </a:r>
            <a:endParaRPr sz="3200" b="1">
              <a:solidFill>
                <a:schemeClr val="dk1"/>
              </a:solidFill>
              <a:latin typeface="Times New Roman"/>
              <a:ea typeface="Times New Roman"/>
              <a:cs typeface="Times New Roman"/>
              <a:sym typeface="Times New Roman"/>
            </a:endParaRPr>
          </a:p>
        </p:txBody>
      </p:sp>
      <p:sp>
        <p:nvSpPr>
          <p:cNvPr id="423" name="Google Shape;423;p27"/>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dirty="0" smtClean="0">
                <a:solidFill>
                  <a:schemeClr val="dk1"/>
                </a:solidFill>
                <a:latin typeface="Times New Roman"/>
                <a:ea typeface="Times New Roman"/>
                <a:cs typeface="Times New Roman"/>
                <a:sym typeface="Times New Roman"/>
              </a:rPr>
              <a:t>30</a:t>
            </a:r>
            <a:endParaRPr sz="2800" b="1" dirty="0">
              <a:solidFill>
                <a:schemeClr val="dk1"/>
              </a:solidFill>
              <a:latin typeface="Times New Roman"/>
              <a:ea typeface="Times New Roman"/>
              <a:cs typeface="Times New Roman"/>
              <a:sym typeface="Times New Roman"/>
            </a:endParaRPr>
          </a:p>
        </p:txBody>
      </p:sp>
      <p:sp>
        <p:nvSpPr>
          <p:cNvPr id="424" name="Google Shape;424;p27"/>
          <p:cNvSpPr txBox="1"/>
          <p:nvPr/>
        </p:nvSpPr>
        <p:spPr>
          <a:xfrm>
            <a:off x="878174" y="1283110"/>
            <a:ext cx="7572651" cy="83099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a:solidFill>
                  <a:schemeClr val="dk1"/>
                </a:solidFill>
                <a:latin typeface="Times New Roman"/>
                <a:ea typeface="Times New Roman"/>
                <a:cs typeface="Times New Roman"/>
                <a:sym typeface="Times New Roman"/>
              </a:rPr>
              <a:t>8. Chuyển văn bản thành ngữ nghĩa</a:t>
            </a:r>
            <a:endParaRPr sz="3200" b="1">
              <a:solidFill>
                <a:schemeClr val="dk1"/>
              </a:solidFill>
              <a:latin typeface="Times New Roman"/>
              <a:ea typeface="Times New Roman"/>
              <a:cs typeface="Times New Roman"/>
              <a:sym typeface="Times New Roman"/>
            </a:endParaRPr>
          </a:p>
        </p:txBody>
      </p:sp>
      <p:pic>
        <p:nvPicPr>
          <p:cNvPr id="2" name="Picture 1"/>
          <p:cNvPicPr>
            <a:picLocks noChangeAspect="1"/>
          </p:cNvPicPr>
          <p:nvPr/>
        </p:nvPicPr>
        <p:blipFill>
          <a:blip r:embed="rId3"/>
          <a:stretch>
            <a:fillRect/>
          </a:stretch>
        </p:blipFill>
        <p:spPr>
          <a:xfrm>
            <a:off x="951885" y="3256606"/>
            <a:ext cx="10705127" cy="1000628"/>
          </a:xfrm>
          <a:prstGeom prst="rect">
            <a:avLst/>
          </a:prstGeom>
        </p:spPr>
      </p:pic>
      <p:sp>
        <p:nvSpPr>
          <p:cNvPr id="8" name="Rectangle 7"/>
          <p:cNvSpPr/>
          <p:nvPr/>
        </p:nvSpPr>
        <p:spPr>
          <a:xfrm>
            <a:off x="878174" y="2133943"/>
            <a:ext cx="7646394" cy="523220"/>
          </a:xfrm>
          <a:prstGeom prst="rect">
            <a:avLst/>
          </a:prstGeom>
        </p:spPr>
        <p:txBody>
          <a:bodyPr wrap="square">
            <a:spAutoFit/>
          </a:bodyPr>
          <a:lstStyle/>
          <a:p>
            <a:pPr marL="457200" indent="-457200" algn="just">
              <a:buFont typeface="Wingdings" panose="05000000000000000000" pitchFamily="2" charset="2"/>
              <a:buChar char="v"/>
            </a:pP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viện</a:t>
            </a:r>
            <a:r>
              <a:rPr lang="en-US" sz="2800" dirty="0" smtClean="0">
                <a:latin typeface="Times New Roman" panose="02020603050405020304" pitchFamily="18" charset="0"/>
                <a:cs typeface="Times New Roman" panose="02020603050405020304" pitchFamily="18" charset="0"/>
              </a:rPr>
              <a:t> </a:t>
            </a:r>
            <a:r>
              <a:rPr lang="en-US" sz="2800" dirty="0" err="1">
                <a:solidFill>
                  <a:schemeClr val="dk1"/>
                </a:solidFill>
                <a:latin typeface="Times New Roman"/>
                <a:ea typeface="Times New Roman"/>
                <a:cs typeface="Times New Roman"/>
                <a:sym typeface="Times New Roman"/>
              </a:rPr>
              <a:t>Underthesea</a:t>
            </a:r>
            <a:r>
              <a:rPr lang="en-US" sz="2800" dirty="0" smtClean="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cxnSp>
        <p:nvCxnSpPr>
          <p:cNvPr id="430" name="Google Shape;430;p28"/>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431" name="Google Shape;431;p28"/>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4. THỰC NGHIỆM</a:t>
            </a:r>
            <a:endParaRPr sz="3200" b="1">
              <a:solidFill>
                <a:schemeClr val="dk1"/>
              </a:solidFill>
              <a:latin typeface="Times New Roman"/>
              <a:ea typeface="Times New Roman"/>
              <a:cs typeface="Times New Roman"/>
              <a:sym typeface="Times New Roman"/>
            </a:endParaRPr>
          </a:p>
        </p:txBody>
      </p:sp>
      <p:sp>
        <p:nvSpPr>
          <p:cNvPr id="432" name="Google Shape;432;p28"/>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dirty="0" smtClean="0">
                <a:solidFill>
                  <a:schemeClr val="dk1"/>
                </a:solidFill>
                <a:latin typeface="Times New Roman"/>
                <a:ea typeface="Times New Roman"/>
                <a:cs typeface="Times New Roman"/>
                <a:sym typeface="Times New Roman"/>
              </a:rPr>
              <a:t>31</a:t>
            </a:r>
            <a:endParaRPr sz="2800" b="1" dirty="0">
              <a:solidFill>
                <a:schemeClr val="dk1"/>
              </a:solidFill>
              <a:latin typeface="Times New Roman"/>
              <a:ea typeface="Times New Roman"/>
              <a:cs typeface="Times New Roman"/>
              <a:sym typeface="Times New Roman"/>
            </a:endParaRPr>
          </a:p>
        </p:txBody>
      </p:sp>
      <p:sp>
        <p:nvSpPr>
          <p:cNvPr id="433" name="Google Shape;433;p28"/>
          <p:cNvSpPr txBox="1"/>
          <p:nvPr/>
        </p:nvSpPr>
        <p:spPr>
          <a:xfrm>
            <a:off x="878174" y="1283110"/>
            <a:ext cx="7572651" cy="83099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a:solidFill>
                  <a:schemeClr val="dk1"/>
                </a:solidFill>
                <a:latin typeface="Times New Roman"/>
                <a:ea typeface="Times New Roman"/>
                <a:cs typeface="Times New Roman"/>
                <a:sym typeface="Times New Roman"/>
              </a:rPr>
              <a:t>9. Chuyển văn bản thành vector</a:t>
            </a:r>
            <a:endParaRPr sz="3200" b="1">
              <a:solidFill>
                <a:schemeClr val="dk1"/>
              </a:solidFill>
              <a:latin typeface="Times New Roman"/>
              <a:ea typeface="Times New Roman"/>
              <a:cs typeface="Times New Roman"/>
              <a:sym typeface="Times New Roman"/>
            </a:endParaRPr>
          </a:p>
        </p:txBody>
      </p:sp>
      <p:pic>
        <p:nvPicPr>
          <p:cNvPr id="434" name="Google Shape;434;p28"/>
          <p:cNvPicPr preferRelativeResize="0"/>
          <p:nvPr/>
        </p:nvPicPr>
        <p:blipFill>
          <a:blip r:embed="rId3">
            <a:alphaModFix/>
          </a:blip>
          <a:stretch>
            <a:fillRect/>
          </a:stretch>
        </p:blipFill>
        <p:spPr>
          <a:xfrm>
            <a:off x="1537855" y="3107886"/>
            <a:ext cx="9851028" cy="3351908"/>
          </a:xfrm>
          <a:prstGeom prst="rect">
            <a:avLst/>
          </a:prstGeom>
          <a:noFill/>
          <a:ln>
            <a:noFill/>
          </a:ln>
        </p:spPr>
      </p:pic>
      <p:sp>
        <p:nvSpPr>
          <p:cNvPr id="8" name="Rectangle 7"/>
          <p:cNvSpPr/>
          <p:nvPr/>
        </p:nvSpPr>
        <p:spPr>
          <a:xfrm>
            <a:off x="878174" y="2133943"/>
            <a:ext cx="10778838" cy="954107"/>
          </a:xfrm>
          <a:prstGeom prst="rect">
            <a:avLst/>
          </a:prstGeom>
        </p:spPr>
        <p:txBody>
          <a:bodyPr wrap="square">
            <a:spAutoFit/>
          </a:bodyPr>
          <a:lstStyle/>
          <a:p>
            <a:pPr marL="457200" indent="-457200" algn="just">
              <a:buFont typeface="Wingdings" panose="05000000000000000000" pitchFamily="2" charset="2"/>
              <a:buChar char="v"/>
            </a:pP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CountVector</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transform()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chuyển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thành</a:t>
            </a:r>
            <a:r>
              <a:rPr lang="en-US" sz="2800" dirty="0" smtClean="0">
                <a:latin typeface="Times New Roman" panose="02020603050405020304" pitchFamily="18" charset="0"/>
                <a:cs typeface="Times New Roman" panose="02020603050405020304" pitchFamily="18" charset="0"/>
              </a:rPr>
              <a:t> vector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toarry</a:t>
            </a:r>
            <a:r>
              <a:rPr lang="en-US" sz="2800" b="1"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thành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numpy</a:t>
            </a:r>
            <a:endParaRPr lang="en-US" sz="28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cxnSp>
        <p:nvCxnSpPr>
          <p:cNvPr id="439" name="Google Shape;439;p29"/>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440" name="Google Shape;440;p29"/>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4. THỰC NGHIỆM</a:t>
            </a:r>
            <a:endParaRPr sz="3200" b="1">
              <a:solidFill>
                <a:schemeClr val="dk1"/>
              </a:solidFill>
              <a:latin typeface="Times New Roman"/>
              <a:ea typeface="Times New Roman"/>
              <a:cs typeface="Times New Roman"/>
              <a:sym typeface="Times New Roman"/>
            </a:endParaRPr>
          </a:p>
        </p:txBody>
      </p:sp>
      <p:sp>
        <p:nvSpPr>
          <p:cNvPr id="441" name="Google Shape;441;p29"/>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dirty="0" smtClean="0">
                <a:solidFill>
                  <a:schemeClr val="dk1"/>
                </a:solidFill>
                <a:latin typeface="Times New Roman"/>
                <a:ea typeface="Times New Roman"/>
                <a:cs typeface="Times New Roman"/>
                <a:sym typeface="Times New Roman"/>
              </a:rPr>
              <a:t>32</a:t>
            </a:r>
            <a:endParaRPr sz="2800" b="1" dirty="0">
              <a:solidFill>
                <a:schemeClr val="dk1"/>
              </a:solidFill>
              <a:latin typeface="Times New Roman"/>
              <a:ea typeface="Times New Roman"/>
              <a:cs typeface="Times New Roman"/>
              <a:sym typeface="Times New Roman"/>
            </a:endParaRPr>
          </a:p>
        </p:txBody>
      </p:sp>
      <p:sp>
        <p:nvSpPr>
          <p:cNvPr id="442" name="Google Shape;442;p29"/>
          <p:cNvSpPr txBox="1"/>
          <p:nvPr/>
        </p:nvSpPr>
        <p:spPr>
          <a:xfrm>
            <a:off x="878174" y="1283110"/>
            <a:ext cx="7572651" cy="74251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a:solidFill>
                  <a:schemeClr val="dk1"/>
                </a:solidFill>
                <a:latin typeface="Times New Roman"/>
                <a:ea typeface="Times New Roman"/>
                <a:cs typeface="Times New Roman"/>
                <a:sym typeface="Times New Roman"/>
              </a:rPr>
              <a:t>10. Tìm kiếm và so khớp</a:t>
            </a:r>
            <a:endParaRPr sz="3200" b="1">
              <a:solidFill>
                <a:schemeClr val="dk1"/>
              </a:solidFill>
              <a:latin typeface="Times New Roman"/>
              <a:ea typeface="Times New Roman"/>
              <a:cs typeface="Times New Roman"/>
              <a:sym typeface="Times New Roman"/>
            </a:endParaRPr>
          </a:p>
        </p:txBody>
      </p:sp>
      <p:pic>
        <p:nvPicPr>
          <p:cNvPr id="443" name="Google Shape;443;p29"/>
          <p:cNvPicPr preferRelativeResize="0"/>
          <p:nvPr/>
        </p:nvPicPr>
        <p:blipFill>
          <a:blip r:embed="rId3">
            <a:alphaModFix/>
          </a:blip>
          <a:stretch>
            <a:fillRect/>
          </a:stretch>
        </p:blipFill>
        <p:spPr>
          <a:xfrm>
            <a:off x="2601164" y="2698954"/>
            <a:ext cx="7663714" cy="3814345"/>
          </a:xfrm>
          <a:prstGeom prst="rect">
            <a:avLst/>
          </a:prstGeom>
          <a:noFill/>
          <a:ln>
            <a:noFill/>
          </a:ln>
        </p:spPr>
      </p:pic>
      <p:sp>
        <p:nvSpPr>
          <p:cNvPr id="444" name="Google Shape;444;p29"/>
          <p:cNvSpPr txBox="1"/>
          <p:nvPr/>
        </p:nvSpPr>
        <p:spPr>
          <a:xfrm>
            <a:off x="878174" y="1849805"/>
            <a:ext cx="11144450" cy="73862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800" dirty="0" err="1">
                <a:solidFill>
                  <a:schemeClr val="dk1"/>
                </a:solidFill>
                <a:latin typeface="Times New Roman"/>
                <a:ea typeface="Times New Roman"/>
                <a:cs typeface="Times New Roman"/>
                <a:sym typeface="Times New Roman"/>
              </a:rPr>
              <a:t>Tìm</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kiếm</a:t>
            </a:r>
            <a:r>
              <a:rPr lang="en-US" sz="2800" dirty="0">
                <a:solidFill>
                  <a:schemeClr val="dk1"/>
                </a:solidFill>
                <a:latin typeface="Times New Roman"/>
                <a:ea typeface="Times New Roman"/>
                <a:cs typeface="Times New Roman"/>
                <a:sym typeface="Times New Roman"/>
              </a:rPr>
              <a:t> so </a:t>
            </a:r>
            <a:r>
              <a:rPr lang="en-US" sz="2800" dirty="0" err="1">
                <a:solidFill>
                  <a:schemeClr val="dk1"/>
                </a:solidFill>
                <a:latin typeface="Times New Roman"/>
                <a:ea typeface="Times New Roman"/>
                <a:cs typeface="Times New Roman"/>
                <a:sym typeface="Times New Roman"/>
              </a:rPr>
              <a:t>khớp</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bằng</a:t>
            </a:r>
            <a:r>
              <a:rPr lang="en-US" sz="2800" dirty="0">
                <a:solidFill>
                  <a:schemeClr val="dk1"/>
                </a:solidFill>
                <a:latin typeface="Times New Roman"/>
                <a:ea typeface="Times New Roman"/>
                <a:cs typeface="Times New Roman"/>
                <a:sym typeface="Times New Roman"/>
              </a:rPr>
              <a:t> One hot </a:t>
            </a:r>
            <a:r>
              <a:rPr lang="en-US" sz="2800" dirty="0" smtClean="0">
                <a:solidFill>
                  <a:schemeClr val="dk1"/>
                </a:solidFill>
                <a:latin typeface="Times New Roman"/>
                <a:ea typeface="Times New Roman"/>
                <a:cs typeface="Times New Roman"/>
                <a:sym typeface="Times New Roman"/>
              </a:rPr>
              <a:t>vector </a:t>
            </a:r>
            <a:r>
              <a:rPr lang="en-US" sz="2800" dirty="0" err="1" smtClean="0">
                <a:solidFill>
                  <a:schemeClr val="dk1"/>
                </a:solidFill>
                <a:latin typeface="Times New Roman"/>
                <a:ea typeface="Times New Roman"/>
                <a:cs typeface="Times New Roman"/>
                <a:sym typeface="Times New Roman"/>
              </a:rPr>
              <a:t>và</a:t>
            </a:r>
            <a:r>
              <a:rPr lang="en-US" sz="2800" dirty="0" smtClean="0">
                <a:solidFill>
                  <a:schemeClr val="dk1"/>
                </a:solidFill>
                <a:latin typeface="Times New Roman"/>
                <a:ea typeface="Times New Roman"/>
                <a:cs typeface="Times New Roman"/>
                <a:sym typeface="Times New Roman"/>
              </a:rPr>
              <a:t> </a:t>
            </a:r>
            <a:r>
              <a:rPr lang="en-US" sz="2800" dirty="0" err="1" smtClean="0">
                <a:solidFill>
                  <a:schemeClr val="dk1"/>
                </a:solidFill>
                <a:latin typeface="Times New Roman"/>
                <a:ea typeface="Times New Roman"/>
                <a:cs typeface="Times New Roman"/>
                <a:sym typeface="Times New Roman"/>
              </a:rPr>
              <a:t>thuật</a:t>
            </a:r>
            <a:r>
              <a:rPr lang="en-US" sz="2800" dirty="0" smtClean="0">
                <a:solidFill>
                  <a:schemeClr val="dk1"/>
                </a:solidFill>
                <a:latin typeface="Times New Roman"/>
                <a:ea typeface="Times New Roman"/>
                <a:cs typeface="Times New Roman"/>
                <a:sym typeface="Times New Roman"/>
              </a:rPr>
              <a:t> </a:t>
            </a:r>
            <a:r>
              <a:rPr lang="en-US" sz="2800" dirty="0" err="1" smtClean="0">
                <a:solidFill>
                  <a:schemeClr val="dk1"/>
                </a:solidFill>
                <a:latin typeface="Times New Roman"/>
                <a:ea typeface="Times New Roman"/>
                <a:cs typeface="Times New Roman"/>
                <a:sym typeface="Times New Roman"/>
              </a:rPr>
              <a:t>toán</a:t>
            </a:r>
            <a:r>
              <a:rPr lang="en-US" sz="2800" dirty="0" smtClean="0">
                <a:solidFill>
                  <a:schemeClr val="dk1"/>
                </a:solidFill>
                <a:latin typeface="Times New Roman"/>
                <a:ea typeface="Times New Roman"/>
                <a:cs typeface="Times New Roman"/>
                <a:sym typeface="Times New Roman"/>
              </a:rPr>
              <a:t> cosine </a:t>
            </a:r>
            <a:r>
              <a:rPr lang="en-US" sz="2800" dirty="0" err="1" smtClean="0">
                <a:solidFill>
                  <a:schemeClr val="dk1"/>
                </a:solidFill>
                <a:latin typeface="Times New Roman"/>
                <a:ea typeface="Times New Roman"/>
                <a:cs typeface="Times New Roman"/>
                <a:sym typeface="Times New Roman"/>
              </a:rPr>
              <a:t>similatiry</a:t>
            </a:r>
            <a:endParaRPr sz="28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cxnSp>
        <p:nvCxnSpPr>
          <p:cNvPr id="449" name="Google Shape;449;g217fd8d9aa0_0_7"/>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450" name="Google Shape;450;g217fd8d9aa0_0_7"/>
          <p:cNvSpPr txBox="1"/>
          <p:nvPr/>
        </p:nvSpPr>
        <p:spPr>
          <a:xfrm>
            <a:off x="878176" y="152400"/>
            <a:ext cx="10778700" cy="720300"/>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4. THỰC NGHIỆM</a:t>
            </a:r>
            <a:endParaRPr sz="3200" b="1">
              <a:solidFill>
                <a:schemeClr val="dk1"/>
              </a:solidFill>
              <a:latin typeface="Times New Roman"/>
              <a:ea typeface="Times New Roman"/>
              <a:cs typeface="Times New Roman"/>
              <a:sym typeface="Times New Roman"/>
            </a:endParaRPr>
          </a:p>
        </p:txBody>
      </p:sp>
      <p:sp>
        <p:nvSpPr>
          <p:cNvPr id="451" name="Google Shape;451;g217fd8d9aa0_0_7"/>
          <p:cNvSpPr txBox="1"/>
          <p:nvPr/>
        </p:nvSpPr>
        <p:spPr>
          <a:xfrm>
            <a:off x="11388883" y="6230730"/>
            <a:ext cx="498000" cy="380100"/>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dirty="0" smtClean="0">
                <a:solidFill>
                  <a:schemeClr val="dk1"/>
                </a:solidFill>
                <a:latin typeface="Times New Roman"/>
                <a:ea typeface="Times New Roman"/>
                <a:cs typeface="Times New Roman"/>
                <a:sym typeface="Times New Roman"/>
              </a:rPr>
              <a:t>33</a:t>
            </a:r>
            <a:endParaRPr sz="2800" b="1" dirty="0">
              <a:solidFill>
                <a:schemeClr val="dk1"/>
              </a:solidFill>
              <a:latin typeface="Times New Roman"/>
              <a:ea typeface="Times New Roman"/>
              <a:cs typeface="Times New Roman"/>
              <a:sym typeface="Times New Roman"/>
            </a:endParaRPr>
          </a:p>
        </p:txBody>
      </p:sp>
      <p:sp>
        <p:nvSpPr>
          <p:cNvPr id="452" name="Google Shape;452;g217fd8d9aa0_0_7"/>
          <p:cNvSpPr txBox="1"/>
          <p:nvPr/>
        </p:nvSpPr>
        <p:spPr>
          <a:xfrm>
            <a:off x="878174" y="1283110"/>
            <a:ext cx="7572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a:solidFill>
                  <a:schemeClr val="dk1"/>
                </a:solidFill>
                <a:latin typeface="Times New Roman"/>
                <a:ea typeface="Times New Roman"/>
                <a:cs typeface="Times New Roman"/>
                <a:sym typeface="Times New Roman"/>
              </a:rPr>
              <a:t>10. Tìm kiếm và so khớp</a:t>
            </a:r>
            <a:endParaRPr sz="3200" b="1">
              <a:solidFill>
                <a:schemeClr val="dk1"/>
              </a:solidFill>
              <a:latin typeface="Times New Roman"/>
              <a:ea typeface="Times New Roman"/>
              <a:cs typeface="Times New Roman"/>
              <a:sym typeface="Times New Roman"/>
            </a:endParaRPr>
          </a:p>
        </p:txBody>
      </p:sp>
      <p:pic>
        <p:nvPicPr>
          <p:cNvPr id="453" name="Google Shape;453;g217fd8d9aa0_0_7"/>
          <p:cNvPicPr preferRelativeResize="0"/>
          <p:nvPr/>
        </p:nvPicPr>
        <p:blipFill>
          <a:blip r:embed="rId3">
            <a:alphaModFix/>
          </a:blip>
          <a:stretch>
            <a:fillRect/>
          </a:stretch>
        </p:blipFill>
        <p:spPr>
          <a:xfrm>
            <a:off x="2488075" y="2565874"/>
            <a:ext cx="7254249" cy="3866900"/>
          </a:xfrm>
          <a:prstGeom prst="rect">
            <a:avLst/>
          </a:prstGeom>
          <a:noFill/>
          <a:ln>
            <a:noFill/>
          </a:ln>
        </p:spPr>
      </p:pic>
      <p:sp>
        <p:nvSpPr>
          <p:cNvPr id="454" name="Google Shape;454;g217fd8d9aa0_0_7"/>
          <p:cNvSpPr txBox="1"/>
          <p:nvPr/>
        </p:nvSpPr>
        <p:spPr>
          <a:xfrm>
            <a:off x="1567574" y="1868105"/>
            <a:ext cx="10089300" cy="5232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800">
                <a:solidFill>
                  <a:schemeClr val="dk1"/>
                </a:solidFill>
                <a:latin typeface="Times New Roman"/>
                <a:ea typeface="Times New Roman"/>
                <a:cs typeface="Times New Roman"/>
                <a:sym typeface="Times New Roman"/>
              </a:rPr>
              <a:t>Tìm kiếm so khớp bằng TfidfVectorizer</a:t>
            </a:r>
            <a:endParaRPr sz="28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cxnSp>
        <p:nvCxnSpPr>
          <p:cNvPr id="459" name="Google Shape;459;g1f9979e74d2_0_5"/>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460" name="Google Shape;460;g1f9979e74d2_0_5"/>
          <p:cNvSpPr txBox="1"/>
          <p:nvPr/>
        </p:nvSpPr>
        <p:spPr>
          <a:xfrm>
            <a:off x="878176" y="152400"/>
            <a:ext cx="10778700" cy="720300"/>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4. THỰC NGHIỆM</a:t>
            </a:r>
            <a:endParaRPr sz="3200" b="1">
              <a:solidFill>
                <a:schemeClr val="dk1"/>
              </a:solidFill>
              <a:latin typeface="Times New Roman"/>
              <a:ea typeface="Times New Roman"/>
              <a:cs typeface="Times New Roman"/>
              <a:sym typeface="Times New Roman"/>
            </a:endParaRPr>
          </a:p>
        </p:txBody>
      </p:sp>
      <p:sp>
        <p:nvSpPr>
          <p:cNvPr id="461" name="Google Shape;461;g1f9979e74d2_0_5"/>
          <p:cNvSpPr txBox="1"/>
          <p:nvPr/>
        </p:nvSpPr>
        <p:spPr>
          <a:xfrm>
            <a:off x="11388883" y="6230730"/>
            <a:ext cx="498000" cy="380100"/>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dirty="0" smtClean="0">
                <a:solidFill>
                  <a:schemeClr val="dk1"/>
                </a:solidFill>
                <a:latin typeface="Times New Roman"/>
                <a:ea typeface="Times New Roman"/>
                <a:cs typeface="Times New Roman"/>
                <a:sym typeface="Times New Roman"/>
              </a:rPr>
              <a:t>34</a:t>
            </a:r>
            <a:endParaRPr sz="2800" b="1" dirty="0">
              <a:solidFill>
                <a:schemeClr val="dk1"/>
              </a:solidFill>
              <a:latin typeface="Times New Roman"/>
              <a:ea typeface="Times New Roman"/>
              <a:cs typeface="Times New Roman"/>
              <a:sym typeface="Times New Roman"/>
            </a:endParaRPr>
          </a:p>
        </p:txBody>
      </p:sp>
      <p:sp>
        <p:nvSpPr>
          <p:cNvPr id="462" name="Google Shape;462;g1f9979e74d2_0_5"/>
          <p:cNvSpPr txBox="1"/>
          <p:nvPr/>
        </p:nvSpPr>
        <p:spPr>
          <a:xfrm>
            <a:off x="878174" y="1283110"/>
            <a:ext cx="7572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a:solidFill>
                  <a:schemeClr val="dk1"/>
                </a:solidFill>
                <a:latin typeface="Times New Roman"/>
                <a:ea typeface="Times New Roman"/>
                <a:cs typeface="Times New Roman"/>
                <a:sym typeface="Times New Roman"/>
              </a:rPr>
              <a:t>11. Trực quan hoá dữ liệu</a:t>
            </a:r>
            <a:endParaRPr sz="3200" b="1">
              <a:solidFill>
                <a:schemeClr val="dk1"/>
              </a:solidFill>
              <a:latin typeface="Times New Roman"/>
              <a:ea typeface="Times New Roman"/>
              <a:cs typeface="Times New Roman"/>
              <a:sym typeface="Times New Roman"/>
            </a:endParaRPr>
          </a:p>
        </p:txBody>
      </p:sp>
      <p:pic>
        <p:nvPicPr>
          <p:cNvPr id="463" name="Google Shape;463;g1f9979e74d2_0_5"/>
          <p:cNvPicPr preferRelativeResize="0"/>
          <p:nvPr/>
        </p:nvPicPr>
        <p:blipFill>
          <a:blip r:embed="rId3">
            <a:alphaModFix/>
          </a:blip>
          <a:stretch>
            <a:fillRect/>
          </a:stretch>
        </p:blipFill>
        <p:spPr>
          <a:xfrm>
            <a:off x="830506" y="2566219"/>
            <a:ext cx="10558377" cy="3664506"/>
          </a:xfrm>
          <a:prstGeom prst="rect">
            <a:avLst/>
          </a:prstGeom>
          <a:noFill/>
          <a:ln>
            <a:noFill/>
          </a:ln>
        </p:spPr>
      </p:pic>
      <p:sp>
        <p:nvSpPr>
          <p:cNvPr id="7" name="Rectangle 6"/>
          <p:cNvSpPr/>
          <p:nvPr/>
        </p:nvSpPr>
        <p:spPr>
          <a:xfrm>
            <a:off x="878174" y="2133943"/>
            <a:ext cx="7882368" cy="523220"/>
          </a:xfrm>
          <a:prstGeom prst="rect">
            <a:avLst/>
          </a:prstGeom>
        </p:spPr>
        <p:txBody>
          <a:bodyPr wrap="square">
            <a:spAutoFit/>
          </a:bodyPr>
          <a:lstStyle/>
          <a:p>
            <a:pPr marL="457200" indent="-457200" algn="just">
              <a:buFont typeface="Wingdings" panose="05000000000000000000" pitchFamily="2" charset="2"/>
              <a:buChar char="v"/>
            </a:pPr>
            <a:r>
              <a:rPr lang="en-US" sz="2800" dirty="0" err="1" smtClean="0">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matplotlib</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trực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quan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loại</a:t>
            </a:r>
            <a:endParaRPr lang="en-US" sz="28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cxnSp>
        <p:nvCxnSpPr>
          <p:cNvPr id="468" name="Google Shape;468;p30"/>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469" name="Google Shape;469;p30"/>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5. KẾT LUẬN</a:t>
            </a:r>
            <a:endParaRPr sz="3200" b="1">
              <a:solidFill>
                <a:schemeClr val="dk1"/>
              </a:solidFill>
              <a:latin typeface="Times New Roman"/>
              <a:ea typeface="Times New Roman"/>
              <a:cs typeface="Times New Roman"/>
              <a:sym typeface="Times New Roman"/>
            </a:endParaRPr>
          </a:p>
        </p:txBody>
      </p:sp>
      <p:sp>
        <p:nvSpPr>
          <p:cNvPr id="470" name="Google Shape;470;p30"/>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dirty="0" smtClean="0">
                <a:solidFill>
                  <a:schemeClr val="dk1"/>
                </a:solidFill>
                <a:latin typeface="Times New Roman"/>
                <a:ea typeface="Times New Roman"/>
                <a:cs typeface="Times New Roman"/>
                <a:sym typeface="Times New Roman"/>
              </a:rPr>
              <a:t>35</a:t>
            </a:r>
            <a:endParaRPr sz="2800" b="1" dirty="0">
              <a:solidFill>
                <a:schemeClr val="dk1"/>
              </a:solidFill>
              <a:latin typeface="Times New Roman"/>
              <a:ea typeface="Times New Roman"/>
              <a:cs typeface="Times New Roman"/>
              <a:sym typeface="Times New Roman"/>
            </a:endParaRPr>
          </a:p>
        </p:txBody>
      </p:sp>
      <p:sp>
        <p:nvSpPr>
          <p:cNvPr id="471" name="Google Shape;471;p30"/>
          <p:cNvSpPr txBox="1"/>
          <p:nvPr/>
        </p:nvSpPr>
        <p:spPr>
          <a:xfrm>
            <a:off x="878175" y="1283110"/>
            <a:ext cx="4490237" cy="83099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a:solidFill>
                  <a:schemeClr val="dk1"/>
                </a:solidFill>
                <a:latin typeface="Times New Roman"/>
                <a:ea typeface="Times New Roman"/>
                <a:cs typeface="Times New Roman"/>
                <a:sym typeface="Times New Roman"/>
              </a:rPr>
              <a:t>1. Kết quả đạt được</a:t>
            </a:r>
            <a:endParaRPr sz="3200" b="1">
              <a:solidFill>
                <a:schemeClr val="dk1"/>
              </a:solidFill>
              <a:latin typeface="Times New Roman"/>
              <a:ea typeface="Times New Roman"/>
              <a:cs typeface="Times New Roman"/>
              <a:sym typeface="Times New Roman"/>
            </a:endParaRPr>
          </a:p>
        </p:txBody>
      </p:sp>
      <p:sp>
        <p:nvSpPr>
          <p:cNvPr id="472" name="Google Shape;472;p30"/>
          <p:cNvSpPr txBox="1"/>
          <p:nvPr/>
        </p:nvSpPr>
        <p:spPr>
          <a:xfrm>
            <a:off x="1567774" y="2133655"/>
            <a:ext cx="10089238" cy="3970318"/>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Thực hiện được các bước cơ bản trong quá trình phân tích dữ liệu.</a:t>
            </a:r>
            <a:endParaRPr sz="2800">
              <a:solidFill>
                <a:schemeClr val="dk1"/>
              </a:solidFill>
              <a:latin typeface="Times New Roman"/>
              <a:ea typeface="Times New Roman"/>
              <a:cs typeface="Times New Roman"/>
              <a:sym typeface="Times New Roman"/>
            </a:endParaRPr>
          </a:p>
          <a:p>
            <a:pPr marL="457200" marR="0" lvl="0" indent="-457200" algn="just" rtl="0">
              <a:lnSpc>
                <a:spcPct val="15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Crawl thành công 1000 tin tức từ trang web đã chọn trước đó và xuất ra file execl để lưu trữ.</a:t>
            </a:r>
            <a:endParaRPr sz="2800">
              <a:solidFill>
                <a:schemeClr val="dk1"/>
              </a:solidFill>
              <a:latin typeface="Times New Roman"/>
              <a:ea typeface="Times New Roman"/>
              <a:cs typeface="Times New Roman"/>
              <a:sym typeface="Times New Roman"/>
            </a:endParaRPr>
          </a:p>
          <a:p>
            <a:pPr marL="457200" marR="0" lvl="0" indent="-457200" algn="just" rtl="0">
              <a:lnSpc>
                <a:spcPct val="15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Nắm được quy trình và cách thức để xử lý dữ liệu: xoá tab HTML, xoá số, chuyển văn bản thành chữ thường, chuẩn hoá cách gõ dấu, xoá stopword, tìm kiếm và so khớp,...</a:t>
            </a:r>
            <a:endParaRPr sz="28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cxnSp>
        <p:nvCxnSpPr>
          <p:cNvPr id="477" name="Google Shape;477;p31"/>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478" name="Google Shape;478;p31"/>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5. KẾT LUẬN</a:t>
            </a:r>
            <a:endParaRPr sz="3200" b="1">
              <a:solidFill>
                <a:schemeClr val="dk1"/>
              </a:solidFill>
              <a:latin typeface="Times New Roman"/>
              <a:ea typeface="Times New Roman"/>
              <a:cs typeface="Times New Roman"/>
              <a:sym typeface="Times New Roman"/>
            </a:endParaRPr>
          </a:p>
        </p:txBody>
      </p:sp>
      <p:sp>
        <p:nvSpPr>
          <p:cNvPr id="479" name="Google Shape;479;p31"/>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dirty="0" smtClean="0">
                <a:solidFill>
                  <a:schemeClr val="dk1"/>
                </a:solidFill>
                <a:latin typeface="Times New Roman"/>
                <a:ea typeface="Times New Roman"/>
                <a:cs typeface="Times New Roman"/>
                <a:sym typeface="Times New Roman"/>
              </a:rPr>
              <a:t>36</a:t>
            </a:r>
            <a:endParaRPr sz="2800" b="1" dirty="0">
              <a:solidFill>
                <a:schemeClr val="dk1"/>
              </a:solidFill>
              <a:latin typeface="Times New Roman"/>
              <a:ea typeface="Times New Roman"/>
              <a:cs typeface="Times New Roman"/>
              <a:sym typeface="Times New Roman"/>
            </a:endParaRPr>
          </a:p>
        </p:txBody>
      </p:sp>
      <p:sp>
        <p:nvSpPr>
          <p:cNvPr id="480" name="Google Shape;480;p31"/>
          <p:cNvSpPr txBox="1"/>
          <p:nvPr/>
        </p:nvSpPr>
        <p:spPr>
          <a:xfrm>
            <a:off x="878175" y="1283110"/>
            <a:ext cx="4490237" cy="74251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a:solidFill>
                  <a:schemeClr val="dk1"/>
                </a:solidFill>
                <a:latin typeface="Times New Roman"/>
                <a:ea typeface="Times New Roman"/>
                <a:cs typeface="Times New Roman"/>
                <a:sym typeface="Times New Roman"/>
              </a:rPr>
              <a:t>2. Hướng phát triển</a:t>
            </a:r>
            <a:endParaRPr sz="3200" b="1">
              <a:solidFill>
                <a:schemeClr val="dk1"/>
              </a:solidFill>
              <a:latin typeface="Times New Roman"/>
              <a:ea typeface="Times New Roman"/>
              <a:cs typeface="Times New Roman"/>
              <a:sym typeface="Times New Roman"/>
            </a:endParaRPr>
          </a:p>
        </p:txBody>
      </p:sp>
      <p:sp>
        <p:nvSpPr>
          <p:cNvPr id="481" name="Google Shape;481;p31"/>
          <p:cNvSpPr txBox="1"/>
          <p:nvPr/>
        </p:nvSpPr>
        <p:spPr>
          <a:xfrm>
            <a:off x="1567774" y="2133655"/>
            <a:ext cx="10089238" cy="4401205"/>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Đề tài phân tích dữ liệu trang Web Vietnamnet.vn có thể được áp dụng để phân tích các dữ liệu lớn hơn, từ các trang web lớn của Việt Nam cũng như của quốc tế.</a:t>
            </a:r>
            <a:endParaRPr sz="28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Việc phân tích dữ liệu sẽ được áp dụng vào các bài toán phân tích nhu cầu khách hàng, phân tích xu hướng xã hội, thống kê các dữ liệu cần thiết.</a:t>
            </a:r>
            <a:endParaRPr sz="28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Đề tài phân tích dữ liệu có thể tiến hành phân tích các yếu tố của thị trường, phân tích vi mô, vĩ mô để có thể đưa ra các quyết định đúng đắn trong các lĩnh vực kinh doanh cũng như các lĩnh vực khác.</a:t>
            </a:r>
            <a:endParaRPr sz="28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2"/>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dirty="0" smtClean="0">
                <a:solidFill>
                  <a:schemeClr val="dk1"/>
                </a:solidFill>
                <a:latin typeface="Times New Roman"/>
                <a:ea typeface="Times New Roman"/>
                <a:cs typeface="Times New Roman"/>
                <a:sym typeface="Times New Roman"/>
              </a:rPr>
              <a:t>37</a:t>
            </a:r>
            <a:endParaRPr sz="2800" b="1" dirty="0">
              <a:solidFill>
                <a:schemeClr val="dk1"/>
              </a:solidFill>
              <a:latin typeface="Times New Roman"/>
              <a:ea typeface="Times New Roman"/>
              <a:cs typeface="Times New Roman"/>
              <a:sym typeface="Times New Roman"/>
            </a:endParaRPr>
          </a:p>
        </p:txBody>
      </p:sp>
      <p:sp>
        <p:nvSpPr>
          <p:cNvPr id="487" name="Google Shape;487;p32"/>
          <p:cNvSpPr txBox="1"/>
          <p:nvPr/>
        </p:nvSpPr>
        <p:spPr>
          <a:xfrm>
            <a:off x="1107917" y="2484211"/>
            <a:ext cx="10778836" cy="1889578"/>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dk1"/>
              </a:buClr>
              <a:buSzPts val="4800"/>
              <a:buFont typeface="Times New Roman"/>
              <a:buNone/>
            </a:pPr>
            <a:r>
              <a:rPr lang="en-US" sz="4800" b="1">
                <a:solidFill>
                  <a:schemeClr val="dk1"/>
                </a:solidFill>
                <a:latin typeface="Times New Roman"/>
                <a:ea typeface="Times New Roman"/>
                <a:cs typeface="Times New Roman"/>
                <a:sym typeface="Times New Roman"/>
              </a:rPr>
              <a:t>CẢM ƠN THẦY VÀ CÁC BẠN</a:t>
            </a:r>
            <a:endParaRPr/>
          </a:p>
          <a:p>
            <a:pPr marL="0" marR="0" lvl="0" indent="0" algn="ctr" rtl="0">
              <a:spcBef>
                <a:spcPts val="0"/>
              </a:spcBef>
              <a:spcAft>
                <a:spcPts val="0"/>
              </a:spcAft>
              <a:buClr>
                <a:schemeClr val="dk1"/>
              </a:buClr>
              <a:buSzPts val="4800"/>
              <a:buFont typeface="Times New Roman"/>
              <a:buNone/>
            </a:pPr>
            <a:r>
              <a:rPr lang="en-US" sz="4800" b="1">
                <a:solidFill>
                  <a:schemeClr val="dk1"/>
                </a:solidFill>
                <a:latin typeface="Times New Roman"/>
                <a:ea typeface="Times New Roman"/>
                <a:cs typeface="Times New Roman"/>
                <a:sym typeface="Times New Roman"/>
              </a:rPr>
              <a:t>ĐÃ LẮNG NGHE !</a:t>
            </a:r>
            <a:endParaRPr sz="4800" b="1">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cxnSp>
        <p:nvCxnSpPr>
          <p:cNvPr id="215" name="Google Shape;215;p4"/>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216" name="Google Shape;216;p4"/>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i="0" u="none" strike="noStrike" cap="none">
                <a:solidFill>
                  <a:schemeClr val="dk1"/>
                </a:solidFill>
                <a:latin typeface="Times New Roman"/>
                <a:ea typeface="Times New Roman"/>
                <a:cs typeface="Times New Roman"/>
                <a:sym typeface="Times New Roman"/>
              </a:rPr>
              <a:t>1. TỔNG QUAN ĐỀ TÀI</a:t>
            </a:r>
            <a:endParaRPr sz="3200" b="1" i="0" u="none" strike="noStrike" cap="none">
              <a:solidFill>
                <a:schemeClr val="dk1"/>
              </a:solidFill>
              <a:latin typeface="Times New Roman"/>
              <a:ea typeface="Times New Roman"/>
              <a:cs typeface="Times New Roman"/>
              <a:sym typeface="Times New Roman"/>
            </a:endParaRPr>
          </a:p>
        </p:txBody>
      </p:sp>
      <p:sp>
        <p:nvSpPr>
          <p:cNvPr id="217" name="Google Shape;217;p4"/>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i="0" u="none" strike="noStrike" cap="none">
                <a:solidFill>
                  <a:schemeClr val="dk1"/>
                </a:solidFill>
                <a:latin typeface="Times New Roman"/>
                <a:ea typeface="Times New Roman"/>
                <a:cs typeface="Times New Roman"/>
                <a:sym typeface="Times New Roman"/>
              </a:rPr>
              <a:t>4</a:t>
            </a:r>
            <a:endParaRPr sz="2800" b="1" i="0" u="none" strike="noStrike" cap="none">
              <a:solidFill>
                <a:schemeClr val="dk1"/>
              </a:solidFill>
              <a:latin typeface="Times New Roman"/>
              <a:ea typeface="Times New Roman"/>
              <a:cs typeface="Times New Roman"/>
              <a:sym typeface="Times New Roman"/>
            </a:endParaRPr>
          </a:p>
        </p:txBody>
      </p:sp>
      <p:sp>
        <p:nvSpPr>
          <p:cNvPr id="218" name="Google Shape;218;p4"/>
          <p:cNvSpPr txBox="1"/>
          <p:nvPr/>
        </p:nvSpPr>
        <p:spPr>
          <a:xfrm>
            <a:off x="878176" y="1400996"/>
            <a:ext cx="362631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a:solidFill>
                  <a:schemeClr val="dk1"/>
                </a:solidFill>
                <a:latin typeface="Times New Roman"/>
                <a:ea typeface="Times New Roman"/>
                <a:cs typeface="Times New Roman"/>
                <a:sym typeface="Times New Roman"/>
              </a:rPr>
              <a:t>1. Lý do chọn đề tài</a:t>
            </a:r>
            <a:endParaRPr sz="3200" b="1">
              <a:solidFill>
                <a:schemeClr val="dk1"/>
              </a:solidFill>
              <a:latin typeface="Times New Roman"/>
              <a:ea typeface="Times New Roman"/>
              <a:cs typeface="Times New Roman"/>
              <a:sym typeface="Times New Roman"/>
            </a:endParaRPr>
          </a:p>
        </p:txBody>
      </p:sp>
      <p:sp>
        <p:nvSpPr>
          <p:cNvPr id="219" name="Google Shape;219;p4"/>
          <p:cNvSpPr txBox="1"/>
          <p:nvPr/>
        </p:nvSpPr>
        <p:spPr>
          <a:xfrm>
            <a:off x="1879985" y="2337869"/>
            <a:ext cx="9508898" cy="3892861"/>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Vietnannet là một trang web tin tức với thông tin đa dạng, phong phú, cung cấp nguồn dữ liệu lớn.</a:t>
            </a:r>
            <a:endParaRPr/>
          </a:p>
          <a:p>
            <a:pPr marL="457200" marR="0" lvl="0" indent="-457200" algn="just" rtl="0">
              <a:lnSpc>
                <a:spcPct val="15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Phân tích dữ liệu trang web giúp hiểu rõ hơn về xu hướng, tin tức và các vấn đề xã hội đang được quan tâm tại Việt Nam.</a:t>
            </a:r>
            <a:endParaRPr/>
          </a:p>
          <a:p>
            <a:pPr marL="457200" marR="0" lvl="0" indent="-457200" algn="just" rtl="0">
              <a:lnSpc>
                <a:spcPct val="15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Phân tích dữ liệu là cơ hội để thực hành phân tích dữ liệu, hiểu rõ hơn, cũng cố các kiến thức đã được học.</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cxnSp>
        <p:nvCxnSpPr>
          <p:cNvPr id="224" name="Google Shape;224;p5"/>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225" name="Google Shape;225;p5"/>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1. TỔNG QUAN ĐỀ TÀI</a:t>
            </a:r>
            <a:endParaRPr sz="3200" b="1">
              <a:solidFill>
                <a:schemeClr val="dk1"/>
              </a:solidFill>
              <a:latin typeface="Times New Roman"/>
              <a:ea typeface="Times New Roman"/>
              <a:cs typeface="Times New Roman"/>
              <a:sym typeface="Times New Roman"/>
            </a:endParaRPr>
          </a:p>
        </p:txBody>
      </p:sp>
      <p:sp>
        <p:nvSpPr>
          <p:cNvPr id="226" name="Google Shape;226;p5"/>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a:solidFill>
                  <a:schemeClr val="dk1"/>
                </a:solidFill>
                <a:latin typeface="Times New Roman"/>
                <a:ea typeface="Times New Roman"/>
                <a:cs typeface="Times New Roman"/>
                <a:sym typeface="Times New Roman"/>
              </a:rPr>
              <a:t>5</a:t>
            </a:r>
            <a:endParaRPr sz="2800" b="1">
              <a:solidFill>
                <a:schemeClr val="dk1"/>
              </a:solidFill>
              <a:latin typeface="Times New Roman"/>
              <a:ea typeface="Times New Roman"/>
              <a:cs typeface="Times New Roman"/>
              <a:sym typeface="Times New Roman"/>
            </a:endParaRPr>
          </a:p>
        </p:txBody>
      </p:sp>
      <p:sp>
        <p:nvSpPr>
          <p:cNvPr id="227" name="Google Shape;227;p5"/>
          <p:cNvSpPr txBox="1"/>
          <p:nvPr/>
        </p:nvSpPr>
        <p:spPr>
          <a:xfrm>
            <a:off x="878176" y="1400996"/>
            <a:ext cx="420339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Times New Roman"/>
                <a:ea typeface="Times New Roman"/>
                <a:cs typeface="Times New Roman"/>
                <a:sym typeface="Times New Roman"/>
              </a:rPr>
              <a:t>2. Mục tiêu nghiên cứu</a:t>
            </a:r>
            <a:endParaRPr sz="3200" b="1">
              <a:solidFill>
                <a:schemeClr val="dk1"/>
              </a:solidFill>
              <a:latin typeface="Times New Roman"/>
              <a:ea typeface="Times New Roman"/>
              <a:cs typeface="Times New Roman"/>
              <a:sym typeface="Times New Roman"/>
            </a:endParaRPr>
          </a:p>
        </p:txBody>
      </p:sp>
      <p:sp>
        <p:nvSpPr>
          <p:cNvPr id="228" name="Google Shape;228;p5"/>
          <p:cNvSpPr txBox="1"/>
          <p:nvPr/>
        </p:nvSpPr>
        <p:spPr>
          <a:xfrm>
            <a:off x="1879985" y="2337869"/>
            <a:ext cx="9508898" cy="2031285"/>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chemeClr val="dk1"/>
              </a:buClr>
              <a:buSzPts val="2800"/>
              <a:buFont typeface="Noto Sans Symbols"/>
              <a:buChar char="❖"/>
            </a:pPr>
            <a:r>
              <a:rPr lang="en-US" sz="2800" dirty="0">
                <a:solidFill>
                  <a:schemeClr val="dk1"/>
                </a:solidFill>
                <a:latin typeface="Times New Roman"/>
                <a:ea typeface="Times New Roman"/>
                <a:cs typeface="Times New Roman"/>
                <a:sym typeface="Times New Roman"/>
              </a:rPr>
              <a:t>Thu </a:t>
            </a:r>
            <a:r>
              <a:rPr lang="en-US" sz="2800" dirty="0" err="1">
                <a:solidFill>
                  <a:schemeClr val="dk1"/>
                </a:solidFill>
                <a:latin typeface="Times New Roman"/>
                <a:ea typeface="Times New Roman"/>
                <a:cs typeface="Times New Roman"/>
                <a:sym typeface="Times New Roman"/>
              </a:rPr>
              <a:t>thập</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các</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dữ</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liệu</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từ</a:t>
            </a:r>
            <a:r>
              <a:rPr lang="en-US" sz="2800" dirty="0">
                <a:solidFill>
                  <a:schemeClr val="dk1"/>
                </a:solidFill>
                <a:latin typeface="Times New Roman"/>
                <a:ea typeface="Times New Roman"/>
                <a:cs typeface="Times New Roman"/>
                <a:sym typeface="Times New Roman"/>
              </a:rPr>
              <a:t> website </a:t>
            </a:r>
            <a:r>
              <a:rPr lang="en-US" sz="2800" dirty="0" err="1">
                <a:solidFill>
                  <a:schemeClr val="dk1"/>
                </a:solidFill>
                <a:latin typeface="Times New Roman"/>
                <a:ea typeface="Times New Roman"/>
                <a:cs typeface="Times New Roman"/>
                <a:sym typeface="Times New Roman"/>
              </a:rPr>
              <a:t>như</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Tiêu</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đề</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thể</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loại</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mô</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tả</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nội</a:t>
            </a:r>
            <a:r>
              <a:rPr lang="en-US" sz="2800" dirty="0">
                <a:solidFill>
                  <a:schemeClr val="dk1"/>
                </a:solidFill>
                <a:latin typeface="Times New Roman"/>
                <a:ea typeface="Times New Roman"/>
                <a:cs typeface="Times New Roman"/>
                <a:sym typeface="Times New Roman"/>
              </a:rPr>
              <a:t> dung.</a:t>
            </a:r>
            <a:endParaRPr sz="2800" dirty="0">
              <a:solidFill>
                <a:schemeClr val="dk1"/>
              </a:solidFill>
              <a:latin typeface="Times New Roman"/>
              <a:ea typeface="Times New Roman"/>
              <a:cs typeface="Times New Roman"/>
              <a:sym typeface="Times New Roman"/>
            </a:endParaRPr>
          </a:p>
          <a:p>
            <a:pPr marL="457200" marR="0" lvl="0" indent="-457200" algn="just" rtl="0">
              <a:lnSpc>
                <a:spcPct val="150000"/>
              </a:lnSpc>
              <a:spcBef>
                <a:spcPts val="0"/>
              </a:spcBef>
              <a:spcAft>
                <a:spcPts val="0"/>
              </a:spcAft>
              <a:buClr>
                <a:schemeClr val="dk1"/>
              </a:buClr>
              <a:buSzPts val="2800"/>
              <a:buFont typeface="Noto Sans Symbols"/>
              <a:buChar char="❖"/>
            </a:pPr>
            <a:r>
              <a:rPr lang="en-US" sz="2800" dirty="0" err="1">
                <a:solidFill>
                  <a:schemeClr val="dk1"/>
                </a:solidFill>
                <a:latin typeface="Times New Roman"/>
                <a:ea typeface="Times New Roman"/>
                <a:cs typeface="Times New Roman"/>
                <a:sym typeface="Times New Roman"/>
              </a:rPr>
              <a:t>Xử</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lý</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dữ</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liệu</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thu</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thập</a:t>
            </a:r>
            <a:r>
              <a:rPr lang="en-US" sz="2800" dirty="0">
                <a:solidFill>
                  <a:schemeClr val="dk1"/>
                </a:solidFill>
                <a:latin typeface="Times New Roman"/>
                <a:ea typeface="Times New Roman"/>
                <a:cs typeface="Times New Roman"/>
                <a:sym typeface="Times New Roman"/>
              </a:rPr>
              <a:t> </a:t>
            </a:r>
            <a:r>
              <a:rPr lang="en-US" sz="2800" dirty="0" err="1" smtClean="0">
                <a:solidFill>
                  <a:schemeClr val="dk1"/>
                </a:solidFill>
                <a:latin typeface="Times New Roman"/>
                <a:ea typeface="Times New Roman"/>
                <a:cs typeface="Times New Roman"/>
                <a:sym typeface="Times New Roman"/>
              </a:rPr>
              <a:t>được</a:t>
            </a:r>
            <a:endParaRPr lang="en-US" sz="2800" dirty="0" smtClean="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cxnSp>
        <p:nvCxnSpPr>
          <p:cNvPr id="233" name="Google Shape;233;p6"/>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234" name="Google Shape;234;p6"/>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1. TỔNG QUAN ĐỀ TÀI</a:t>
            </a:r>
            <a:endParaRPr sz="3200" b="1">
              <a:solidFill>
                <a:schemeClr val="dk1"/>
              </a:solidFill>
              <a:latin typeface="Times New Roman"/>
              <a:ea typeface="Times New Roman"/>
              <a:cs typeface="Times New Roman"/>
              <a:sym typeface="Times New Roman"/>
            </a:endParaRPr>
          </a:p>
        </p:txBody>
      </p:sp>
      <p:sp>
        <p:nvSpPr>
          <p:cNvPr id="235" name="Google Shape;235;p6"/>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a:solidFill>
                  <a:schemeClr val="dk1"/>
                </a:solidFill>
                <a:latin typeface="Times New Roman"/>
                <a:ea typeface="Times New Roman"/>
                <a:cs typeface="Times New Roman"/>
                <a:sym typeface="Times New Roman"/>
              </a:rPr>
              <a:t>6</a:t>
            </a:r>
            <a:endParaRPr sz="2800" b="1">
              <a:solidFill>
                <a:schemeClr val="dk1"/>
              </a:solidFill>
              <a:latin typeface="Times New Roman"/>
              <a:ea typeface="Times New Roman"/>
              <a:cs typeface="Times New Roman"/>
              <a:sym typeface="Times New Roman"/>
            </a:endParaRPr>
          </a:p>
        </p:txBody>
      </p:sp>
      <p:sp>
        <p:nvSpPr>
          <p:cNvPr id="236" name="Google Shape;236;p6"/>
          <p:cNvSpPr txBox="1"/>
          <p:nvPr/>
        </p:nvSpPr>
        <p:spPr>
          <a:xfrm>
            <a:off x="878176" y="1400996"/>
            <a:ext cx="420339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Times New Roman"/>
                <a:ea typeface="Times New Roman"/>
                <a:cs typeface="Times New Roman"/>
                <a:sym typeface="Times New Roman"/>
              </a:rPr>
              <a:t>2. Mục tiêu nghiên cứu</a:t>
            </a:r>
            <a:endParaRPr sz="3200" b="1">
              <a:solidFill>
                <a:schemeClr val="dk1"/>
              </a:solidFill>
              <a:latin typeface="Times New Roman"/>
              <a:ea typeface="Times New Roman"/>
              <a:cs typeface="Times New Roman"/>
              <a:sym typeface="Times New Roman"/>
            </a:endParaRPr>
          </a:p>
        </p:txBody>
      </p:sp>
      <p:sp>
        <p:nvSpPr>
          <p:cNvPr id="237" name="Google Shape;237;p6"/>
          <p:cNvSpPr txBox="1"/>
          <p:nvPr/>
        </p:nvSpPr>
        <p:spPr>
          <a:xfrm>
            <a:off x="2377855" y="1997599"/>
            <a:ext cx="9508898" cy="526297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800" b="1" i="1" dirty="0" err="1">
                <a:solidFill>
                  <a:schemeClr val="dk1"/>
                </a:solidFill>
                <a:latin typeface="Times New Roman"/>
                <a:ea typeface="Times New Roman"/>
                <a:cs typeface="Times New Roman"/>
                <a:sym typeface="Times New Roman"/>
              </a:rPr>
              <a:t>Xử</a:t>
            </a:r>
            <a:r>
              <a:rPr lang="en-US" sz="2800" b="1" i="1" dirty="0">
                <a:solidFill>
                  <a:schemeClr val="dk1"/>
                </a:solidFill>
                <a:latin typeface="Times New Roman"/>
                <a:ea typeface="Times New Roman"/>
                <a:cs typeface="Times New Roman"/>
                <a:sym typeface="Times New Roman"/>
              </a:rPr>
              <a:t> </a:t>
            </a:r>
            <a:r>
              <a:rPr lang="en-US" sz="2800" b="1" i="1" dirty="0" err="1">
                <a:solidFill>
                  <a:schemeClr val="dk1"/>
                </a:solidFill>
                <a:latin typeface="Times New Roman"/>
                <a:ea typeface="Times New Roman"/>
                <a:cs typeface="Times New Roman"/>
                <a:sym typeface="Times New Roman"/>
              </a:rPr>
              <a:t>lý</a:t>
            </a:r>
            <a:r>
              <a:rPr lang="en-US" sz="2800" b="1" i="1" dirty="0">
                <a:solidFill>
                  <a:schemeClr val="dk1"/>
                </a:solidFill>
                <a:latin typeface="Times New Roman"/>
                <a:ea typeface="Times New Roman"/>
                <a:cs typeface="Times New Roman"/>
                <a:sym typeface="Times New Roman"/>
              </a:rPr>
              <a:t> </a:t>
            </a:r>
            <a:r>
              <a:rPr lang="en-US" sz="2800" b="1" i="1" dirty="0" err="1">
                <a:solidFill>
                  <a:schemeClr val="dk1"/>
                </a:solidFill>
                <a:latin typeface="Times New Roman"/>
                <a:ea typeface="Times New Roman"/>
                <a:cs typeface="Times New Roman"/>
                <a:sym typeface="Times New Roman"/>
              </a:rPr>
              <a:t>dữ</a:t>
            </a:r>
            <a:r>
              <a:rPr lang="en-US" sz="2800" b="1" i="1" dirty="0">
                <a:solidFill>
                  <a:schemeClr val="dk1"/>
                </a:solidFill>
                <a:latin typeface="Times New Roman"/>
                <a:ea typeface="Times New Roman"/>
                <a:cs typeface="Times New Roman"/>
                <a:sym typeface="Times New Roman"/>
              </a:rPr>
              <a:t> </a:t>
            </a:r>
            <a:r>
              <a:rPr lang="en-US" sz="2800" b="1" i="1" dirty="0" err="1">
                <a:solidFill>
                  <a:schemeClr val="dk1"/>
                </a:solidFill>
                <a:latin typeface="Times New Roman"/>
                <a:ea typeface="Times New Roman"/>
                <a:cs typeface="Times New Roman"/>
                <a:sym typeface="Times New Roman"/>
              </a:rPr>
              <a:t>liệu</a:t>
            </a:r>
            <a:r>
              <a:rPr lang="en-US" sz="2800" b="1" i="1" dirty="0">
                <a:solidFill>
                  <a:schemeClr val="dk1"/>
                </a:solidFill>
                <a:latin typeface="Times New Roman"/>
                <a:ea typeface="Times New Roman"/>
                <a:cs typeface="Times New Roman"/>
                <a:sym typeface="Times New Roman"/>
              </a:rPr>
              <a:t> </a:t>
            </a:r>
            <a:r>
              <a:rPr lang="en-US" sz="2800" b="1" i="1" dirty="0" err="1">
                <a:solidFill>
                  <a:schemeClr val="dk1"/>
                </a:solidFill>
                <a:latin typeface="Times New Roman"/>
                <a:ea typeface="Times New Roman"/>
                <a:cs typeface="Times New Roman"/>
                <a:sym typeface="Times New Roman"/>
              </a:rPr>
              <a:t>thu</a:t>
            </a:r>
            <a:r>
              <a:rPr lang="en-US" sz="2800" b="1" i="1" dirty="0">
                <a:solidFill>
                  <a:schemeClr val="dk1"/>
                </a:solidFill>
                <a:latin typeface="Times New Roman"/>
                <a:ea typeface="Times New Roman"/>
                <a:cs typeface="Times New Roman"/>
                <a:sym typeface="Times New Roman"/>
              </a:rPr>
              <a:t> </a:t>
            </a:r>
            <a:r>
              <a:rPr lang="en-US" sz="2800" b="1" i="1" dirty="0" err="1">
                <a:solidFill>
                  <a:schemeClr val="dk1"/>
                </a:solidFill>
                <a:latin typeface="Times New Roman"/>
                <a:ea typeface="Times New Roman"/>
                <a:cs typeface="Times New Roman"/>
                <a:sym typeface="Times New Roman"/>
              </a:rPr>
              <a:t>thập</a:t>
            </a:r>
            <a:r>
              <a:rPr lang="en-US" sz="2800" b="1" i="1" dirty="0">
                <a:solidFill>
                  <a:schemeClr val="dk1"/>
                </a:solidFill>
                <a:latin typeface="Times New Roman"/>
                <a:ea typeface="Times New Roman"/>
                <a:cs typeface="Times New Roman"/>
                <a:sym typeface="Times New Roman"/>
              </a:rPr>
              <a:t> </a:t>
            </a:r>
            <a:r>
              <a:rPr lang="en-US" sz="2800" b="1" i="1" dirty="0" err="1">
                <a:solidFill>
                  <a:schemeClr val="dk1"/>
                </a:solidFill>
                <a:latin typeface="Times New Roman"/>
                <a:ea typeface="Times New Roman"/>
                <a:cs typeface="Times New Roman"/>
                <a:sym typeface="Times New Roman"/>
              </a:rPr>
              <a:t>được</a:t>
            </a:r>
            <a:r>
              <a:rPr lang="en-US" sz="2800" b="1" i="1" dirty="0">
                <a:solidFill>
                  <a:schemeClr val="dk1"/>
                </a:solidFill>
                <a:latin typeface="Times New Roman"/>
                <a:ea typeface="Times New Roman"/>
                <a:cs typeface="Times New Roman"/>
                <a:sym typeface="Times New Roman"/>
              </a:rPr>
              <a:t>:</a:t>
            </a:r>
            <a:endParaRPr dirty="0"/>
          </a:p>
          <a:p>
            <a:pPr marL="285750" marR="0" lvl="0" indent="-285750" algn="just" rtl="0">
              <a:lnSpc>
                <a:spcPct val="150000"/>
              </a:lnSpc>
              <a:spcBef>
                <a:spcPts val="0"/>
              </a:spcBef>
              <a:spcAft>
                <a:spcPts val="0"/>
              </a:spcAft>
              <a:buClr>
                <a:schemeClr val="dk1"/>
              </a:buClr>
              <a:buSzPts val="2800"/>
              <a:buFont typeface="Noto Sans Symbols"/>
              <a:buChar char="❖"/>
            </a:pP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Xoá</a:t>
            </a:r>
            <a:r>
              <a:rPr lang="en-US" sz="2800" dirty="0">
                <a:solidFill>
                  <a:schemeClr val="dk1"/>
                </a:solidFill>
                <a:latin typeface="Times New Roman"/>
                <a:ea typeface="Times New Roman"/>
                <a:cs typeface="Times New Roman"/>
                <a:sym typeface="Times New Roman"/>
              </a:rPr>
              <a:t> tab HTML </a:t>
            </a:r>
            <a:r>
              <a:rPr lang="en-US" sz="2800" dirty="0" err="1">
                <a:solidFill>
                  <a:schemeClr val="dk1"/>
                </a:solidFill>
                <a:latin typeface="Times New Roman"/>
                <a:ea typeface="Times New Roman"/>
                <a:cs typeface="Times New Roman"/>
                <a:sym typeface="Times New Roman"/>
              </a:rPr>
              <a:t>và</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xoá</a:t>
            </a:r>
            <a:r>
              <a:rPr lang="en-US" sz="2800" dirty="0">
                <a:solidFill>
                  <a:schemeClr val="dk1"/>
                </a:solidFill>
                <a:latin typeface="Times New Roman"/>
                <a:ea typeface="Times New Roman"/>
                <a:cs typeface="Times New Roman"/>
                <a:sym typeface="Times New Roman"/>
              </a:rPr>
              <a:t> </a:t>
            </a:r>
            <a:r>
              <a:rPr lang="en-US" sz="2800" dirty="0" err="1" smtClean="0">
                <a:solidFill>
                  <a:schemeClr val="dk1"/>
                </a:solidFill>
                <a:latin typeface="Times New Roman"/>
                <a:ea typeface="Times New Roman"/>
                <a:cs typeface="Times New Roman"/>
                <a:sym typeface="Times New Roman"/>
              </a:rPr>
              <a:t>số</a:t>
            </a:r>
            <a:r>
              <a:rPr lang="en-US" sz="2800" dirty="0" smtClean="0">
                <a:solidFill>
                  <a:schemeClr val="dk1"/>
                </a:solidFill>
                <a:latin typeface="Times New Roman"/>
                <a:ea typeface="Times New Roman"/>
                <a:cs typeface="Times New Roman"/>
                <a:sym typeface="Times New Roman"/>
              </a:rPr>
              <a:t> </a:t>
            </a:r>
            <a:r>
              <a:rPr lang="en-US" sz="2800" dirty="0" err="1" smtClean="0">
                <a:solidFill>
                  <a:schemeClr val="dk1"/>
                </a:solidFill>
                <a:latin typeface="Times New Roman"/>
                <a:ea typeface="Times New Roman"/>
                <a:cs typeface="Times New Roman"/>
                <a:sym typeface="Times New Roman"/>
              </a:rPr>
              <a:t>và</a:t>
            </a:r>
            <a:r>
              <a:rPr lang="en-US" sz="2800" dirty="0" smtClean="0">
                <a:solidFill>
                  <a:schemeClr val="dk1"/>
                </a:solidFill>
                <a:latin typeface="Times New Roman"/>
                <a:ea typeface="Times New Roman"/>
                <a:cs typeface="Times New Roman"/>
                <a:sym typeface="Times New Roman"/>
              </a:rPr>
              <a:t> </a:t>
            </a:r>
            <a:r>
              <a:rPr lang="en-US" sz="2800" dirty="0" err="1" smtClean="0">
                <a:solidFill>
                  <a:schemeClr val="dk1"/>
                </a:solidFill>
                <a:latin typeface="Times New Roman"/>
                <a:ea typeface="Times New Roman"/>
                <a:cs typeface="Times New Roman"/>
                <a:sym typeface="Times New Roman"/>
              </a:rPr>
              <a:t>các</a:t>
            </a:r>
            <a:r>
              <a:rPr lang="en-US" sz="2800" dirty="0" smtClean="0">
                <a:solidFill>
                  <a:schemeClr val="dk1"/>
                </a:solidFill>
                <a:latin typeface="Times New Roman"/>
                <a:ea typeface="Times New Roman"/>
                <a:cs typeface="Times New Roman"/>
                <a:sym typeface="Times New Roman"/>
              </a:rPr>
              <a:t> </a:t>
            </a:r>
            <a:r>
              <a:rPr lang="en-US" sz="2800" dirty="0" err="1" smtClean="0">
                <a:solidFill>
                  <a:schemeClr val="dk1"/>
                </a:solidFill>
                <a:latin typeface="Times New Roman"/>
                <a:ea typeface="Times New Roman"/>
                <a:cs typeface="Times New Roman"/>
                <a:sym typeface="Times New Roman"/>
              </a:rPr>
              <a:t>ký</a:t>
            </a:r>
            <a:r>
              <a:rPr lang="en-US" sz="2800" dirty="0" smtClean="0">
                <a:solidFill>
                  <a:schemeClr val="dk1"/>
                </a:solidFill>
                <a:latin typeface="Times New Roman"/>
                <a:ea typeface="Times New Roman"/>
                <a:cs typeface="Times New Roman"/>
                <a:sym typeface="Times New Roman"/>
              </a:rPr>
              <a:t> </a:t>
            </a:r>
            <a:r>
              <a:rPr lang="en-US" sz="2800" dirty="0" err="1" smtClean="0">
                <a:solidFill>
                  <a:schemeClr val="dk1"/>
                </a:solidFill>
                <a:latin typeface="Times New Roman"/>
                <a:ea typeface="Times New Roman"/>
                <a:cs typeface="Times New Roman"/>
                <a:sym typeface="Times New Roman"/>
              </a:rPr>
              <a:t>tự</a:t>
            </a:r>
            <a:r>
              <a:rPr lang="en-US" sz="2800" dirty="0" smtClean="0">
                <a:solidFill>
                  <a:schemeClr val="dk1"/>
                </a:solidFill>
                <a:latin typeface="Times New Roman"/>
                <a:ea typeface="Times New Roman"/>
                <a:cs typeface="Times New Roman"/>
                <a:sym typeface="Times New Roman"/>
              </a:rPr>
              <a:t> </a:t>
            </a:r>
            <a:r>
              <a:rPr lang="en-US" sz="2800" dirty="0" err="1" smtClean="0">
                <a:solidFill>
                  <a:schemeClr val="dk1"/>
                </a:solidFill>
                <a:latin typeface="Times New Roman"/>
                <a:ea typeface="Times New Roman"/>
                <a:cs typeface="Times New Roman"/>
                <a:sym typeface="Times New Roman"/>
              </a:rPr>
              <a:t>đặc</a:t>
            </a:r>
            <a:r>
              <a:rPr lang="en-US" sz="2800" dirty="0" smtClean="0">
                <a:solidFill>
                  <a:schemeClr val="dk1"/>
                </a:solidFill>
                <a:latin typeface="Times New Roman"/>
                <a:ea typeface="Times New Roman"/>
                <a:cs typeface="Times New Roman"/>
                <a:sym typeface="Times New Roman"/>
              </a:rPr>
              <a:t> </a:t>
            </a:r>
            <a:r>
              <a:rPr lang="en-US" sz="2800" dirty="0" err="1" smtClean="0">
                <a:solidFill>
                  <a:schemeClr val="dk1"/>
                </a:solidFill>
                <a:latin typeface="Times New Roman"/>
                <a:ea typeface="Times New Roman"/>
                <a:cs typeface="Times New Roman"/>
                <a:sym typeface="Times New Roman"/>
              </a:rPr>
              <a:t>biệt</a:t>
            </a:r>
            <a:r>
              <a:rPr lang="en-US" sz="2800" dirty="0" smtClean="0">
                <a:solidFill>
                  <a:schemeClr val="dk1"/>
                </a:solidFill>
                <a:latin typeface="Times New Roman"/>
                <a:ea typeface="Times New Roman"/>
                <a:cs typeface="Times New Roman"/>
                <a:sym typeface="Times New Roman"/>
              </a:rPr>
              <a:t>.</a:t>
            </a:r>
            <a:endParaRPr sz="2800" dirty="0">
              <a:solidFill>
                <a:schemeClr val="dk1"/>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2800"/>
              <a:buFont typeface="Noto Sans Symbols"/>
              <a:buChar char="❖"/>
            </a:pP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Chuyển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văn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bản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thành</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chữ</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thường</a:t>
            </a:r>
            <a:r>
              <a:rPr lang="en-US" sz="2800" dirty="0">
                <a:solidFill>
                  <a:schemeClr val="dk1"/>
                </a:solidFill>
                <a:latin typeface="Times New Roman"/>
                <a:ea typeface="Times New Roman"/>
                <a:cs typeface="Times New Roman"/>
                <a:sym typeface="Times New Roman"/>
              </a:rPr>
              <a:t>.</a:t>
            </a:r>
            <a:endParaRPr sz="2800" dirty="0">
              <a:solidFill>
                <a:schemeClr val="dk1"/>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2800"/>
              <a:buFont typeface="Noto Sans Symbols"/>
              <a:buChar char="❖"/>
            </a:pP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Chuẩn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hoá</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văn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bản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Cách</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gõ</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dấu</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trong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tiếng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Việt</a:t>
            </a:r>
            <a:r>
              <a:rPr lang="en-US" sz="2800" dirty="0">
                <a:solidFill>
                  <a:schemeClr val="dk1"/>
                </a:solidFill>
                <a:latin typeface="Times New Roman"/>
                <a:ea typeface="Times New Roman"/>
                <a:cs typeface="Times New Roman"/>
                <a:sym typeface="Times New Roman"/>
              </a:rPr>
              <a:t>).</a:t>
            </a:r>
            <a:endParaRPr sz="2800" dirty="0">
              <a:solidFill>
                <a:schemeClr val="dk1"/>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2800"/>
              <a:buFont typeface="Noto Sans Symbols"/>
              <a:buChar char="❖"/>
            </a:pP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Xoá</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Stopword</a:t>
            </a:r>
            <a:r>
              <a:rPr lang="en-US" sz="2800" dirty="0">
                <a:solidFill>
                  <a:schemeClr val="dk1"/>
                </a:solidFill>
                <a:latin typeface="Times New Roman"/>
                <a:ea typeface="Times New Roman"/>
                <a:cs typeface="Times New Roman"/>
                <a:sym typeface="Times New Roman"/>
              </a:rPr>
              <a:t>.</a:t>
            </a:r>
            <a:endParaRPr sz="2800" dirty="0">
              <a:solidFill>
                <a:schemeClr val="dk1"/>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2800"/>
              <a:buFont typeface="Noto Sans Symbols"/>
              <a:buChar char="❖"/>
            </a:pP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Chuyển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dữ</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liệu</a:t>
            </a:r>
            <a:r>
              <a:rPr lang="en-US" sz="2800" dirty="0">
                <a:solidFill>
                  <a:schemeClr val="dk1"/>
                </a:solidFill>
                <a:latin typeface="Times New Roman"/>
                <a:ea typeface="Times New Roman"/>
                <a:cs typeface="Times New Roman"/>
                <a:sym typeface="Times New Roman"/>
              </a:rPr>
              <a:t> sang </a:t>
            </a:r>
            <a:r>
              <a:rPr lang="en-US" sz="2800" dirty="0" err="1">
                <a:solidFill>
                  <a:schemeClr val="dk1"/>
                </a:solidFill>
                <a:latin typeface="Times New Roman"/>
                <a:ea typeface="Times New Roman"/>
                <a:cs typeface="Times New Roman"/>
                <a:sym typeface="Times New Roman"/>
              </a:rPr>
              <a:t>dạng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ngữ</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nghĩa</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và</a:t>
            </a:r>
            <a:r>
              <a:rPr lang="en-US" sz="2800" dirty="0">
                <a:solidFill>
                  <a:schemeClr val="dk1"/>
                </a:solidFill>
                <a:latin typeface="Times New Roman"/>
                <a:ea typeface="Times New Roman"/>
                <a:cs typeface="Times New Roman"/>
                <a:sym typeface="Times New Roman"/>
              </a:rPr>
              <a:t> vector</a:t>
            </a:r>
            <a:endParaRPr sz="2800" dirty="0">
              <a:solidFill>
                <a:schemeClr val="dk1"/>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2800"/>
              <a:buFont typeface="Noto Sans Symbols"/>
              <a:buChar char="❖"/>
            </a:pPr>
            <a:r>
              <a:rPr lang="en-US" sz="2800" dirty="0" err="1">
                <a:solidFill>
                  <a:schemeClr val="dk1"/>
                </a:solidFill>
                <a:latin typeface="Times New Roman"/>
                <a:ea typeface="Times New Roman"/>
                <a:cs typeface="Times New Roman"/>
                <a:sym typeface="Times New Roman"/>
              </a:rPr>
              <a:t>Tìm</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kiếm</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và</a:t>
            </a:r>
            <a:r>
              <a:rPr lang="en-US" sz="2800" dirty="0">
                <a:solidFill>
                  <a:schemeClr val="dk1"/>
                </a:solidFill>
                <a:latin typeface="Times New Roman"/>
                <a:ea typeface="Times New Roman"/>
                <a:cs typeface="Times New Roman"/>
                <a:sym typeface="Times New Roman"/>
              </a:rPr>
              <a:t> so </a:t>
            </a:r>
            <a:r>
              <a:rPr lang="en-US" sz="2800" dirty="0" err="1">
                <a:solidFill>
                  <a:schemeClr val="dk1"/>
                </a:solidFill>
                <a:latin typeface="Times New Roman"/>
                <a:ea typeface="Times New Roman"/>
                <a:cs typeface="Times New Roman"/>
                <a:sym typeface="Times New Roman"/>
              </a:rPr>
              <a:t>khớp</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văn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bản</a:t>
            </a:r>
            <a:r>
              <a:rPr lang="en-US" sz="2800" dirty="0">
                <a:solidFill>
                  <a:schemeClr val="dk1"/>
                </a:solidFill>
                <a:latin typeface="Times New Roman"/>
                <a:ea typeface="Times New Roman"/>
                <a:cs typeface="Times New Roman"/>
                <a:sym typeface="Times New Roman"/>
              </a:rPr>
              <a:t>.</a:t>
            </a:r>
            <a:endParaRPr sz="2800" dirty="0">
              <a:solidFill>
                <a:schemeClr val="dk1"/>
              </a:solidFill>
              <a:latin typeface="Times New Roman"/>
              <a:ea typeface="Times New Roman"/>
              <a:cs typeface="Times New Roman"/>
              <a:sym typeface="Times New Roman"/>
            </a:endParaRPr>
          </a:p>
          <a:p>
            <a:pPr marL="457200" marR="0" lvl="0" indent="-279400" algn="just" rtl="0">
              <a:lnSpc>
                <a:spcPct val="150000"/>
              </a:lnSpc>
              <a:spcBef>
                <a:spcPts val="0"/>
              </a:spcBef>
              <a:spcAft>
                <a:spcPts val="0"/>
              </a:spcAft>
              <a:buClr>
                <a:schemeClr val="dk1"/>
              </a:buClr>
              <a:buSzPts val="2800"/>
              <a:buFont typeface="Noto Sans Symbols"/>
              <a:buNone/>
            </a:pPr>
            <a:endParaRPr sz="28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cxnSp>
        <p:nvCxnSpPr>
          <p:cNvPr id="242" name="Google Shape;242;p7"/>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243" name="Google Shape;243;p7"/>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1. TỔNG QUAN ĐỀ TÀI</a:t>
            </a:r>
            <a:endParaRPr sz="3200" b="1">
              <a:solidFill>
                <a:schemeClr val="dk1"/>
              </a:solidFill>
              <a:latin typeface="Times New Roman"/>
              <a:ea typeface="Times New Roman"/>
              <a:cs typeface="Times New Roman"/>
              <a:sym typeface="Times New Roman"/>
            </a:endParaRPr>
          </a:p>
        </p:txBody>
      </p:sp>
      <p:sp>
        <p:nvSpPr>
          <p:cNvPr id="244" name="Google Shape;244;p7"/>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a:solidFill>
                  <a:schemeClr val="dk1"/>
                </a:solidFill>
                <a:latin typeface="Times New Roman"/>
                <a:ea typeface="Times New Roman"/>
                <a:cs typeface="Times New Roman"/>
                <a:sym typeface="Times New Roman"/>
              </a:rPr>
              <a:t>7</a:t>
            </a:r>
            <a:endParaRPr sz="2800" b="1">
              <a:solidFill>
                <a:schemeClr val="dk1"/>
              </a:solidFill>
              <a:latin typeface="Times New Roman"/>
              <a:ea typeface="Times New Roman"/>
              <a:cs typeface="Times New Roman"/>
              <a:sym typeface="Times New Roman"/>
            </a:endParaRPr>
          </a:p>
        </p:txBody>
      </p:sp>
      <p:sp>
        <p:nvSpPr>
          <p:cNvPr id="245" name="Google Shape;245;p7"/>
          <p:cNvSpPr txBox="1"/>
          <p:nvPr/>
        </p:nvSpPr>
        <p:spPr>
          <a:xfrm>
            <a:off x="878176" y="1400996"/>
            <a:ext cx="440377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Times New Roman"/>
                <a:ea typeface="Times New Roman"/>
                <a:cs typeface="Times New Roman"/>
                <a:sym typeface="Times New Roman"/>
              </a:rPr>
              <a:t>3. Đối tượng nghiên cứu</a:t>
            </a:r>
            <a:endParaRPr sz="3200" b="1">
              <a:solidFill>
                <a:schemeClr val="dk1"/>
              </a:solidFill>
              <a:latin typeface="Times New Roman"/>
              <a:ea typeface="Times New Roman"/>
              <a:cs typeface="Times New Roman"/>
              <a:sym typeface="Times New Roman"/>
            </a:endParaRPr>
          </a:p>
        </p:txBody>
      </p:sp>
      <p:sp>
        <p:nvSpPr>
          <p:cNvPr id="246" name="Google Shape;246;p7"/>
          <p:cNvSpPr txBox="1"/>
          <p:nvPr/>
        </p:nvSpPr>
        <p:spPr>
          <a:xfrm>
            <a:off x="2260407" y="1985771"/>
            <a:ext cx="8014374" cy="66120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800">
                <a:solidFill>
                  <a:schemeClr val="dk1"/>
                </a:solidFill>
                <a:latin typeface="Times New Roman"/>
                <a:ea typeface="Times New Roman"/>
                <a:cs typeface="Times New Roman"/>
                <a:sym typeface="Times New Roman"/>
              </a:rPr>
              <a:t>Website Vietnamnet.vn</a:t>
            </a:r>
            <a:endParaRPr sz="2800">
              <a:solidFill>
                <a:schemeClr val="dk1"/>
              </a:solidFill>
              <a:latin typeface="Times New Roman"/>
              <a:ea typeface="Times New Roman"/>
              <a:cs typeface="Times New Roman"/>
              <a:sym typeface="Times New Roman"/>
            </a:endParaRPr>
          </a:p>
        </p:txBody>
      </p:sp>
      <p:pic>
        <p:nvPicPr>
          <p:cNvPr id="247" name="Google Shape;247;p7"/>
          <p:cNvPicPr preferRelativeResize="0"/>
          <p:nvPr/>
        </p:nvPicPr>
        <p:blipFill rotWithShape="1">
          <a:blip r:embed="rId3">
            <a:alphaModFix/>
          </a:blip>
          <a:srcRect/>
          <a:stretch/>
        </p:blipFill>
        <p:spPr>
          <a:xfrm>
            <a:off x="3080061" y="3231753"/>
            <a:ext cx="5930183" cy="246236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cxnSp>
        <p:nvCxnSpPr>
          <p:cNvPr id="252" name="Google Shape;252;p8"/>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253" name="Google Shape;253;p8"/>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1. TỔNG QUAN ĐỀ TÀI</a:t>
            </a:r>
            <a:endParaRPr sz="3200" b="1">
              <a:solidFill>
                <a:schemeClr val="dk1"/>
              </a:solidFill>
              <a:latin typeface="Times New Roman"/>
              <a:ea typeface="Times New Roman"/>
              <a:cs typeface="Times New Roman"/>
              <a:sym typeface="Times New Roman"/>
            </a:endParaRPr>
          </a:p>
        </p:txBody>
      </p:sp>
      <p:sp>
        <p:nvSpPr>
          <p:cNvPr id="254" name="Google Shape;254;p8"/>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a:solidFill>
                  <a:schemeClr val="dk1"/>
                </a:solidFill>
                <a:latin typeface="Times New Roman"/>
                <a:ea typeface="Times New Roman"/>
                <a:cs typeface="Times New Roman"/>
                <a:sym typeface="Times New Roman"/>
              </a:rPr>
              <a:t>8</a:t>
            </a:r>
            <a:endParaRPr sz="2800" b="1">
              <a:solidFill>
                <a:schemeClr val="dk1"/>
              </a:solidFill>
              <a:latin typeface="Times New Roman"/>
              <a:ea typeface="Times New Roman"/>
              <a:cs typeface="Times New Roman"/>
              <a:sym typeface="Times New Roman"/>
            </a:endParaRPr>
          </a:p>
        </p:txBody>
      </p:sp>
      <p:sp>
        <p:nvSpPr>
          <p:cNvPr id="255" name="Google Shape;255;p8"/>
          <p:cNvSpPr txBox="1"/>
          <p:nvPr/>
        </p:nvSpPr>
        <p:spPr>
          <a:xfrm>
            <a:off x="878176" y="1400996"/>
            <a:ext cx="408797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Times New Roman"/>
                <a:ea typeface="Times New Roman"/>
                <a:cs typeface="Times New Roman"/>
                <a:sym typeface="Times New Roman"/>
              </a:rPr>
              <a:t>4. Phạm vi nghiên cứu</a:t>
            </a:r>
            <a:endParaRPr sz="3200" b="1">
              <a:solidFill>
                <a:schemeClr val="dk1"/>
              </a:solidFill>
              <a:latin typeface="Times New Roman"/>
              <a:ea typeface="Times New Roman"/>
              <a:cs typeface="Times New Roman"/>
              <a:sym typeface="Times New Roman"/>
            </a:endParaRPr>
          </a:p>
        </p:txBody>
      </p:sp>
      <p:sp>
        <p:nvSpPr>
          <p:cNvPr id="256" name="Google Shape;256;p8"/>
          <p:cNvSpPr txBox="1"/>
          <p:nvPr/>
        </p:nvSpPr>
        <p:spPr>
          <a:xfrm>
            <a:off x="2260407" y="2418092"/>
            <a:ext cx="9396605" cy="2677656"/>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Phân tích dữ liệu được thu thập từ trang web Vietnamnet.vn.</a:t>
            </a:r>
            <a:endParaRPr sz="2800">
              <a:solidFill>
                <a:schemeClr val="dk1"/>
              </a:solidFill>
              <a:latin typeface="Times New Roman"/>
              <a:ea typeface="Times New Roman"/>
              <a:cs typeface="Times New Roman"/>
              <a:sym typeface="Times New Roman"/>
            </a:endParaRPr>
          </a:p>
          <a:p>
            <a:pPr marL="457200" marR="0" lvl="0" indent="-457200" algn="l" rtl="0">
              <a:lnSpc>
                <a:spcPct val="15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Phân tích dữ liệu trên 1000 tin tức được lấy từ trang web.</a:t>
            </a:r>
            <a:endParaRPr sz="2800">
              <a:solidFill>
                <a:schemeClr val="dk1"/>
              </a:solidFill>
              <a:latin typeface="Times New Roman"/>
              <a:ea typeface="Times New Roman"/>
              <a:cs typeface="Times New Roman"/>
              <a:sym typeface="Times New Roman"/>
            </a:endParaRPr>
          </a:p>
          <a:p>
            <a:pPr marL="457200" marR="0" lvl="0" indent="-457200" algn="l" rtl="0">
              <a:lnSpc>
                <a:spcPct val="15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Việc phân tích dữ liệu được thực thi bằng cách: thu thập dữ liệu, xử lý dữ liệu và so khớp dữ liệu.</a:t>
            </a:r>
            <a:endParaRPr sz="28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cxnSp>
        <p:nvCxnSpPr>
          <p:cNvPr id="261" name="Google Shape;261;p9"/>
          <p:cNvCxnSpPr/>
          <p:nvPr/>
        </p:nvCxnSpPr>
        <p:spPr>
          <a:xfrm>
            <a:off x="19193" y="1283110"/>
            <a:ext cx="12192000" cy="0"/>
          </a:xfrm>
          <a:prstGeom prst="straightConnector1">
            <a:avLst/>
          </a:prstGeom>
          <a:noFill/>
          <a:ln w="28575" cap="flat" cmpd="sng">
            <a:solidFill>
              <a:srgbClr val="766F54"/>
            </a:solidFill>
            <a:prstDash val="solid"/>
            <a:round/>
            <a:headEnd type="none" w="sm" len="sm"/>
            <a:tailEnd type="none" w="sm" len="sm"/>
          </a:ln>
        </p:spPr>
      </p:cxnSp>
      <p:sp>
        <p:nvSpPr>
          <p:cNvPr id="262" name="Google Shape;262;p9"/>
          <p:cNvSpPr txBox="1"/>
          <p:nvPr/>
        </p:nvSpPr>
        <p:spPr>
          <a:xfrm>
            <a:off x="878176" y="152400"/>
            <a:ext cx="10778836" cy="72043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2. CƠ SỞ LÝ THUYẾT</a:t>
            </a:r>
            <a:endParaRPr sz="3200" b="1">
              <a:solidFill>
                <a:schemeClr val="dk1"/>
              </a:solidFill>
              <a:latin typeface="Times New Roman"/>
              <a:ea typeface="Times New Roman"/>
              <a:cs typeface="Times New Roman"/>
              <a:sym typeface="Times New Roman"/>
            </a:endParaRPr>
          </a:p>
        </p:txBody>
      </p:sp>
      <p:sp>
        <p:nvSpPr>
          <p:cNvPr id="263" name="Google Shape;263;p9"/>
          <p:cNvSpPr txBox="1"/>
          <p:nvPr/>
        </p:nvSpPr>
        <p:spPr>
          <a:xfrm>
            <a:off x="11388883" y="6230730"/>
            <a:ext cx="497870" cy="380125"/>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ctr" rtl="0">
              <a:spcBef>
                <a:spcPts val="0"/>
              </a:spcBef>
              <a:spcAft>
                <a:spcPts val="0"/>
              </a:spcAft>
              <a:buClr>
                <a:schemeClr val="dk1"/>
              </a:buClr>
              <a:buSzPct val="100000"/>
              <a:buFont typeface="Times New Roman"/>
              <a:buNone/>
            </a:pPr>
            <a:r>
              <a:rPr lang="en-US" sz="2800" b="1">
                <a:solidFill>
                  <a:schemeClr val="dk1"/>
                </a:solidFill>
                <a:latin typeface="Times New Roman"/>
                <a:ea typeface="Times New Roman"/>
                <a:cs typeface="Times New Roman"/>
                <a:sym typeface="Times New Roman"/>
              </a:rPr>
              <a:t>9</a:t>
            </a:r>
            <a:endParaRPr sz="2800" b="1">
              <a:solidFill>
                <a:schemeClr val="dk1"/>
              </a:solidFill>
              <a:latin typeface="Times New Roman"/>
              <a:ea typeface="Times New Roman"/>
              <a:cs typeface="Times New Roman"/>
              <a:sym typeface="Times New Roman"/>
            </a:endParaRPr>
          </a:p>
        </p:txBody>
      </p:sp>
      <p:sp>
        <p:nvSpPr>
          <p:cNvPr id="264" name="Google Shape;264;p9"/>
          <p:cNvSpPr txBox="1"/>
          <p:nvPr/>
        </p:nvSpPr>
        <p:spPr>
          <a:xfrm>
            <a:off x="2190917" y="2050025"/>
            <a:ext cx="9197966" cy="3970277"/>
          </a:xfrm>
          <a:prstGeom prst="rect">
            <a:avLst/>
          </a:prstGeom>
          <a:noFill/>
          <a:ln>
            <a:noFill/>
          </a:ln>
        </p:spPr>
        <p:txBody>
          <a:bodyPr spcFirstLastPara="1" wrap="square" lIns="91425" tIns="45700" rIns="91425" bIns="45700" numCol="2" anchor="t" anchorCtr="0">
            <a:spAutoFit/>
          </a:bodyPr>
          <a:lstStyle/>
          <a:p>
            <a:pPr marL="514350" marR="0" lvl="0" indent="-514350" algn="l" rtl="0">
              <a:lnSpc>
                <a:spcPct val="150000"/>
              </a:lnSpc>
              <a:spcBef>
                <a:spcPts val="0"/>
              </a:spcBef>
              <a:spcAft>
                <a:spcPts val="0"/>
              </a:spcAft>
              <a:buClr>
                <a:schemeClr val="dk1"/>
              </a:buClr>
              <a:buSzPts val="2800"/>
              <a:buFont typeface="Century Gothic"/>
              <a:buAutoNum type="arabicPeriod"/>
            </a:pPr>
            <a:r>
              <a:rPr lang="en-US" sz="2800" dirty="0" err="1">
                <a:solidFill>
                  <a:schemeClr val="dk1"/>
                </a:solidFill>
                <a:latin typeface="Times New Roman"/>
                <a:ea typeface="Times New Roman"/>
                <a:cs typeface="Times New Roman"/>
                <a:sym typeface="Times New Roman"/>
              </a:rPr>
              <a:t>Công</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cụ</a:t>
            </a:r>
            <a:r>
              <a:rPr lang="en-US" sz="2800" dirty="0">
                <a:solidFill>
                  <a:schemeClr val="dk1"/>
                </a:solidFill>
                <a:latin typeface="Times New Roman"/>
                <a:ea typeface="Times New Roman"/>
                <a:cs typeface="Times New Roman"/>
                <a:sym typeface="Times New Roman"/>
              </a:rPr>
              <a:t> Google </a:t>
            </a:r>
            <a:r>
              <a:rPr lang="en-US" sz="2800" dirty="0" err="1">
                <a:solidFill>
                  <a:schemeClr val="dk1"/>
                </a:solidFill>
                <a:latin typeface="Times New Roman"/>
                <a:ea typeface="Times New Roman"/>
                <a:cs typeface="Times New Roman"/>
                <a:sym typeface="Times New Roman"/>
              </a:rPr>
              <a:t>Colab</a:t>
            </a:r>
            <a:endParaRPr sz="2800" dirty="0">
              <a:solidFill>
                <a:schemeClr val="dk1"/>
              </a:solidFill>
              <a:latin typeface="Times New Roman"/>
              <a:ea typeface="Times New Roman"/>
              <a:cs typeface="Times New Roman"/>
              <a:sym typeface="Times New Roman"/>
            </a:endParaRPr>
          </a:p>
          <a:p>
            <a:pPr marL="514350" marR="0" lvl="0" indent="-514350" algn="l" rtl="0">
              <a:lnSpc>
                <a:spcPct val="150000"/>
              </a:lnSpc>
              <a:spcBef>
                <a:spcPts val="0"/>
              </a:spcBef>
              <a:spcAft>
                <a:spcPts val="0"/>
              </a:spcAft>
              <a:buClr>
                <a:schemeClr val="dk1"/>
              </a:buClr>
              <a:buSzPts val="2800"/>
              <a:buFont typeface="Century Gothic"/>
              <a:buAutoNum type="arabicPeriod"/>
            </a:pPr>
            <a:r>
              <a:rPr lang="en-US" sz="2800" dirty="0" err="1">
                <a:solidFill>
                  <a:schemeClr val="dk1"/>
                </a:solidFill>
                <a:latin typeface="Times New Roman"/>
                <a:ea typeface="Times New Roman"/>
                <a:cs typeface="Times New Roman"/>
                <a:sym typeface="Times New Roman"/>
              </a:rPr>
              <a:t>Thư</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viện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Numpy</a:t>
            </a:r>
            <a:endParaRPr sz="2800" dirty="0">
              <a:solidFill>
                <a:schemeClr val="dk1"/>
              </a:solidFill>
              <a:latin typeface="Times New Roman"/>
              <a:ea typeface="Times New Roman"/>
              <a:cs typeface="Times New Roman"/>
              <a:sym typeface="Times New Roman"/>
            </a:endParaRPr>
          </a:p>
          <a:p>
            <a:pPr marL="514350" marR="0" lvl="0" indent="-514350" algn="l" rtl="0">
              <a:lnSpc>
                <a:spcPct val="150000"/>
              </a:lnSpc>
              <a:spcBef>
                <a:spcPts val="0"/>
              </a:spcBef>
              <a:spcAft>
                <a:spcPts val="0"/>
              </a:spcAft>
              <a:buClr>
                <a:schemeClr val="dk1"/>
              </a:buClr>
              <a:buSzPts val="2800"/>
              <a:buFont typeface="Century Gothic"/>
              <a:buAutoNum type="arabicPeriod"/>
            </a:pPr>
            <a:r>
              <a:rPr lang="en-US" sz="2800" dirty="0" err="1">
                <a:solidFill>
                  <a:schemeClr val="dk1"/>
                </a:solidFill>
                <a:latin typeface="Times New Roman"/>
                <a:ea typeface="Times New Roman"/>
                <a:cs typeface="Times New Roman"/>
                <a:sym typeface="Times New Roman"/>
              </a:rPr>
              <a:t>Thư</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viện</a:t>
            </a:r>
            <a:r>
              <a:rPr lang="en-US" sz="2800" dirty="0">
                <a:solidFill>
                  <a:schemeClr val="dk1"/>
                </a:solidFill>
                <a:latin typeface="Times New Roman"/>
                <a:ea typeface="Times New Roman"/>
                <a:cs typeface="Times New Roman"/>
                <a:sym typeface="Times New Roman"/>
              </a:rPr>
              <a:t> Pandas</a:t>
            </a:r>
            <a:endParaRPr dirty="0"/>
          </a:p>
          <a:p>
            <a:pPr marL="514350" marR="0" lvl="0" indent="-514350" algn="l" rtl="0">
              <a:lnSpc>
                <a:spcPct val="150000"/>
              </a:lnSpc>
              <a:spcBef>
                <a:spcPts val="0"/>
              </a:spcBef>
              <a:spcAft>
                <a:spcPts val="0"/>
              </a:spcAft>
              <a:buClr>
                <a:schemeClr val="dk1"/>
              </a:buClr>
              <a:buSzPts val="2800"/>
              <a:buFont typeface="Century Gothic"/>
              <a:buAutoNum type="arabicPeriod"/>
            </a:pPr>
            <a:r>
              <a:rPr lang="en-US" sz="2800" dirty="0" err="1">
                <a:solidFill>
                  <a:schemeClr val="dk1"/>
                </a:solidFill>
                <a:latin typeface="Times New Roman"/>
                <a:ea typeface="Times New Roman"/>
                <a:cs typeface="Times New Roman"/>
                <a:sym typeface="Times New Roman"/>
              </a:rPr>
              <a:t>Thư</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viện</a:t>
            </a:r>
            <a:r>
              <a:rPr lang="en-US" sz="2800" dirty="0">
                <a:solidFill>
                  <a:schemeClr val="dk1"/>
                </a:solidFill>
                <a:latin typeface="Times New Roman"/>
                <a:ea typeface="Times New Roman"/>
                <a:cs typeface="Times New Roman"/>
                <a:sym typeface="Times New Roman"/>
              </a:rPr>
              <a:t> Requests</a:t>
            </a:r>
            <a:endParaRPr dirty="0"/>
          </a:p>
          <a:p>
            <a:pPr marL="514350" marR="0" lvl="0" indent="-514350" algn="l" rtl="0">
              <a:lnSpc>
                <a:spcPct val="150000"/>
              </a:lnSpc>
              <a:spcBef>
                <a:spcPts val="0"/>
              </a:spcBef>
              <a:spcAft>
                <a:spcPts val="0"/>
              </a:spcAft>
              <a:buClr>
                <a:schemeClr val="dk1"/>
              </a:buClr>
              <a:buSzPts val="2800"/>
              <a:buFont typeface="Century Gothic"/>
              <a:buAutoNum type="arabicPeriod"/>
            </a:pPr>
            <a:r>
              <a:rPr lang="en-US" sz="2800" dirty="0" err="1">
                <a:solidFill>
                  <a:schemeClr val="dk1"/>
                </a:solidFill>
                <a:latin typeface="Times New Roman"/>
                <a:ea typeface="Times New Roman"/>
                <a:cs typeface="Times New Roman"/>
                <a:sym typeface="Times New Roman"/>
              </a:rPr>
              <a:t>Thư</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viện</a:t>
            </a:r>
            <a:r>
              <a:rPr lang="en-US" sz="2800" dirty="0">
                <a:solidFill>
                  <a:schemeClr val="dk1"/>
                </a:solidFill>
                <a:latin typeface="Times New Roman"/>
                <a:ea typeface="Times New Roman"/>
                <a:cs typeface="Times New Roman"/>
                <a:sym typeface="Times New Roman"/>
              </a:rPr>
              <a:t> </a:t>
            </a:r>
            <a:r>
              <a:rPr lang="en-US" sz="2800" dirty="0" err="1" smtClean="0">
                <a:solidFill>
                  <a:schemeClr val="dk1"/>
                </a:solidFill>
                <a:latin typeface="Times New Roman"/>
                <a:ea typeface="Times New Roman"/>
                <a:cs typeface="Times New Roman"/>
                <a:sym typeface="Times New Roman"/>
              </a:rPr>
              <a:t>BeautifulSoup</a:t>
            </a:r>
            <a:endParaRPr sz="2800" dirty="0">
              <a:solidFill>
                <a:schemeClr val="dk1"/>
              </a:solidFill>
              <a:latin typeface="Times New Roman"/>
              <a:ea typeface="Times New Roman"/>
              <a:cs typeface="Times New Roman"/>
              <a:sym typeface="Times New Roman"/>
            </a:endParaRPr>
          </a:p>
          <a:p>
            <a:pPr marL="514350" marR="0" lvl="0" indent="-514350" algn="l" rtl="0">
              <a:lnSpc>
                <a:spcPct val="150000"/>
              </a:lnSpc>
              <a:spcBef>
                <a:spcPts val="0"/>
              </a:spcBef>
              <a:spcAft>
                <a:spcPts val="0"/>
              </a:spcAft>
              <a:buClr>
                <a:schemeClr val="dk1"/>
              </a:buClr>
              <a:buSzPts val="2800"/>
              <a:buFont typeface="Century Gothic"/>
              <a:buAutoNum type="arabicPeriod"/>
            </a:pPr>
            <a:r>
              <a:rPr lang="en-US" sz="2800" dirty="0" err="1">
                <a:solidFill>
                  <a:schemeClr val="dk1"/>
                </a:solidFill>
                <a:latin typeface="Times New Roman"/>
                <a:ea typeface="Times New Roman"/>
                <a:cs typeface="Times New Roman"/>
                <a:sym typeface="Times New Roman"/>
              </a:rPr>
              <a:t>Thư</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viện</a:t>
            </a:r>
            <a:r>
              <a:rPr lang="en-US" sz="2800" dirty="0">
                <a:solidFill>
                  <a:schemeClr val="dk1"/>
                </a:solidFill>
                <a:latin typeface="Times New Roman"/>
                <a:ea typeface="Times New Roman"/>
                <a:cs typeface="Times New Roman"/>
                <a:sym typeface="Times New Roman"/>
              </a:rPr>
              <a:t> regular expression</a:t>
            </a:r>
            <a:endParaRPr dirty="0"/>
          </a:p>
          <a:p>
            <a:pPr marL="514350" marR="0" lvl="0" indent="-514350" algn="l" rtl="0">
              <a:lnSpc>
                <a:spcPct val="150000"/>
              </a:lnSpc>
              <a:spcBef>
                <a:spcPts val="0"/>
              </a:spcBef>
              <a:spcAft>
                <a:spcPts val="0"/>
              </a:spcAft>
              <a:buClr>
                <a:schemeClr val="dk1"/>
              </a:buClr>
              <a:buSzPts val="2800"/>
              <a:buFont typeface="Century Gothic"/>
              <a:buAutoNum type="arabicPeriod"/>
            </a:pPr>
            <a:r>
              <a:rPr lang="en-US" sz="2800" dirty="0" err="1" smtClean="0">
                <a:solidFill>
                  <a:schemeClr val="dk1"/>
                </a:solidFill>
                <a:latin typeface="Times New Roman"/>
                <a:ea typeface="Times New Roman"/>
                <a:cs typeface="Times New Roman"/>
                <a:sym typeface="Times New Roman"/>
              </a:rPr>
              <a:t>Thư</a:t>
            </a:r>
            <a:r>
              <a:rPr lang="en-US" sz="2800" dirty="0" smtClean="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viện</a:t>
            </a:r>
            <a:r>
              <a:rPr lang="en-US" sz="2800" dirty="0">
                <a:solidFill>
                  <a:schemeClr val="dk1"/>
                </a:solidFill>
                <a:latin typeface="Times New Roman"/>
                <a:ea typeface="Times New Roman"/>
                <a:cs typeface="Times New Roman"/>
                <a:sym typeface="Times New Roman"/>
              </a:rPr>
              <a:t> </a:t>
            </a:r>
            <a:r>
              <a:rPr lang="en-US" sz="2800" dirty="0" err="1">
                <a:solidFill>
                  <a:schemeClr val="dk1"/>
                </a:solidFill>
                <a:latin typeface="Times New Roman"/>
                <a:ea typeface="Times New Roman"/>
                <a:cs typeface="Times New Roman"/>
                <a:sym typeface="Times New Roman"/>
              </a:rPr>
              <a:t>Underthesea</a:t>
            </a:r>
            <a:endParaRPr sz="2800" dirty="0">
              <a:solidFill>
                <a:schemeClr val="dk1"/>
              </a:solidFill>
              <a:latin typeface="Times New Roman"/>
              <a:ea typeface="Times New Roman"/>
              <a:cs typeface="Times New Roman"/>
              <a:sym typeface="Times New Roman"/>
            </a:endParaRPr>
          </a:p>
          <a:p>
            <a:pPr marL="514350" marR="0" lvl="0" indent="-514350" algn="l" rtl="0">
              <a:lnSpc>
                <a:spcPct val="150000"/>
              </a:lnSpc>
              <a:spcBef>
                <a:spcPts val="0"/>
              </a:spcBef>
              <a:spcAft>
                <a:spcPts val="0"/>
              </a:spcAft>
              <a:buClr>
                <a:schemeClr val="dk1"/>
              </a:buClr>
              <a:buSzPts val="2800"/>
              <a:buFont typeface="Century Gothic"/>
              <a:buAutoNum type="arabicPeriod"/>
            </a:pPr>
            <a:r>
              <a:rPr lang="en-US" sz="2800" dirty="0" err="1" smtClean="0">
                <a:solidFill>
                  <a:schemeClr val="dk1"/>
                </a:solidFill>
                <a:latin typeface="Times New Roman"/>
                <a:ea typeface="Times New Roman"/>
                <a:cs typeface="Times New Roman"/>
                <a:sym typeface="Times New Roman"/>
              </a:rPr>
              <a:t>Thư</a:t>
            </a:r>
            <a:r>
              <a:rPr lang="en-US" sz="2800" dirty="0" smtClean="0">
                <a:solidFill>
                  <a:schemeClr val="dk1"/>
                </a:solidFill>
                <a:latin typeface="Times New Roman"/>
                <a:ea typeface="Times New Roman"/>
                <a:cs typeface="Times New Roman"/>
                <a:sym typeface="Times New Roman"/>
              </a:rPr>
              <a:t> </a:t>
            </a:r>
            <a:r>
              <a:rPr lang="en-US" sz="2800" dirty="0" err="1" smtClean="0">
                <a:solidFill>
                  <a:schemeClr val="dk1"/>
                </a:solidFill>
                <a:latin typeface="Times New Roman"/>
                <a:ea typeface="Times New Roman"/>
                <a:cs typeface="Times New Roman"/>
                <a:sym typeface="Times New Roman"/>
              </a:rPr>
              <a:t>viện</a:t>
            </a:r>
            <a:r>
              <a:rPr lang="en-US" sz="2800" dirty="0" smtClean="0">
                <a:solidFill>
                  <a:schemeClr val="dk1"/>
                </a:solidFill>
                <a:latin typeface="Times New Roman"/>
                <a:ea typeface="Times New Roman"/>
                <a:cs typeface="Times New Roman"/>
                <a:sym typeface="Times New Roman"/>
              </a:rPr>
              <a:t> </a:t>
            </a:r>
            <a:r>
              <a:rPr lang="en-US" sz="2800" dirty="0" err="1" smtClean="0">
                <a:solidFill>
                  <a:schemeClr val="dk1"/>
                </a:solidFill>
                <a:latin typeface="Times New Roman"/>
                <a:ea typeface="Times New Roman"/>
                <a:cs typeface="Times New Roman"/>
                <a:sym typeface="Times New Roman"/>
              </a:rPr>
              <a:t>TfidfVectorizer</a:t>
            </a:r>
            <a:endParaRPr lang="en-US" sz="2800" dirty="0" smtClean="0">
              <a:solidFill>
                <a:schemeClr val="dk1"/>
              </a:solidFill>
              <a:latin typeface="Times New Roman"/>
              <a:ea typeface="Times New Roman"/>
              <a:cs typeface="Times New Roman"/>
              <a:sym typeface="Times New Roman"/>
            </a:endParaRPr>
          </a:p>
          <a:p>
            <a:pPr marL="514350" marR="0" lvl="0" indent="-514350" algn="l" rtl="0">
              <a:lnSpc>
                <a:spcPct val="150000"/>
              </a:lnSpc>
              <a:spcBef>
                <a:spcPts val="0"/>
              </a:spcBef>
              <a:spcAft>
                <a:spcPts val="0"/>
              </a:spcAft>
              <a:buClr>
                <a:schemeClr val="dk1"/>
              </a:buClr>
              <a:buSzPts val="2800"/>
              <a:buFont typeface="Century Gothic"/>
              <a:buAutoNum type="arabicPeriod"/>
            </a:pPr>
            <a:r>
              <a:rPr lang="en-US" sz="2800" dirty="0" err="1" smtClean="0">
                <a:solidFill>
                  <a:schemeClr val="dk1"/>
                </a:solidFill>
                <a:latin typeface="Times New Roman"/>
                <a:ea typeface="Times New Roman"/>
                <a:cs typeface="Times New Roman"/>
                <a:sym typeface="Times New Roman"/>
              </a:rPr>
              <a:t>Thư</a:t>
            </a:r>
            <a:r>
              <a:rPr lang="en-US" sz="2800" dirty="0" smtClean="0">
                <a:solidFill>
                  <a:schemeClr val="dk1"/>
                </a:solidFill>
                <a:latin typeface="Times New Roman"/>
                <a:ea typeface="Times New Roman"/>
                <a:cs typeface="Times New Roman"/>
                <a:sym typeface="Times New Roman"/>
              </a:rPr>
              <a:t> </a:t>
            </a:r>
            <a:r>
              <a:rPr lang="en-US" sz="2800" dirty="0" err="1" smtClean="0">
                <a:solidFill>
                  <a:schemeClr val="dk1"/>
                </a:solidFill>
                <a:latin typeface="Times New Roman"/>
                <a:ea typeface="Times New Roman"/>
                <a:cs typeface="Times New Roman"/>
                <a:sym typeface="Times New Roman"/>
              </a:rPr>
              <a:t>viện</a:t>
            </a:r>
            <a:r>
              <a:rPr lang="en-US" sz="2800" dirty="0" smtClean="0">
                <a:solidFill>
                  <a:schemeClr val="dk1"/>
                </a:solidFill>
                <a:latin typeface="Times New Roman"/>
                <a:ea typeface="Times New Roman"/>
                <a:cs typeface="Times New Roman"/>
                <a:sym typeface="Times New Roman"/>
              </a:rPr>
              <a:t> NTLK</a:t>
            </a:r>
          </a:p>
          <a:p>
            <a:pPr marL="514350" indent="-514350">
              <a:lnSpc>
                <a:spcPct val="150000"/>
              </a:lnSpc>
              <a:buClr>
                <a:schemeClr val="dk1"/>
              </a:buClr>
              <a:buSzPts val="2800"/>
              <a:buFont typeface="Century Gothic"/>
              <a:buAutoNum type="arabicPeriod"/>
            </a:pPr>
            <a:r>
              <a:rPr lang="en-US" sz="2800" dirty="0" err="1" smtClean="0">
                <a:latin typeface="Times New Roman" panose="02020603050405020304" pitchFamily="18" charset="0"/>
                <a:cs typeface="Times New Roman" panose="02020603050405020304" pitchFamily="18" charset="0"/>
              </a:rPr>
              <a:t>Thư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matplotlib</a:t>
            </a:r>
            <a:endParaRPr lang="en-US" sz="2800" dirty="0" smtClean="0">
              <a:latin typeface="Times New Roman" panose="02020603050405020304" pitchFamily="18" charset="0"/>
              <a:cs typeface="Times New Roman" panose="02020603050405020304" pitchFamily="18" charset="0"/>
            </a:endParaRPr>
          </a:p>
          <a:p>
            <a:pPr marL="514350" indent="-514350">
              <a:lnSpc>
                <a:spcPct val="150000"/>
              </a:lnSpc>
              <a:buClr>
                <a:schemeClr val="dk1"/>
              </a:buClr>
              <a:buSzPts val="2800"/>
              <a:buFont typeface="Century Gothic"/>
              <a:buAutoNum type="arabicPeriod"/>
            </a:pPr>
            <a:r>
              <a:rPr lang="en-US" sz="2800" dirty="0" err="1" smtClean="0">
                <a:latin typeface="Times New Roman" panose="02020603050405020304" pitchFamily="18" charset="0"/>
                <a:cs typeface="Times New Roman" panose="02020603050405020304" pitchFamily="18" charset="0"/>
              </a:rPr>
              <a:t>Giải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thuật</a:t>
            </a:r>
            <a:r>
              <a:rPr lang="en-US" sz="2800" dirty="0" smtClean="0">
                <a:latin typeface="Times New Roman" panose="02020603050405020304" pitchFamily="18" charset="0"/>
                <a:cs typeface="Times New Roman" panose="02020603050405020304" pitchFamily="18" charset="0"/>
              </a:rPr>
              <a:t> Cosine </a:t>
            </a:r>
            <a:r>
              <a:rPr lang="en-US" sz="2800" dirty="0" err="1" smtClean="0">
                <a:latin typeface="Times New Roman" panose="02020603050405020304" pitchFamily="18" charset="0"/>
                <a:cs typeface="Times New Roman" panose="02020603050405020304" pitchFamily="18" charset="0"/>
              </a:rPr>
              <a:t>similatiry</a:t>
            </a:r>
            <a:endParaRPr lang="en-US" sz="2800" dirty="0">
              <a:latin typeface="Times New Roman" panose="02020603050405020304" pitchFamily="18" charset="0"/>
              <a:cs typeface="Times New Roman" panose="02020603050405020304" pitchFamily="18" charset="0"/>
            </a:endParaRPr>
          </a:p>
          <a:p>
            <a:pPr marR="0" lvl="0" algn="l" rtl="0">
              <a:lnSpc>
                <a:spcPct val="150000"/>
              </a:lnSpc>
              <a:spcBef>
                <a:spcPts val="0"/>
              </a:spcBef>
              <a:spcAft>
                <a:spcPts val="0"/>
              </a:spcAft>
              <a:buClr>
                <a:schemeClr val="dk1"/>
              </a:buClr>
              <a:buSzPts val="2800"/>
            </a:pPr>
            <a:endParaRPr sz="2800" dirty="0">
              <a:solidFill>
                <a:schemeClr val="dk1"/>
              </a:solidFill>
              <a:latin typeface="Times New Roman"/>
              <a:ea typeface="Times New Roman"/>
              <a:cs typeface="Times New Roman"/>
              <a:sym typeface="Times New Roman"/>
            </a:endParaRPr>
          </a:p>
        </p:txBody>
      </p:sp>
      <p:sp>
        <p:nvSpPr>
          <p:cNvPr id="6" name="Google Shape;272;p10"/>
          <p:cNvSpPr txBox="1"/>
          <p:nvPr/>
        </p:nvSpPr>
        <p:spPr>
          <a:xfrm>
            <a:off x="878176" y="1283110"/>
            <a:ext cx="9556262" cy="83095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dirty="0" err="1" smtClean="0">
                <a:solidFill>
                  <a:schemeClr val="dk1"/>
                </a:solidFill>
                <a:latin typeface="Times New Roman"/>
                <a:ea typeface="Times New Roman"/>
                <a:cs typeface="Times New Roman"/>
                <a:sym typeface="Times New Roman"/>
              </a:rPr>
              <a:t>Thư</a:t>
            </a:r>
            <a:r>
              <a:rPr lang="en-US" sz="3200" b="1" dirty="0" smtClean="0">
                <a:solidFill>
                  <a:schemeClr val="dk1"/>
                </a:solidFill>
                <a:latin typeface="Times New Roman"/>
                <a:ea typeface="Times New Roman"/>
                <a:cs typeface="Times New Roman"/>
                <a:sym typeface="Times New Roman"/>
              </a:rPr>
              <a:t> </a:t>
            </a:r>
            <a:r>
              <a:rPr lang="en-US" sz="3200" b="1" dirty="0" err="1" smtClean="0">
                <a:solidFill>
                  <a:schemeClr val="dk1"/>
                </a:solidFill>
                <a:latin typeface="Times New Roman"/>
                <a:ea typeface="Times New Roman"/>
                <a:cs typeface="Times New Roman"/>
                <a:sym typeface="Times New Roman"/>
              </a:rPr>
              <a:t>viện</a:t>
            </a:r>
            <a:r>
              <a:rPr lang="en-US" sz="3200" b="1" dirty="0" smtClean="0">
                <a:solidFill>
                  <a:schemeClr val="dk1"/>
                </a:solidFill>
                <a:latin typeface="Times New Roman"/>
                <a:ea typeface="Times New Roman"/>
                <a:cs typeface="Times New Roman"/>
                <a:sym typeface="Times New Roman"/>
              </a:rPr>
              <a:t> </a:t>
            </a:r>
            <a:r>
              <a:rPr lang="en-US" sz="3200" b="1" dirty="0" err="1" smtClean="0">
                <a:solidFill>
                  <a:schemeClr val="dk1"/>
                </a:solidFill>
                <a:latin typeface="Times New Roman"/>
                <a:ea typeface="Times New Roman"/>
                <a:cs typeface="Times New Roman"/>
                <a:sym typeface="Times New Roman"/>
              </a:rPr>
              <a:t>sử</a:t>
            </a:r>
            <a:r>
              <a:rPr lang="en-US" sz="3200" b="1" dirty="0" smtClean="0">
                <a:solidFill>
                  <a:schemeClr val="dk1"/>
                </a:solidFill>
                <a:latin typeface="Times New Roman"/>
                <a:ea typeface="Times New Roman"/>
                <a:cs typeface="Times New Roman"/>
                <a:sym typeface="Times New Roman"/>
              </a:rPr>
              <a:t> </a:t>
            </a:r>
            <a:r>
              <a:rPr lang="en-US" sz="3200" b="1" dirty="0" err="1" smtClean="0">
                <a:solidFill>
                  <a:schemeClr val="dk1"/>
                </a:solidFill>
                <a:latin typeface="Times New Roman"/>
                <a:ea typeface="Times New Roman"/>
                <a:cs typeface="Times New Roman"/>
                <a:sym typeface="Times New Roman"/>
              </a:rPr>
              <a:t>dụng</a:t>
            </a:r>
            <a:endParaRPr sz="3200" b="1"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2262</Words>
  <Application>Microsoft Office PowerPoint</Application>
  <PresentationFormat>Widescreen</PresentationFormat>
  <Paragraphs>218</Paragraphs>
  <Slides>37</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Sitka Heading</vt:lpstr>
      <vt:lpstr>Wingdings</vt:lpstr>
      <vt:lpstr>Noto Sans Symbols</vt:lpstr>
      <vt:lpstr>Times New Roman</vt:lpstr>
      <vt:lpstr>Century Gothic</vt:lpstr>
      <vt:lpstr>Arial</vt:lpstr>
      <vt:lpstr>Wisp</vt:lpstr>
      <vt:lpstr>Kỹ Thuật Lập Trình Trong Phân Tích Dữ Liệu</vt:lpstr>
      <vt:lpstr>Thành viên nhóm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Lập Trình Trong Phân Tích Thiết Kế</dc:title>
  <dc:creator>Admin</dc:creator>
  <cp:lastModifiedBy>Admin</cp:lastModifiedBy>
  <cp:revision>35</cp:revision>
  <dcterms:created xsi:type="dcterms:W3CDTF">2023-03-02T13:39:38Z</dcterms:created>
  <dcterms:modified xsi:type="dcterms:W3CDTF">2023-03-17T01:18:28Z</dcterms:modified>
</cp:coreProperties>
</file>