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62" r:id="rId6"/>
    <p:sldId id="265" r:id="rId7"/>
    <p:sldId id="266" r:id="rId8"/>
    <p:sldId id="259" r:id="rId9"/>
    <p:sldId id="264" r:id="rId10"/>
    <p:sldId id="260" r:id="rId11"/>
    <p:sldId id="261" r:id="rId12"/>
    <p:sldId id="263" r:id="rId13"/>
  </p:sldIdLst>
  <p:sldSz cx="9144000" cy="6858000" type="screen4x3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475"/>
    <a:srgbClr val="BBA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iddels stil 3 - aks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Ingen stil, ingen rutenet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Ingen stil, tabellrutenet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emastil 2 - aks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ys sti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2" autoAdjust="0"/>
    <p:restoredTop sz="94732"/>
  </p:normalViewPr>
  <p:slideViewPr>
    <p:cSldViewPr snapToGrid="0" snapToObjects="1">
      <p:cViewPr varScale="1">
        <p:scale>
          <a:sx n="90" d="100"/>
          <a:sy n="90" d="100"/>
        </p:scale>
        <p:origin x="157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114753" y="2677415"/>
            <a:ext cx="7772400" cy="901094"/>
          </a:xfrm>
        </p:spPr>
        <p:txBody>
          <a:bodyPr anchor="t" anchorCtr="0"/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114753" y="3645154"/>
            <a:ext cx="7772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Klikk for å redigere undertittelstil i malen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1017750" y="274638"/>
            <a:ext cx="5459249" cy="5851525"/>
          </a:xfrm>
        </p:spPr>
        <p:txBody>
          <a:bodyPr vert="eaVert"/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lysbildenummer 5"/>
          <p:cNvSpPr txBox="1">
            <a:spLocks/>
          </p:cNvSpPr>
          <p:nvPr userDrawn="1"/>
        </p:nvSpPr>
        <p:spPr>
          <a:xfrm>
            <a:off x="-1" y="6421247"/>
            <a:ext cx="862779" cy="365125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1" i="0" smtClean="0">
                <a:latin typeface="Arial"/>
                <a:cs typeface="Arial"/>
              </a:rPr>
              <a:pPr algn="ctr"/>
              <a:t>‹#›</a:t>
            </a:fld>
            <a:endParaRPr lang="nb-NO" b="1" i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35765" y="4406900"/>
            <a:ext cx="745894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35765" y="2906713"/>
            <a:ext cx="745894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dirty="0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95551" y="274638"/>
            <a:ext cx="7407404" cy="1143000"/>
          </a:xfrm>
        </p:spPr>
        <p:txBody>
          <a:bodyPr/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1114711" y="1600200"/>
            <a:ext cx="36678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5305711" y="1600200"/>
            <a:ext cx="367394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59523" y="274638"/>
            <a:ext cx="740740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69676" y="1535113"/>
            <a:ext cx="37669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1069676" y="2174875"/>
            <a:ext cx="376691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5257502" y="1535113"/>
            <a:ext cx="38122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5257501" y="2174875"/>
            <a:ext cx="381221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2464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142491" y="273050"/>
            <a:ext cx="476508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02464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194628" y="274638"/>
            <a:ext cx="74074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194628" y="1600200"/>
            <a:ext cx="740740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pic>
        <p:nvPicPr>
          <p:cNvPr id="6" name="Bilde 5" descr="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02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dt4102-undass@ntnu.n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267185" y="1467214"/>
            <a:ext cx="7772400" cy="901094"/>
          </a:xfrm>
        </p:spPr>
        <p:txBody>
          <a:bodyPr/>
          <a:lstStyle/>
          <a:p>
            <a:r>
              <a:rPr lang="nb-NO" dirty="0" smtClean="0"/>
              <a:t>Hjelp i R1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267185" y="2104667"/>
            <a:ext cx="7772400" cy="1752600"/>
          </a:xfrm>
        </p:spPr>
        <p:txBody>
          <a:bodyPr>
            <a:normAutofit/>
          </a:bodyPr>
          <a:lstStyle/>
          <a:p>
            <a:r>
              <a:rPr lang="nb-NO" sz="2400" dirty="0" smtClean="0"/>
              <a:t>Daniel og Petter</a:t>
            </a:r>
            <a:endParaRPr lang="nb-NO" sz="2400" dirty="0"/>
          </a:p>
        </p:txBody>
      </p:sp>
      <p:pic>
        <p:nvPicPr>
          <p:cNvPr id="4" name="Bilde 3" descr="stripe_tek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02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Tabeller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194628" y="1417638"/>
            <a:ext cx="7407404" cy="5226050"/>
          </a:xfrm>
        </p:spPr>
        <p:txBody>
          <a:bodyPr>
            <a:normAutofit fontScale="92500" lnSpcReduction="20000"/>
          </a:bodyPr>
          <a:lstStyle/>
          <a:p>
            <a:r>
              <a:rPr lang="nb-NO" dirty="0" smtClean="0">
                <a:latin typeface="Arial" charset="0"/>
                <a:ea typeface="Arial" charset="0"/>
                <a:cs typeface="Arial" charset="0"/>
              </a:rPr>
              <a:t>Lavnivå liste med konstant størrelse</a:t>
            </a:r>
          </a:p>
          <a:p>
            <a:r>
              <a:rPr lang="nb-NO" dirty="0" err="1" smtClean="0">
                <a:latin typeface="Arial" charset="0"/>
                <a:ea typeface="Arial" charset="0"/>
                <a:cs typeface="Arial" charset="0"/>
              </a:rPr>
              <a:t>Initialisering</a:t>
            </a:r>
            <a:r>
              <a:rPr lang="nb-NO" dirty="0" smtClean="0">
                <a:latin typeface="Arial" charset="0"/>
                <a:ea typeface="Arial" charset="0"/>
                <a:cs typeface="Arial" charset="0"/>
              </a:rPr>
              <a:t> med enten størrelse eller elementene</a:t>
            </a:r>
          </a:p>
          <a:p>
            <a:r>
              <a:rPr lang="nb-NO" dirty="0" smtClean="0">
                <a:latin typeface="Arial" charset="0"/>
                <a:ea typeface="Arial" charset="0"/>
                <a:cs typeface="Arial" charset="0"/>
              </a:rPr>
              <a:t>Størrelsen må være kjent under kompilering (når programmet </a:t>
            </a:r>
            <a:r>
              <a:rPr lang="nb-NO" i="1" dirty="0" smtClean="0">
                <a:latin typeface="Arial" charset="0"/>
                <a:ea typeface="Arial" charset="0"/>
                <a:cs typeface="Arial" charset="0"/>
              </a:rPr>
              <a:t>bygges</a:t>
            </a:r>
            <a:r>
              <a:rPr lang="nb-NO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r>
              <a:rPr lang="nb-NO" dirty="0" smtClean="0">
                <a:latin typeface="Arial" charset="0"/>
                <a:ea typeface="Arial" charset="0"/>
                <a:cs typeface="Arial" charset="0"/>
              </a:rPr>
              <a:t>En tabellvariabel er essensielt det samme som en peker</a:t>
            </a:r>
          </a:p>
          <a:p>
            <a:endParaRPr lang="nb-NO" dirty="0" smtClean="0"/>
          </a:p>
          <a:p>
            <a:pPr marL="457200" lvl="1" indent="0">
              <a:buNone/>
            </a:pPr>
            <a:r>
              <a:rPr lang="nb-NO" dirty="0" err="1" smtClean="0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nb-NO" dirty="0" smtClean="0">
                <a:solidFill>
                  <a:srgbClr val="AA0D91"/>
                </a:solidFill>
                <a:latin typeface="Menlo-Regular" charset="0"/>
              </a:rPr>
              <a:t> </a:t>
            </a:r>
            <a:r>
              <a:rPr lang="nb-NO" dirty="0" err="1" smtClean="0">
                <a:solidFill>
                  <a:srgbClr val="000000"/>
                </a:solidFill>
                <a:latin typeface="Menlo-Regular" charset="0"/>
              </a:rPr>
              <a:t>arrayA</a:t>
            </a:r>
            <a:r>
              <a:rPr lang="nb-NO" dirty="0" smtClean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nb-NO" dirty="0">
                <a:solidFill>
                  <a:srgbClr val="3F6E74"/>
                </a:solidFill>
                <a:latin typeface="Menlo-Regular" charset="0"/>
              </a:rPr>
              <a:t>3</a:t>
            </a:r>
            <a:r>
              <a:rPr lang="nb-NO" dirty="0" smtClean="0">
                <a:solidFill>
                  <a:srgbClr val="000000"/>
                </a:solidFill>
                <a:latin typeface="Menlo-Regular" charset="0"/>
              </a:rPr>
              <a:t>];</a:t>
            </a:r>
          </a:p>
          <a:p>
            <a:pPr marL="457200" lvl="1" indent="0">
              <a:buNone/>
            </a:pPr>
            <a:r>
              <a:rPr lang="nb-NO" dirty="0" err="1" smtClean="0">
                <a:solidFill>
                  <a:srgbClr val="000000"/>
                </a:solidFill>
                <a:latin typeface="Menlo-Regular" charset="0"/>
              </a:rPr>
              <a:t>arrayA</a:t>
            </a:r>
            <a:r>
              <a:rPr lang="nb-NO" dirty="0" smtClean="0">
                <a:solidFill>
                  <a:srgbClr val="000000"/>
                </a:solidFill>
                <a:latin typeface="Menlo-Regular" charset="0"/>
              </a:rPr>
              <a:t>[0] = 1;     // etc..</a:t>
            </a:r>
          </a:p>
          <a:p>
            <a:pPr marL="457200" lvl="1" indent="0">
              <a:buNone/>
            </a:pPr>
            <a:endParaRPr lang="nb-NO" dirty="0" smtClean="0"/>
          </a:p>
          <a:p>
            <a:pPr marL="457200" lvl="1" indent="0" algn="just">
              <a:buNone/>
            </a:pPr>
            <a:r>
              <a:rPr lang="nb-NO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nb-NO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nb-NO" dirty="0" err="1" smtClean="0">
                <a:solidFill>
                  <a:srgbClr val="000000"/>
                </a:solidFill>
                <a:latin typeface="Menlo-Regular" charset="0"/>
              </a:rPr>
              <a:t>arrayB</a:t>
            </a:r>
            <a:r>
              <a:rPr lang="nb-NO" dirty="0" smtClean="0">
                <a:solidFill>
                  <a:srgbClr val="000000"/>
                </a:solidFill>
                <a:latin typeface="Menlo-Regular" charset="0"/>
              </a:rPr>
              <a:t>[] = {1, 2, 3};</a:t>
            </a:r>
          </a:p>
          <a:p>
            <a:pPr marL="457200" lvl="1" indent="0" algn="just">
              <a:buNone/>
            </a:pPr>
            <a:endParaRPr lang="nb-NO" dirty="0">
              <a:solidFill>
                <a:srgbClr val="000000"/>
              </a:solidFill>
              <a:latin typeface="Menlo-Regular" charset="0"/>
            </a:endParaRPr>
          </a:p>
          <a:p>
            <a:pPr marL="457200" lvl="1" indent="0" algn="just">
              <a:buNone/>
            </a:pPr>
            <a:r>
              <a:rPr lang="nb-NO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nb-NO" dirty="0">
                <a:solidFill>
                  <a:srgbClr val="000000"/>
                </a:solidFill>
                <a:latin typeface="Menlo-Regular" charset="0"/>
              </a:rPr>
              <a:t>* </a:t>
            </a:r>
            <a:r>
              <a:rPr lang="nb-NO" dirty="0" err="1" smtClean="0">
                <a:solidFill>
                  <a:srgbClr val="000000"/>
                </a:solidFill>
                <a:latin typeface="Menlo-Regular" charset="0"/>
              </a:rPr>
              <a:t>myPointer</a:t>
            </a:r>
            <a:r>
              <a:rPr lang="nb-NO" dirty="0" smtClean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nb-NO" dirty="0" err="1" smtClean="0">
                <a:solidFill>
                  <a:srgbClr val="000000"/>
                </a:solidFill>
                <a:latin typeface="Menlo-Regular" charset="0"/>
              </a:rPr>
              <a:t>arrayA</a:t>
            </a:r>
            <a:r>
              <a:rPr lang="nb-NO" dirty="0" smtClean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pPr marL="457200" lvl="1" indent="0" algn="just">
              <a:buNone/>
            </a:pPr>
            <a:r>
              <a:rPr lang="nb-NO" dirty="0" err="1" smtClean="0">
                <a:solidFill>
                  <a:srgbClr val="000000"/>
                </a:solidFill>
                <a:latin typeface="Menlo-Regular" charset="0"/>
              </a:rPr>
              <a:t>myPointer</a:t>
            </a:r>
            <a:r>
              <a:rPr lang="nb-NO" dirty="0" smtClean="0">
                <a:solidFill>
                  <a:srgbClr val="000000"/>
                </a:solidFill>
                <a:latin typeface="Menlo-Regular" charset="0"/>
              </a:rPr>
              <a:t>[1] = 5;</a:t>
            </a:r>
          </a:p>
          <a:p>
            <a:pPr marL="457200" lvl="1" indent="0" algn="just">
              <a:buNone/>
            </a:pPr>
            <a:endParaRPr lang="nb-NO" dirty="0" smtClean="0">
              <a:solidFill>
                <a:srgbClr val="000000"/>
              </a:solidFill>
              <a:latin typeface="Menlo-Regular" charset="0"/>
            </a:endParaRPr>
          </a:p>
          <a:p>
            <a:pPr marL="400050" algn="just"/>
            <a:r>
              <a:rPr lang="nb-NO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Eksempel: sum-funksjon</a:t>
            </a:r>
          </a:p>
          <a:p>
            <a:pPr algn="just"/>
            <a:endParaRPr lang="nb-NO" dirty="0" smtClean="0"/>
          </a:p>
          <a:p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188303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Oppgave: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160531" y="1600200"/>
            <a:ext cx="7407404" cy="4525963"/>
          </a:xfrm>
        </p:spPr>
        <p:txBody>
          <a:bodyPr/>
          <a:lstStyle/>
          <a:p>
            <a:pPr marL="0" indent="0">
              <a:buNone/>
            </a:pPr>
            <a:r>
              <a:rPr lang="nb-NO" dirty="0" smtClean="0"/>
              <a:t>Lag en funksjon </a:t>
            </a:r>
            <a:r>
              <a:rPr lang="nb-NO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arraySearch</a:t>
            </a:r>
            <a:r>
              <a:rPr lang="nb-NO" dirty="0" smtClean="0"/>
              <a:t> som tar inn en heltallstabell og et heltall, og søker i tabellen og returnerer indeksen til heltallet. Dersom heltallet ikke finnes i tabellen, skal -1 returneres.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1258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Oppgave: Eksamen 2012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194628" y="1271588"/>
            <a:ext cx="7407404" cy="5214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/>
              <a:t>Implementer en funksjon </a:t>
            </a:r>
            <a:endParaRPr lang="nb-NO" dirty="0" smtClean="0"/>
          </a:p>
          <a:p>
            <a:pPr marL="0" indent="0" algn="ctr">
              <a:buNone/>
            </a:pPr>
            <a:r>
              <a:rPr lang="nb-NO" sz="2000" dirty="0" err="1">
                <a:solidFill>
                  <a:srgbClr val="AA0D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nb-NO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b-NO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adjacent_find</a:t>
            </a:r>
            <a:r>
              <a:rPr lang="nb-NO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nb-NO" sz="2000" dirty="0" err="1">
                <a:solidFill>
                  <a:srgbClr val="AA0D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nb-NO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arr[], </a:t>
            </a:r>
            <a:r>
              <a:rPr lang="nb-NO" sz="2000" dirty="0" err="1">
                <a:solidFill>
                  <a:srgbClr val="AA0D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nb-NO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first, </a:t>
            </a:r>
            <a:r>
              <a:rPr lang="nb-NO" sz="2000" dirty="0" err="1">
                <a:solidFill>
                  <a:srgbClr val="AA0D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nb-NO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last)</a:t>
            </a:r>
            <a:endParaRPr lang="nb-NO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nb-NO" dirty="0" smtClean="0"/>
              <a:t>som </a:t>
            </a:r>
            <a:r>
              <a:rPr lang="nb-NO" dirty="0"/>
              <a:t>leter i tabellen </a:t>
            </a:r>
            <a:r>
              <a:rPr lang="nb-NO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nb-NO" dirty="0"/>
              <a:t> etter naboelementer med lik verdi. Funksjonen skal returnere </a:t>
            </a:r>
            <a:r>
              <a:rPr lang="nb-NO" dirty="0" smtClean="0"/>
              <a:t>indeksen </a:t>
            </a:r>
            <a:r>
              <a:rPr lang="nb-NO" dirty="0"/>
              <a:t>til første element av disse. Argumentene </a:t>
            </a:r>
            <a:r>
              <a:rPr lang="nb-NO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first</a:t>
            </a:r>
            <a:r>
              <a:rPr lang="nb-NO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nb-NO" dirty="0"/>
              <a:t>og </a:t>
            </a:r>
            <a:r>
              <a:rPr lang="nb-NO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last</a:t>
            </a:r>
            <a:r>
              <a:rPr lang="nb-NO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nb-NO" dirty="0"/>
              <a:t>angir området i tabellen den skal lete i. Funksjonen skal returnere -1 hvis den ikke finner noen like naboelementer. </a:t>
            </a:r>
            <a:endParaRPr lang="nb-NO" dirty="0" smtClean="0"/>
          </a:p>
          <a:p>
            <a:pPr marL="0" indent="0">
              <a:buNone/>
            </a:pPr>
            <a:r>
              <a:rPr lang="nb-NO" i="1" dirty="0" smtClean="0"/>
              <a:t>Eksempel</a:t>
            </a:r>
            <a:r>
              <a:rPr lang="nb-NO" i="1" dirty="0"/>
              <a:t>: Gitt </a:t>
            </a:r>
            <a:r>
              <a:rPr lang="nb-NO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nb-NO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x[] = {0,4,4,0,3,3};</a:t>
            </a:r>
            <a:r>
              <a:rPr lang="nb-NO" i="1" dirty="0"/>
              <a:t>  så skal </a:t>
            </a:r>
            <a:r>
              <a:rPr lang="nb-NO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adjacent_find</a:t>
            </a:r>
            <a:r>
              <a:rPr lang="nb-NO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(x,0,6)</a:t>
            </a:r>
            <a:r>
              <a:rPr lang="nb-NO" i="1" dirty="0"/>
              <a:t> </a:t>
            </a:r>
            <a:r>
              <a:rPr lang="nb-NO" i="1" dirty="0" smtClean="0"/>
              <a:t>returnere 1 </a:t>
            </a:r>
            <a:r>
              <a:rPr lang="nb-NO" i="1" dirty="0"/>
              <a:t>siden dette er indeksen til det første tallet i </a:t>
            </a:r>
            <a:r>
              <a:rPr lang="nb-NO" i="1" dirty="0" smtClean="0"/>
              <a:t>det første paret </a:t>
            </a:r>
            <a:r>
              <a:rPr lang="nb-NO" i="1" dirty="0"/>
              <a:t>funksjonen finner.</a:t>
            </a:r>
          </a:p>
        </p:txBody>
      </p:sp>
    </p:spTree>
    <p:extLst>
      <p:ext uri="{BB962C8B-B14F-4D97-AF65-F5344CB8AC3E}">
        <p14:creationId xmlns:p14="http://schemas.microsoft.com/office/powerpoint/2010/main" val="96998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Om hjelp i R1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800" dirty="0" smtClean="0"/>
              <a:t>Repeterer og går grundigere gjennom enkelte tema</a:t>
            </a:r>
          </a:p>
          <a:p>
            <a:r>
              <a:rPr lang="nb-NO" sz="2800" dirty="0" smtClean="0"/>
              <a:t>Send gjerne inn ønsker til tema på piazza eller til </a:t>
            </a:r>
            <a:r>
              <a:rPr lang="nb-NO" sz="2800" dirty="0" smtClean="0">
                <a:hlinkClick r:id="rId2"/>
              </a:rPr>
              <a:t>tdt4102-undass@idi.ntnu.no</a:t>
            </a:r>
            <a:endParaRPr lang="nb-NO" sz="2800" dirty="0" smtClean="0"/>
          </a:p>
          <a:p>
            <a:r>
              <a:rPr lang="nb-NO" sz="2800" dirty="0" smtClean="0"/>
              <a:t>Merk: Neste ”Hjelp i R1” mandag 14-16 i </a:t>
            </a:r>
            <a:r>
              <a:rPr lang="nb-NO" sz="2800" b="1" dirty="0" smtClean="0"/>
              <a:t>*F1*</a:t>
            </a:r>
            <a:endParaRPr lang="nb-NO" sz="2800" b="1" dirty="0"/>
          </a:p>
        </p:txBody>
      </p:sp>
    </p:spTree>
    <p:extLst>
      <p:ext uri="{BB962C8B-B14F-4D97-AF65-F5344CB8AC3E}">
        <p14:creationId xmlns:p14="http://schemas.microsoft.com/office/powerpoint/2010/main" val="69711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327682" y="681828"/>
            <a:ext cx="7242650" cy="1143000"/>
          </a:xfrm>
        </p:spPr>
        <p:txBody>
          <a:bodyPr/>
          <a:lstStyle/>
          <a:p>
            <a:r>
              <a:rPr lang="nb-NO" dirty="0" smtClean="0"/>
              <a:t>Agenda</a:t>
            </a:r>
            <a:endParaRPr lang="nb-NO" dirty="0"/>
          </a:p>
        </p:txBody>
      </p:sp>
      <p:sp>
        <p:nvSpPr>
          <p:cNvPr id="14" name="Plassholder for innhold 2"/>
          <p:cNvSpPr>
            <a:spLocks noGrp="1"/>
          </p:cNvSpPr>
          <p:nvPr>
            <p:ph idx="1"/>
          </p:nvPr>
        </p:nvSpPr>
        <p:spPr>
          <a:xfrm>
            <a:off x="1327682" y="1920876"/>
            <a:ext cx="7242650" cy="4525963"/>
          </a:xfrm>
        </p:spPr>
        <p:txBody>
          <a:bodyPr>
            <a:normAutofit/>
          </a:bodyPr>
          <a:lstStyle/>
          <a:p>
            <a:r>
              <a:rPr lang="nb-NO" sz="2800" dirty="0" smtClean="0"/>
              <a:t>Funksjoner</a:t>
            </a:r>
          </a:p>
          <a:p>
            <a:r>
              <a:rPr lang="nb-NO" sz="2800" dirty="0" smtClean="0"/>
              <a:t>Call-by-</a:t>
            </a:r>
            <a:r>
              <a:rPr lang="nb-NO" sz="2800" dirty="0" err="1" smtClean="0"/>
              <a:t>value</a:t>
            </a:r>
            <a:r>
              <a:rPr lang="nb-NO" sz="2800" dirty="0" smtClean="0"/>
              <a:t>, </a:t>
            </a:r>
            <a:r>
              <a:rPr lang="nb-NO" sz="2800" dirty="0" err="1" smtClean="0"/>
              <a:t>call</a:t>
            </a:r>
            <a:r>
              <a:rPr lang="nb-NO" sz="2800" dirty="0" smtClean="0"/>
              <a:t>-by-pointer og </a:t>
            </a:r>
            <a:r>
              <a:rPr lang="nb-NO" sz="2800" dirty="0" err="1" smtClean="0"/>
              <a:t>call</a:t>
            </a:r>
            <a:r>
              <a:rPr lang="nb-NO" sz="2800" dirty="0" smtClean="0"/>
              <a:t>-by-</a:t>
            </a:r>
            <a:r>
              <a:rPr lang="nb-NO" sz="2800" dirty="0" err="1" smtClean="0"/>
              <a:t>reference</a:t>
            </a:r>
            <a:endParaRPr lang="nb-NO" sz="2800" dirty="0" smtClean="0"/>
          </a:p>
          <a:p>
            <a:r>
              <a:rPr lang="nb-NO" sz="2800" dirty="0" smtClean="0"/>
              <a:t>Tabeller</a:t>
            </a:r>
          </a:p>
          <a:p>
            <a:endParaRPr lang="nb-NO" sz="2800" dirty="0"/>
          </a:p>
          <a:p>
            <a:r>
              <a:rPr lang="nb-NO" sz="2800" dirty="0" smtClean="0"/>
              <a:t>Kodeoppgaver</a:t>
            </a:r>
            <a:endParaRPr lang="nb-NO" sz="2800" dirty="0"/>
          </a:p>
        </p:txBody>
      </p:sp>
    </p:spTree>
    <p:extLst>
      <p:ext uri="{BB962C8B-B14F-4D97-AF65-F5344CB8AC3E}">
        <p14:creationId xmlns:p14="http://schemas.microsoft.com/office/powerpoint/2010/main" val="330688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Funksjoner++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Funksjonshode:</a:t>
            </a:r>
          </a:p>
          <a:p>
            <a:pPr marL="0" indent="0" algn="ctr">
              <a:buNone/>
            </a:pPr>
            <a:r>
              <a:rPr lang="nb-NO" dirty="0" smtClean="0">
                <a:solidFill>
                  <a:srgbClr val="AA0D91"/>
                </a:solidFill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nb-NO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b-NO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myFunction</a:t>
            </a:r>
            <a:r>
              <a:rPr lang="nb-NO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nb-NO" dirty="0" err="1" smtClean="0">
                <a:solidFill>
                  <a:srgbClr val="AA0D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nb-NO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b-NO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a, </a:t>
            </a:r>
            <a:r>
              <a:rPr lang="nb-NO" dirty="0" err="1">
                <a:solidFill>
                  <a:srgbClr val="AA0D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nb-NO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b);</a:t>
            </a:r>
            <a:endParaRPr lang="nb-NO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nb-NO" dirty="0" smtClean="0"/>
              <a:t>Kalle på funksjonen:</a:t>
            </a:r>
          </a:p>
          <a:p>
            <a:pPr marL="457200" lvl="1" indent="0">
              <a:buNone/>
            </a:pPr>
            <a:r>
              <a:rPr lang="nb-NO" dirty="0">
                <a:solidFill>
                  <a:srgbClr val="AA0D91"/>
                </a:solidFill>
                <a:latin typeface="Menlo-Regular" charset="0"/>
              </a:rPr>
              <a:t>	</a:t>
            </a:r>
            <a:r>
              <a:rPr lang="nb-NO" dirty="0" smtClean="0">
                <a:solidFill>
                  <a:srgbClr val="AA0D91"/>
                </a:solidFill>
                <a:latin typeface="Menlo-Regular" charset="0"/>
              </a:rPr>
              <a:t>double</a:t>
            </a:r>
            <a:r>
              <a:rPr lang="nb-NO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nb-NO" dirty="0" err="1">
                <a:solidFill>
                  <a:srgbClr val="000000"/>
                </a:solidFill>
                <a:latin typeface="Menlo-Regular" charset="0"/>
              </a:rPr>
              <a:t>result</a:t>
            </a:r>
            <a:r>
              <a:rPr lang="nb-NO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nb-NO" dirty="0" err="1" smtClean="0">
                <a:solidFill>
                  <a:srgbClr val="000000"/>
                </a:solidFill>
                <a:latin typeface="Menlo-Regular" charset="0"/>
              </a:rPr>
              <a:t>myFunction</a:t>
            </a:r>
            <a:r>
              <a:rPr lang="nb-NO" dirty="0" smtClean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nb-NO" dirty="0" smtClean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nb-NO" dirty="0" smtClean="0">
                <a:solidFill>
                  <a:srgbClr val="000000"/>
                </a:solidFill>
                <a:latin typeface="Menlo-Regular" charset="0"/>
              </a:rPr>
              <a:t>,</a:t>
            </a:r>
            <a:r>
              <a:rPr lang="nb-NO" dirty="0" smtClean="0">
                <a:solidFill>
                  <a:srgbClr val="1C00CF"/>
                </a:solidFill>
                <a:latin typeface="Menlo-Regular" charset="0"/>
              </a:rPr>
              <a:t>4</a:t>
            </a:r>
            <a:r>
              <a:rPr lang="nb-NO" dirty="0">
                <a:solidFill>
                  <a:srgbClr val="000000"/>
                </a:solidFill>
                <a:latin typeface="Menlo-Regular" charset="0"/>
              </a:rPr>
              <a:t>);</a:t>
            </a:r>
            <a:endParaRPr lang="nb-NO" dirty="0" smtClean="0"/>
          </a:p>
          <a:p>
            <a:r>
              <a:rPr lang="nb-NO" dirty="0" smtClean="0"/>
              <a:t>Input fra bruker vs. funksjonsargumenter</a:t>
            </a:r>
          </a:p>
          <a:p>
            <a:r>
              <a:rPr lang="nb-NO" dirty="0" smtClean="0"/>
              <a:t>Skrive ut vs. returnere</a:t>
            </a:r>
          </a:p>
          <a:p>
            <a:r>
              <a:rPr lang="nb-NO" dirty="0" smtClean="0"/>
              <a:t>Formatere utskrift med </a:t>
            </a:r>
            <a:r>
              <a:rPr lang="nb-NO" dirty="0" err="1" smtClean="0">
                <a:latin typeface="Consolas" charset="0"/>
                <a:ea typeface="Consolas" charset="0"/>
                <a:cs typeface="Consolas" charset="0"/>
              </a:rPr>
              <a:t>iomanip</a:t>
            </a:r>
            <a:endParaRPr lang="nb-NO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nb-NO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setprecision</a:t>
            </a:r>
            <a:r>
              <a:rPr lang="nb-NO" dirty="0" smtClean="0"/>
              <a:t> og </a:t>
            </a:r>
            <a:r>
              <a:rPr lang="nb-NO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fixed</a:t>
            </a:r>
            <a:endParaRPr lang="nb-NO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nb-NO" dirty="0" smtClean="0"/>
              <a:t>Eksempel: Konvertering fra celsius til fahrenheit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1621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194628" y="117474"/>
            <a:ext cx="7407404" cy="868362"/>
          </a:xfrm>
        </p:spPr>
        <p:txBody>
          <a:bodyPr/>
          <a:lstStyle/>
          <a:p>
            <a:r>
              <a:rPr lang="nb-NO" dirty="0" smtClean="0"/>
              <a:t>Oppgave: Eksamen 2016</a:t>
            </a:r>
            <a:endParaRPr lang="nb-NO" dirty="0"/>
          </a:p>
        </p:txBody>
      </p:sp>
      <p:sp>
        <p:nvSpPr>
          <p:cNvPr id="5" name="Plassholder for innhold 4"/>
          <p:cNvSpPr>
            <a:spLocks noGrp="1"/>
          </p:cNvSpPr>
          <p:nvPr>
            <p:ph idx="1"/>
          </p:nvPr>
        </p:nvSpPr>
        <p:spPr>
          <a:xfrm>
            <a:off x="1194628" y="985835"/>
            <a:ext cx="7407404" cy="56149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1700" dirty="0" smtClean="0"/>
              <a:t>Lag en funksjon som skriver ut </a:t>
            </a:r>
            <a:r>
              <a:rPr lang="nb-NO" sz="1700" dirty="0" err="1" smtClean="0"/>
              <a:t>værinfo</a:t>
            </a:r>
            <a:r>
              <a:rPr lang="nb-NO" sz="1700" dirty="0" smtClean="0"/>
              <a:t> målt av en vindmølle.</a:t>
            </a:r>
          </a:p>
          <a:p>
            <a:pPr marL="0" indent="0">
              <a:buNone/>
            </a:pPr>
            <a:endParaRPr lang="nb-NO" sz="1700" dirty="0"/>
          </a:p>
          <a:p>
            <a:pPr marL="0" indent="0">
              <a:buNone/>
            </a:pPr>
            <a:r>
              <a:rPr lang="nb-NO" sz="1700" dirty="0" smtClean="0"/>
              <a:t>Funksjonen tar inn tre argumenter: </a:t>
            </a:r>
          </a:p>
          <a:p>
            <a:r>
              <a:rPr lang="nb-NO" sz="17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id</a:t>
            </a:r>
            <a:r>
              <a:rPr lang="nb-NO" sz="1700" dirty="0" smtClean="0"/>
              <a:t> (heltall) angir </a:t>
            </a:r>
            <a:r>
              <a:rPr lang="nb-NO" sz="1700" dirty="0"/>
              <a:t>vindmøllens unike nummer, </a:t>
            </a:r>
            <a:endParaRPr lang="nb-NO" sz="1700" dirty="0" smtClean="0"/>
          </a:p>
          <a:p>
            <a:r>
              <a:rPr lang="nb-NO" sz="17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wind</a:t>
            </a:r>
            <a:r>
              <a:rPr lang="nb-NO" sz="1700" dirty="0" smtClean="0"/>
              <a:t> (flyttall) er vindstyrken</a:t>
            </a:r>
          </a:p>
          <a:p>
            <a:r>
              <a:rPr lang="nb-NO" sz="17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dir</a:t>
            </a:r>
            <a:r>
              <a:rPr lang="nb-NO" sz="1700" dirty="0" smtClean="0"/>
              <a:t> er </a:t>
            </a:r>
            <a:r>
              <a:rPr lang="nb-NO" sz="1700" dirty="0"/>
              <a:t>vindens retning i grader som et heltall i </a:t>
            </a:r>
            <a:r>
              <a:rPr lang="nb-NO" sz="1700" dirty="0" smtClean="0"/>
              <a:t>området </a:t>
            </a:r>
            <a:r>
              <a:rPr lang="nb-NO" sz="1700" dirty="0"/>
              <a:t>[0..359</a:t>
            </a:r>
            <a:r>
              <a:rPr lang="nb-NO" sz="1700" dirty="0" smtClean="0"/>
              <a:t>].</a:t>
            </a:r>
          </a:p>
          <a:p>
            <a:pPr marL="0" indent="0">
              <a:buNone/>
            </a:pPr>
            <a:r>
              <a:rPr lang="nb-NO" sz="1700" dirty="0" smtClean="0"/>
              <a:t>Funksjonen skal </a:t>
            </a:r>
            <a:r>
              <a:rPr lang="nb-NO" sz="1700" dirty="0"/>
              <a:t>skrive </a:t>
            </a:r>
            <a:r>
              <a:rPr lang="nb-NO" sz="1700" dirty="0" smtClean="0"/>
              <a:t>ut </a:t>
            </a:r>
            <a:r>
              <a:rPr lang="nb-NO" sz="1700" dirty="0" err="1" smtClean="0"/>
              <a:t>værinfo</a:t>
            </a:r>
            <a:r>
              <a:rPr lang="nb-NO" sz="1700" dirty="0" smtClean="0"/>
              <a:t> </a:t>
            </a:r>
            <a:r>
              <a:rPr lang="nb-NO" sz="1700" dirty="0"/>
              <a:t>som en tekstlinje avsluttet med linjeskift. </a:t>
            </a:r>
            <a:r>
              <a:rPr lang="nb-NO" sz="1700" dirty="0" smtClean="0"/>
              <a:t>Utskriften </a:t>
            </a:r>
            <a:r>
              <a:rPr lang="nb-NO" sz="1700" dirty="0"/>
              <a:t>skal være på følgende format</a:t>
            </a:r>
            <a:r>
              <a:rPr lang="nb-NO" sz="1700" dirty="0" smtClean="0"/>
              <a:t>:</a:t>
            </a:r>
          </a:p>
          <a:p>
            <a:pPr marL="0" indent="0">
              <a:buNone/>
            </a:pPr>
            <a:endParaRPr lang="nb-NO" sz="1700" dirty="0" smtClean="0"/>
          </a:p>
          <a:p>
            <a:pPr marL="0" indent="0">
              <a:buNone/>
            </a:pPr>
            <a:r>
              <a:rPr lang="nb-NO" sz="1700" dirty="0" smtClean="0">
                <a:latin typeface="Consolas" charset="0"/>
                <a:ea typeface="Consolas" charset="0"/>
                <a:cs typeface="Consolas" charset="0"/>
              </a:rPr>
              <a:t>INFO </a:t>
            </a:r>
            <a:r>
              <a:rPr lang="nb-NO" sz="1700" dirty="0">
                <a:latin typeface="Consolas" charset="0"/>
                <a:ea typeface="Consolas" charset="0"/>
                <a:cs typeface="Consolas" charset="0"/>
              </a:rPr>
              <a:t>&lt;id&gt;: &lt;vindstyrke&gt; fra &lt;retning</a:t>
            </a:r>
            <a:r>
              <a:rPr lang="nb-NO" sz="17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endParaRPr lang="nb-NO" sz="1700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nb-NO" sz="1700" b="1" dirty="0" smtClean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nb-NO" sz="1700" b="1" dirty="0">
                <a:latin typeface="Consolas" charset="0"/>
                <a:ea typeface="Consolas" charset="0"/>
                <a:cs typeface="Consolas" charset="0"/>
              </a:rPr>
              <a:t>vindstyrke&gt; </a:t>
            </a:r>
            <a:r>
              <a:rPr lang="nb-NO" sz="1700" dirty="0"/>
              <a:t>skal skrives ut med 2 </a:t>
            </a:r>
            <a:endParaRPr lang="nb-NO" sz="1700" dirty="0" smtClean="0"/>
          </a:p>
          <a:p>
            <a:pPr marL="0" indent="0">
              <a:buNone/>
            </a:pPr>
            <a:r>
              <a:rPr lang="nb-NO" sz="1700" dirty="0" smtClean="0"/>
              <a:t>desimaler </a:t>
            </a:r>
            <a:r>
              <a:rPr lang="nb-NO" sz="1700" dirty="0"/>
              <a:t>etter punktum. </a:t>
            </a:r>
            <a:r>
              <a:rPr lang="nb-NO" sz="1700" b="1" dirty="0">
                <a:latin typeface="Consolas" charset="0"/>
                <a:ea typeface="Consolas" charset="0"/>
                <a:cs typeface="Consolas" charset="0"/>
              </a:rPr>
              <a:t>&lt;retning&gt; </a:t>
            </a:r>
            <a:endParaRPr lang="nb-NO" sz="17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nb-NO" sz="1700" dirty="0" smtClean="0"/>
              <a:t>er </a:t>
            </a:r>
            <a:r>
              <a:rPr lang="nb-NO" sz="1700" dirty="0"/>
              <a:t>′′Nord′′, ′′Øst′′, ′′Syd′′ eller ′′Vest</a:t>
            </a:r>
            <a:r>
              <a:rPr lang="nb-NO" sz="1700" dirty="0" smtClean="0"/>
              <a:t>′′:</a:t>
            </a:r>
          </a:p>
          <a:p>
            <a:r>
              <a:rPr lang="nb-NO" sz="1700" dirty="0" smtClean="0"/>
              <a:t>Øst 45-134 grader</a:t>
            </a:r>
          </a:p>
          <a:p>
            <a:r>
              <a:rPr lang="nb-NO" sz="1700" dirty="0" smtClean="0"/>
              <a:t>Syd: 135-224 grader</a:t>
            </a:r>
          </a:p>
          <a:p>
            <a:r>
              <a:rPr lang="nb-NO" sz="1700" dirty="0" smtClean="0"/>
              <a:t>Vest: 225-314 grader</a:t>
            </a:r>
          </a:p>
          <a:p>
            <a:r>
              <a:rPr lang="nb-NO" sz="1700" dirty="0" smtClean="0"/>
              <a:t>Nord: 315-359 og 0-44 grader</a:t>
            </a:r>
          </a:p>
          <a:p>
            <a:endParaRPr lang="nb-NO" sz="1700" dirty="0" smtClean="0"/>
          </a:p>
          <a:p>
            <a:pPr marL="0" indent="0">
              <a:buNone/>
            </a:pPr>
            <a:endParaRPr lang="nb-NO" sz="1700" dirty="0"/>
          </a:p>
          <a:p>
            <a:pPr marL="0" indent="0">
              <a:buNone/>
            </a:pPr>
            <a:endParaRPr lang="nb-NO" sz="1700" dirty="0"/>
          </a:p>
        </p:txBody>
      </p:sp>
      <p:pic>
        <p:nvPicPr>
          <p:cNvPr id="7" name="Bild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532" y="4165599"/>
            <a:ext cx="28575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0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Referanser og pekere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Referanser og pekere har mye til felles, men </a:t>
            </a:r>
            <a:r>
              <a:rPr lang="nb-NO" smtClean="0"/>
              <a:t>har noen </a:t>
            </a:r>
            <a:r>
              <a:rPr lang="nb-NO" dirty="0" smtClean="0"/>
              <a:t>forskjeller. </a:t>
            </a:r>
            <a:br>
              <a:rPr lang="nb-NO" dirty="0" smtClean="0"/>
            </a:br>
            <a:endParaRPr lang="nb-NO" dirty="0" smtClean="0"/>
          </a:p>
          <a:p>
            <a:r>
              <a:rPr lang="nb-NO" dirty="0" smtClean="0"/>
              <a:t>Value-variabel:</a:t>
            </a:r>
          </a:p>
          <a:p>
            <a:pPr lvl="1"/>
            <a:r>
              <a:rPr lang="nb-NO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nb-NO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nb-NO" dirty="0" err="1">
                <a:solidFill>
                  <a:srgbClr val="000000"/>
                </a:solidFill>
                <a:latin typeface="Menlo" charset="0"/>
              </a:rPr>
              <a:t>myValue</a:t>
            </a:r>
            <a:r>
              <a:rPr lang="nb-NO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nb-NO" dirty="0" smtClean="0">
                <a:solidFill>
                  <a:srgbClr val="272AD8"/>
                </a:solidFill>
                <a:latin typeface="Menlo" charset="0"/>
              </a:rPr>
              <a:t>5</a:t>
            </a:r>
            <a:r>
              <a:rPr lang="nb-NO" dirty="0" smtClean="0">
                <a:solidFill>
                  <a:srgbClr val="000000"/>
                </a:solidFill>
                <a:latin typeface="Menlo" charset="0"/>
              </a:rPr>
              <a:t>;</a:t>
            </a:r>
            <a:br>
              <a:rPr lang="nb-NO" dirty="0" smtClean="0">
                <a:solidFill>
                  <a:srgbClr val="000000"/>
                </a:solidFill>
                <a:latin typeface="Menlo" charset="0"/>
              </a:rPr>
            </a:br>
            <a:endParaRPr lang="nb-NO" dirty="0" smtClean="0"/>
          </a:p>
          <a:p>
            <a:r>
              <a:rPr lang="nb-NO" dirty="0" smtClean="0"/>
              <a:t>Referanse-variabel:</a:t>
            </a:r>
          </a:p>
          <a:p>
            <a:pPr lvl="1"/>
            <a:r>
              <a:rPr lang="nb-NO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nb-NO" dirty="0">
                <a:solidFill>
                  <a:srgbClr val="000000"/>
                </a:solidFill>
                <a:latin typeface="Menlo" charset="0"/>
              </a:rPr>
              <a:t> &amp;</a:t>
            </a:r>
            <a:r>
              <a:rPr lang="nb-NO" dirty="0" err="1">
                <a:solidFill>
                  <a:srgbClr val="000000"/>
                </a:solidFill>
                <a:latin typeface="Menlo" charset="0"/>
              </a:rPr>
              <a:t>myReference</a:t>
            </a:r>
            <a:r>
              <a:rPr lang="nb-NO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nb-NO" dirty="0" err="1">
                <a:solidFill>
                  <a:srgbClr val="000000"/>
                </a:solidFill>
                <a:latin typeface="Menlo" charset="0"/>
              </a:rPr>
              <a:t>myValue</a:t>
            </a:r>
            <a:r>
              <a:rPr lang="nb-NO" dirty="0" smtClean="0">
                <a:solidFill>
                  <a:srgbClr val="000000"/>
                </a:solidFill>
                <a:latin typeface="Menlo" charset="0"/>
              </a:rPr>
              <a:t>;</a:t>
            </a:r>
            <a:br>
              <a:rPr lang="nb-NO" dirty="0" smtClean="0">
                <a:solidFill>
                  <a:srgbClr val="000000"/>
                </a:solidFill>
                <a:latin typeface="Menlo" charset="0"/>
              </a:rPr>
            </a:br>
            <a:endParaRPr lang="nb-NO" dirty="0">
              <a:solidFill>
                <a:srgbClr val="000000"/>
              </a:solidFill>
              <a:latin typeface="Menlo" charset="0"/>
            </a:endParaRPr>
          </a:p>
          <a:p>
            <a:r>
              <a:rPr lang="nb-NO" dirty="0" smtClean="0"/>
              <a:t>Pointer-variabel:</a:t>
            </a:r>
          </a:p>
          <a:p>
            <a:pPr lvl="1"/>
            <a:r>
              <a:rPr lang="nb-NO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nb-NO" dirty="0">
                <a:solidFill>
                  <a:srgbClr val="000000"/>
                </a:solidFill>
                <a:latin typeface="Menlo" charset="0"/>
              </a:rPr>
              <a:t> *</a:t>
            </a:r>
            <a:r>
              <a:rPr lang="nb-NO" dirty="0" err="1">
                <a:solidFill>
                  <a:srgbClr val="000000"/>
                </a:solidFill>
                <a:latin typeface="Menlo" charset="0"/>
              </a:rPr>
              <a:t>myPointer</a:t>
            </a:r>
            <a:r>
              <a:rPr lang="nb-NO" dirty="0">
                <a:solidFill>
                  <a:srgbClr val="000000"/>
                </a:solidFill>
                <a:latin typeface="Menlo" charset="0"/>
              </a:rPr>
              <a:t> = &amp;</a:t>
            </a:r>
            <a:r>
              <a:rPr lang="nb-NO" dirty="0" err="1">
                <a:solidFill>
                  <a:srgbClr val="000000"/>
                </a:solidFill>
                <a:latin typeface="Menlo" charset="0"/>
              </a:rPr>
              <a:t>myValue</a:t>
            </a:r>
            <a:r>
              <a:rPr lang="nb-NO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endParaRPr lang="nb-NO" dirty="0" smtClean="0"/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7469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&amp; og *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Begge forekommer i to forskjellige situasjoner!</a:t>
            </a:r>
          </a:p>
          <a:p>
            <a:endParaRPr lang="nb-NO" dirty="0"/>
          </a:p>
        </p:txBody>
      </p:sp>
      <p:graphicFrame>
        <p:nvGraphicFramePr>
          <p:cNvPr id="4" name="Tabel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661758"/>
              </p:ext>
            </p:extLst>
          </p:nvPr>
        </p:nvGraphicFramePr>
        <p:xfrm>
          <a:off x="1014411" y="2796699"/>
          <a:ext cx="7972428" cy="36179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6214"/>
                <a:gridCol w="3986214"/>
              </a:tblGrid>
              <a:tr h="589620">
                <a:tc>
                  <a:txBody>
                    <a:bodyPr/>
                    <a:lstStyle/>
                    <a:p>
                      <a:r>
                        <a:rPr lang="nb-NO" sz="2000" b="1" dirty="0" smtClean="0"/>
                        <a:t>Når man deklarerer variabler</a:t>
                      </a:r>
                      <a:endParaRPr lang="nb-N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b="1" dirty="0" smtClean="0"/>
                        <a:t>Som</a:t>
                      </a:r>
                      <a:r>
                        <a:rPr lang="nb-NO" sz="2000" b="1" baseline="0" dirty="0" smtClean="0"/>
                        <a:t> prefiks foran eksisterende variabel</a:t>
                      </a:r>
                      <a:endParaRPr lang="nb-NO" sz="2000" b="1" dirty="0"/>
                    </a:p>
                  </a:txBody>
                  <a:tcPr/>
                </a:tc>
              </a:tr>
              <a:tr h="1453857">
                <a:tc>
                  <a:txBody>
                    <a:bodyPr/>
                    <a:lstStyle/>
                    <a:p>
                      <a:r>
                        <a:rPr lang="nb-NO" dirty="0" err="1" smtClean="0">
                          <a:solidFill>
                            <a:srgbClr val="BA2DA2"/>
                          </a:solidFill>
                          <a:latin typeface="Menlo" charset="0"/>
                        </a:rPr>
                        <a:t>int</a:t>
                      </a:r>
                      <a:r>
                        <a:rPr lang="nb-NO" dirty="0" smtClean="0">
                          <a:solidFill>
                            <a:srgbClr val="000000"/>
                          </a:solidFill>
                          <a:latin typeface="Menlo" charset="0"/>
                        </a:rPr>
                        <a:t> *</a:t>
                      </a:r>
                      <a:r>
                        <a:rPr lang="nb-NO" dirty="0" err="1" smtClean="0">
                          <a:solidFill>
                            <a:srgbClr val="000000"/>
                          </a:solidFill>
                          <a:latin typeface="Menlo" charset="0"/>
                        </a:rPr>
                        <a:t>myPointer</a:t>
                      </a:r>
                      <a:r>
                        <a:rPr lang="nb-NO" dirty="0" smtClean="0">
                          <a:solidFill>
                            <a:srgbClr val="000000"/>
                          </a:solidFill>
                          <a:latin typeface="Menlo" charset="0"/>
                        </a:rPr>
                        <a:t>;</a:t>
                      </a:r>
                      <a:r>
                        <a:rPr lang="nb-NO" dirty="0" smtClean="0"/>
                        <a:t> </a:t>
                      </a:r>
                      <a:br>
                        <a:rPr lang="nb-NO" dirty="0" smtClean="0"/>
                      </a:br>
                      <a:r>
                        <a:rPr lang="nb-NO" dirty="0" smtClean="0"/>
                        <a:t/>
                      </a:r>
                      <a:br>
                        <a:rPr lang="nb-NO" dirty="0" smtClean="0"/>
                      </a:br>
                      <a:r>
                        <a:rPr lang="nb-NO" dirty="0" smtClean="0"/>
                        <a:t>Oppretter</a:t>
                      </a:r>
                      <a:r>
                        <a:rPr lang="nb-NO" baseline="0" dirty="0" smtClean="0"/>
                        <a:t> pointer-variabel.</a:t>
                      </a:r>
                      <a:endParaRPr lang="nb-NO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>
                          <a:solidFill>
                            <a:schemeClr val="tx1"/>
                          </a:solidFill>
                          <a:latin typeface="Menlo" charset="0"/>
                        </a:rPr>
                        <a:t>cout</a:t>
                      </a:r>
                      <a:r>
                        <a:rPr lang="nb-NO" dirty="0" smtClean="0">
                          <a:solidFill>
                            <a:schemeClr val="tx1"/>
                          </a:solidFill>
                          <a:latin typeface="Menlo" charset="0"/>
                        </a:rPr>
                        <a:t> &lt;&lt; </a:t>
                      </a:r>
                      <a:r>
                        <a:rPr lang="nb-NO" dirty="0" smtClean="0">
                          <a:solidFill>
                            <a:srgbClr val="000000"/>
                          </a:solidFill>
                          <a:latin typeface="Menlo" charset="0"/>
                        </a:rPr>
                        <a:t>*</a:t>
                      </a:r>
                      <a:r>
                        <a:rPr lang="nb-NO" dirty="0" err="1" smtClean="0">
                          <a:solidFill>
                            <a:srgbClr val="000000"/>
                          </a:solidFill>
                          <a:latin typeface="Menlo" charset="0"/>
                        </a:rPr>
                        <a:t>myPointer</a:t>
                      </a:r>
                      <a:r>
                        <a:rPr lang="nb-NO" dirty="0" smtClean="0">
                          <a:solidFill>
                            <a:srgbClr val="000000"/>
                          </a:solidFill>
                          <a:latin typeface="Menlo" charset="0"/>
                        </a:rPr>
                        <a:t>;</a:t>
                      </a:r>
                      <a:r>
                        <a:rPr lang="nb-NO" dirty="0" smtClean="0"/>
                        <a:t/>
                      </a:r>
                      <a:br>
                        <a:rPr lang="nb-NO" dirty="0" smtClean="0"/>
                      </a:br>
                      <a:r>
                        <a:rPr lang="nb-NO" dirty="0" smtClean="0"/>
                        <a:t/>
                      </a:r>
                      <a:br>
                        <a:rPr lang="nb-NO" dirty="0" smtClean="0"/>
                      </a:br>
                      <a:r>
                        <a:rPr lang="nb-NO" dirty="0" smtClean="0"/>
                        <a:t>Dette er en </a:t>
                      </a:r>
                      <a:r>
                        <a:rPr lang="nb-NO" dirty="0" err="1" smtClean="0"/>
                        <a:t>dereferering</a:t>
                      </a:r>
                      <a:r>
                        <a:rPr lang="nb-NO" dirty="0" smtClean="0"/>
                        <a:t>.</a:t>
                      </a:r>
                      <a:r>
                        <a:rPr lang="nb-NO" baseline="0" dirty="0" smtClean="0"/>
                        <a:t> Det gir oss verdien </a:t>
                      </a:r>
                      <a:r>
                        <a:rPr lang="nb-NO" i="1" baseline="0" dirty="0" err="1" smtClean="0"/>
                        <a:t>myPointer</a:t>
                      </a:r>
                      <a:r>
                        <a:rPr lang="nb-NO" baseline="0" dirty="0" smtClean="0"/>
                        <a:t> peker på.</a:t>
                      </a:r>
                      <a:endParaRPr lang="nb-NO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1332024">
                <a:tc>
                  <a:txBody>
                    <a:bodyPr/>
                    <a:lstStyle/>
                    <a:p>
                      <a:endParaRPr lang="nb-NO" dirty="0" smtClean="0"/>
                    </a:p>
                    <a:p>
                      <a:r>
                        <a:rPr lang="nb-NO" dirty="0" err="1" smtClean="0">
                          <a:solidFill>
                            <a:srgbClr val="BA2DA2"/>
                          </a:solidFill>
                          <a:latin typeface="Menlo" charset="0"/>
                        </a:rPr>
                        <a:t>int</a:t>
                      </a:r>
                      <a:r>
                        <a:rPr lang="nb-NO" dirty="0" smtClean="0">
                          <a:solidFill>
                            <a:srgbClr val="000000"/>
                          </a:solidFill>
                          <a:latin typeface="Menlo" charset="0"/>
                        </a:rPr>
                        <a:t> &amp;</a:t>
                      </a:r>
                      <a:r>
                        <a:rPr lang="nb-NO" dirty="0" err="1" smtClean="0">
                          <a:solidFill>
                            <a:srgbClr val="000000"/>
                          </a:solidFill>
                          <a:latin typeface="Menlo" charset="0"/>
                        </a:rPr>
                        <a:t>myReference</a:t>
                      </a:r>
                      <a:r>
                        <a:rPr lang="nb-NO" dirty="0" smtClean="0">
                          <a:solidFill>
                            <a:srgbClr val="000000"/>
                          </a:solidFill>
                          <a:latin typeface="Menlo" charset="0"/>
                        </a:rPr>
                        <a:t> =</a:t>
                      </a:r>
                      <a:r>
                        <a:rPr lang="nb-NO" baseline="0" dirty="0" smtClean="0">
                          <a:solidFill>
                            <a:srgbClr val="000000"/>
                          </a:solidFill>
                          <a:latin typeface="Menlo" charset="0"/>
                        </a:rPr>
                        <a:t> </a:t>
                      </a:r>
                      <a:r>
                        <a:rPr lang="nb-NO" baseline="0" dirty="0" err="1" smtClean="0">
                          <a:solidFill>
                            <a:srgbClr val="000000"/>
                          </a:solidFill>
                          <a:latin typeface="Menlo" charset="0"/>
                        </a:rPr>
                        <a:t>myValue</a:t>
                      </a:r>
                      <a:r>
                        <a:rPr lang="nb-NO" baseline="0" dirty="0" smtClean="0">
                          <a:solidFill>
                            <a:srgbClr val="000000"/>
                          </a:solidFill>
                          <a:latin typeface="Menlo" charset="0"/>
                        </a:rPr>
                        <a:t>;</a:t>
                      </a:r>
                      <a:r>
                        <a:rPr lang="nb-NO" dirty="0" smtClean="0"/>
                        <a:t/>
                      </a:r>
                      <a:br>
                        <a:rPr lang="nb-NO" dirty="0" smtClean="0"/>
                      </a:br>
                      <a:r>
                        <a:rPr lang="nb-NO" dirty="0" smtClean="0"/>
                        <a:t/>
                      </a:r>
                      <a:br>
                        <a:rPr lang="nb-NO" dirty="0" smtClean="0"/>
                      </a:br>
                      <a:r>
                        <a:rPr lang="nb-NO" dirty="0" smtClean="0"/>
                        <a:t>Opprette referanse-variabel.</a:t>
                      </a:r>
                      <a:endParaRPr lang="nb-NO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 smtClean="0"/>
                    </a:p>
                    <a:p>
                      <a:r>
                        <a:rPr lang="nb-NO" dirty="0" err="1" smtClean="0">
                          <a:solidFill>
                            <a:srgbClr val="000000"/>
                          </a:solidFill>
                          <a:latin typeface="Menlo" charset="0"/>
                        </a:rPr>
                        <a:t>myPointer</a:t>
                      </a:r>
                      <a:r>
                        <a:rPr lang="nb-NO" dirty="0" smtClean="0">
                          <a:solidFill>
                            <a:srgbClr val="000000"/>
                          </a:solidFill>
                          <a:latin typeface="Menlo" charset="0"/>
                        </a:rPr>
                        <a:t> = &amp;</a:t>
                      </a:r>
                      <a:r>
                        <a:rPr lang="nb-NO" dirty="0" err="1" smtClean="0">
                          <a:solidFill>
                            <a:srgbClr val="000000"/>
                          </a:solidFill>
                          <a:latin typeface="Menlo" charset="0"/>
                        </a:rPr>
                        <a:t>myValue</a:t>
                      </a:r>
                      <a:r>
                        <a:rPr lang="nb-NO" dirty="0" smtClean="0">
                          <a:solidFill>
                            <a:srgbClr val="000000"/>
                          </a:solidFill>
                          <a:latin typeface="Menlo" charset="0"/>
                        </a:rPr>
                        <a:t>;</a:t>
                      </a:r>
                      <a:endParaRPr lang="nb-NO" dirty="0" smtClean="0"/>
                    </a:p>
                    <a:p>
                      <a:endParaRPr lang="nb-NO" baseline="0" dirty="0" smtClean="0"/>
                    </a:p>
                    <a:p>
                      <a:r>
                        <a:rPr lang="nb-NO" baseline="0" dirty="0" smtClean="0"/>
                        <a:t>Her finner vi adressen til variabelen </a:t>
                      </a:r>
                      <a:r>
                        <a:rPr lang="nb-NO" i="1" baseline="0" dirty="0" err="1" smtClean="0"/>
                        <a:t>myValue</a:t>
                      </a:r>
                      <a:r>
                        <a:rPr lang="nb-NO" i="0" baseline="0" dirty="0" smtClean="0"/>
                        <a:t>, og setter </a:t>
                      </a:r>
                      <a:r>
                        <a:rPr lang="nb-NO" i="1" baseline="0" dirty="0" err="1" smtClean="0"/>
                        <a:t>myPointer</a:t>
                      </a:r>
                      <a:r>
                        <a:rPr lang="nb-NO" i="0" baseline="0" dirty="0" smtClean="0"/>
                        <a:t> lik denne.</a:t>
                      </a:r>
                      <a:endParaRPr lang="nb-NO" dirty="0" smtClean="0">
                        <a:solidFill>
                          <a:srgbClr val="000000"/>
                        </a:solidFill>
                        <a:latin typeface="Menlo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34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Call-by-</a:t>
            </a:r>
            <a:r>
              <a:rPr lang="nb-NO" dirty="0" err="1" smtClean="0"/>
              <a:t>value</a:t>
            </a:r>
            <a:r>
              <a:rPr lang="nb-NO" dirty="0" smtClean="0"/>
              <a:t>/pointer/</a:t>
            </a:r>
            <a:r>
              <a:rPr lang="nb-NO" dirty="0" err="1" smtClean="0"/>
              <a:t>reference</a:t>
            </a:r>
            <a:r>
              <a:rPr lang="nb-NO" dirty="0" smtClean="0"/>
              <a:t> 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 smtClean="0"/>
              <a:t>Når man har verdi-, pointer- eller referanse-variabler som funksjonsparametere </a:t>
            </a:r>
          </a:p>
          <a:p>
            <a:r>
              <a:rPr lang="nb-NO" dirty="0" smtClean="0"/>
              <a:t>Call-by pointer/</a:t>
            </a:r>
            <a:r>
              <a:rPr lang="nb-NO" dirty="0" err="1" smtClean="0"/>
              <a:t>reference</a:t>
            </a:r>
            <a:r>
              <a:rPr lang="nb-NO" dirty="0" smtClean="0"/>
              <a:t>: Måter å jobbe direkte med, eller endre på, variablene som sendes inn.</a:t>
            </a:r>
          </a:p>
          <a:p>
            <a:endParaRPr lang="nb-NO" dirty="0" smtClean="0"/>
          </a:p>
          <a:p>
            <a:r>
              <a:rPr lang="nb-NO" dirty="0" smtClean="0"/>
              <a:t>Call-by-</a:t>
            </a:r>
            <a:r>
              <a:rPr lang="nb-NO" dirty="0" err="1" smtClean="0"/>
              <a:t>value</a:t>
            </a:r>
            <a:endParaRPr lang="nb-NO" dirty="0" smtClean="0"/>
          </a:p>
          <a:p>
            <a:pPr marL="457200" lvl="1" indent="0">
              <a:buNone/>
            </a:pPr>
            <a:r>
              <a:rPr lang="nb-NO" dirty="0" err="1" smtClean="0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nb-NO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nb-NO" dirty="0" err="1" smtClean="0">
                <a:solidFill>
                  <a:srgbClr val="000000"/>
                </a:solidFill>
                <a:latin typeface="Menlo-Regular" charset="0"/>
              </a:rPr>
              <a:t>foo</a:t>
            </a:r>
            <a:r>
              <a:rPr lang="nb-NO" dirty="0" smtClean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nb-NO" dirty="0" err="1" smtClean="0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nb-NO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nb-NO" dirty="0">
                <a:solidFill>
                  <a:srgbClr val="000000"/>
                </a:solidFill>
                <a:latin typeface="Menlo-Regular" charset="0"/>
              </a:rPr>
              <a:t>a</a:t>
            </a:r>
            <a:r>
              <a:rPr lang="nb-NO" dirty="0" smtClean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r>
              <a:rPr lang="nb-NO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Call-by-</a:t>
            </a:r>
            <a:r>
              <a:rPr lang="nb-NO" dirty="0" err="1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reference</a:t>
            </a:r>
            <a:endParaRPr lang="nb-NO" dirty="0">
              <a:latin typeface="Arial" charset="0"/>
              <a:ea typeface="Arial" charset="0"/>
              <a:cs typeface="Arial" charset="0"/>
            </a:endParaRPr>
          </a:p>
          <a:p>
            <a:pPr marL="457200" lvl="1" indent="0">
              <a:buNone/>
            </a:pPr>
            <a:r>
              <a:rPr lang="nb-NO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nb-NO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nb-NO" dirty="0" err="1">
                <a:solidFill>
                  <a:srgbClr val="000000"/>
                </a:solidFill>
                <a:latin typeface="Menlo-Regular" charset="0"/>
              </a:rPr>
              <a:t>foo</a:t>
            </a:r>
            <a:r>
              <a:rPr lang="nb-NO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nb-NO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nb-NO" dirty="0">
                <a:solidFill>
                  <a:srgbClr val="000000"/>
                </a:solidFill>
                <a:latin typeface="Menlo-Regular" charset="0"/>
              </a:rPr>
              <a:t>&amp; a);</a:t>
            </a:r>
            <a:endParaRPr lang="nb-NO" dirty="0"/>
          </a:p>
          <a:p>
            <a:r>
              <a:rPr lang="nb-NO" smtClean="0"/>
              <a:t>Call-by-pointer</a:t>
            </a:r>
            <a:endParaRPr lang="nb-NO" dirty="0"/>
          </a:p>
          <a:p>
            <a:pPr marL="457200" lvl="1" indent="0">
              <a:buNone/>
            </a:pPr>
            <a:r>
              <a:rPr lang="nb-NO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nb-NO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nb-NO" dirty="0" err="1" smtClean="0">
                <a:solidFill>
                  <a:srgbClr val="000000"/>
                </a:solidFill>
                <a:latin typeface="Menlo-Regular" charset="0"/>
              </a:rPr>
              <a:t>foo</a:t>
            </a:r>
            <a:r>
              <a:rPr lang="nb-NO" dirty="0" smtClean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nb-NO" dirty="0" err="1" smtClean="0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nb-NO" dirty="0" smtClean="0">
                <a:solidFill>
                  <a:srgbClr val="000000"/>
                </a:solidFill>
                <a:latin typeface="Menlo-Regular" charset="0"/>
              </a:rPr>
              <a:t>* </a:t>
            </a:r>
            <a:r>
              <a:rPr lang="nb-NO" dirty="0">
                <a:solidFill>
                  <a:srgbClr val="000000"/>
                </a:solidFill>
                <a:latin typeface="Menlo-Regular" charset="0"/>
              </a:rPr>
              <a:t>a</a:t>
            </a:r>
            <a:r>
              <a:rPr lang="nb-NO" dirty="0" smtClean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endParaRPr lang="nb-NO" dirty="0" smtClean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nb-NO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Eksempel med inkrementering</a:t>
            </a:r>
          </a:p>
        </p:txBody>
      </p:sp>
    </p:spTree>
    <p:extLst>
      <p:ext uri="{BB962C8B-B14F-4D97-AF65-F5344CB8AC3E}">
        <p14:creationId xmlns:p14="http://schemas.microsoft.com/office/powerpoint/2010/main" val="14794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Oppgave: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Lag en funksjon </a:t>
            </a:r>
            <a:r>
              <a:rPr lang="nb-NO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plusEquals</a:t>
            </a:r>
            <a:r>
              <a:rPr lang="nb-NO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b-NO" dirty="0" smtClean="0">
                <a:latin typeface="Arial" charset="0"/>
                <a:ea typeface="Arial" charset="0"/>
                <a:cs typeface="Arial" charset="0"/>
              </a:rPr>
              <a:t>som tar inn to heltall </a:t>
            </a:r>
            <a:r>
              <a:rPr lang="nb-NO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nb-NO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nb-NO" dirty="0" smtClean="0">
                <a:latin typeface="Arial" charset="0"/>
                <a:ea typeface="Arial" charset="0"/>
                <a:cs typeface="Arial" charset="0"/>
              </a:rPr>
              <a:t>og </a:t>
            </a:r>
            <a:r>
              <a:rPr lang="nb-NO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nb-NO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nb-NO" dirty="0" smtClean="0">
                <a:latin typeface="Arial" charset="0"/>
                <a:ea typeface="Arial" charset="0"/>
                <a:cs typeface="Arial" charset="0"/>
              </a:rPr>
              <a:t>og gjør akkurat det samme som </a:t>
            </a:r>
          </a:p>
          <a:p>
            <a:pPr marL="0" indent="0">
              <a:buNone/>
            </a:pPr>
            <a:r>
              <a:rPr lang="nb-NO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 += b;</a:t>
            </a:r>
          </a:p>
          <a:p>
            <a:pPr marL="0" indent="0">
              <a:buNone/>
            </a:pPr>
            <a:r>
              <a:rPr lang="nb-NO" dirty="0" smtClean="0">
                <a:latin typeface="Arial" charset="0"/>
                <a:ea typeface="Arial" charset="0"/>
                <a:cs typeface="Arial" charset="0"/>
              </a:rPr>
              <a:t>Hint: bruk referanser eller pekere</a:t>
            </a:r>
          </a:p>
          <a:p>
            <a:pPr marL="0" indent="0">
              <a:buNone/>
            </a:pPr>
            <a:r>
              <a:rPr lang="nb-NO" i="1" dirty="0" smtClean="0">
                <a:latin typeface="Arial" charset="0"/>
                <a:ea typeface="Arial" charset="0"/>
                <a:cs typeface="Arial" charset="0"/>
              </a:rPr>
              <a:t>Eksempel på bruk:</a:t>
            </a:r>
          </a:p>
          <a:p>
            <a:pPr marL="457200" lvl="1" indent="0">
              <a:buNone/>
            </a:pPr>
            <a:r>
              <a:rPr lang="nb-NO" dirty="0" smtClean="0">
                <a:solidFill>
                  <a:srgbClr val="AA0D91"/>
                </a:solidFill>
                <a:latin typeface="Menlo-Regular" charset="0"/>
              </a:rPr>
              <a:t>i</a:t>
            </a:r>
            <a:r>
              <a:rPr lang="en-US" dirty="0" err="1" smtClean="0">
                <a:solidFill>
                  <a:srgbClr val="AA0D91"/>
                </a:solidFill>
                <a:latin typeface="Menlo-Regular" charset="0"/>
              </a:rPr>
              <a:t>nt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a 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 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AA0D91"/>
                </a:solidFill>
                <a:latin typeface="Menlo-Regular" charset="0"/>
              </a:rPr>
              <a:t>i</a:t>
            </a:r>
            <a:r>
              <a:rPr lang="mr-IN" dirty="0" err="1" smtClean="0">
                <a:solidFill>
                  <a:srgbClr val="AA0D91"/>
                </a:solidFill>
                <a:latin typeface="Menlo-Regular" charset="0"/>
              </a:rPr>
              <a:t>nt</a:t>
            </a:r>
            <a:r>
              <a:rPr lang="nb-NO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 err="1" smtClean="0">
                <a:solidFill>
                  <a:srgbClr val="000000"/>
                </a:solidFill>
                <a:latin typeface="Menlo-Regular" charset="0"/>
              </a:rPr>
              <a:t>b</a:t>
            </a:r>
            <a:r>
              <a:rPr lang="nb-NO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nb-NO" dirty="0" smtClean="0">
                <a:solidFill>
                  <a:srgbClr val="000000"/>
                </a:solidFill>
                <a:latin typeface="Menlo-Regular" charset="0"/>
              </a:rPr>
              <a:t>= </a:t>
            </a:r>
            <a:r>
              <a:rPr lang="mr-IN" dirty="0" smtClean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nb-NO" dirty="0" smtClean="0">
                <a:solidFill>
                  <a:srgbClr val="000000"/>
                </a:solidFill>
                <a:latin typeface="Menlo-Regular" charset="0"/>
              </a:rPr>
              <a:t>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pPr marL="457200" lvl="1" indent="0">
              <a:buNone/>
            </a:pPr>
            <a:r>
              <a:rPr lang="nb-NO" dirty="0" err="1">
                <a:solidFill>
                  <a:srgbClr val="000000"/>
                </a:solidFill>
                <a:latin typeface="Menlo-Regular" charset="0"/>
              </a:rPr>
              <a:t>plusEquals</a:t>
            </a:r>
            <a:r>
              <a:rPr lang="nb-NO" dirty="0">
                <a:solidFill>
                  <a:srgbClr val="000000"/>
                </a:solidFill>
                <a:latin typeface="Menlo-Regular" charset="0"/>
              </a:rPr>
              <a:t>(a</a:t>
            </a:r>
            <a:r>
              <a:rPr lang="nb-NO" dirty="0" smtClean="0">
                <a:solidFill>
                  <a:srgbClr val="000000"/>
                </a:solidFill>
                <a:latin typeface="Menlo-Regular" charset="0"/>
              </a:rPr>
              <a:t>, b</a:t>
            </a:r>
            <a:r>
              <a:rPr lang="nb-NO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457200" lvl="1" indent="0">
              <a:buNone/>
            </a:pP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cout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&lt;&lt; </a:t>
            </a:r>
            <a:r>
              <a:rPr lang="mr-IN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mr-IN" dirty="0" err="1" smtClean="0">
                <a:solidFill>
                  <a:srgbClr val="C41A16"/>
                </a:solidFill>
                <a:latin typeface="Menlo-Regular" charset="0"/>
              </a:rPr>
              <a:t>a</a:t>
            </a:r>
            <a:r>
              <a:rPr lang="nb-NO" dirty="0" smtClean="0">
                <a:solidFill>
                  <a:srgbClr val="C41A16"/>
                </a:solidFill>
                <a:latin typeface="Menlo-Regular" charset="0"/>
              </a:rPr>
              <a:t> = </a:t>
            </a:r>
            <a:r>
              <a:rPr lang="mr-IN" dirty="0" smtClean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&lt;&lt;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a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&lt;&lt;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endl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; </a:t>
            </a:r>
            <a:r>
              <a:rPr lang="mr-IN" dirty="0">
                <a:solidFill>
                  <a:srgbClr val="007400"/>
                </a:solidFill>
                <a:latin typeface="Menlo-Regular" charset="0"/>
              </a:rPr>
              <a:t>// </a:t>
            </a:r>
            <a:r>
              <a:rPr lang="mr-IN" dirty="0" err="1">
                <a:solidFill>
                  <a:srgbClr val="007400"/>
                </a:solidFill>
                <a:latin typeface="Menlo-Regular" charset="0"/>
              </a:rPr>
              <a:t>a</a:t>
            </a:r>
            <a:r>
              <a:rPr lang="mr-IN" dirty="0">
                <a:solidFill>
                  <a:srgbClr val="007400"/>
                </a:solidFill>
                <a:latin typeface="Menlo-Regular" charset="0"/>
              </a:rPr>
              <a:t> = 3 </a:t>
            </a:r>
            <a:r>
              <a:rPr lang="mr-IN" dirty="0" err="1">
                <a:solidFill>
                  <a:srgbClr val="007400"/>
                </a:solidFill>
                <a:latin typeface="Menlo-Regular" charset="0"/>
              </a:rPr>
              <a:t>blir</a:t>
            </a:r>
            <a:r>
              <a:rPr lang="mr-IN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7400"/>
                </a:solidFill>
                <a:latin typeface="Menlo-Regular" charset="0"/>
              </a:rPr>
              <a:t>skrevet</a:t>
            </a:r>
            <a:r>
              <a:rPr lang="mr-IN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7400"/>
                </a:solidFill>
                <a:latin typeface="Menlo-Regular" charset="0"/>
              </a:rPr>
              <a:t>ut</a:t>
            </a:r>
            <a:endParaRPr lang="nb-NO" i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90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3405</TotalTime>
  <Words>581</Words>
  <Application>Microsoft Macintosh PowerPoint</Application>
  <PresentationFormat>Skjermfremvisning (4:3)</PresentationFormat>
  <Paragraphs>104</Paragraphs>
  <Slides>12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12</vt:i4>
      </vt:variant>
    </vt:vector>
  </HeadingPairs>
  <TitlesOfParts>
    <vt:vector size="18" baseType="lpstr">
      <vt:lpstr>Calibri</vt:lpstr>
      <vt:lpstr>Consolas</vt:lpstr>
      <vt:lpstr>Menlo</vt:lpstr>
      <vt:lpstr>Menlo-Regular</vt:lpstr>
      <vt:lpstr>Arial</vt:lpstr>
      <vt:lpstr>Office-tema</vt:lpstr>
      <vt:lpstr>Hjelp i R1</vt:lpstr>
      <vt:lpstr>Om hjelp i R1</vt:lpstr>
      <vt:lpstr>Agenda</vt:lpstr>
      <vt:lpstr>Funksjoner++</vt:lpstr>
      <vt:lpstr>Oppgave: Eksamen 2016</vt:lpstr>
      <vt:lpstr>Referanser og pekere</vt:lpstr>
      <vt:lpstr>&amp; og *</vt:lpstr>
      <vt:lpstr>Call-by-value/pointer/reference </vt:lpstr>
      <vt:lpstr>Oppgave:</vt:lpstr>
      <vt:lpstr>Tabeller</vt:lpstr>
      <vt:lpstr>Oppgave:</vt:lpstr>
      <vt:lpstr>Oppgave: Eksamen 2012</vt:lpstr>
    </vt:vector>
  </TitlesOfParts>
  <Company>NTNU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Daniel Solberg</cp:lastModifiedBy>
  <cp:revision>127</cp:revision>
  <cp:lastPrinted>2017-01-26T11:31:17Z</cp:lastPrinted>
  <dcterms:created xsi:type="dcterms:W3CDTF">2013-06-10T16:56:09Z</dcterms:created>
  <dcterms:modified xsi:type="dcterms:W3CDTF">2017-01-27T14:42:14Z</dcterms:modified>
</cp:coreProperties>
</file>