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h/6jEhkClJ48Uf1R1fuMHU151W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Constanti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nstantia-bold.fntdata"/><Relationship Id="rId6" Type="http://schemas.openxmlformats.org/officeDocument/2006/relationships/notesMaster" Target="notesMasters/notesMaster1.xml"/><Relationship Id="rId18" Type="http://schemas.openxmlformats.org/officeDocument/2006/relationships/font" Target="fonts/Constanti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1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23"/>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23"/>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23"/>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3"/>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3"/>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23"/>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23"/>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4"/>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25"/>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5"/>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14"/>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17"/>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18"/>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19"/>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9"/>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9"/>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0"/>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2"/>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2"/>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2"/>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3"/>
          <p:cNvGrpSpPr/>
          <p:nvPr/>
        </p:nvGrpSpPr>
        <p:grpSpPr>
          <a:xfrm>
            <a:off x="-29294" y="-16113"/>
            <a:ext cx="9198255" cy="1086266"/>
            <a:chOff x="-29322" y="-1971"/>
            <a:chExt cx="9198255" cy="1086266"/>
          </a:xfrm>
        </p:grpSpPr>
        <p:sp>
          <p:nvSpPr>
            <p:cNvPr id="18" name="Google Shape;18;p1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12"/>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12"/>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2"/>
          <p:cNvGrpSpPr/>
          <p:nvPr/>
        </p:nvGrpSpPr>
        <p:grpSpPr>
          <a:xfrm>
            <a:off x="-29294" y="-16113"/>
            <a:ext cx="9198255" cy="1086266"/>
            <a:chOff x="-29322" y="-1971"/>
            <a:chExt cx="9198255" cy="1086266"/>
          </a:xfrm>
        </p:grpSpPr>
        <p:sp>
          <p:nvSpPr>
            <p:cNvPr id="35" name="Google Shape;35;p1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1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b="1" lang="en-US"/>
              <a:t>Chương I. Các khái niệm và vai trò của HTTT</a:t>
            </a:r>
            <a:endParaRPr/>
          </a:p>
        </p:txBody>
      </p:sp>
      <p:sp>
        <p:nvSpPr>
          <p:cNvPr id="115" name="Google Shape;115;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TS. Hoàng Thị Thanh Hà</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228600" y="769545"/>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Ví dụ: Hệ thống bán vé của nhà hát</a:t>
            </a:r>
            <a:endParaRPr sz="2400">
              <a:solidFill>
                <a:schemeClr val="dk1"/>
              </a:solidFill>
            </a:endParaRPr>
          </a:p>
        </p:txBody>
      </p:sp>
      <p:sp>
        <p:nvSpPr>
          <p:cNvPr id="194" name="Google Shape;194;p10"/>
          <p:cNvSpPr txBox="1"/>
          <p:nvPr>
            <p:ph idx="1" type="body"/>
          </p:nvPr>
        </p:nvSpPr>
        <p:spPr>
          <a:xfrm>
            <a:off x="304800" y="15240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720"/>
              <a:buChar char="⚫"/>
            </a:pPr>
            <a:r>
              <a:rPr lang="en-US" sz="3200"/>
              <a:t>Mô hình vật lý trong 2: Các trạm cuối được nối với một máy mini có bộ nhớ RAM 100M. Dữ liệu chứa trên đĩa cứng 10GB. Server IBM có cấu hình 2G RAM, 200GB đĩa cứng. Phần mềm được viết bằng C#, hệ quản trị CSDL Oracle. 3 máy tính có kết nối máy chuyên dụng in vé và cài đặt phần mềm bán vé, xuất vé, xuất hóa đơn, xuất báo cáo. 1 máy tính và máy in được đặt trong phòng giám đốc.</a:t>
            </a:r>
            <a:endParaRPr/>
          </a:p>
        </p:txBody>
      </p:sp>
      <p:sp>
        <p:nvSpPr>
          <p:cNvPr id="195" name="Google Shape;19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96" name="Google Shape;196;p10"/>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304800" y="861218"/>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Kết luận:</a:t>
            </a:r>
            <a:endParaRPr sz="2400">
              <a:solidFill>
                <a:schemeClr val="dk1"/>
              </a:solidFill>
            </a:endParaRPr>
          </a:p>
        </p:txBody>
      </p:sp>
      <p:sp>
        <p:nvSpPr>
          <p:cNvPr id="203" name="Google Shape;203;p11"/>
          <p:cNvSpPr txBox="1"/>
          <p:nvPr>
            <p:ph idx="1" type="body"/>
          </p:nvPr>
        </p:nvSpPr>
        <p:spPr>
          <a:xfrm>
            <a:off x="304800" y="17526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040"/>
              <a:buChar char="⚫"/>
            </a:pPr>
            <a:r>
              <a:rPr lang="en-US" sz="2400"/>
              <a:t>Mô hình lôgich là do nhà quản lý đưa ra, phù hợp với mục đích của doanh nghiệp. Mô hình này ít thay đổi</a:t>
            </a:r>
            <a:endParaRPr sz="2400"/>
          </a:p>
          <a:p>
            <a:pPr indent="-246888" lvl="1" marL="640080" rtl="0" algn="just">
              <a:spcBef>
                <a:spcPts val="1800"/>
              </a:spcBef>
              <a:spcAft>
                <a:spcPts val="0"/>
              </a:spcAft>
              <a:buSzPts val="2040"/>
              <a:buChar char="⚫"/>
            </a:pPr>
            <a:r>
              <a:rPr lang="en-US" sz="2400"/>
              <a:t>Mô hình vật lý ngoài đưa ra phải đáp ứng mô hình lôgich. Có nhiều mô hình vật lý ngoài cho một mô hình lôgich. Sự phê duyệt mô hình nào dựa vào chiến lược, nguồn tài chính, con người, kỹ thuật</a:t>
            </a:r>
            <a:endParaRPr sz="2400"/>
          </a:p>
          <a:p>
            <a:pPr indent="-246888" lvl="1" marL="640080" rtl="0" algn="just">
              <a:spcBef>
                <a:spcPts val="1800"/>
              </a:spcBef>
              <a:spcAft>
                <a:spcPts val="0"/>
              </a:spcAft>
              <a:buSzPts val="2040"/>
              <a:buChar char="⚫"/>
            </a:pPr>
            <a:r>
              <a:rPr lang="en-US" sz="2400"/>
              <a:t>Mô hình vật lý trong phải đáp ứng mô hình vật lý ngoài nào đó. Có thể có nhiều mô hình vật lý trong. Mỗi mô hình đồi hỏi kinh phí khác nhau, tùy thuộc vào chiến lược kinh doanh của công ty. Một số mô hình có thể mang lại hiệu quả cao và ngược lại</a:t>
            </a:r>
            <a:endParaRPr sz="2400"/>
          </a:p>
        </p:txBody>
      </p:sp>
      <p:sp>
        <p:nvSpPr>
          <p:cNvPr id="204" name="Google Shape;204;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205" name="Google Shape;205;p11"/>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152400" y="1219200"/>
            <a:ext cx="8458200" cy="563563"/>
          </a:xfrm>
          <a:prstGeom prst="rect">
            <a:avLst/>
          </a:prstGeom>
          <a:noFill/>
          <a:ln>
            <a:noFill/>
          </a:ln>
        </p:spPr>
        <p:txBody>
          <a:bodyPr anchorCtr="0" anchor="b" bIns="0" lIns="0" spcFirstLastPara="1" rIns="0" wrap="square" tIns="45700">
            <a:normAutofit/>
          </a:bodyPr>
          <a:lstStyle/>
          <a:p>
            <a:pPr indent="-342900" lvl="0" marL="342900" rtl="0" algn="l">
              <a:spcBef>
                <a:spcPts val="0"/>
              </a:spcBef>
              <a:spcAft>
                <a:spcPts val="0"/>
              </a:spcAft>
              <a:buClr>
                <a:schemeClr val="dk1"/>
              </a:buClr>
              <a:buSzPts val="2400"/>
              <a:buFont typeface="Noto Sans Symbols"/>
              <a:buChar char="❖"/>
            </a:pPr>
            <a:r>
              <a:rPr b="1" lang="en-US" sz="2400">
                <a:solidFill>
                  <a:schemeClr val="dk1"/>
                </a:solidFill>
                <a:latin typeface="Constantia"/>
                <a:ea typeface="Constantia"/>
                <a:cs typeface="Constantia"/>
                <a:sym typeface="Constantia"/>
              </a:rPr>
              <a:t> Các mô hình để biểu diễn HTTT:</a:t>
            </a:r>
            <a:endParaRPr/>
          </a:p>
        </p:txBody>
      </p:sp>
      <p:sp>
        <p:nvSpPr>
          <p:cNvPr id="122" name="Google Shape;122;p2"/>
          <p:cNvSpPr txBox="1"/>
          <p:nvPr>
            <p:ph idx="1" type="body"/>
          </p:nvPr>
        </p:nvSpPr>
        <p:spPr>
          <a:xfrm>
            <a:off x="304800" y="2057400"/>
            <a:ext cx="8458200" cy="48006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040"/>
              <a:buChar char="⚫"/>
            </a:pPr>
            <a:r>
              <a:rPr lang="en-US" sz="2400"/>
              <a:t>Mô hình lôgich</a:t>
            </a:r>
            <a:endParaRPr sz="2400"/>
          </a:p>
          <a:p>
            <a:pPr indent="-246888" lvl="1" marL="640080" rtl="0" algn="just">
              <a:spcBef>
                <a:spcPts val="1800"/>
              </a:spcBef>
              <a:spcAft>
                <a:spcPts val="0"/>
              </a:spcAft>
              <a:buSzPts val="2040"/>
              <a:buChar char="⚫"/>
            </a:pPr>
            <a:r>
              <a:rPr lang="en-US" sz="2400"/>
              <a:t>Mô hình vật lý ngoài</a:t>
            </a:r>
            <a:endParaRPr sz="2400"/>
          </a:p>
          <a:p>
            <a:pPr indent="-246888" lvl="1" marL="640080" rtl="0" algn="just">
              <a:spcBef>
                <a:spcPts val="1800"/>
              </a:spcBef>
              <a:spcAft>
                <a:spcPts val="0"/>
              </a:spcAft>
              <a:buSzPts val="2040"/>
              <a:buChar char="⚫"/>
            </a:pPr>
            <a:r>
              <a:rPr lang="en-US" sz="2400"/>
              <a:t>Mô hình vật lý trong</a:t>
            </a:r>
            <a:endParaRPr sz="2400"/>
          </a:p>
        </p:txBody>
      </p:sp>
      <p:sp>
        <p:nvSpPr>
          <p:cNvPr id="123" name="Google Shape;123;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24" name="Google Shape;124;p2"/>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237653" y="990600"/>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 </a:t>
            </a:r>
            <a:r>
              <a:rPr lang="en-US" sz="2400">
                <a:solidFill>
                  <a:schemeClr val="dk1"/>
                </a:solidFill>
              </a:rPr>
              <a:t>Mô hình lôgich (góc nhìn quản lý)</a:t>
            </a:r>
            <a:endParaRPr sz="2400">
              <a:solidFill>
                <a:schemeClr val="dk1"/>
              </a:solidFill>
            </a:endParaRPr>
          </a:p>
        </p:txBody>
      </p:sp>
      <p:sp>
        <p:nvSpPr>
          <p:cNvPr id="131" name="Google Shape;131;p3"/>
          <p:cNvSpPr txBox="1"/>
          <p:nvPr>
            <p:ph idx="1" type="body"/>
          </p:nvPr>
        </p:nvSpPr>
        <p:spPr>
          <a:xfrm>
            <a:off x="304800" y="1981200"/>
            <a:ext cx="8458200" cy="48768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040"/>
              <a:buChar char="⚫"/>
            </a:pPr>
            <a:r>
              <a:rPr lang="en-US" sz="2400"/>
              <a:t>Mô tả hệ thống làm gì (</a:t>
            </a:r>
            <a:r>
              <a:rPr i="1" lang="en-US" sz="2400"/>
              <a:t>Hệ thống để làm gì?</a:t>
            </a:r>
            <a:r>
              <a:rPr lang="en-US" sz="2400"/>
              <a:t>)</a:t>
            </a:r>
            <a:endParaRPr/>
          </a:p>
          <a:p>
            <a:pPr indent="-246888" lvl="1" marL="640080" rtl="0" algn="just">
              <a:spcBef>
                <a:spcPts val="1800"/>
              </a:spcBef>
              <a:spcAft>
                <a:spcPts val="0"/>
              </a:spcAft>
              <a:buSzPts val="2040"/>
              <a:buChar char="⚫"/>
            </a:pPr>
            <a:r>
              <a:rPr lang="en-US" sz="2400"/>
              <a:t>Phải thu thập và xử lý dữ liệu gì (</a:t>
            </a:r>
            <a:r>
              <a:rPr i="1" lang="en-US" sz="2400"/>
              <a:t>Cái gì?</a:t>
            </a:r>
            <a:r>
              <a:rPr lang="en-US" sz="2400"/>
              <a:t>)</a:t>
            </a:r>
            <a:endParaRPr/>
          </a:p>
          <a:p>
            <a:pPr indent="-246888" lvl="1" marL="640080" rtl="0" algn="just">
              <a:spcBef>
                <a:spcPts val="1800"/>
              </a:spcBef>
              <a:spcAft>
                <a:spcPts val="0"/>
              </a:spcAft>
              <a:buSzPts val="2040"/>
              <a:buChar char="⚫"/>
            </a:pPr>
            <a:r>
              <a:rPr lang="en-US" sz="2400"/>
              <a:t>Các kho để chứa/ truy xuất dữ liệu</a:t>
            </a:r>
            <a:endParaRPr sz="2400"/>
          </a:p>
        </p:txBody>
      </p:sp>
      <p:sp>
        <p:nvSpPr>
          <p:cNvPr id="132" name="Google Shape;132;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33" name="Google Shape;133;p3"/>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228600" y="861218"/>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 </a:t>
            </a:r>
            <a:r>
              <a:rPr lang="en-US" sz="2400">
                <a:solidFill>
                  <a:schemeClr val="dk1"/>
                </a:solidFill>
              </a:rPr>
              <a:t>Mô hình vật lý ngoài (góc nhìn của người sử dụng)</a:t>
            </a:r>
            <a:endParaRPr sz="2400">
              <a:solidFill>
                <a:schemeClr val="dk1"/>
              </a:solidFill>
            </a:endParaRPr>
          </a:p>
        </p:txBody>
      </p:sp>
      <p:sp>
        <p:nvSpPr>
          <p:cNvPr id="140" name="Google Shape;140;p4"/>
          <p:cNvSpPr txBox="1"/>
          <p:nvPr>
            <p:ph idx="1" type="body"/>
          </p:nvPr>
        </p:nvSpPr>
        <p:spPr>
          <a:xfrm>
            <a:off x="304800" y="17526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040"/>
              <a:buChar char="⚫"/>
            </a:pPr>
            <a:r>
              <a:rPr lang="en-US" sz="2400"/>
              <a:t>Chú ý đến những khía cạnh nhìn thấy được của hệ thống như: </a:t>
            </a:r>
            <a:endParaRPr/>
          </a:p>
          <a:p>
            <a:pPr indent="-246887" lvl="2" marL="914400" rtl="0" algn="just">
              <a:spcBef>
                <a:spcPts val="1800"/>
              </a:spcBef>
              <a:spcAft>
                <a:spcPts val="0"/>
              </a:spcAft>
              <a:buSzPts val="1400"/>
              <a:buChar char="⚫"/>
            </a:pPr>
            <a:r>
              <a:rPr lang="en-US" sz="2000"/>
              <a:t>vật mang tin</a:t>
            </a:r>
            <a:endParaRPr/>
          </a:p>
          <a:p>
            <a:pPr indent="-246887" lvl="2" marL="914400" rtl="0" algn="just">
              <a:spcBef>
                <a:spcPts val="1800"/>
              </a:spcBef>
              <a:spcAft>
                <a:spcPts val="0"/>
              </a:spcAft>
              <a:buSzPts val="1400"/>
              <a:buChar char="⚫"/>
            </a:pPr>
            <a:r>
              <a:rPr lang="en-US" sz="2000"/>
              <a:t>Hình thức đầu vào đầu ra</a:t>
            </a:r>
            <a:endParaRPr sz="2000"/>
          </a:p>
          <a:p>
            <a:pPr indent="-246887" lvl="2" marL="914400" rtl="0" algn="just">
              <a:spcBef>
                <a:spcPts val="1800"/>
              </a:spcBef>
              <a:spcAft>
                <a:spcPts val="0"/>
              </a:spcAft>
              <a:buSzPts val="1400"/>
              <a:buChar char="⚫"/>
            </a:pPr>
            <a:r>
              <a:rPr lang="en-US" sz="2000"/>
              <a:t>Phương tiện để thao tác với hệ thống</a:t>
            </a:r>
            <a:endParaRPr sz="2000"/>
          </a:p>
          <a:p>
            <a:pPr indent="-246887" lvl="2" marL="914400" rtl="0" algn="just">
              <a:spcBef>
                <a:spcPts val="1800"/>
              </a:spcBef>
              <a:spcAft>
                <a:spcPts val="0"/>
              </a:spcAft>
              <a:buSzPts val="1400"/>
              <a:buChar char="⚫"/>
            </a:pPr>
            <a:r>
              <a:rPr lang="en-US" sz="2000"/>
              <a:t>Những dịch vụ, bộ phận, con người và vị trí công tác</a:t>
            </a:r>
            <a:endParaRPr sz="2000"/>
          </a:p>
          <a:p>
            <a:pPr indent="-246887" lvl="2" marL="914400" rtl="0" algn="just">
              <a:spcBef>
                <a:spcPts val="1800"/>
              </a:spcBef>
              <a:spcAft>
                <a:spcPts val="0"/>
              </a:spcAft>
              <a:buSzPts val="1400"/>
              <a:buChar char="⚫"/>
            </a:pPr>
            <a:r>
              <a:rPr lang="en-US" sz="2000"/>
              <a:t>Các thủ tục thủ công</a:t>
            </a:r>
            <a:endParaRPr sz="2000"/>
          </a:p>
          <a:p>
            <a:pPr indent="-246887" lvl="2" marL="914400" rtl="0" algn="just">
              <a:spcBef>
                <a:spcPts val="1800"/>
              </a:spcBef>
              <a:spcAft>
                <a:spcPts val="0"/>
              </a:spcAft>
              <a:buSzPts val="1400"/>
              <a:buChar char="⚫"/>
            </a:pPr>
            <a:r>
              <a:rPr lang="en-US" sz="2000"/>
              <a:t>Địa điểm, thời gian thực hiện xử lý</a:t>
            </a:r>
            <a:endParaRPr sz="2000"/>
          </a:p>
        </p:txBody>
      </p:sp>
      <p:sp>
        <p:nvSpPr>
          <p:cNvPr id="141" name="Google Shape;141;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42" name="Google Shape;142;p4"/>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228600" y="861218"/>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 </a:t>
            </a:r>
            <a:r>
              <a:rPr lang="en-US" sz="2400">
                <a:solidFill>
                  <a:schemeClr val="dk1"/>
                </a:solidFill>
              </a:rPr>
              <a:t>Mô hình vật lý trong (góc nhìn kỹ thuật)</a:t>
            </a:r>
            <a:endParaRPr sz="2400">
              <a:solidFill>
                <a:schemeClr val="dk1"/>
              </a:solidFill>
            </a:endParaRPr>
          </a:p>
        </p:txBody>
      </p:sp>
      <p:sp>
        <p:nvSpPr>
          <p:cNvPr id="149" name="Google Shape;149;p5"/>
          <p:cNvSpPr txBox="1"/>
          <p:nvPr>
            <p:ph idx="1" type="body"/>
          </p:nvPr>
        </p:nvSpPr>
        <p:spPr>
          <a:xfrm>
            <a:off x="304800" y="17526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040"/>
              <a:buChar char="⚫"/>
            </a:pPr>
            <a:r>
              <a:rPr lang="en-US" sz="2400"/>
              <a:t>Chú ý đến những khía cạnh vật lý nhìn từ bên trong như: </a:t>
            </a:r>
            <a:endParaRPr/>
          </a:p>
          <a:p>
            <a:pPr indent="-246887" lvl="2" marL="914400" rtl="0" algn="just">
              <a:spcBef>
                <a:spcPts val="1800"/>
              </a:spcBef>
              <a:spcAft>
                <a:spcPts val="0"/>
              </a:spcAft>
              <a:buSzPts val="1400"/>
              <a:buChar char="⚫"/>
            </a:pPr>
            <a:r>
              <a:rPr lang="en-US" sz="2000"/>
              <a:t>Trang thiết bị để thực hiện HT (</a:t>
            </a:r>
            <a:r>
              <a:rPr i="1" lang="en-US" sz="2000"/>
              <a:t>thực hiện như thế nào?</a:t>
            </a:r>
            <a:r>
              <a:rPr lang="en-US" sz="2000"/>
              <a:t>)</a:t>
            </a:r>
            <a:endParaRPr/>
          </a:p>
          <a:p>
            <a:pPr indent="-246887" lvl="2" marL="914400" rtl="0" algn="just">
              <a:spcBef>
                <a:spcPts val="1800"/>
              </a:spcBef>
              <a:spcAft>
                <a:spcPts val="0"/>
              </a:spcAft>
              <a:buSzPts val="1400"/>
              <a:buChar char="⚫"/>
            </a:pPr>
            <a:r>
              <a:rPr lang="en-US" sz="2000"/>
              <a:t>Dung lượng kho lưu trữ</a:t>
            </a:r>
            <a:endParaRPr/>
          </a:p>
          <a:p>
            <a:pPr indent="-246887" lvl="2" marL="914400" rtl="0" algn="just">
              <a:spcBef>
                <a:spcPts val="1800"/>
              </a:spcBef>
              <a:spcAft>
                <a:spcPts val="0"/>
              </a:spcAft>
              <a:buSzPts val="1400"/>
              <a:buChar char="⚫"/>
            </a:pPr>
            <a:r>
              <a:rPr lang="en-US" sz="2000"/>
              <a:t>Tốc độ xử lý của thiết bị</a:t>
            </a:r>
            <a:endParaRPr/>
          </a:p>
          <a:p>
            <a:pPr indent="-246887" lvl="2" marL="914400" rtl="0" algn="just">
              <a:spcBef>
                <a:spcPts val="1800"/>
              </a:spcBef>
              <a:spcAft>
                <a:spcPts val="0"/>
              </a:spcAft>
              <a:buSzPts val="1400"/>
              <a:buChar char="⚫"/>
            </a:pPr>
            <a:r>
              <a:rPr lang="en-US" sz="2000"/>
              <a:t>Tổ chức vật lý của dữ liệu</a:t>
            </a:r>
            <a:endParaRPr/>
          </a:p>
          <a:p>
            <a:pPr indent="-246887" lvl="2" marL="914400" rtl="0" algn="just">
              <a:spcBef>
                <a:spcPts val="1800"/>
              </a:spcBef>
              <a:spcAft>
                <a:spcPts val="0"/>
              </a:spcAft>
              <a:buSzPts val="1400"/>
              <a:buChar char="⚫"/>
            </a:pPr>
            <a:r>
              <a:rPr lang="en-US" sz="2000"/>
              <a:t>Cấu trúc chương trình và ngôn ngữ thể hiện</a:t>
            </a:r>
            <a:endParaRPr/>
          </a:p>
        </p:txBody>
      </p:sp>
      <p:sp>
        <p:nvSpPr>
          <p:cNvPr id="150" name="Google Shape;150;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51" name="Google Shape;151;p5"/>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152400" y="990600"/>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Ví dụ: Hệ thống bán vé của nhà hát</a:t>
            </a:r>
            <a:endParaRPr sz="2400">
              <a:solidFill>
                <a:schemeClr val="dk1"/>
              </a:solidFill>
            </a:endParaRPr>
          </a:p>
        </p:txBody>
      </p:sp>
      <p:sp>
        <p:nvSpPr>
          <p:cNvPr id="158" name="Google Shape;158;p6"/>
          <p:cNvSpPr txBox="1"/>
          <p:nvPr>
            <p:ph idx="1" type="body"/>
          </p:nvPr>
        </p:nvSpPr>
        <p:spPr>
          <a:xfrm>
            <a:off x="304800" y="17526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720"/>
              <a:buChar char="⚫"/>
            </a:pPr>
            <a:r>
              <a:rPr lang="en-US" sz="3200"/>
              <a:t>Mô hình logich: Hệ thống cung cấp số ca biểu diễn, tên buổi biểu diễn, số phòng, số ghế, giá vé, thời gian biểu diễn… Hệ thống cung cấp thông tin ghế còn trống và đặt chỗ/ hủy chỗ/ bán vé cho khách. Hệ thống đưa ra các báo cáo kết quả doanh thu từng ca/buổi biểu diễn.</a:t>
            </a:r>
            <a:endParaRPr/>
          </a:p>
        </p:txBody>
      </p:sp>
      <p:sp>
        <p:nvSpPr>
          <p:cNvPr id="159" name="Google Shape;159;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60" name="Google Shape;160;p6"/>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228600" y="990600"/>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Ví dụ: Hệ thống bán vé của nhà hát</a:t>
            </a:r>
            <a:endParaRPr sz="2400">
              <a:solidFill>
                <a:schemeClr val="dk1"/>
              </a:solidFill>
            </a:endParaRPr>
          </a:p>
        </p:txBody>
      </p:sp>
      <p:sp>
        <p:nvSpPr>
          <p:cNvPr id="167" name="Google Shape;167;p7"/>
          <p:cNvSpPr txBox="1"/>
          <p:nvPr>
            <p:ph idx="1" type="body"/>
          </p:nvPr>
        </p:nvSpPr>
        <p:spPr>
          <a:xfrm>
            <a:off x="304800" y="17526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720"/>
              <a:buChar char="⚫"/>
            </a:pPr>
            <a:r>
              <a:rPr lang="en-US" sz="3200"/>
              <a:t>Mô hình vật lý ngoài 1: Tại các quầy bán vé, nhân viên có vé in sẵn và một bản đồ chỗ ngồi còn trống hay đã bán vé, hướng dẫn cho khách chọn chỗ còn trống và bán vé cho khách. Khách có thể đặt qua điện thoại và phải đến lấy vé trước giờ biểu diễn 30 phút nếu không sẽ bị hủy. Cuối buổi biểu diễn, nhân viên báo cáo tình hình doanh thu thông qua số vé bán/ còn lại.</a:t>
            </a:r>
            <a:endParaRPr/>
          </a:p>
        </p:txBody>
      </p:sp>
      <p:sp>
        <p:nvSpPr>
          <p:cNvPr id="168" name="Google Shape;168;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69" name="Google Shape;169;p7"/>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228600" y="762000"/>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Ví dụ: Hệ thống bán vé của nhà hát</a:t>
            </a:r>
            <a:endParaRPr sz="2400">
              <a:solidFill>
                <a:schemeClr val="dk1"/>
              </a:solidFill>
            </a:endParaRPr>
          </a:p>
        </p:txBody>
      </p:sp>
      <p:sp>
        <p:nvSpPr>
          <p:cNvPr id="176" name="Google Shape;176;p8"/>
          <p:cNvSpPr txBox="1"/>
          <p:nvPr>
            <p:ph idx="1" type="body"/>
          </p:nvPr>
        </p:nvSpPr>
        <p:spPr>
          <a:xfrm>
            <a:off x="228600" y="14478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2040"/>
              <a:buChar char="⚫"/>
            </a:pPr>
            <a:r>
              <a:rPr lang="en-US"/>
              <a:t>Mô hình VL ngoài 2: HT được tin học hóa. Khách hàng đến quầy, cung cấp các thông tin buổi biểu diễn muốn xem, khách hàng sẽ nhận được tư vấn nhờ vào bản đồ chỗ ngồi và tình trang ghế. Sau khi lựa chọn, nhân viên in vé, thu tiền và đánh dấu vào hệ thống là chỗ ngồi không còn trống. Quy trình đặt qua điện thoại sẽ được nhân viên thực hiện và sẽ giữ chỗ đến trước 30 phút giờ biểu diễn bắt đầu. Cuối buổi biểu diễn, nhân viên có bảng báo cáo doanh thu của buổi biểu diễn. Cuối ngày, giám đốc bộ phận có thể in báo cáo doanh thu của cả ngày.</a:t>
            </a:r>
            <a:endParaRPr/>
          </a:p>
        </p:txBody>
      </p:sp>
      <p:sp>
        <p:nvSpPr>
          <p:cNvPr id="177" name="Google Shape;177;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78" name="Google Shape;178;p8"/>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228600" y="914400"/>
            <a:ext cx="8458200" cy="563563"/>
          </a:xfrm>
          <a:prstGeom prst="rect">
            <a:avLst/>
          </a:prstGeom>
          <a:noFill/>
          <a:ln>
            <a:noFill/>
          </a:ln>
        </p:spPr>
        <p:txBody>
          <a:bodyPr anchorCtr="0" anchor="b" bIns="0" lIns="0" spcFirstLastPara="1" rIns="0" wrap="square" tIns="45700">
            <a:normAutofit/>
          </a:bodyPr>
          <a:lstStyle/>
          <a:p>
            <a:pPr indent="-342900" lvl="1" marL="342900" rtl="0" algn="l">
              <a:spcBef>
                <a:spcPts val="0"/>
              </a:spcBef>
              <a:spcAft>
                <a:spcPts val="0"/>
              </a:spcAft>
              <a:buClr>
                <a:schemeClr val="dk1"/>
              </a:buClr>
              <a:buSzPts val="2400"/>
              <a:buFont typeface="Arial"/>
              <a:buChar char="•"/>
            </a:pPr>
            <a:r>
              <a:rPr b="1" lang="en-US" sz="2400">
                <a:solidFill>
                  <a:schemeClr val="dk1"/>
                </a:solidFill>
                <a:latin typeface="Constantia"/>
                <a:ea typeface="Constantia"/>
                <a:cs typeface="Constantia"/>
                <a:sym typeface="Constantia"/>
              </a:rPr>
              <a:t>Ví dụ: Hệ thống bán vé của nhà hát</a:t>
            </a:r>
            <a:endParaRPr sz="2400">
              <a:solidFill>
                <a:schemeClr val="dk1"/>
              </a:solidFill>
            </a:endParaRPr>
          </a:p>
        </p:txBody>
      </p:sp>
      <p:sp>
        <p:nvSpPr>
          <p:cNvPr id="185" name="Google Shape;185;p9"/>
          <p:cNvSpPr txBox="1"/>
          <p:nvPr>
            <p:ph idx="1" type="body"/>
          </p:nvPr>
        </p:nvSpPr>
        <p:spPr>
          <a:xfrm>
            <a:off x="304800" y="1752600"/>
            <a:ext cx="8458200" cy="5105400"/>
          </a:xfrm>
          <a:prstGeom prst="rect">
            <a:avLst/>
          </a:prstGeom>
          <a:noFill/>
          <a:ln>
            <a:noFill/>
          </a:ln>
        </p:spPr>
        <p:txBody>
          <a:bodyPr anchorCtr="0" anchor="t" bIns="45700" lIns="91425" spcFirstLastPara="1" rIns="91425" wrap="square" tIns="45700">
            <a:normAutofit/>
          </a:bodyPr>
          <a:lstStyle/>
          <a:p>
            <a:pPr indent="-246888" lvl="1" marL="640080" rtl="0" algn="just">
              <a:spcBef>
                <a:spcPts val="0"/>
              </a:spcBef>
              <a:spcAft>
                <a:spcPts val="0"/>
              </a:spcAft>
              <a:buSzPts val="3060"/>
              <a:buChar char="⚫"/>
            </a:pPr>
            <a:r>
              <a:rPr lang="en-US" sz="3600"/>
              <a:t>Mô hình vật lý trong 1: Trang bị 1 máy tính chứa dữ liệu về lịch trình các buổi biểu diễn, sơ đồ chỗ ngồi của các phòng, danh sách các vé và các chương trình máy tính khác. Một máy tính, một máy in laser, một máy in chuyên dụng để in vé được lắp đặt tại phòng giám đốc.</a:t>
            </a:r>
            <a:endParaRPr/>
          </a:p>
        </p:txBody>
      </p:sp>
      <p:sp>
        <p:nvSpPr>
          <p:cNvPr id="186" name="Google Shape;186;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solidFill>
                  <a:srgbClr val="2A4F86"/>
                </a:solidFill>
              </a:rPr>
              <a:t>‹#›</a:t>
            </a:fld>
            <a:endParaRPr>
              <a:solidFill>
                <a:srgbClr val="2A4F86"/>
              </a:solidFill>
            </a:endParaRPr>
          </a:p>
        </p:txBody>
      </p:sp>
      <p:sp>
        <p:nvSpPr>
          <p:cNvPr id="187" name="Google Shape;187;p9"/>
          <p:cNvSpPr txBox="1"/>
          <p:nvPr/>
        </p:nvSpPr>
        <p:spPr>
          <a:xfrm>
            <a:off x="228600" y="381000"/>
            <a:ext cx="891540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 </a:t>
            </a:r>
            <a:r>
              <a:rPr b="1" lang="en-US" sz="2800">
                <a:solidFill>
                  <a:schemeClr val="lt1"/>
                </a:solidFill>
                <a:latin typeface="Calibri"/>
                <a:ea typeface="Calibri"/>
                <a:cs typeface="Calibri"/>
                <a:sym typeface="Calibri"/>
              </a:rPr>
              <a:t>Mô hình biểu diễn HTTT</a:t>
            </a:r>
            <a:endParaRPr b="1" sz="2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2020-10-23T07:55:54Z</dcterms:created>
  <dc:creator>HOME SINGLE</dc:creator>
</cp:coreProperties>
</file>