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13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7943F-E840-4C6C-A59A-FAFA4BB6C877}" type="datetimeFigureOut">
              <a:rPr lang="en-US" smtClean="0"/>
              <a:t>7/4/2017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67EAC-ACA7-460F-8E56-CCA9439825BA}" type="slidenum">
              <a:rPr lang="en-US" smtClean="0"/>
              <a:t>‹#›</a:t>
            </a:fld>
            <a:endParaRPr lang="en-US"/>
          </a:p>
        </p:txBody>
      </p:sp>
    </p:spTree>
    <p:extLst>
      <p:ext uri="{BB962C8B-B14F-4D97-AF65-F5344CB8AC3E}">
        <p14:creationId xmlns:p14="http://schemas.microsoft.com/office/powerpoint/2010/main" val="200186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8CBAFF-55FC-4B20-82FC-BFF3FDA80449}"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92B1E-E8EB-47B2-88F2-6D211A7B5745}" type="slidenum">
              <a:rPr lang="en-US" smtClean="0"/>
              <a:t>‹#›</a:t>
            </a:fld>
            <a:endParaRPr lang="en-US"/>
          </a:p>
        </p:txBody>
      </p:sp>
    </p:spTree>
    <p:extLst>
      <p:ext uri="{BB962C8B-B14F-4D97-AF65-F5344CB8AC3E}">
        <p14:creationId xmlns:p14="http://schemas.microsoft.com/office/powerpoint/2010/main" val="307607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4933A6-1581-4839-A7FA-F703BA142C4C}"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92B1E-E8EB-47B2-88F2-6D211A7B5745}" type="slidenum">
              <a:rPr lang="en-US" smtClean="0"/>
              <a:t>‹#›</a:t>
            </a:fld>
            <a:endParaRPr lang="en-US"/>
          </a:p>
        </p:txBody>
      </p:sp>
    </p:spTree>
    <p:extLst>
      <p:ext uri="{BB962C8B-B14F-4D97-AF65-F5344CB8AC3E}">
        <p14:creationId xmlns:p14="http://schemas.microsoft.com/office/powerpoint/2010/main" val="228690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772054-868C-45E9-A1EA-A99439DD268A}"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92B1E-E8EB-47B2-88F2-6D211A7B5745}"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8247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8AFA17-4E1F-46AE-8E71-7F1F5E642C18}"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92B1E-E8EB-47B2-88F2-6D211A7B5745}" type="slidenum">
              <a:rPr lang="en-US" smtClean="0"/>
              <a:t>‹#›</a:t>
            </a:fld>
            <a:endParaRPr lang="en-US"/>
          </a:p>
        </p:txBody>
      </p:sp>
    </p:spTree>
    <p:extLst>
      <p:ext uri="{BB962C8B-B14F-4D97-AF65-F5344CB8AC3E}">
        <p14:creationId xmlns:p14="http://schemas.microsoft.com/office/powerpoint/2010/main" val="899418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15A2AF-365E-4867-A402-1A81F03F10DF}"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92B1E-E8EB-47B2-88F2-6D211A7B5745}"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9120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B7B487-2AF7-4794-A494-FC3DFA95562D}"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92B1E-E8EB-47B2-88F2-6D211A7B5745}" type="slidenum">
              <a:rPr lang="en-US" smtClean="0"/>
              <a:t>‹#›</a:t>
            </a:fld>
            <a:endParaRPr lang="en-US"/>
          </a:p>
        </p:txBody>
      </p:sp>
    </p:spTree>
    <p:extLst>
      <p:ext uri="{BB962C8B-B14F-4D97-AF65-F5344CB8AC3E}">
        <p14:creationId xmlns:p14="http://schemas.microsoft.com/office/powerpoint/2010/main" val="3255850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4A0F68-38A9-48C1-A6F1-C78EF2CE5BD0}"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92B1E-E8EB-47B2-88F2-6D211A7B5745}" type="slidenum">
              <a:rPr lang="en-US" smtClean="0"/>
              <a:t>‹#›</a:t>
            </a:fld>
            <a:endParaRPr lang="en-US"/>
          </a:p>
        </p:txBody>
      </p:sp>
    </p:spTree>
    <p:extLst>
      <p:ext uri="{BB962C8B-B14F-4D97-AF65-F5344CB8AC3E}">
        <p14:creationId xmlns:p14="http://schemas.microsoft.com/office/powerpoint/2010/main" val="2707647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9A84FC-C1AA-4BF4-8D5A-C2712EFBA9D0}"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92B1E-E8EB-47B2-88F2-6D211A7B5745}" type="slidenum">
              <a:rPr lang="en-US" smtClean="0"/>
              <a:t>‹#›</a:t>
            </a:fld>
            <a:endParaRPr lang="en-US"/>
          </a:p>
        </p:txBody>
      </p:sp>
    </p:spTree>
    <p:extLst>
      <p:ext uri="{BB962C8B-B14F-4D97-AF65-F5344CB8AC3E}">
        <p14:creationId xmlns:p14="http://schemas.microsoft.com/office/powerpoint/2010/main" val="400799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46051C-BBE9-45E4-B1FB-D22A293BA3EF}"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92B1E-E8EB-47B2-88F2-6D211A7B5745}" type="slidenum">
              <a:rPr lang="en-US" smtClean="0"/>
              <a:t>‹#›</a:t>
            </a:fld>
            <a:endParaRPr lang="en-US"/>
          </a:p>
        </p:txBody>
      </p:sp>
    </p:spTree>
    <p:extLst>
      <p:ext uri="{BB962C8B-B14F-4D97-AF65-F5344CB8AC3E}">
        <p14:creationId xmlns:p14="http://schemas.microsoft.com/office/powerpoint/2010/main" val="344609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B52453-E8E7-41EF-A13E-32986D7631C0}"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92B1E-E8EB-47B2-88F2-6D211A7B5745}" type="slidenum">
              <a:rPr lang="en-US" smtClean="0"/>
              <a:t>‹#›</a:t>
            </a:fld>
            <a:endParaRPr lang="en-US"/>
          </a:p>
        </p:txBody>
      </p:sp>
    </p:spTree>
    <p:extLst>
      <p:ext uri="{BB962C8B-B14F-4D97-AF65-F5344CB8AC3E}">
        <p14:creationId xmlns:p14="http://schemas.microsoft.com/office/powerpoint/2010/main" val="791657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62B5E6-CFC5-4979-B8D8-93A138AE4B0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92B1E-E8EB-47B2-88F2-6D211A7B5745}" type="slidenum">
              <a:rPr lang="en-US" smtClean="0"/>
              <a:t>‹#›</a:t>
            </a:fld>
            <a:endParaRPr lang="en-US"/>
          </a:p>
        </p:txBody>
      </p:sp>
    </p:spTree>
    <p:extLst>
      <p:ext uri="{BB962C8B-B14F-4D97-AF65-F5344CB8AC3E}">
        <p14:creationId xmlns:p14="http://schemas.microsoft.com/office/powerpoint/2010/main" val="2296270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4A1DA0-AA9E-40CA-8C07-63DE58B10CBD}" type="datetime1">
              <a:rPr lang="en-US" smtClean="0"/>
              <a:t>7/4/2017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592B1E-E8EB-47B2-88F2-6D211A7B5745}" type="slidenum">
              <a:rPr lang="en-US" smtClean="0"/>
              <a:t>‹#›</a:t>
            </a:fld>
            <a:endParaRPr lang="en-US"/>
          </a:p>
        </p:txBody>
      </p:sp>
    </p:spTree>
    <p:extLst>
      <p:ext uri="{BB962C8B-B14F-4D97-AF65-F5344CB8AC3E}">
        <p14:creationId xmlns:p14="http://schemas.microsoft.com/office/powerpoint/2010/main" val="3347275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F83F91-8152-4D09-8E79-4B71887EAAEE}"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592B1E-E8EB-47B2-88F2-6D211A7B5745}" type="slidenum">
              <a:rPr lang="en-US" smtClean="0"/>
              <a:t>‹#›</a:t>
            </a:fld>
            <a:endParaRPr lang="en-US"/>
          </a:p>
        </p:txBody>
      </p:sp>
    </p:spTree>
    <p:extLst>
      <p:ext uri="{BB962C8B-B14F-4D97-AF65-F5344CB8AC3E}">
        <p14:creationId xmlns:p14="http://schemas.microsoft.com/office/powerpoint/2010/main" val="356236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3AA92-7DDB-4E97-B1C5-D69816967B5E}" type="datetime1">
              <a:rPr lang="en-US" smtClean="0"/>
              <a:t>7/4/2017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592B1E-E8EB-47B2-88F2-6D211A7B5745}" type="slidenum">
              <a:rPr lang="en-US" smtClean="0"/>
              <a:t>‹#›</a:t>
            </a:fld>
            <a:endParaRPr lang="en-US"/>
          </a:p>
        </p:txBody>
      </p:sp>
    </p:spTree>
    <p:extLst>
      <p:ext uri="{BB962C8B-B14F-4D97-AF65-F5344CB8AC3E}">
        <p14:creationId xmlns:p14="http://schemas.microsoft.com/office/powerpoint/2010/main" val="180563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570BCA4-8BA2-4A86-ADBD-683168F9B4C1}"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92B1E-E8EB-47B2-88F2-6D211A7B5745}" type="slidenum">
              <a:rPr lang="en-US" smtClean="0"/>
              <a:t>‹#›</a:t>
            </a:fld>
            <a:endParaRPr lang="en-US"/>
          </a:p>
        </p:txBody>
      </p:sp>
    </p:spTree>
    <p:extLst>
      <p:ext uri="{BB962C8B-B14F-4D97-AF65-F5344CB8AC3E}">
        <p14:creationId xmlns:p14="http://schemas.microsoft.com/office/powerpoint/2010/main" val="56473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8DE192-A283-404E-B1CB-ECBDF658A48F}"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92B1E-E8EB-47B2-88F2-6D211A7B5745}" type="slidenum">
              <a:rPr lang="en-US" smtClean="0"/>
              <a:t>‹#›</a:t>
            </a:fld>
            <a:endParaRPr lang="en-US"/>
          </a:p>
        </p:txBody>
      </p:sp>
    </p:spTree>
    <p:extLst>
      <p:ext uri="{BB962C8B-B14F-4D97-AF65-F5344CB8AC3E}">
        <p14:creationId xmlns:p14="http://schemas.microsoft.com/office/powerpoint/2010/main" val="205621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E14E78-EA9F-4A68-8473-AA84E9D58D9D}" type="datetime1">
              <a:rPr lang="en-US" smtClean="0"/>
              <a:t>7/4/2017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A4592B1E-E8EB-47B2-88F2-6D211A7B5745}" type="slidenum">
              <a:rPr lang="en-US" smtClean="0"/>
              <a:t>‹#›</a:t>
            </a:fld>
            <a:endParaRPr lang="en-US"/>
          </a:p>
        </p:txBody>
      </p:sp>
    </p:spTree>
    <p:extLst>
      <p:ext uri="{BB962C8B-B14F-4D97-AF65-F5344CB8AC3E}">
        <p14:creationId xmlns:p14="http://schemas.microsoft.com/office/powerpoint/2010/main" val="800211095"/>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338251"/>
            <a:ext cx="5826719" cy="1712585"/>
          </a:xfrm>
        </p:spPr>
        <p:txBody>
          <a:bodyPr/>
          <a:lstStyle/>
          <a:p>
            <a:pPr algn="l"/>
            <a:r>
              <a:rPr lang="en-US" sz="3000" dirty="0" smtClean="0">
                <a:solidFill>
                  <a:schemeClr val="tx1"/>
                </a:solidFill>
                <a:latin typeface="Arial" panose="020B0604020202020204" pitchFamily="34" charset="0"/>
                <a:cs typeface="Arial" panose="020B0604020202020204" pitchFamily="34" charset="0"/>
              </a:rPr>
              <a:t>ĐỀ TÀI: TÌM HIỂU FRAMEWORK SAILJS VÀ XÂY DỰNG WEBSITE BÁN HÀNG</a:t>
            </a:r>
            <a:endParaRPr lang="en-US" sz="3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30595" y="4050834"/>
            <a:ext cx="5826719" cy="1618446"/>
          </a:xfrm>
        </p:spPr>
        <p:txBody>
          <a:bodyPr>
            <a:normAutofit/>
          </a:bodyPr>
          <a:lstStyle/>
          <a:p>
            <a:pPr algn="just"/>
            <a:r>
              <a:rPr lang="en-US" dirty="0" smtClean="0">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GVHD : </a:t>
            </a:r>
            <a:r>
              <a:rPr lang="en-US" dirty="0" err="1" smtClean="0">
                <a:solidFill>
                  <a:schemeClr val="tx1"/>
                </a:solidFill>
                <a:latin typeface="Arial" panose="020B0604020202020204" pitchFamily="34" charset="0"/>
                <a:cs typeface="Arial" panose="020B0604020202020204" pitchFamily="34" charset="0"/>
              </a:rPr>
              <a:t>Lưu</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Tuệ</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Hảo</a:t>
            </a:r>
            <a:endParaRPr lang="en-US" dirty="0" smtClean="0">
              <a:solidFill>
                <a:schemeClr val="tx1"/>
              </a:solidFill>
              <a:latin typeface="Arial" panose="020B0604020202020204" pitchFamily="34" charset="0"/>
              <a:cs typeface="Arial" panose="020B0604020202020204" pitchFamily="34" charset="0"/>
            </a:endParaRPr>
          </a:p>
          <a:p>
            <a:pPr algn="just"/>
            <a:r>
              <a:rPr lang="en-US" dirty="0" smtClean="0">
                <a:solidFill>
                  <a:schemeClr val="tx1"/>
                </a:solidFill>
                <a:latin typeface="Arial" panose="020B0604020202020204" pitchFamily="34" charset="0"/>
                <a:cs typeface="Arial" panose="020B0604020202020204" pitchFamily="34" charset="0"/>
              </a:rPr>
              <a:t>                       SV1    : Phan </a:t>
            </a:r>
            <a:r>
              <a:rPr lang="en-US" dirty="0" err="1" smtClean="0">
                <a:solidFill>
                  <a:schemeClr val="tx1"/>
                </a:solidFill>
                <a:latin typeface="Arial" panose="020B0604020202020204" pitchFamily="34" charset="0"/>
                <a:cs typeface="Arial" panose="020B0604020202020204" pitchFamily="34" charset="0"/>
              </a:rPr>
              <a:t>Thành</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Nghĩa</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- 0306141157</a:t>
            </a:r>
          </a:p>
          <a:p>
            <a:pPr algn="just"/>
            <a:r>
              <a:rPr lang="en-US" dirty="0" smtClean="0">
                <a:solidFill>
                  <a:schemeClr val="tx1"/>
                </a:solidFill>
                <a:latin typeface="Arial" panose="020B0604020202020204" pitchFamily="34" charset="0"/>
                <a:cs typeface="Arial" panose="020B0604020202020204" pitchFamily="34" charset="0"/>
              </a:rPr>
              <a:t>                       SV2    : </a:t>
            </a:r>
            <a:r>
              <a:rPr lang="en-US" dirty="0" err="1" smtClean="0">
                <a:solidFill>
                  <a:schemeClr val="tx1"/>
                </a:solidFill>
                <a:latin typeface="Arial" panose="020B0604020202020204" pitchFamily="34" charset="0"/>
                <a:cs typeface="Arial" panose="020B0604020202020204" pitchFamily="34" charset="0"/>
              </a:rPr>
              <a:t>Trần</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Quốc</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Lộc</a:t>
            </a:r>
            <a:r>
              <a:rPr lang="en-US" dirty="0" smtClean="0">
                <a:solidFill>
                  <a:schemeClr val="tx1"/>
                </a:solidFill>
                <a:latin typeface="Arial" panose="020B0604020202020204" pitchFamily="34" charset="0"/>
                <a:cs typeface="Arial" panose="020B0604020202020204" pitchFamily="34" charset="0"/>
              </a:rPr>
              <a:t> - 0306141150</a:t>
            </a:r>
          </a:p>
          <a:p>
            <a:pPr algn="just"/>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Lớp</a:t>
            </a:r>
            <a:r>
              <a:rPr lang="en-US" dirty="0" smtClean="0">
                <a:solidFill>
                  <a:schemeClr val="tx1"/>
                </a:solidFill>
                <a:latin typeface="Arial" panose="020B0604020202020204" pitchFamily="34" charset="0"/>
                <a:cs typeface="Arial" panose="020B0604020202020204" pitchFamily="34" charset="0"/>
              </a:rPr>
              <a:t>     : CĐ TH 14B</a:t>
            </a:r>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1</a:t>
            </a:fld>
            <a:endParaRPr lang="en-US"/>
          </a:p>
        </p:txBody>
      </p:sp>
    </p:spTree>
    <p:extLst>
      <p:ext uri="{BB962C8B-B14F-4D97-AF65-F5344CB8AC3E}">
        <p14:creationId xmlns:p14="http://schemas.microsoft.com/office/powerpoint/2010/main" val="2851747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3.1. </a:t>
            </a:r>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thiệu</a:t>
            </a:r>
            <a:r>
              <a:rPr lang="en-US" dirty="0" smtClean="0">
                <a:latin typeface="Arial" panose="020B0604020202020204" pitchFamily="34" charset="0"/>
                <a:cs typeface="Arial" panose="020B0604020202020204" pitchFamily="34" charset="0"/>
              </a:rPr>
              <a:t> Sail </a:t>
            </a:r>
            <a:r>
              <a:rPr lang="en-US" dirty="0" err="1" smtClean="0">
                <a:latin typeface="Arial" panose="020B0604020202020204" pitchFamily="34" charset="0"/>
                <a:cs typeface="Arial" panose="020B0604020202020204" pitchFamily="34" charset="0"/>
              </a:rPr>
              <a:t>js</a:t>
            </a:r>
            <a:r>
              <a:rPr lang="en-US" dirty="0" smtClean="0">
                <a:latin typeface="Arial" panose="020B0604020202020204" pitchFamily="34" charset="0"/>
                <a:cs typeface="Arial" panose="020B0604020202020204" pitchFamily="34" charset="0"/>
              </a:rPr>
              <a:t> framework</a:t>
            </a:r>
          </a:p>
        </p:txBody>
      </p:sp>
      <p:sp>
        <p:nvSpPr>
          <p:cNvPr id="4" name="Slide Number Placeholder 3"/>
          <p:cNvSpPr>
            <a:spLocks noGrp="1"/>
          </p:cNvSpPr>
          <p:nvPr>
            <p:ph type="sldNum" sz="quarter" idx="12"/>
          </p:nvPr>
        </p:nvSpPr>
        <p:spPr/>
        <p:txBody>
          <a:bodyPr/>
          <a:lstStyle/>
          <a:p>
            <a:fld id="{A4592B1E-E8EB-47B2-88F2-6D211A7B5745}" type="slidenum">
              <a:rPr lang="en-US" smtClean="0"/>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476" y="3040988"/>
            <a:ext cx="5410200" cy="3000375"/>
          </a:xfrm>
          <a:prstGeom prst="rect">
            <a:avLst/>
          </a:prstGeom>
        </p:spPr>
      </p:pic>
    </p:spTree>
    <p:extLst>
      <p:ext uri="{BB962C8B-B14F-4D97-AF65-F5344CB8AC3E}">
        <p14:creationId xmlns:p14="http://schemas.microsoft.com/office/powerpoint/2010/main" val="3741353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3.2. </a:t>
            </a:r>
            <a:r>
              <a:rPr lang="en-US" dirty="0" err="1" smtClean="0">
                <a:latin typeface="Arial" panose="020B0604020202020204" pitchFamily="34" charset="0"/>
                <a:cs typeface="Arial" panose="020B0604020202020204" pitchFamily="34" charset="0"/>
              </a:rPr>
              <a:t>Cài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project Sails </a:t>
            </a:r>
            <a:r>
              <a:rPr lang="en-US" dirty="0" err="1" smtClean="0">
                <a:latin typeface="Arial" panose="020B0604020202020204" pitchFamily="34" charset="0"/>
                <a:cs typeface="Arial" panose="020B0604020202020204" pitchFamily="34" charset="0"/>
              </a:rPr>
              <a:t>js</a:t>
            </a:r>
            <a:endParaRPr lang="en-US" dirty="0" smtClean="0">
              <a:latin typeface="Arial" panose="020B0604020202020204" pitchFamily="34" charset="0"/>
              <a:cs typeface="Arial" panose="020B0604020202020204" pitchFamily="34" charset="0"/>
            </a:endParaRPr>
          </a:p>
          <a:p>
            <a:pPr marL="0" indent="0">
              <a:buNone/>
            </a:pPr>
            <a:r>
              <a:rPr lang="vi-VN" dirty="0" smtClean="0">
                <a:cs typeface="Arial" panose="020B0604020202020204" pitchFamily="34" charset="0"/>
              </a:rPr>
              <a:t>Để </a:t>
            </a:r>
            <a:r>
              <a:rPr lang="vi-VN" dirty="0">
                <a:cs typeface="Arial" panose="020B0604020202020204" pitchFamily="34" charset="0"/>
              </a:rPr>
              <a:t>cài đặt Sails js tạo thư mục </a:t>
            </a:r>
            <a:r>
              <a:rPr lang="vi-VN" dirty="0" smtClean="0">
                <a:cs typeface="Arial" panose="020B0604020202020204" pitchFamily="34" charset="0"/>
              </a:rPr>
              <a:t>chứ</a:t>
            </a:r>
            <a:r>
              <a:rPr lang="en-US" dirty="0">
                <a:latin typeface="Arial" panose="020B0604020202020204" pitchFamily="34" charset="0"/>
                <a:cs typeface="Arial" panose="020B0604020202020204" pitchFamily="34" charset="0"/>
              </a:rPr>
              <a:t>a</a:t>
            </a:r>
            <a:r>
              <a:rPr lang="vi-VN" dirty="0" smtClean="0">
                <a:cs typeface="Arial" panose="020B0604020202020204" pitchFamily="34" charset="0"/>
              </a:rPr>
              <a:t> </a:t>
            </a:r>
            <a:r>
              <a:rPr lang="vi-VN" dirty="0">
                <a:cs typeface="Arial" panose="020B0604020202020204" pitchFamily="34" charset="0"/>
              </a:rPr>
              <a:t>project và nhấn tổ hộp phím Shift + chuột phải chọn Open command window here để mở cửa sổ cmd.</a:t>
            </a: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11</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689765" y="3429290"/>
            <a:ext cx="3674745" cy="3167453"/>
          </a:xfrm>
          <a:prstGeom prst="rect">
            <a:avLst/>
          </a:prstGeom>
          <a:noFill/>
          <a:ln>
            <a:noFill/>
          </a:ln>
        </p:spPr>
      </p:pic>
    </p:spTree>
    <p:extLst>
      <p:ext uri="{BB962C8B-B14F-4D97-AF65-F5344CB8AC3E}">
        <p14:creationId xmlns:p14="http://schemas.microsoft.com/office/powerpoint/2010/main" val="1248530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3.2. </a:t>
            </a:r>
            <a:r>
              <a:rPr lang="en-US" dirty="0" err="1" smtClean="0">
                <a:latin typeface="Arial" panose="020B0604020202020204" pitchFamily="34" charset="0"/>
                <a:cs typeface="Arial" panose="020B0604020202020204" pitchFamily="34" charset="0"/>
              </a:rPr>
              <a:t>Cài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project Sails </a:t>
            </a:r>
            <a:r>
              <a:rPr lang="en-US" dirty="0" err="1" smtClean="0">
                <a:latin typeface="Arial" panose="020B0604020202020204" pitchFamily="34" charset="0"/>
                <a:cs typeface="Arial" panose="020B0604020202020204" pitchFamily="34" charset="0"/>
              </a:rPr>
              <a:t>js</a:t>
            </a:r>
            <a:endParaRPr lang="en-US" dirty="0" smtClean="0">
              <a:latin typeface="Arial" panose="020B0604020202020204" pitchFamily="34" charset="0"/>
              <a:cs typeface="Arial" panose="020B0604020202020204" pitchFamily="34" charset="0"/>
            </a:endParaRPr>
          </a:p>
          <a:p>
            <a:pPr marL="0" indent="0">
              <a:buNone/>
            </a:pPr>
            <a:r>
              <a:rPr lang="en-US" dirty="0" smtClean="0">
                <a:cs typeface="Arial" panose="020B0604020202020204" pitchFamily="34" charset="0"/>
              </a:rPr>
              <a:t>N</a:t>
            </a:r>
            <a:r>
              <a:rPr lang="vi-VN" dirty="0" smtClean="0">
                <a:cs typeface="Arial" panose="020B0604020202020204" pitchFamily="34" charset="0"/>
              </a:rPr>
              <a:t>hấn </a:t>
            </a:r>
            <a:r>
              <a:rPr lang="vi-VN" dirty="0">
                <a:cs typeface="Arial" panose="020B0604020202020204" pitchFamily="34" charset="0"/>
              </a:rPr>
              <a:t>lệnh npm install sails –g trong cửa sổ cmd vừa bật lên để cho quá trình cài đặt và tải framework diễn ra</a:t>
            </a: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12</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09598" y="3251835"/>
            <a:ext cx="6347714" cy="2789528"/>
          </a:xfrm>
          <a:prstGeom prst="rect">
            <a:avLst/>
          </a:prstGeom>
        </p:spPr>
      </p:pic>
    </p:spTree>
    <p:extLst>
      <p:ext uri="{BB962C8B-B14F-4D97-AF65-F5344CB8AC3E}">
        <p14:creationId xmlns:p14="http://schemas.microsoft.com/office/powerpoint/2010/main" val="3733954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3.2. </a:t>
            </a:r>
            <a:r>
              <a:rPr lang="en-US" dirty="0" err="1" smtClean="0">
                <a:latin typeface="Arial" panose="020B0604020202020204" pitchFamily="34" charset="0"/>
                <a:cs typeface="Arial" panose="020B0604020202020204" pitchFamily="34" charset="0"/>
              </a:rPr>
              <a:t>Cài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project Sails </a:t>
            </a:r>
            <a:r>
              <a:rPr lang="en-US" dirty="0" err="1" smtClean="0">
                <a:latin typeface="Arial" panose="020B0604020202020204" pitchFamily="34" charset="0"/>
                <a:cs typeface="Arial" panose="020B0604020202020204" pitchFamily="34" charset="0"/>
              </a:rPr>
              <a:t>js</a:t>
            </a:r>
            <a:endParaRPr lang="en-US" dirty="0" smtClean="0">
              <a:latin typeface="Arial" panose="020B0604020202020204" pitchFamily="34" charset="0"/>
              <a:cs typeface="Arial" panose="020B0604020202020204" pitchFamily="34" charset="0"/>
            </a:endParaRPr>
          </a:p>
          <a:p>
            <a:pPr marL="0" indent="0">
              <a:buNone/>
            </a:pPr>
            <a:r>
              <a:rPr lang="vi-VN" dirty="0">
                <a:cs typeface="Arial" panose="020B0604020202020204" pitchFamily="34" charset="0"/>
              </a:rPr>
              <a:t>Khi cài đặt thành công sails js framework sẽ có kết quả như hình dưới</a:t>
            </a: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13</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09598" y="3304902"/>
            <a:ext cx="6347714" cy="2736461"/>
          </a:xfrm>
          <a:prstGeom prst="rect">
            <a:avLst/>
          </a:prstGeom>
        </p:spPr>
      </p:pic>
    </p:spTree>
    <p:extLst>
      <p:ext uri="{BB962C8B-B14F-4D97-AF65-F5344CB8AC3E}">
        <p14:creationId xmlns:p14="http://schemas.microsoft.com/office/powerpoint/2010/main" val="1009870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3.2. </a:t>
            </a:r>
            <a:r>
              <a:rPr lang="en-US" dirty="0" err="1" smtClean="0">
                <a:latin typeface="Arial" panose="020B0604020202020204" pitchFamily="34" charset="0"/>
                <a:cs typeface="Arial" panose="020B0604020202020204" pitchFamily="34" charset="0"/>
              </a:rPr>
              <a:t>Cài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project Sails </a:t>
            </a:r>
            <a:r>
              <a:rPr lang="en-US" dirty="0" err="1" smtClean="0">
                <a:latin typeface="Arial" panose="020B0604020202020204" pitchFamily="34" charset="0"/>
                <a:cs typeface="Arial" panose="020B0604020202020204" pitchFamily="34" charset="0"/>
              </a:rPr>
              <a:t>js</a:t>
            </a:r>
            <a:endParaRPr lang="en-US" dirty="0" smtClean="0">
              <a:latin typeface="Arial" panose="020B0604020202020204" pitchFamily="34" charset="0"/>
              <a:cs typeface="Arial" panose="020B0604020202020204" pitchFamily="34" charset="0"/>
            </a:endParaRPr>
          </a:p>
          <a:p>
            <a:pPr marL="0" indent="0">
              <a:buNone/>
            </a:pPr>
            <a:r>
              <a:rPr lang="en-US" dirty="0" smtClean="0">
                <a:cs typeface="Arial" panose="020B0604020202020204" pitchFamily="34" charset="0"/>
              </a:rPr>
              <a:t>T</a:t>
            </a:r>
            <a:r>
              <a:rPr lang="vi-VN" dirty="0" smtClean="0">
                <a:cs typeface="Arial" panose="020B0604020202020204" pitchFamily="34" charset="0"/>
              </a:rPr>
              <a:t>ạo </a:t>
            </a:r>
            <a:r>
              <a:rPr lang="vi-VN" dirty="0">
                <a:cs typeface="Arial" panose="020B0604020202020204" pitchFamily="34" charset="0"/>
              </a:rPr>
              <a:t>project ta nhấn lệnh sails new [tên project] ở cửa sổ cmd thư mục</a:t>
            </a: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14</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09599" y="3248638"/>
            <a:ext cx="6347714" cy="2792725"/>
          </a:xfrm>
          <a:prstGeom prst="rect">
            <a:avLst/>
          </a:prstGeom>
        </p:spPr>
      </p:pic>
    </p:spTree>
    <p:extLst>
      <p:ext uri="{BB962C8B-B14F-4D97-AF65-F5344CB8AC3E}">
        <p14:creationId xmlns:p14="http://schemas.microsoft.com/office/powerpoint/2010/main" val="3065039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3.2. </a:t>
            </a:r>
            <a:r>
              <a:rPr lang="en-US" dirty="0" err="1" smtClean="0">
                <a:latin typeface="Arial" panose="020B0604020202020204" pitchFamily="34" charset="0"/>
                <a:cs typeface="Arial" panose="020B0604020202020204" pitchFamily="34" charset="0"/>
              </a:rPr>
              <a:t>Cài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project Sails </a:t>
            </a:r>
            <a:r>
              <a:rPr lang="en-US" dirty="0" err="1" smtClean="0">
                <a:latin typeface="Arial" panose="020B0604020202020204" pitchFamily="34" charset="0"/>
                <a:cs typeface="Arial" panose="020B0604020202020204" pitchFamily="34" charset="0"/>
              </a:rPr>
              <a:t>js</a:t>
            </a:r>
            <a:endParaRPr lang="en-US" dirty="0" smtClean="0">
              <a:latin typeface="Arial" panose="020B0604020202020204" pitchFamily="34" charset="0"/>
              <a:cs typeface="Arial" panose="020B0604020202020204" pitchFamily="34" charset="0"/>
            </a:endParaRPr>
          </a:p>
          <a:p>
            <a:pPr marL="0" indent="0">
              <a:buNone/>
            </a:pP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project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15</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09599" y="3203548"/>
            <a:ext cx="6347714" cy="2837815"/>
          </a:xfrm>
          <a:prstGeom prst="rect">
            <a:avLst/>
          </a:prstGeom>
        </p:spPr>
      </p:pic>
    </p:spTree>
    <p:extLst>
      <p:ext uri="{BB962C8B-B14F-4D97-AF65-F5344CB8AC3E}">
        <p14:creationId xmlns:p14="http://schemas.microsoft.com/office/powerpoint/2010/main" val="3946022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3.3.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models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controllers</a:t>
            </a:r>
          </a:p>
          <a:p>
            <a:pPr marL="0" indent="0">
              <a:buNone/>
            </a:pPr>
            <a:r>
              <a:rPr lang="vi-VN" dirty="0">
                <a:cs typeface="Arial" panose="020B0604020202020204" pitchFamily="34" charset="0"/>
              </a:rPr>
              <a:t>Để tạo một controller hoặc model vô thư mục chứa framework sails, nhấn tổ hợp phím Ctrl + Shift + Chuột phải, chọn Open command window here</a:t>
            </a:r>
            <a:r>
              <a:rPr lang="vi-VN" dirty="0" smtClean="0">
                <a:cs typeface="Arial" panose="020B0604020202020204" pitchFamily="34" charset="0"/>
              </a:rPr>
              <a:t>.</a:t>
            </a:r>
            <a:endParaRPr lang="en-US" dirty="0" smtClean="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16</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845117" y="3458818"/>
            <a:ext cx="3876675" cy="2947670"/>
          </a:xfrm>
          <a:prstGeom prst="rect">
            <a:avLst/>
          </a:prstGeom>
          <a:noFill/>
          <a:ln>
            <a:noFill/>
          </a:ln>
        </p:spPr>
      </p:pic>
    </p:spTree>
    <p:extLst>
      <p:ext uri="{BB962C8B-B14F-4D97-AF65-F5344CB8AC3E}">
        <p14:creationId xmlns:p14="http://schemas.microsoft.com/office/powerpoint/2010/main" val="2162663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3.3.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models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controllers</a:t>
            </a:r>
          </a:p>
          <a:p>
            <a:pPr marL="0" indent="0">
              <a:buNone/>
            </a:pPr>
            <a:r>
              <a:rPr lang="en-US" dirty="0" err="1">
                <a:latin typeface="Arial" panose="020B0604020202020204" pitchFamily="34" charset="0"/>
                <a:cs typeface="Arial" panose="020B0604020202020204" pitchFamily="34" charset="0"/>
              </a:rPr>
              <a:t>Bấm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lệnh</a:t>
            </a:r>
            <a:r>
              <a:rPr lang="en-US" dirty="0">
                <a:latin typeface="Arial" panose="020B0604020202020204" pitchFamily="34" charset="0"/>
                <a:cs typeface="Arial" panose="020B0604020202020204" pitchFamily="34" charset="0"/>
              </a:rPr>
              <a:t> sails generate controller/model [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controller </a:t>
            </a:r>
            <a:r>
              <a:rPr lang="en-US" dirty="0" err="1">
                <a:latin typeface="Arial" panose="020B0604020202020204" pitchFamily="34" charset="0"/>
                <a:cs typeface="Arial" panose="020B0604020202020204" pitchFamily="34" charset="0"/>
              </a:rPr>
              <a:t>hoặc</a:t>
            </a:r>
            <a:r>
              <a:rPr lang="en-US" dirty="0">
                <a:latin typeface="Arial" panose="020B0604020202020204" pitchFamily="34" charset="0"/>
                <a:cs typeface="Arial" panose="020B0604020202020204" pitchFamily="34" charset="0"/>
              </a:rPr>
              <a:t> model ].</a:t>
            </a:r>
          </a:p>
          <a:p>
            <a:pPr marL="0" indent="0">
              <a:buNone/>
            </a:pPr>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controller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demo.</a:t>
            </a: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17</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09598" y="4100976"/>
            <a:ext cx="6130835" cy="1191895"/>
          </a:xfrm>
          <a:prstGeom prst="rect">
            <a:avLst/>
          </a:prstGeom>
        </p:spPr>
      </p:pic>
    </p:spTree>
    <p:extLst>
      <p:ext uri="{BB962C8B-B14F-4D97-AF65-F5344CB8AC3E}">
        <p14:creationId xmlns:p14="http://schemas.microsoft.com/office/powerpoint/2010/main" val="3753693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3.3.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models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controllers</a:t>
            </a:r>
          </a:p>
          <a:p>
            <a:pPr marL="0" indent="0">
              <a:buNone/>
            </a:pPr>
            <a:r>
              <a:rPr lang="vi-VN" dirty="0">
                <a:cs typeface="Arial" panose="020B0604020202020204" pitchFamily="34" charset="0"/>
              </a:rPr>
              <a:t>Tập tin DemoController.js đã tạo thành công và nằm trong thư mục api/controller/.</a:t>
            </a: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18</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09598" y="3756161"/>
            <a:ext cx="6347714" cy="1743302"/>
          </a:xfrm>
          <a:prstGeom prst="rect">
            <a:avLst/>
          </a:prstGeom>
        </p:spPr>
      </p:pic>
    </p:spTree>
    <p:extLst>
      <p:ext uri="{BB962C8B-B14F-4D97-AF65-F5344CB8AC3E}">
        <p14:creationId xmlns:p14="http://schemas.microsoft.com/office/powerpoint/2010/main" val="1366385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3.3.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models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controllers</a:t>
            </a:r>
          </a:p>
          <a:p>
            <a:pPr marL="0" indent="0">
              <a:buNone/>
            </a:pP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chạy</a:t>
            </a:r>
            <a:r>
              <a:rPr lang="en-US" dirty="0" smtClean="0">
                <a:latin typeface="Arial" panose="020B0604020202020204" pitchFamily="34" charset="0"/>
                <a:cs typeface="Arial" panose="020B0604020202020204" pitchFamily="34" charset="0"/>
              </a:rPr>
              <a:t> Sails.js ta </a:t>
            </a:r>
            <a:r>
              <a:rPr lang="en-US" dirty="0" err="1" smtClean="0">
                <a:latin typeface="Arial" panose="020B0604020202020204" pitchFamily="34" charset="0"/>
                <a:cs typeface="Arial" panose="020B0604020202020204" pitchFamily="34" charset="0"/>
              </a:rPr>
              <a:t>bấm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lệnh</a:t>
            </a:r>
            <a:r>
              <a:rPr lang="en-US" dirty="0">
                <a:latin typeface="Arial" panose="020B0604020202020204" pitchFamily="34" charset="0"/>
                <a:cs typeface="Arial" panose="020B0604020202020204" pitchFamily="34" charset="0"/>
              </a:rPr>
              <a:t> sails </a:t>
            </a:r>
            <a:r>
              <a:rPr lang="en-US" dirty="0" smtClean="0">
                <a:latin typeface="Arial" panose="020B0604020202020204" pitchFamily="34" charset="0"/>
                <a:cs typeface="Arial" panose="020B0604020202020204" pitchFamily="34" charset="0"/>
              </a:rPr>
              <a:t>lift</a:t>
            </a: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19</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692842" y="3048692"/>
            <a:ext cx="2181225" cy="333375"/>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609598" y="3528254"/>
            <a:ext cx="5835077" cy="3228644"/>
          </a:xfrm>
          <a:prstGeom prst="rect">
            <a:avLst/>
          </a:prstGeom>
        </p:spPr>
      </p:pic>
    </p:spTree>
    <p:extLst>
      <p:ext uri="{BB962C8B-B14F-4D97-AF65-F5344CB8AC3E}">
        <p14:creationId xmlns:p14="http://schemas.microsoft.com/office/powerpoint/2010/main" val="4085293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Chương</a:t>
            </a:r>
            <a:r>
              <a:rPr lang="en-US" dirty="0" smtClean="0">
                <a:latin typeface="Arial" panose="020B0604020202020204" pitchFamily="34" charset="0"/>
                <a:cs typeface="Arial" panose="020B0604020202020204" pitchFamily="34" charset="0"/>
              </a:rPr>
              <a:t> 1: </a:t>
            </a:r>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1.1.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do </a:t>
            </a:r>
            <a:r>
              <a:rPr lang="en-US" dirty="0" err="1" smtClean="0">
                <a:latin typeface="Arial" panose="020B0604020202020204" pitchFamily="34" charset="0"/>
                <a:cs typeface="Arial" panose="020B0604020202020204" pitchFamily="34" charset="0"/>
              </a:rPr>
              <a:t>chọn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2</a:t>
            </a:fld>
            <a:endParaRPr lang="en-US"/>
          </a:p>
        </p:txBody>
      </p:sp>
    </p:spTree>
    <p:extLst>
      <p:ext uri="{BB962C8B-B14F-4D97-AF65-F5344CB8AC3E}">
        <p14:creationId xmlns:p14="http://schemas.microsoft.com/office/powerpoint/2010/main" val="1010007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3.3.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models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controllers</a:t>
            </a:r>
          </a:p>
          <a:p>
            <a:pPr marL="0" indent="0">
              <a:buNone/>
            </a:pP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tắt</a:t>
            </a:r>
            <a:r>
              <a:rPr lang="en-US" dirty="0">
                <a:latin typeface="Arial" panose="020B0604020202020204" pitchFamily="34" charset="0"/>
                <a:cs typeface="Arial" panose="020B0604020202020204" pitchFamily="34" charset="0"/>
              </a:rPr>
              <a:t> Sails </a:t>
            </a:r>
            <a:r>
              <a:rPr lang="en-US" dirty="0" err="1">
                <a:latin typeface="Arial" panose="020B0604020202020204" pitchFamily="34" charset="0"/>
                <a:cs typeface="Arial" panose="020B0604020202020204" pitchFamily="34" charset="0"/>
              </a:rPr>
              <a:t>js</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bấm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hộp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phím</a:t>
            </a:r>
            <a:r>
              <a:rPr lang="en-US" dirty="0">
                <a:latin typeface="Arial" panose="020B0604020202020204" pitchFamily="34" charset="0"/>
                <a:cs typeface="Arial" panose="020B0604020202020204" pitchFamily="34" charset="0"/>
              </a:rPr>
              <a:t> Ctrl + C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gõ</a:t>
            </a:r>
            <a:r>
              <a:rPr lang="en-US" dirty="0">
                <a:latin typeface="Arial" panose="020B0604020202020204" pitchFamily="34" charset="0"/>
                <a:cs typeface="Arial" panose="020B0604020202020204" pitchFamily="34" charset="0"/>
              </a:rPr>
              <a:t> Y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tắt</a:t>
            </a:r>
            <a:r>
              <a:rPr lang="en-US" dirty="0">
                <a:latin typeface="Arial" panose="020B0604020202020204" pitchFamily="34" charset="0"/>
                <a:cs typeface="Arial" panose="020B0604020202020204" pitchFamily="34" charset="0"/>
              </a:rPr>
              <a:t> Sails </a:t>
            </a:r>
            <a:r>
              <a:rPr lang="en-US" dirty="0" err="1" smtClean="0">
                <a:latin typeface="Arial" panose="020B0604020202020204" pitchFamily="34" charset="0"/>
                <a:cs typeface="Arial" panose="020B0604020202020204" pitchFamily="34" charset="0"/>
              </a:rPr>
              <a:t>js</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20</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744583" y="3331029"/>
            <a:ext cx="5700092" cy="3227704"/>
          </a:xfrm>
          <a:prstGeom prst="rect">
            <a:avLst/>
          </a:prstGeom>
        </p:spPr>
      </p:pic>
    </p:spTree>
    <p:extLst>
      <p:ext uri="{BB962C8B-B14F-4D97-AF65-F5344CB8AC3E}">
        <p14:creationId xmlns:p14="http://schemas.microsoft.com/office/powerpoint/2010/main" val="3834750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3.4.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mysql</a:t>
            </a:r>
            <a:r>
              <a:rPr lang="en-US" dirty="0" smtClean="0">
                <a:latin typeface="Arial" panose="020B0604020202020204" pitchFamily="34" charset="0"/>
                <a:cs typeface="Arial" panose="020B0604020202020204" pitchFamily="34" charset="0"/>
              </a:rPr>
              <a:t> server</a:t>
            </a:r>
          </a:p>
          <a:p>
            <a:pPr marL="0" indent="0">
              <a:buNone/>
            </a:pP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config</a:t>
            </a:r>
            <a:r>
              <a:rPr lang="en-US" dirty="0">
                <a:latin typeface="Arial" panose="020B0604020202020204" pitchFamily="34" charset="0"/>
                <a:cs typeface="Arial" panose="020B0604020202020204" pitchFamily="34" charset="0"/>
              </a:rPr>
              <a:t>/connections.js, </a:t>
            </a:r>
            <a:r>
              <a:rPr lang="en-US" dirty="0" err="1">
                <a:latin typeface="Arial" panose="020B0604020202020204" pitchFamily="34" charset="0"/>
                <a:cs typeface="Arial" panose="020B0604020202020204" pitchFamily="34" charset="0"/>
              </a:rPr>
              <a:t>mở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tin connections.js, </a:t>
            </a:r>
            <a:r>
              <a:rPr lang="en-US" dirty="0" err="1">
                <a:latin typeface="Arial" panose="020B0604020202020204" pitchFamily="34" charset="0"/>
                <a:cs typeface="Arial" panose="020B0604020202020204" pitchFamily="34" charset="0"/>
              </a:rPr>
              <a:t>tắt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mysql</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21</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09599" y="3722913"/>
            <a:ext cx="5835078" cy="2088259"/>
          </a:xfrm>
          <a:prstGeom prst="rect">
            <a:avLst/>
          </a:prstGeom>
        </p:spPr>
      </p:pic>
    </p:spTree>
    <p:extLst>
      <p:ext uri="{BB962C8B-B14F-4D97-AF65-F5344CB8AC3E}">
        <p14:creationId xmlns:p14="http://schemas.microsoft.com/office/powerpoint/2010/main" val="1621311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3.4.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mysql</a:t>
            </a:r>
            <a:r>
              <a:rPr lang="en-US" dirty="0" smtClean="0">
                <a:latin typeface="Arial" panose="020B0604020202020204" pitchFamily="34" charset="0"/>
                <a:cs typeface="Arial" panose="020B0604020202020204" pitchFamily="34" charset="0"/>
              </a:rPr>
              <a:t> server</a:t>
            </a:r>
          </a:p>
          <a:p>
            <a:pPr marL="0" indent="0">
              <a:buNone/>
            </a:pP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toàn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config</a:t>
            </a:r>
            <a:r>
              <a:rPr lang="en-US" dirty="0">
                <a:latin typeface="Arial" panose="020B0604020202020204" pitchFamily="34" charset="0"/>
                <a:cs typeface="Arial" panose="020B0604020202020204" pitchFamily="34" charset="0"/>
              </a:rPr>
              <a:t>/models.js, </a:t>
            </a:r>
            <a:r>
              <a:rPr lang="en-US" dirty="0" err="1">
                <a:latin typeface="Arial" panose="020B0604020202020204" pitchFamily="34" charset="0"/>
                <a:cs typeface="Arial" panose="020B0604020202020204" pitchFamily="34" charset="0"/>
              </a:rPr>
              <a:t>mở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tin models.js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mysql</a:t>
            </a:r>
            <a:r>
              <a:rPr lang="en-US" dirty="0">
                <a:latin typeface="Arial" panose="020B0604020202020204" pitchFamily="34" charset="0"/>
                <a:cs typeface="Arial" panose="020B0604020202020204" pitchFamily="34" charset="0"/>
              </a:rPr>
              <a:t> server</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22</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09598" y="3670662"/>
            <a:ext cx="6091397" cy="2245013"/>
          </a:xfrm>
          <a:prstGeom prst="rect">
            <a:avLst/>
          </a:prstGeom>
        </p:spPr>
      </p:pic>
    </p:spTree>
    <p:extLst>
      <p:ext uri="{BB962C8B-B14F-4D97-AF65-F5344CB8AC3E}">
        <p14:creationId xmlns:p14="http://schemas.microsoft.com/office/powerpoint/2010/main" val="585455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3.4.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mysql</a:t>
            </a:r>
            <a:r>
              <a:rPr lang="en-US" dirty="0" smtClean="0">
                <a:latin typeface="Arial" panose="020B0604020202020204" pitchFamily="34" charset="0"/>
                <a:cs typeface="Arial" panose="020B0604020202020204" pitchFamily="34" charset="0"/>
              </a:rPr>
              <a:t> server</a:t>
            </a:r>
          </a:p>
          <a:p>
            <a:pPr marL="0" indent="0">
              <a:buNone/>
            </a:pPr>
            <a:r>
              <a:rPr lang="en-US" dirty="0" err="1">
                <a:latin typeface="Arial" panose="020B0604020202020204" pitchFamily="34" charset="0"/>
                <a:cs typeface="Arial" panose="020B0604020202020204" pitchFamily="34" charset="0"/>
              </a:rPr>
              <a:t>T</a:t>
            </a:r>
            <a:r>
              <a:rPr lang="en-US" dirty="0" err="1" smtClean="0">
                <a:latin typeface="Arial" panose="020B0604020202020204" pitchFamily="34" charset="0"/>
                <a:cs typeface="Arial" panose="020B0604020202020204" pitchFamily="34" charset="0"/>
              </a:rPr>
              <a:t>ải</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gói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mysql</a:t>
            </a:r>
            <a:r>
              <a:rPr lang="en-US" dirty="0">
                <a:latin typeface="Arial" panose="020B0604020202020204" pitchFamily="34" charset="0"/>
                <a:cs typeface="Arial" panose="020B0604020202020204" pitchFamily="34" charset="0"/>
              </a:rPr>
              <a:t> server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hoàn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bấm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npm</a:t>
            </a:r>
            <a:r>
              <a:rPr lang="en-US" dirty="0">
                <a:latin typeface="Arial" panose="020B0604020202020204" pitchFamily="34" charset="0"/>
                <a:cs typeface="Arial" panose="020B0604020202020204" pitchFamily="34" charset="0"/>
              </a:rPr>
              <a:t> install sails-</a:t>
            </a:r>
            <a:r>
              <a:rPr lang="en-US" dirty="0" err="1">
                <a:latin typeface="Arial" panose="020B0604020202020204" pitchFamily="34" charset="0"/>
                <a:cs typeface="Arial" panose="020B0604020202020204" pitchFamily="34" charset="0"/>
              </a:rPr>
              <a:t>mysql</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save</a:t>
            </a: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23</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287587" y="3634251"/>
            <a:ext cx="4991735" cy="1225132"/>
          </a:xfrm>
          <a:prstGeom prst="rect">
            <a:avLst/>
          </a:prstGeom>
        </p:spPr>
      </p:pic>
    </p:spTree>
    <p:extLst>
      <p:ext uri="{BB962C8B-B14F-4D97-AF65-F5344CB8AC3E}">
        <p14:creationId xmlns:p14="http://schemas.microsoft.com/office/powerpoint/2010/main" val="2897479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3.5. Waterline</a:t>
            </a:r>
          </a:p>
          <a:p>
            <a:pPr marL="0" indent="0">
              <a:buNone/>
            </a:pPr>
            <a:r>
              <a:rPr lang="vi-VN" dirty="0">
                <a:cs typeface="Arial" panose="020B0604020202020204" pitchFamily="34" charset="0"/>
              </a:rPr>
              <a:t>Sails được cài đặt với ORM / ODM mạnh mẽ được gọi là Waterline, một công cụ không đồng bộ dữ liệu mà làm đơn giản hoá đáng kể sự tương tác với một hoặc nhiều cơ sở dữ liệu</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24</a:t>
            </a:fld>
            <a:endParaRPr lang="en-US"/>
          </a:p>
        </p:txBody>
      </p:sp>
    </p:spTree>
    <p:extLst>
      <p:ext uri="{BB962C8B-B14F-4D97-AF65-F5344CB8AC3E}">
        <p14:creationId xmlns:p14="http://schemas.microsoft.com/office/powerpoint/2010/main" val="2498243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3.5.1. Models</a:t>
            </a:r>
          </a:p>
          <a:p>
            <a:pPr marL="0" indent="0">
              <a:buNone/>
            </a:pPr>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nghĩa</a:t>
            </a:r>
            <a:r>
              <a:rPr lang="en-US" dirty="0">
                <a:latin typeface="Arial" panose="020B0604020202020204" pitchFamily="34" charset="0"/>
                <a:cs typeface="Arial" panose="020B0604020202020204" pitchFamily="34" charset="0"/>
              </a:rPr>
              <a:t> model user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cột</a:t>
            </a:r>
            <a:r>
              <a:rPr lang="en-US" dirty="0">
                <a:latin typeface="Arial" panose="020B0604020202020204" pitchFamily="34" charset="0"/>
                <a:cs typeface="Arial" panose="020B0604020202020204" pitchFamily="34" charset="0"/>
              </a:rPr>
              <a:t> username, password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text</a:t>
            </a:r>
            <a:r>
              <a:rPr lang="en-US" dirty="0" smtClean="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25</a:t>
            </a:fld>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93265" y="3321146"/>
            <a:ext cx="5580380" cy="2950407"/>
          </a:xfrm>
          <a:prstGeom prst="rect">
            <a:avLst/>
          </a:prstGeom>
        </p:spPr>
      </p:pic>
    </p:spTree>
    <p:extLst>
      <p:ext uri="{BB962C8B-B14F-4D97-AF65-F5344CB8AC3E}">
        <p14:creationId xmlns:p14="http://schemas.microsoft.com/office/powerpoint/2010/main" val="109861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3.5.1. Models</a:t>
            </a:r>
          </a:p>
          <a:p>
            <a:pPr marL="0" indent="0">
              <a:buNone/>
            </a:pPr>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user </a:t>
            </a:r>
            <a:r>
              <a:rPr lang="en-US" dirty="0" err="1">
                <a:latin typeface="Arial" panose="020B0604020202020204" pitchFamily="34" charset="0"/>
                <a:cs typeface="Arial" panose="020B0604020202020204" pitchFamily="34" charset="0"/>
              </a:rPr>
              <a:t>vừa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nghĩa</a:t>
            </a:r>
            <a:r>
              <a:rPr lang="en-US" dirty="0">
                <a:latin typeface="Arial" panose="020B0604020202020204" pitchFamily="34" charset="0"/>
                <a:cs typeface="Arial" panose="020B0604020202020204" pitchFamily="34" charset="0"/>
              </a:rPr>
              <a:t> ở model user</a:t>
            </a: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26</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907030" y="3443751"/>
            <a:ext cx="3752850" cy="1314450"/>
          </a:xfrm>
          <a:prstGeom prst="rect">
            <a:avLst/>
          </a:prstGeom>
        </p:spPr>
      </p:pic>
    </p:spTree>
    <p:extLst>
      <p:ext uri="{BB962C8B-B14F-4D97-AF65-F5344CB8AC3E}">
        <p14:creationId xmlns:p14="http://schemas.microsoft.com/office/powerpoint/2010/main" val="779400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3.5.2. Validation</a:t>
            </a:r>
          </a:p>
          <a:p>
            <a:pPr marL="0" indent="0">
              <a:buNone/>
            </a:pPr>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buộc</a:t>
            </a:r>
            <a:r>
              <a:rPr lang="en-US" dirty="0">
                <a:latin typeface="Arial" panose="020B0604020202020204" pitchFamily="34" charset="0"/>
                <a:cs typeface="Arial" panose="020B0604020202020204" pitchFamily="34" charset="0"/>
              </a:rPr>
              <a:t> username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dài</a:t>
            </a:r>
            <a:r>
              <a:rPr lang="en-US" dirty="0">
                <a:latin typeface="Arial" panose="020B0604020202020204" pitchFamily="34" charset="0"/>
                <a:cs typeface="Arial" panose="020B0604020202020204" pitchFamily="34" charset="0"/>
              </a:rPr>
              <a:t> 8 </a:t>
            </a:r>
            <a:r>
              <a:rPr lang="en-US" dirty="0" err="1">
                <a:latin typeface="Arial" panose="020B0604020202020204" pitchFamily="34" charset="0"/>
                <a:cs typeface="Arial" panose="020B0604020202020204" pitchFamily="34" charset="0"/>
              </a:rPr>
              <a:t>tới</a:t>
            </a:r>
            <a:r>
              <a:rPr lang="en-US" dirty="0">
                <a:latin typeface="Arial" panose="020B0604020202020204" pitchFamily="34" charset="0"/>
                <a:cs typeface="Arial" panose="020B0604020202020204" pitchFamily="34" charset="0"/>
              </a:rPr>
              <a:t> 16 </a:t>
            </a:r>
            <a:r>
              <a:rPr lang="en-US" dirty="0" err="1">
                <a:latin typeface="Arial" panose="020B0604020202020204" pitchFamily="34" charset="0"/>
                <a:cs typeface="Arial" panose="020B0604020202020204" pitchFamily="34" charset="0"/>
              </a:rPr>
              <a:t>ký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27</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93265" y="3388739"/>
            <a:ext cx="5580380" cy="2174240"/>
          </a:xfrm>
          <a:prstGeom prst="rect">
            <a:avLst/>
          </a:prstGeom>
        </p:spPr>
      </p:pic>
    </p:spTree>
    <p:extLst>
      <p:ext uri="{BB962C8B-B14F-4D97-AF65-F5344CB8AC3E}">
        <p14:creationId xmlns:p14="http://schemas.microsoft.com/office/powerpoint/2010/main" val="6866163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fontScale="92500" lnSpcReduction="20000"/>
          </a:bodyPr>
          <a:lstStyle/>
          <a:p>
            <a:r>
              <a:rPr lang="en-US" dirty="0" smtClean="0">
                <a:latin typeface="Arial" panose="020B0604020202020204" pitchFamily="34" charset="0"/>
                <a:cs typeface="Arial" panose="020B0604020202020204" pitchFamily="34" charset="0"/>
              </a:rPr>
              <a:t>3.5.3. </a:t>
            </a:r>
            <a:r>
              <a:rPr lang="en-US" dirty="0" err="1" smtClean="0">
                <a:latin typeface="Arial" panose="020B0604020202020204" pitchFamily="34" charset="0"/>
                <a:cs typeface="Arial" panose="020B0604020202020204" pitchFamily="34" charset="0"/>
              </a:rPr>
              <a:t>Truy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vấn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endParaRPr lang="en-US" dirty="0" smtClean="0">
              <a:latin typeface="Arial" panose="020B0604020202020204" pitchFamily="34" charset="0"/>
              <a:cs typeface="Arial" panose="020B0604020202020204" pitchFamily="34" charset="0"/>
            </a:endParaRPr>
          </a:p>
          <a:p>
            <a:pPr marL="0" indent="0">
              <a:buNone/>
            </a:pPr>
            <a:r>
              <a:rPr lang="vi-VN" dirty="0">
                <a:cs typeface="Arial" panose="020B0604020202020204" pitchFamily="34" charset="0"/>
              </a:rPr>
              <a:t>Truy vấn dữ liệu với Waterline là một cú pháp dựa trên đối tượng được sử dụng để lấy các bản ghi từ bất kỳ cơ sở dữ liệu nào được hỗ trợ, kết quả trả về thường là một </a:t>
            </a:r>
            <a:r>
              <a:rPr lang="vi-VN" dirty="0" smtClean="0">
                <a:cs typeface="Arial" panose="020B0604020202020204" pitchFamily="34" charset="0"/>
              </a:rPr>
              <a:t>JSON</a:t>
            </a:r>
            <a:r>
              <a:rPr lang="en-US" dirty="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Create</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Find</a:t>
            </a:r>
          </a:p>
          <a:p>
            <a:pPr>
              <a:buFont typeface="Arial" panose="020B0604020202020204" pitchFamily="34" charset="0"/>
              <a:buChar char="•"/>
            </a:pPr>
            <a:r>
              <a:rPr lang="en-US" dirty="0" err="1" smtClean="0">
                <a:latin typeface="Arial" panose="020B0604020202020204" pitchFamily="34" charset="0"/>
                <a:cs typeface="Arial" panose="020B0604020202020204" pitchFamily="34" charset="0"/>
              </a:rPr>
              <a:t>FindOne</a:t>
            </a:r>
            <a:endParaRPr lang="en-US"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Update</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Destroy</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Sort</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Limit</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Skip</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Query</a:t>
            </a:r>
          </a:p>
          <a:p>
            <a:pPr>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28</a:t>
            </a:fld>
            <a:endParaRPr lang="en-US"/>
          </a:p>
        </p:txBody>
      </p:sp>
    </p:spTree>
    <p:extLst>
      <p:ext uri="{BB962C8B-B14F-4D97-AF65-F5344CB8AC3E}">
        <p14:creationId xmlns:p14="http://schemas.microsoft.com/office/powerpoint/2010/main" val="41142577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3.5.3. </a:t>
            </a:r>
            <a:r>
              <a:rPr lang="en-US" dirty="0" err="1" smtClean="0">
                <a:latin typeface="Arial" panose="020B0604020202020204" pitchFamily="34" charset="0"/>
                <a:cs typeface="Arial" panose="020B0604020202020204" pitchFamily="34" charset="0"/>
              </a:rPr>
              <a:t>Tổ</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mục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Sails </a:t>
            </a:r>
            <a:r>
              <a:rPr lang="en-US" dirty="0" err="1" smtClean="0">
                <a:latin typeface="Arial" panose="020B0604020202020204" pitchFamily="34" charset="0"/>
                <a:cs typeface="Arial" panose="020B0604020202020204" pitchFamily="34" charset="0"/>
              </a:rPr>
              <a:t>js</a:t>
            </a:r>
            <a:r>
              <a:rPr lang="en-US" dirty="0" smtClean="0">
                <a:latin typeface="Arial" panose="020B0604020202020204" pitchFamily="34" charset="0"/>
                <a:cs typeface="Arial" panose="020B0604020202020204" pitchFamily="34" charset="0"/>
              </a:rPr>
              <a:t> Framework</a:t>
            </a: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29</a:t>
            </a:fld>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46233" y="2801449"/>
            <a:ext cx="5580380" cy="2599055"/>
          </a:xfrm>
          <a:prstGeom prst="rect">
            <a:avLst/>
          </a:prstGeom>
        </p:spPr>
      </p:pic>
    </p:spTree>
    <p:extLst>
      <p:ext uri="{BB962C8B-B14F-4D97-AF65-F5344CB8AC3E}">
        <p14:creationId xmlns:p14="http://schemas.microsoft.com/office/powerpoint/2010/main" val="4113276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Chương</a:t>
            </a:r>
            <a:r>
              <a:rPr lang="en-US" dirty="0" smtClean="0">
                <a:latin typeface="Arial" panose="020B0604020202020204" pitchFamily="34" charset="0"/>
                <a:cs typeface="Arial" panose="020B0604020202020204" pitchFamily="34" charset="0"/>
              </a:rPr>
              <a:t> 1: </a:t>
            </a:r>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Arial" panose="020B0604020202020204" pitchFamily="34" charset="0"/>
                <a:cs typeface="Arial" panose="020B0604020202020204" pitchFamily="34" charset="0"/>
              </a:rPr>
              <a:t>1.2.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năng</a:t>
            </a:r>
            <a:endParaRPr lang="en-US"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phẩm</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bị</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tin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khoản</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hang</a:t>
            </a:r>
          </a:p>
          <a:p>
            <a:pPr>
              <a:buFont typeface="Arial" panose="020B0604020202020204" pitchFamily="34" charset="0"/>
              <a:buChar char="•"/>
            </a:pP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kê</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phẩm</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err="1">
                <a:latin typeface="Arial" panose="020B0604020202020204" pitchFamily="34" charset="0"/>
                <a:cs typeface="Arial" panose="020B0604020202020204" pitchFamily="34" charset="0"/>
              </a:rPr>
              <a:t>Xem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tin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hang</a:t>
            </a:r>
          </a:p>
          <a:p>
            <a:pPr>
              <a:buFont typeface="Arial" panose="020B0604020202020204" pitchFamily="34" charset="0"/>
              <a:buChar char="•"/>
            </a:pP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slide show</a:t>
            </a:r>
          </a:p>
          <a:p>
            <a:pPr>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3</a:t>
            </a:fld>
            <a:endParaRPr lang="en-US"/>
          </a:p>
        </p:txBody>
      </p:sp>
    </p:spTree>
    <p:extLst>
      <p:ext uri="{BB962C8B-B14F-4D97-AF65-F5344CB8AC3E}">
        <p14:creationId xmlns:p14="http://schemas.microsoft.com/office/powerpoint/2010/main" val="3003420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3.7. Route</a:t>
            </a:r>
          </a:p>
          <a:p>
            <a:pPr marL="0" indent="0">
              <a:buNone/>
            </a:pP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route ta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config</a:t>
            </a:r>
            <a:r>
              <a:rPr lang="en-US" dirty="0">
                <a:latin typeface="Arial" panose="020B0604020202020204" pitchFamily="34" charset="0"/>
                <a:cs typeface="Arial" panose="020B0604020202020204" pitchFamily="34" charset="0"/>
              </a:rPr>
              <a:t>/routes.js. </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30</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93265" y="3488359"/>
            <a:ext cx="5580380" cy="995045"/>
          </a:xfrm>
          <a:prstGeom prst="rect">
            <a:avLst/>
          </a:prstGeom>
        </p:spPr>
      </p:pic>
    </p:spTree>
    <p:extLst>
      <p:ext uri="{BB962C8B-B14F-4D97-AF65-F5344CB8AC3E}">
        <p14:creationId xmlns:p14="http://schemas.microsoft.com/office/powerpoint/2010/main" val="23610907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3.7. Route</a:t>
            </a:r>
          </a:p>
          <a:p>
            <a:pPr marL="0" indent="0">
              <a:buNone/>
            </a:pPr>
            <a:r>
              <a:rPr lang="en-US" dirty="0" err="1">
                <a:latin typeface="Arial" panose="020B0604020202020204" pitchFamily="34" charset="0"/>
                <a:cs typeface="Arial" panose="020B0604020202020204" pitchFamily="34" charset="0"/>
              </a:rPr>
              <a: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demo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DemoController</a:t>
            </a: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31</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316162" y="3688226"/>
            <a:ext cx="4934585" cy="1190625"/>
          </a:xfrm>
          <a:prstGeom prst="rect">
            <a:avLst/>
          </a:prstGeom>
        </p:spPr>
      </p:pic>
    </p:spTree>
    <p:extLst>
      <p:ext uri="{BB962C8B-B14F-4D97-AF65-F5344CB8AC3E}">
        <p14:creationId xmlns:p14="http://schemas.microsoft.com/office/powerpoint/2010/main" val="31032453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3.7. Route</a:t>
            </a:r>
          </a:p>
          <a:p>
            <a:pPr marL="0" indent="0">
              <a:buNone/>
            </a:pP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chạy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32</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073275" y="3750139"/>
            <a:ext cx="5420360" cy="1066800"/>
          </a:xfrm>
          <a:prstGeom prst="rect">
            <a:avLst/>
          </a:prstGeom>
        </p:spPr>
      </p:pic>
    </p:spTree>
    <p:extLst>
      <p:ext uri="{BB962C8B-B14F-4D97-AF65-F5344CB8AC3E}">
        <p14:creationId xmlns:p14="http://schemas.microsoft.com/office/powerpoint/2010/main" val="21395536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3.7. Route</a:t>
            </a:r>
          </a:p>
          <a:p>
            <a:pPr marL="0" indent="0">
              <a:buNone/>
            </a:pPr>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1 route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id</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err="1" smtClean="0">
                <a:latin typeface="Arial" panose="020B0604020202020204" pitchFamily="34" charset="0"/>
                <a:cs typeface="Arial" panose="020B0604020202020204" pitchFamily="34" charset="0"/>
              </a:rPr>
              <a:t>Lấy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số</a:t>
            </a:r>
            <a:r>
              <a:rPr lang="en-US" dirty="0" smtClean="0">
                <a:latin typeface="Arial" panose="020B0604020202020204" pitchFamily="34" charset="0"/>
                <a:cs typeface="Arial" panose="020B0604020202020204" pitchFamily="34" charset="0"/>
              </a:rPr>
              <a:t> id</a:t>
            </a:r>
          </a:p>
        </p:txBody>
      </p:sp>
      <p:sp>
        <p:nvSpPr>
          <p:cNvPr id="4" name="Slide Number Placeholder 3"/>
          <p:cNvSpPr>
            <a:spLocks noGrp="1"/>
          </p:cNvSpPr>
          <p:nvPr>
            <p:ph type="sldNum" sz="quarter" idx="12"/>
          </p:nvPr>
        </p:nvSpPr>
        <p:spPr/>
        <p:txBody>
          <a:bodyPr/>
          <a:lstStyle/>
          <a:p>
            <a:fld id="{A4592B1E-E8EB-47B2-88F2-6D211A7B5745}" type="slidenum">
              <a:rPr lang="en-US" smtClean="0"/>
              <a:t>33</a:t>
            </a:fld>
            <a:endParaRPr lang="en-US"/>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993265" y="3419248"/>
            <a:ext cx="5580380" cy="254635"/>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993265" y="4978260"/>
            <a:ext cx="5580380" cy="704850"/>
          </a:xfrm>
          <a:prstGeom prst="rect">
            <a:avLst/>
          </a:prstGeom>
        </p:spPr>
      </p:pic>
    </p:spTree>
    <p:extLst>
      <p:ext uri="{BB962C8B-B14F-4D97-AF65-F5344CB8AC3E}">
        <p14:creationId xmlns:p14="http://schemas.microsoft.com/office/powerpoint/2010/main" val="149527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3.7. Route</a:t>
            </a:r>
          </a:p>
          <a:p>
            <a:pPr marL="0" indent="0">
              <a:buNone/>
            </a:pPr>
            <a:r>
              <a:rPr lang="en-US" dirty="0" err="1" smtClean="0">
                <a:latin typeface="Arial" panose="020B0604020202020204" pitchFamily="34" charset="0"/>
                <a:cs typeface="Arial" panose="020B0604020202020204" pitchFamily="34" charset="0"/>
              </a:rPr>
              <a:t>Giá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số</a:t>
            </a:r>
            <a:r>
              <a:rPr lang="en-US" dirty="0" smtClean="0">
                <a:latin typeface="Arial" panose="020B0604020202020204" pitchFamily="34" charset="0"/>
                <a:cs typeface="Arial" panose="020B0604020202020204" pitchFamily="34" charset="0"/>
              </a:rPr>
              <a:t> id</a:t>
            </a: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34</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93265" y="3683781"/>
            <a:ext cx="5580380" cy="1199515"/>
          </a:xfrm>
          <a:prstGeom prst="rect">
            <a:avLst/>
          </a:prstGeom>
        </p:spPr>
      </p:pic>
    </p:spTree>
    <p:extLst>
      <p:ext uri="{BB962C8B-B14F-4D97-AF65-F5344CB8AC3E}">
        <p14:creationId xmlns:p14="http://schemas.microsoft.com/office/powerpoint/2010/main" val="37558676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3.8. Controller</a:t>
            </a: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35</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93265" y="3649491"/>
            <a:ext cx="5580380" cy="1268095"/>
          </a:xfrm>
          <a:prstGeom prst="rect">
            <a:avLst/>
          </a:prstGeom>
        </p:spPr>
      </p:pic>
    </p:spTree>
    <p:extLst>
      <p:ext uri="{BB962C8B-B14F-4D97-AF65-F5344CB8AC3E}">
        <p14:creationId xmlns:p14="http://schemas.microsoft.com/office/powerpoint/2010/main" val="3744606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3.9. View</a:t>
            </a:r>
          </a:p>
          <a:p>
            <a:pPr marL="0" indent="0">
              <a:buNone/>
            </a:pPr>
            <a:r>
              <a:rPr lang="vi-VN" dirty="0">
                <a:cs typeface="Arial" panose="020B0604020202020204" pitchFamily="34" charset="0"/>
              </a:rPr>
              <a:t>Tạo một route với đường dẫn là /index và phương thức là GET, sử dụng controller demo với hành động là index.</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36</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120615" y="3575831"/>
            <a:ext cx="5580380" cy="1415415"/>
          </a:xfrm>
          <a:prstGeom prst="rect">
            <a:avLst/>
          </a:prstGeom>
        </p:spPr>
      </p:pic>
    </p:spTree>
    <p:extLst>
      <p:ext uri="{BB962C8B-B14F-4D97-AF65-F5344CB8AC3E}">
        <p14:creationId xmlns:p14="http://schemas.microsoft.com/office/powerpoint/2010/main" val="14094515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3.9. View</a:t>
            </a:r>
          </a:p>
          <a:p>
            <a:pPr marL="0" indent="0">
              <a:buNone/>
            </a:pP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index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DemoController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trang</a:t>
            </a:r>
            <a:r>
              <a:rPr lang="en-US" dirty="0">
                <a:latin typeface="Arial" panose="020B0604020202020204" pitchFamily="34" charset="0"/>
                <a:cs typeface="Arial" panose="020B0604020202020204" pitchFamily="34" charset="0"/>
              </a:rPr>
              <a:t> web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dung </a:t>
            </a:r>
            <a:r>
              <a:rPr lang="en-US" dirty="0" err="1">
                <a:latin typeface="Arial" panose="020B0604020202020204" pitchFamily="34" charset="0"/>
                <a:cs typeface="Arial" panose="020B0604020202020204" pitchFamily="34" charset="0"/>
              </a:rPr>
              <a:t>xin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chào</a:t>
            </a:r>
            <a:r>
              <a:rPr lang="en-US" dirty="0" smtClean="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r>
              <a:rPr lang="vi-VN" dirty="0">
                <a:cs typeface="Arial" panose="020B0604020202020204" pitchFamily="34" charset="0"/>
              </a:rPr>
              <a:t>Tạo tập tin index.ejs trong thư mục view với nội dung là xin chào</a:t>
            </a: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37</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173559" y="3620055"/>
            <a:ext cx="5010785" cy="781050"/>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068783" y="5622263"/>
            <a:ext cx="5220335" cy="838200"/>
          </a:xfrm>
          <a:prstGeom prst="rect">
            <a:avLst/>
          </a:prstGeom>
        </p:spPr>
      </p:pic>
    </p:spTree>
    <p:extLst>
      <p:ext uri="{BB962C8B-B14F-4D97-AF65-F5344CB8AC3E}">
        <p14:creationId xmlns:p14="http://schemas.microsoft.com/office/powerpoint/2010/main" val="28546005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3.9. View</a:t>
            </a:r>
          </a:p>
          <a:p>
            <a:pPr marL="0" indent="0">
              <a:buNone/>
            </a:pPr>
            <a:r>
              <a:rPr lang="vi-VN" dirty="0">
                <a:cs typeface="Arial" panose="020B0604020202020204" pitchFamily="34" charset="0"/>
              </a:rPr>
              <a:t>Chạy Sails và </a:t>
            </a:r>
            <a:r>
              <a:rPr lang="vi-VN" dirty="0" smtClean="0">
                <a:cs typeface="Arial" panose="020B0604020202020204" pitchFamily="34" charset="0"/>
              </a:rPr>
              <a:t>truy </a:t>
            </a:r>
            <a:r>
              <a:rPr lang="vi-VN" dirty="0">
                <a:cs typeface="Arial" panose="020B0604020202020204" pitchFamily="34" charset="0"/>
              </a:rPr>
              <a:t>cập đường dẫn </a:t>
            </a:r>
            <a:r>
              <a:rPr lang="vi-VN" dirty="0" smtClean="0">
                <a:cs typeface="Arial" panose="020B0604020202020204" pitchFamily="34" charset="0"/>
              </a:rPr>
              <a:t>localhost:1337/index</a:t>
            </a:r>
            <a:endParaRPr lang="en-US" dirty="0" smtClean="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38</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401887" y="3335801"/>
            <a:ext cx="4763135" cy="1895475"/>
          </a:xfrm>
          <a:prstGeom prst="rect">
            <a:avLst/>
          </a:prstGeom>
        </p:spPr>
      </p:pic>
    </p:spTree>
    <p:extLst>
      <p:ext uri="{BB962C8B-B14F-4D97-AF65-F5344CB8AC3E}">
        <p14:creationId xmlns:p14="http://schemas.microsoft.com/office/powerpoint/2010/main" val="29674564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3.10. Locals</a:t>
            </a:r>
          </a:p>
          <a:p>
            <a:pPr marL="0" indent="0">
              <a:buNone/>
            </a:pPr>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chữ</a:t>
            </a:r>
            <a:r>
              <a:rPr lang="en-US" dirty="0">
                <a:latin typeface="Arial" panose="020B0604020202020204" pitchFamily="34" charset="0"/>
                <a:cs typeface="Arial" panose="020B0604020202020204" pitchFamily="34" charset="0"/>
              </a:rPr>
              <a:t> hello sang view index</a:t>
            </a:r>
            <a:r>
              <a:rPr lang="en-US" dirty="0" smtClean="0">
                <a:latin typeface="Arial" panose="020B0604020202020204" pitchFamily="34" charset="0"/>
                <a:cs typeface="Arial" panose="020B0604020202020204" pitchFamily="34" charset="0"/>
              </a:rPr>
              <a:t>.</a:t>
            </a:r>
          </a:p>
          <a:p>
            <a:pPr marL="0" indent="0">
              <a:buNone/>
            </a:pPr>
            <a:r>
              <a:rPr lang="vi-VN" dirty="0">
                <a:cs typeface="Arial" panose="020B0604020202020204" pitchFamily="34" charset="0"/>
              </a:rPr>
              <a:t>Tạo một route với đường dẫn là /index và phương thức là GET, sử dụng controller demo với hành động là index</a:t>
            </a:r>
            <a:r>
              <a:rPr lang="vi-VN" dirty="0" smtClean="0">
                <a:cs typeface="Arial" panose="020B0604020202020204" pitchFamily="34" charset="0"/>
              </a:rPr>
              <a:t>.</a:t>
            </a:r>
            <a:endParaRPr lang="en-US" dirty="0" smtClean="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39</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93265" y="4027577"/>
            <a:ext cx="5580380" cy="1415415"/>
          </a:xfrm>
          <a:prstGeom prst="rect">
            <a:avLst/>
          </a:prstGeom>
        </p:spPr>
      </p:pic>
    </p:spTree>
    <p:extLst>
      <p:ext uri="{BB962C8B-B14F-4D97-AF65-F5344CB8AC3E}">
        <p14:creationId xmlns:p14="http://schemas.microsoft.com/office/powerpoint/2010/main" val="3245801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Chương</a:t>
            </a:r>
            <a:r>
              <a:rPr lang="en-US" dirty="0" smtClean="0">
                <a:latin typeface="Arial" panose="020B0604020202020204" pitchFamily="34" charset="0"/>
                <a:cs typeface="Arial" panose="020B0604020202020204" pitchFamily="34" charset="0"/>
              </a:rPr>
              <a:t> 1: </a:t>
            </a:r>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1.3.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4</a:t>
            </a:fld>
            <a:endParaRPr lang="en-US"/>
          </a:p>
        </p:txBody>
      </p:sp>
    </p:spTree>
    <p:extLst>
      <p:ext uri="{BB962C8B-B14F-4D97-AF65-F5344CB8AC3E}">
        <p14:creationId xmlns:p14="http://schemas.microsoft.com/office/powerpoint/2010/main" val="1081350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3.10. Locals</a:t>
            </a:r>
          </a:p>
          <a:p>
            <a:pPr marL="0" indent="0">
              <a:buNone/>
            </a:pP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index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DemoController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trang</a:t>
            </a:r>
            <a:r>
              <a:rPr lang="en-US" dirty="0">
                <a:latin typeface="Arial" panose="020B0604020202020204" pitchFamily="34" charset="0"/>
                <a:cs typeface="Arial" panose="020B0604020202020204" pitchFamily="34" charset="0"/>
              </a:rPr>
              <a:t> web </a:t>
            </a:r>
            <a:r>
              <a:rPr lang="en-US" dirty="0" err="1">
                <a:latin typeface="Arial" panose="020B0604020202020204" pitchFamily="34" charset="0"/>
                <a:cs typeface="Arial" panose="020B0604020202020204" pitchFamily="34" charset="0"/>
              </a:rPr>
              <a:t>kèm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chữ</a:t>
            </a:r>
            <a:r>
              <a:rPr lang="en-US" dirty="0">
                <a:latin typeface="Arial" panose="020B0604020202020204" pitchFamily="34" charset="0"/>
                <a:cs typeface="Arial" panose="020B0604020202020204" pitchFamily="34" charset="0"/>
              </a:rPr>
              <a:t> hello</a:t>
            </a:r>
            <a:r>
              <a:rPr lang="en-US" dirty="0" smtClean="0">
                <a:latin typeface="Arial" panose="020B0604020202020204" pitchFamily="34" charset="0"/>
                <a:cs typeface="Arial" panose="020B0604020202020204" pitchFamily="34" charset="0"/>
              </a:rPr>
              <a:t>.</a:t>
            </a:r>
          </a:p>
          <a:p>
            <a:pPr marL="0" indent="0">
              <a:buNone/>
            </a:pPr>
            <a:endParaRPr lang="en-US" dirty="0" smtClean="0">
              <a:cs typeface="Arial" panose="020B0604020202020204" pitchFamily="34" charset="0"/>
            </a:endParaRPr>
          </a:p>
          <a:p>
            <a:pPr marL="0" indent="0">
              <a:buNone/>
            </a:pPr>
            <a:endParaRPr lang="en-US" dirty="0">
              <a:cs typeface="Arial" panose="020B0604020202020204" pitchFamily="34" charset="0"/>
            </a:endParaRPr>
          </a:p>
          <a:p>
            <a:pPr marL="0" indent="0">
              <a:buNone/>
            </a:pPr>
            <a:endParaRPr lang="en-US" dirty="0" smtClean="0">
              <a:cs typeface="Arial" panose="020B0604020202020204" pitchFamily="34" charset="0"/>
            </a:endParaRPr>
          </a:p>
          <a:p>
            <a:pPr marL="0" indent="0">
              <a:buNone/>
            </a:pPr>
            <a:endParaRPr lang="en-US" dirty="0" smtClean="0">
              <a:cs typeface="Arial" panose="020B0604020202020204" pitchFamily="34" charset="0"/>
            </a:endParaRPr>
          </a:p>
          <a:p>
            <a:pPr marL="0" indent="0">
              <a:buNone/>
            </a:pPr>
            <a:r>
              <a:rPr lang="vi-VN" dirty="0" smtClean="0">
                <a:cs typeface="Arial" panose="020B0604020202020204" pitchFamily="34" charset="0"/>
              </a:rPr>
              <a:t>Bên </a:t>
            </a:r>
            <a:r>
              <a:rPr lang="vi-VN" dirty="0">
                <a:cs typeface="Arial" panose="020B0604020202020204" pitchFamily="34" charset="0"/>
              </a:rPr>
              <a:t>view/index.ejs để nhận được biến hello ta khai báo &lt;%= hello %&gt;</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40</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864296" y="3448422"/>
            <a:ext cx="5580380" cy="1139190"/>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053843" y="5539713"/>
            <a:ext cx="5201285" cy="866775"/>
          </a:xfrm>
          <a:prstGeom prst="rect">
            <a:avLst/>
          </a:prstGeom>
        </p:spPr>
      </p:pic>
    </p:spTree>
    <p:extLst>
      <p:ext uri="{BB962C8B-B14F-4D97-AF65-F5344CB8AC3E}">
        <p14:creationId xmlns:p14="http://schemas.microsoft.com/office/powerpoint/2010/main" val="16483091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3.10. Locals</a:t>
            </a:r>
          </a:p>
          <a:p>
            <a:pPr marL="0" indent="0">
              <a:buNone/>
            </a:pPr>
            <a:r>
              <a:rPr lang="vi-VN" dirty="0">
                <a:cs typeface="Arial" panose="020B0604020202020204" pitchFamily="34" charset="0"/>
              </a:rPr>
              <a:t>Kết quả hiển thị sau khi chạy đường dẫn </a:t>
            </a:r>
            <a:r>
              <a:rPr lang="vi-VN" dirty="0" smtClean="0">
                <a:cs typeface="Arial" panose="020B0604020202020204" pitchFamily="34" charset="0"/>
              </a:rPr>
              <a:t>localhost:1337/index</a:t>
            </a:r>
            <a:endParaRPr lang="en-US" dirty="0" smtClean="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41</a:t>
            </a:fld>
            <a:endParaRPr lang="en-US"/>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678430" y="3810272"/>
            <a:ext cx="4210050" cy="1771650"/>
          </a:xfrm>
          <a:prstGeom prst="rect">
            <a:avLst/>
          </a:prstGeom>
        </p:spPr>
      </p:pic>
    </p:spTree>
    <p:extLst>
      <p:ext uri="{BB962C8B-B14F-4D97-AF65-F5344CB8AC3E}">
        <p14:creationId xmlns:p14="http://schemas.microsoft.com/office/powerpoint/2010/main" val="10141257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3.11. Layout</a:t>
            </a:r>
          </a:p>
          <a:p>
            <a:pPr marL="0" indent="0">
              <a:buNone/>
            </a:pPr>
            <a:r>
              <a:rPr lang="en-US" dirty="0" err="1" smtClean="0">
                <a:latin typeface="Arial" panose="020B0604020202020204" pitchFamily="34" charset="0"/>
                <a:cs typeface="Arial" panose="020B0604020202020204" pitchFamily="34" charset="0"/>
              </a:rPr>
              <a:t>Cú</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42</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173287" y="3612026"/>
            <a:ext cx="5220335" cy="1343025"/>
          </a:xfrm>
          <a:prstGeom prst="rect">
            <a:avLst/>
          </a:prstGeom>
        </p:spPr>
      </p:pic>
    </p:spTree>
    <p:extLst>
      <p:ext uri="{BB962C8B-B14F-4D97-AF65-F5344CB8AC3E}">
        <p14:creationId xmlns:p14="http://schemas.microsoft.com/office/powerpoint/2010/main" val="22498748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3.11. Layout</a:t>
            </a:r>
          </a:p>
          <a:p>
            <a:pPr marL="0" indent="0">
              <a:buNone/>
            </a:pPr>
            <a:r>
              <a:rPr lang="vi-VN" dirty="0">
                <a:cs typeface="Arial" panose="020B0604020202020204" pitchFamily="34" charset="0"/>
              </a:rPr>
              <a:t>Bên trang layout muốn hiển thị kết quả bị thay ta thêm &lt;- body &gt; vào nơi đó.</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43</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93265" y="3696164"/>
            <a:ext cx="5580380" cy="1174750"/>
          </a:xfrm>
          <a:prstGeom prst="rect">
            <a:avLst/>
          </a:prstGeom>
        </p:spPr>
      </p:pic>
    </p:spTree>
    <p:extLst>
      <p:ext uri="{BB962C8B-B14F-4D97-AF65-F5344CB8AC3E}">
        <p14:creationId xmlns:p14="http://schemas.microsoft.com/office/powerpoint/2010/main" val="14707412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3.12. Session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Cookie</a:t>
            </a:r>
          </a:p>
          <a:p>
            <a:pPr marL="0" indent="0">
              <a:buNone/>
            </a:pP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session </a:t>
            </a:r>
            <a:r>
              <a:rPr lang="en-US" dirty="0" err="1">
                <a:latin typeface="Arial" panose="020B0604020202020204" pitchFamily="34" charset="0"/>
                <a:cs typeface="Arial" panose="020B0604020202020204" pitchFamily="34" charset="0"/>
              </a:rPr>
              <a:t>bạn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cookie</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44</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139950" y="3764426"/>
            <a:ext cx="5287010" cy="1038225"/>
          </a:xfrm>
          <a:prstGeom prst="rect">
            <a:avLst/>
          </a:prstGeom>
        </p:spPr>
      </p:pic>
    </p:spTree>
    <p:extLst>
      <p:ext uri="{BB962C8B-B14F-4D97-AF65-F5344CB8AC3E}">
        <p14:creationId xmlns:p14="http://schemas.microsoft.com/office/powerpoint/2010/main" val="37890745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3.12. Session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Cookie</a:t>
            </a:r>
          </a:p>
          <a:p>
            <a:pPr marL="0" indent="0">
              <a:buNone/>
            </a:pPr>
            <a:r>
              <a:rPr lang="en-US" dirty="0" smtClean="0">
                <a:latin typeface="Arial" panose="020B0604020202020204" pitchFamily="34" charset="0"/>
                <a:cs typeface="Arial" panose="020B0604020202020204" pitchFamily="34" charset="0"/>
              </a:rPr>
              <a:t>Session </a:t>
            </a:r>
            <a:r>
              <a:rPr lang="en-US" dirty="0" err="1" smtClean="0">
                <a:latin typeface="Arial" panose="020B0604020202020204" pitchFamily="34" charset="0"/>
                <a:cs typeface="Arial" panose="020B0604020202020204" pitchFamily="34" charset="0"/>
              </a:rPr>
              <a:t>sẽ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dạng</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45</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587942" y="3569164"/>
            <a:ext cx="4391025" cy="1428750"/>
          </a:xfrm>
          <a:prstGeom prst="rect">
            <a:avLst/>
          </a:prstGeom>
        </p:spPr>
      </p:pic>
    </p:spTree>
    <p:extLst>
      <p:ext uri="{BB962C8B-B14F-4D97-AF65-F5344CB8AC3E}">
        <p14:creationId xmlns:p14="http://schemas.microsoft.com/office/powerpoint/2010/main" val="40427999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3.12. Session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Cookie</a:t>
            </a:r>
          </a:p>
          <a:p>
            <a:pPr marL="0" indent="0">
              <a:buNone/>
            </a:pPr>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session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hello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dung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hello</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err="1" smtClean="0"/>
              <a:t>Giá</a:t>
            </a:r>
            <a:r>
              <a:rPr lang="en-US" dirty="0" smtClean="0"/>
              <a:t> </a:t>
            </a:r>
            <a:r>
              <a:rPr lang="en-US" dirty="0" err="1"/>
              <a:t>trị</a:t>
            </a:r>
            <a:r>
              <a:rPr lang="en-US" dirty="0"/>
              <a:t> </a:t>
            </a:r>
            <a:r>
              <a:rPr lang="en-US" dirty="0" err="1"/>
              <a:t>của</a:t>
            </a:r>
            <a:r>
              <a:rPr lang="en-US" dirty="0"/>
              <a:t> session hello.</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46</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406650" y="3115577"/>
            <a:ext cx="4753610" cy="923925"/>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395791" y="4663413"/>
            <a:ext cx="5048885" cy="1743075"/>
          </a:xfrm>
          <a:prstGeom prst="rect">
            <a:avLst/>
          </a:prstGeom>
        </p:spPr>
      </p:pic>
    </p:spTree>
    <p:extLst>
      <p:ext uri="{BB962C8B-B14F-4D97-AF65-F5344CB8AC3E}">
        <p14:creationId xmlns:p14="http://schemas.microsoft.com/office/powerpoint/2010/main" val="13236740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3.13. </a:t>
            </a:r>
            <a:r>
              <a:rPr lang="en-US" dirty="0" err="1" smtClean="0">
                <a:latin typeface="Arial" panose="020B0604020202020204" pitchFamily="34" charset="0"/>
                <a:cs typeface="Arial" panose="020B0604020202020204" pitchFamily="34" charset="0"/>
              </a:rPr>
              <a:t>Req</a:t>
            </a:r>
            <a:r>
              <a:rPr lang="en-US" dirty="0" smtClean="0">
                <a:latin typeface="Arial" panose="020B0604020202020204" pitchFamily="34" charset="0"/>
                <a:cs typeface="Arial" panose="020B0604020202020204" pitchFamily="34" charset="0"/>
              </a:rPr>
              <a:t> (Request)</a:t>
            </a:r>
          </a:p>
          <a:p>
            <a:pPr>
              <a:buFont typeface="Arial" panose="020B0604020202020204" pitchFamily="34" charset="0"/>
              <a:buChar char="•"/>
            </a:pPr>
            <a:r>
              <a:rPr lang="en-US" dirty="0" err="1" smtClean="0">
                <a:latin typeface="Arial" panose="020B0604020202020204" pitchFamily="34" charset="0"/>
                <a:cs typeface="Arial" panose="020B0604020202020204" pitchFamily="34" charset="0"/>
              </a:rPr>
              <a:t>Req.param</a:t>
            </a:r>
            <a:r>
              <a:rPr lang="en-US" dirty="0" smtClean="0">
                <a:latin typeface="Arial" panose="020B0604020202020204" pitchFamily="34" charset="0"/>
                <a:cs typeface="Arial" panose="020B0604020202020204" pitchFamily="34" charset="0"/>
              </a:rPr>
              <a:t>()</a:t>
            </a:r>
          </a:p>
          <a:p>
            <a:pPr>
              <a:buFont typeface="Arial" panose="020B0604020202020204" pitchFamily="34" charset="0"/>
              <a:buChar char="•"/>
            </a:pPr>
            <a:r>
              <a:rPr lang="en-US" dirty="0" err="1" smtClean="0">
                <a:latin typeface="Arial" panose="020B0604020202020204" pitchFamily="34" charset="0"/>
                <a:cs typeface="Arial" panose="020B0604020202020204" pitchFamily="34" charset="0"/>
              </a:rPr>
              <a:t>Req.allParam</a:t>
            </a:r>
            <a:r>
              <a:rPr lang="en-US" dirty="0" smtClean="0">
                <a:latin typeface="Arial" panose="020B0604020202020204" pitchFamily="34" charset="0"/>
                <a:cs typeface="Arial" panose="020B0604020202020204" pitchFamily="34" charset="0"/>
              </a:rPr>
              <a:t>()</a:t>
            </a:r>
          </a:p>
          <a:p>
            <a:pPr>
              <a:buFont typeface="Arial" panose="020B0604020202020204" pitchFamily="34" charset="0"/>
              <a:buChar char="•"/>
            </a:pPr>
            <a:r>
              <a:rPr lang="en-US" dirty="0" err="1" smtClean="0">
                <a:latin typeface="Arial" panose="020B0604020202020204" pitchFamily="34" charset="0"/>
                <a:cs typeface="Arial" panose="020B0604020202020204" pitchFamily="34" charset="0"/>
              </a:rPr>
              <a:t>Req.xhr</a:t>
            </a:r>
            <a:endParaRPr lang="en-US"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dirty="0" err="1" smtClean="0">
                <a:latin typeface="Arial" panose="020B0604020202020204" pitchFamily="34" charset="0"/>
                <a:cs typeface="Arial" panose="020B0604020202020204" pitchFamily="34" charset="0"/>
              </a:rPr>
              <a:t>Req.file</a:t>
            </a:r>
            <a:r>
              <a:rPr lang="en-US" dirty="0" smtClean="0">
                <a:latin typeface="Arial" panose="020B0604020202020204" pitchFamily="34" charset="0"/>
                <a:cs typeface="Arial" panose="020B0604020202020204" pitchFamily="34" charset="0"/>
              </a:rPr>
              <a:t>()</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Req.url</a:t>
            </a:r>
          </a:p>
          <a:p>
            <a:pPr>
              <a:buFont typeface="Arial" panose="020B0604020202020204" pitchFamily="34" charset="0"/>
              <a:buChar char="•"/>
            </a:pPr>
            <a:r>
              <a:rPr lang="en-US" dirty="0" err="1" smtClean="0">
                <a:latin typeface="Arial" panose="020B0604020202020204" pitchFamily="34" charset="0"/>
                <a:cs typeface="Arial" panose="020B0604020202020204" pitchFamily="34" charset="0"/>
              </a:rPr>
              <a:t>Req.method</a:t>
            </a:r>
            <a:endParaRPr lang="en-US"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dirty="0" err="1" smtClean="0">
                <a:latin typeface="Arial" panose="020B0604020202020204" pitchFamily="34" charset="0"/>
                <a:cs typeface="Arial" panose="020B0604020202020204" pitchFamily="34" charset="0"/>
              </a:rPr>
              <a:t>Req.query</a:t>
            </a:r>
            <a:endParaRPr lang="en-US"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dirty="0" err="1" smtClean="0">
                <a:latin typeface="Arial" panose="020B0604020202020204" pitchFamily="34" charset="0"/>
                <a:cs typeface="Arial" panose="020B0604020202020204" pitchFamily="34" charset="0"/>
              </a:rPr>
              <a:t>Req.path</a:t>
            </a:r>
            <a:endParaRPr lang="en-US"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dirty="0" err="1" smtClean="0">
                <a:latin typeface="Arial" panose="020B0604020202020204" pitchFamily="34" charset="0"/>
                <a:cs typeface="Arial" panose="020B0604020202020204" pitchFamily="34" charset="0"/>
              </a:rPr>
              <a:t>Req.flash</a:t>
            </a:r>
            <a:endParaRPr lang="en-US" dirty="0" smtClean="0">
              <a:latin typeface="Arial" panose="020B0604020202020204" pitchFamily="34" charset="0"/>
              <a:cs typeface="Arial" panose="020B0604020202020204" pitchFamily="34" charset="0"/>
            </a:endParaRPr>
          </a:p>
          <a:p>
            <a:pPr>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47</a:t>
            </a:fld>
            <a:endParaRPr lang="en-US"/>
          </a:p>
        </p:txBody>
      </p:sp>
    </p:spTree>
    <p:extLst>
      <p:ext uri="{BB962C8B-B14F-4D97-AF65-F5344CB8AC3E}">
        <p14:creationId xmlns:p14="http://schemas.microsoft.com/office/powerpoint/2010/main" val="35764048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3.14. Res (</a:t>
            </a:r>
            <a:r>
              <a:rPr lang="en-US" dirty="0" err="1" smtClean="0">
                <a:latin typeface="Arial" panose="020B0604020202020204" pitchFamily="34" charset="0"/>
                <a:cs typeface="Arial" panose="020B0604020202020204" pitchFamily="34" charset="0"/>
              </a:rPr>
              <a:t>Respone</a:t>
            </a:r>
            <a:r>
              <a:rPr lang="en-US" dirty="0" smtClean="0">
                <a:latin typeface="Arial" panose="020B0604020202020204" pitchFamily="34" charset="0"/>
                <a:cs typeface="Arial" panose="020B0604020202020204" pitchFamily="34" charset="0"/>
              </a:rPr>
              <a:t>)</a:t>
            </a:r>
          </a:p>
          <a:p>
            <a:pPr>
              <a:buFont typeface="Arial" panose="020B0604020202020204" pitchFamily="34" charset="0"/>
              <a:buChar char="•"/>
            </a:pPr>
            <a:r>
              <a:rPr lang="en-US" dirty="0" err="1" smtClean="0">
                <a:latin typeface="Arial" panose="020B0604020202020204" pitchFamily="34" charset="0"/>
                <a:cs typeface="Arial" panose="020B0604020202020204" pitchFamily="34" charset="0"/>
              </a:rPr>
              <a:t>Res.view</a:t>
            </a:r>
            <a:r>
              <a:rPr lang="en-US" dirty="0" smtClean="0">
                <a:latin typeface="Arial" panose="020B0604020202020204" pitchFamily="34" charset="0"/>
                <a:cs typeface="Arial" panose="020B0604020202020204" pitchFamily="34" charset="0"/>
              </a:rPr>
              <a:t>()</a:t>
            </a:r>
          </a:p>
          <a:p>
            <a:pPr>
              <a:buFont typeface="Arial" panose="020B0604020202020204" pitchFamily="34" charset="0"/>
              <a:buChar char="•"/>
            </a:pPr>
            <a:r>
              <a:rPr lang="en-US" dirty="0" err="1" smtClean="0">
                <a:latin typeface="Arial" panose="020B0604020202020204" pitchFamily="34" charset="0"/>
                <a:cs typeface="Arial" panose="020B0604020202020204" pitchFamily="34" charset="0"/>
              </a:rPr>
              <a:t>Res.json</a:t>
            </a:r>
            <a:r>
              <a:rPr lang="en-US" dirty="0" smtClean="0">
                <a:latin typeface="Arial" panose="020B0604020202020204" pitchFamily="34" charset="0"/>
                <a:cs typeface="Arial" panose="020B0604020202020204" pitchFamily="34" charset="0"/>
              </a:rPr>
              <a:t>()</a:t>
            </a:r>
          </a:p>
          <a:p>
            <a:pPr>
              <a:buFont typeface="Arial" panose="020B0604020202020204" pitchFamily="34" charset="0"/>
              <a:buChar char="•"/>
            </a:pPr>
            <a:r>
              <a:rPr lang="en-US" dirty="0" err="1" smtClean="0">
                <a:latin typeface="Arial" panose="020B0604020202020204" pitchFamily="34" charset="0"/>
                <a:cs typeface="Arial" panose="020B0604020202020204" pitchFamily="34" charset="0"/>
              </a:rPr>
              <a:t>Res.send</a:t>
            </a:r>
            <a:r>
              <a:rPr lang="en-US" dirty="0" smtClean="0">
                <a:latin typeface="Arial" panose="020B0604020202020204" pitchFamily="34" charset="0"/>
                <a:cs typeface="Arial" panose="020B0604020202020204" pitchFamily="34" charset="0"/>
              </a:rPr>
              <a:t>()</a:t>
            </a:r>
          </a:p>
          <a:p>
            <a:pPr>
              <a:buFont typeface="Arial" panose="020B0604020202020204" pitchFamily="34" charset="0"/>
              <a:buChar char="•"/>
            </a:pPr>
            <a:r>
              <a:rPr lang="en-US" dirty="0" err="1" smtClean="0">
                <a:latin typeface="Arial" panose="020B0604020202020204" pitchFamily="34" charset="0"/>
                <a:cs typeface="Arial" panose="020B0604020202020204" pitchFamily="34" charset="0"/>
              </a:rPr>
              <a:t>Res.serverError</a:t>
            </a:r>
            <a:r>
              <a:rPr lang="en-US" dirty="0" smtClean="0">
                <a:latin typeface="Arial" panose="020B0604020202020204" pitchFamily="34" charset="0"/>
                <a:cs typeface="Arial" panose="020B0604020202020204" pitchFamily="34" charset="0"/>
              </a:rPr>
              <a:t>()</a:t>
            </a:r>
          </a:p>
          <a:p>
            <a:pPr>
              <a:buFont typeface="Arial" panose="020B0604020202020204" pitchFamily="34" charset="0"/>
              <a:buChar char="•"/>
            </a:pPr>
            <a:r>
              <a:rPr lang="en-US" dirty="0" err="1" smtClean="0">
                <a:latin typeface="Arial" panose="020B0604020202020204" pitchFamily="34" charset="0"/>
                <a:cs typeface="Arial" panose="020B0604020202020204" pitchFamily="34" charset="0"/>
              </a:rPr>
              <a:t>Res.redirect</a:t>
            </a:r>
            <a:r>
              <a:rPr lang="en-US" dirty="0" smtClean="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48</a:t>
            </a:fld>
            <a:endParaRPr lang="en-US"/>
          </a:p>
        </p:txBody>
      </p:sp>
    </p:spTree>
    <p:extLst>
      <p:ext uri="{BB962C8B-B14F-4D97-AF65-F5344CB8AC3E}">
        <p14:creationId xmlns:p14="http://schemas.microsoft.com/office/powerpoint/2010/main" val="30275270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3.15. Policies</a:t>
            </a:r>
          </a:p>
          <a:p>
            <a:pPr marL="0" indent="0">
              <a:buNone/>
            </a:pPr>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sessionAuth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DemoController</a:t>
            </a:r>
            <a:r>
              <a:rPr lang="en-US" dirty="0" smtClean="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49</a:t>
            </a:fld>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93265" y="3517411"/>
            <a:ext cx="5580380" cy="1532255"/>
          </a:xfrm>
          <a:prstGeom prst="rect">
            <a:avLst/>
          </a:prstGeom>
        </p:spPr>
      </p:pic>
    </p:spTree>
    <p:extLst>
      <p:ext uri="{BB962C8B-B14F-4D97-AF65-F5344CB8AC3E}">
        <p14:creationId xmlns:p14="http://schemas.microsoft.com/office/powerpoint/2010/main" val="1927556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2: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Node JS</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2</a:t>
            </a:r>
            <a:r>
              <a:rPr lang="en-US" dirty="0" smtClean="0">
                <a:latin typeface="Arial" panose="020B0604020202020204" pitchFamily="34" charset="0"/>
                <a:cs typeface="Arial" panose="020B0604020202020204" pitchFamily="34" charset="0"/>
              </a:rPr>
              <a:t>.1. </a:t>
            </a:r>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thiệu</a:t>
            </a:r>
            <a:r>
              <a:rPr lang="en-US" dirty="0" smtClean="0">
                <a:latin typeface="Arial" panose="020B0604020202020204" pitchFamily="34" charset="0"/>
                <a:cs typeface="Arial" panose="020B0604020202020204" pitchFamily="34" charset="0"/>
              </a:rPr>
              <a:t> Node.js</a:t>
            </a:r>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5</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0924" y="3276877"/>
            <a:ext cx="4585062" cy="1964699"/>
          </a:xfrm>
          <a:prstGeom prst="rect">
            <a:avLst/>
          </a:prstGeom>
        </p:spPr>
      </p:pic>
    </p:spTree>
    <p:extLst>
      <p:ext uri="{BB962C8B-B14F-4D97-AF65-F5344CB8AC3E}">
        <p14:creationId xmlns:p14="http://schemas.microsoft.com/office/powerpoint/2010/main" val="37305638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3.16. Services</a:t>
            </a:r>
          </a:p>
          <a:p>
            <a:pPr marL="0" indent="0">
              <a:buNone/>
            </a:pPr>
            <a:r>
              <a:rPr lang="en-US" dirty="0" err="1" smtClean="0">
                <a:latin typeface="Arial" panose="020B0604020202020204" pitchFamily="34" charset="0"/>
                <a:cs typeface="Arial" panose="020B0604020202020204" pitchFamily="34" charset="0"/>
              </a:rPr>
              <a:t>Ví</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1 Services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50</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994535" y="3323419"/>
            <a:ext cx="5577840" cy="1920240"/>
          </a:xfrm>
          <a:prstGeom prst="rect">
            <a:avLst/>
          </a:prstGeom>
          <a:noFill/>
          <a:ln>
            <a:noFill/>
          </a:ln>
        </p:spPr>
      </p:pic>
    </p:spTree>
    <p:extLst>
      <p:ext uri="{BB962C8B-B14F-4D97-AF65-F5344CB8AC3E}">
        <p14:creationId xmlns:p14="http://schemas.microsoft.com/office/powerpoint/2010/main" val="7616368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3.16. Services</a:t>
            </a:r>
          </a:p>
          <a:p>
            <a:pPr marL="0" indent="0">
              <a:buNone/>
            </a:pP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services date ở controller Demo.</a:t>
            </a: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51</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994535" y="3290762"/>
            <a:ext cx="5577840" cy="2377440"/>
          </a:xfrm>
          <a:prstGeom prst="rect">
            <a:avLst/>
          </a:prstGeom>
          <a:noFill/>
          <a:ln>
            <a:noFill/>
          </a:ln>
        </p:spPr>
      </p:pic>
    </p:spTree>
    <p:extLst>
      <p:ext uri="{BB962C8B-B14F-4D97-AF65-F5344CB8AC3E}">
        <p14:creationId xmlns:p14="http://schemas.microsoft.com/office/powerpoint/2010/main" val="42799227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3: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Sail JS Framework</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3.16. Services</a:t>
            </a:r>
          </a:p>
          <a:p>
            <a:pPr marL="0" indent="0">
              <a:buNone/>
            </a:pP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services date.</a:t>
            </a: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52</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232258" y="3043329"/>
            <a:ext cx="5102393" cy="3363159"/>
          </a:xfrm>
          <a:prstGeom prst="rect">
            <a:avLst/>
          </a:prstGeom>
        </p:spPr>
      </p:pic>
    </p:spTree>
    <p:extLst>
      <p:ext uri="{BB962C8B-B14F-4D97-AF65-F5344CB8AC3E}">
        <p14:creationId xmlns:p14="http://schemas.microsoft.com/office/powerpoint/2010/main" val="5124870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4: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a:latin typeface="Arial" panose="020B0604020202020204" pitchFamily="34" charset="0"/>
                <a:cs typeface="Arial" panose="020B0604020202020204" pitchFamily="34" charset="0"/>
              </a:rPr>
              <a:t> </a:t>
            </a:r>
            <a:r>
              <a:rPr lang="vi-VN" sz="3500" dirty="0" smtClean="0">
                <a:latin typeface="Arial" panose="020B0604020202020204" pitchFamily="34" charset="0"/>
                <a:cs typeface="Arial" panose="020B0604020202020204" pitchFamily="34" charset="0"/>
              </a:rPr>
              <a:t>TEMP</a:t>
            </a:r>
            <a:r>
              <a:rPr lang="en-US" sz="3500" dirty="0" smtClean="0">
                <a:latin typeface="Arial" panose="020B0604020202020204" pitchFamily="34" charset="0"/>
                <a:cs typeface="Arial" panose="020B0604020202020204" pitchFamily="34" charset="0"/>
              </a:rPr>
              <a:t>LA</a:t>
            </a:r>
            <a:r>
              <a:rPr lang="vi-VN" sz="3500" dirty="0" smtClean="0">
                <a:latin typeface="Arial" panose="020B0604020202020204" pitchFamily="34" charset="0"/>
                <a:cs typeface="Arial" panose="020B0604020202020204" pitchFamily="34" charset="0"/>
              </a:rPr>
              <a:t>TE </a:t>
            </a:r>
            <a:r>
              <a:rPr lang="vi-VN" sz="3500" dirty="0">
                <a:latin typeface="Arial" panose="020B0604020202020204" pitchFamily="34" charset="0"/>
                <a:cs typeface="Arial" panose="020B0604020202020204" pitchFamily="34" charset="0"/>
              </a:rPr>
              <a:t>ENGINE</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4.1. </a:t>
            </a:r>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thiệu</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53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6" y="2834640"/>
            <a:ext cx="4859383" cy="3571847"/>
          </a:xfrm>
          <a:prstGeom prst="rect">
            <a:avLst/>
          </a:prstGeom>
        </p:spPr>
      </p:pic>
    </p:spTree>
    <p:extLst>
      <p:ext uri="{BB962C8B-B14F-4D97-AF65-F5344CB8AC3E}">
        <p14:creationId xmlns:p14="http://schemas.microsoft.com/office/powerpoint/2010/main" val="34668264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4: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a:latin typeface="Arial" panose="020B0604020202020204" pitchFamily="34" charset="0"/>
                <a:cs typeface="Arial" panose="020B0604020202020204" pitchFamily="34" charset="0"/>
              </a:rPr>
              <a:t> </a:t>
            </a:r>
            <a:r>
              <a:rPr lang="vi-VN" sz="3500" dirty="0" smtClean="0">
                <a:latin typeface="Arial" panose="020B0604020202020204" pitchFamily="34" charset="0"/>
                <a:cs typeface="Arial" panose="020B0604020202020204" pitchFamily="34" charset="0"/>
              </a:rPr>
              <a:t>TEMP</a:t>
            </a:r>
            <a:r>
              <a:rPr lang="en-US" sz="3500" dirty="0" smtClean="0">
                <a:latin typeface="Arial" panose="020B0604020202020204" pitchFamily="34" charset="0"/>
                <a:cs typeface="Arial" panose="020B0604020202020204" pitchFamily="34" charset="0"/>
              </a:rPr>
              <a:t>LA</a:t>
            </a:r>
            <a:r>
              <a:rPr lang="vi-VN" sz="3500" dirty="0" smtClean="0">
                <a:latin typeface="Arial" panose="020B0604020202020204" pitchFamily="34" charset="0"/>
                <a:cs typeface="Arial" panose="020B0604020202020204" pitchFamily="34" charset="0"/>
              </a:rPr>
              <a:t>TE </a:t>
            </a:r>
            <a:r>
              <a:rPr lang="vi-VN" sz="3500" dirty="0">
                <a:latin typeface="Arial" panose="020B0604020202020204" pitchFamily="34" charset="0"/>
                <a:cs typeface="Arial" panose="020B0604020202020204" pitchFamily="34" charset="0"/>
              </a:rPr>
              <a:t>ENGINE</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4.2. EJS</a:t>
            </a:r>
          </a:p>
          <a:p>
            <a:pPr marL="0" indent="0">
              <a:buNone/>
            </a:pPr>
            <a:r>
              <a:rPr lang="en-US" dirty="0">
                <a:latin typeface="Arial" panose="020B0604020202020204" pitchFamily="34" charset="0"/>
                <a:cs typeface="Arial" panose="020B0604020202020204" pitchFamily="34" charset="0"/>
              </a:rPr>
              <a:t>Template engine </a:t>
            </a:r>
            <a:r>
              <a:rPr lang="en-US" dirty="0" err="1">
                <a:latin typeface="Arial" panose="020B0604020202020204" pitchFamily="34" charset="0"/>
                <a:cs typeface="Arial" panose="020B0604020202020204" pitchFamily="34" charset="0"/>
              </a:rPr>
              <a:t>ejs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ngôn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giúp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tách</a:t>
            </a:r>
            <a:r>
              <a:rPr lang="en-US" dirty="0">
                <a:latin typeface="Arial" panose="020B0604020202020204" pitchFamily="34" charset="0"/>
                <a:cs typeface="Arial" panose="020B0604020202020204" pitchFamily="34" charset="0"/>
              </a:rPr>
              <a:t> code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khỏi</a:t>
            </a:r>
            <a:r>
              <a:rPr lang="en-US" dirty="0">
                <a:latin typeface="Arial" panose="020B0604020202020204" pitchFamily="34" charset="0"/>
                <a:cs typeface="Arial" panose="020B0604020202020204" pitchFamily="34" charset="0"/>
              </a:rPr>
              <a:t> code html</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54</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1066" y="3498320"/>
            <a:ext cx="5564777" cy="2725605"/>
          </a:xfrm>
          <a:prstGeom prst="rect">
            <a:avLst/>
          </a:prstGeom>
        </p:spPr>
      </p:pic>
    </p:spTree>
    <p:extLst>
      <p:ext uri="{BB962C8B-B14F-4D97-AF65-F5344CB8AC3E}">
        <p14:creationId xmlns:p14="http://schemas.microsoft.com/office/powerpoint/2010/main" val="11320360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4: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a:latin typeface="Arial" panose="020B0604020202020204" pitchFamily="34" charset="0"/>
                <a:cs typeface="Arial" panose="020B0604020202020204" pitchFamily="34" charset="0"/>
              </a:rPr>
              <a:t> </a:t>
            </a:r>
            <a:r>
              <a:rPr lang="vi-VN" sz="3500" dirty="0" smtClean="0">
                <a:latin typeface="Arial" panose="020B0604020202020204" pitchFamily="34" charset="0"/>
                <a:cs typeface="Arial" panose="020B0604020202020204" pitchFamily="34" charset="0"/>
              </a:rPr>
              <a:t>TEMP</a:t>
            </a:r>
            <a:r>
              <a:rPr lang="en-US" sz="3500" dirty="0" smtClean="0">
                <a:latin typeface="Arial" panose="020B0604020202020204" pitchFamily="34" charset="0"/>
                <a:cs typeface="Arial" panose="020B0604020202020204" pitchFamily="34" charset="0"/>
              </a:rPr>
              <a:t>LA</a:t>
            </a:r>
            <a:r>
              <a:rPr lang="vi-VN" sz="3500" dirty="0" smtClean="0">
                <a:latin typeface="Arial" panose="020B0604020202020204" pitchFamily="34" charset="0"/>
                <a:cs typeface="Arial" panose="020B0604020202020204" pitchFamily="34" charset="0"/>
              </a:rPr>
              <a:t>TE </a:t>
            </a:r>
            <a:r>
              <a:rPr lang="vi-VN" sz="3500" dirty="0">
                <a:latin typeface="Arial" panose="020B0604020202020204" pitchFamily="34" charset="0"/>
                <a:cs typeface="Arial" panose="020B0604020202020204" pitchFamily="34" charset="0"/>
              </a:rPr>
              <a:t>ENGINE</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4.3. Tags </a:t>
            </a:r>
            <a:r>
              <a:rPr lang="en-US" dirty="0" err="1" smtClean="0">
                <a:latin typeface="Arial" panose="020B0604020202020204" pitchFamily="34" charset="0"/>
                <a:cs typeface="Arial" panose="020B0604020202020204" pitchFamily="34" charset="0"/>
              </a:rPr>
              <a:t>ejs</a:t>
            </a: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Tags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ejs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&lt;% ,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thúc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%&gt;.</a:t>
            </a:r>
          </a:p>
          <a:p>
            <a:pPr>
              <a:buFont typeface="Arial" panose="020B0604020202020204" pitchFamily="34" charset="0"/>
              <a:buChar char="•"/>
            </a:pPr>
            <a:r>
              <a:rPr lang="en-US" dirty="0">
                <a:latin typeface="Arial" panose="020B0604020202020204" pitchFamily="34" charset="0"/>
                <a:cs typeface="Arial" panose="020B0604020202020204" pitchFamily="34" charset="0"/>
              </a:rPr>
              <a:t>Tag &lt;%=  </a:t>
            </a:r>
            <a:r>
              <a:rPr lang="en-US" dirty="0" smtClean="0">
                <a:latin typeface="Arial" panose="020B0604020202020204" pitchFamily="34" charset="0"/>
                <a:cs typeface="Arial" panose="020B0604020202020204" pitchFamily="34" charset="0"/>
              </a:rPr>
              <a:t>%&gt;</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Tag </a:t>
            </a:r>
            <a:r>
              <a:rPr lang="en-US" dirty="0">
                <a:latin typeface="Arial" panose="020B0604020202020204" pitchFamily="34" charset="0"/>
                <a:cs typeface="Arial" panose="020B0604020202020204" pitchFamily="34" charset="0"/>
              </a:rPr>
              <a:t>&lt;%  </a:t>
            </a:r>
            <a:r>
              <a:rPr lang="en-US" dirty="0" smtClean="0">
                <a:latin typeface="Arial" panose="020B0604020202020204" pitchFamily="34" charset="0"/>
                <a:cs typeface="Arial" panose="020B0604020202020204" pitchFamily="34" charset="0"/>
              </a:rPr>
              <a:t>%&gt;</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Tag </a:t>
            </a:r>
            <a:r>
              <a:rPr lang="en-US" dirty="0">
                <a:latin typeface="Arial" panose="020B0604020202020204" pitchFamily="34" charset="0"/>
                <a:cs typeface="Arial" panose="020B0604020202020204" pitchFamily="34" charset="0"/>
              </a:rPr>
              <a:t>&lt;%- </a:t>
            </a:r>
            <a:r>
              <a:rPr lang="en-US" dirty="0" smtClean="0">
                <a:latin typeface="Arial" panose="020B0604020202020204" pitchFamily="34" charset="0"/>
                <a:cs typeface="Arial" panose="020B0604020202020204" pitchFamily="34" charset="0"/>
              </a:rPr>
              <a:t>%&gt;</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Tag </a:t>
            </a:r>
            <a:r>
              <a:rPr lang="en-US" dirty="0">
                <a:latin typeface="Arial" panose="020B0604020202020204" pitchFamily="34" charset="0"/>
                <a:cs typeface="Arial" panose="020B0604020202020204" pitchFamily="34" charset="0"/>
              </a:rPr>
              <a:t>&lt;%/*  </a:t>
            </a:r>
            <a:r>
              <a:rPr lang="en-US" dirty="0" smtClean="0">
                <a:latin typeface="Arial" panose="020B0604020202020204" pitchFamily="34" charset="0"/>
                <a:cs typeface="Arial" panose="020B0604020202020204" pitchFamily="34" charset="0"/>
              </a:rPr>
              <a:t>*/%&gt;</a:t>
            </a: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55</a:t>
            </a:fld>
            <a:endParaRPr lang="en-US"/>
          </a:p>
        </p:txBody>
      </p:sp>
    </p:spTree>
    <p:extLst>
      <p:ext uri="{BB962C8B-B14F-4D97-AF65-F5344CB8AC3E}">
        <p14:creationId xmlns:p14="http://schemas.microsoft.com/office/powerpoint/2010/main" val="1477568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5: </a:t>
            </a:r>
            <a:r>
              <a:rPr lang="en-US" sz="3500" dirty="0" err="1" smtClean="0">
                <a:latin typeface="Arial" panose="020B0604020202020204" pitchFamily="34" charset="0"/>
                <a:cs typeface="Arial" panose="020B0604020202020204" pitchFamily="34" charset="0"/>
              </a:rPr>
              <a:t>Gói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mở</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rộng</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5.1. </a:t>
            </a:r>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npm</a:t>
            </a: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56</a:t>
            </a:fld>
            <a:endParaRPr lang="en-US"/>
          </a:p>
        </p:txBody>
      </p:sp>
      <p:sp>
        <p:nvSpPr>
          <p:cNvPr id="5" name="Oval 4"/>
          <p:cNvSpPr/>
          <p:nvPr/>
        </p:nvSpPr>
        <p:spPr>
          <a:xfrm>
            <a:off x="2651339" y="2769326"/>
            <a:ext cx="2416629" cy="1214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NPM</a:t>
            </a:r>
            <a:endParaRPr lang="en-US" sz="3600" dirty="0"/>
          </a:p>
        </p:txBody>
      </p:sp>
      <p:sp>
        <p:nvSpPr>
          <p:cNvPr id="6" name="Oval 5"/>
          <p:cNvSpPr/>
          <p:nvPr/>
        </p:nvSpPr>
        <p:spPr>
          <a:xfrm>
            <a:off x="609598" y="4937760"/>
            <a:ext cx="1780905" cy="992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Cài</a:t>
            </a:r>
            <a:r>
              <a:rPr lang="en-US" dirty="0" smtClean="0"/>
              <a:t> </a:t>
            </a:r>
            <a:r>
              <a:rPr lang="en-US" dirty="0" err="1" smtClean="0"/>
              <a:t>đặt</a:t>
            </a:r>
            <a:endParaRPr lang="en-US" dirty="0"/>
          </a:p>
        </p:txBody>
      </p:sp>
      <p:sp>
        <p:nvSpPr>
          <p:cNvPr id="7" name="Oval 6"/>
          <p:cNvSpPr/>
          <p:nvPr/>
        </p:nvSpPr>
        <p:spPr>
          <a:xfrm>
            <a:off x="5328806" y="4937760"/>
            <a:ext cx="1780905" cy="992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phối</a:t>
            </a:r>
            <a:r>
              <a:rPr lang="en-US" dirty="0" smtClean="0"/>
              <a:t> </a:t>
            </a:r>
            <a:r>
              <a:rPr lang="en-US" dirty="0" err="1" smtClean="0"/>
              <a:t>mã</a:t>
            </a:r>
            <a:r>
              <a:rPr lang="en-US" dirty="0" smtClean="0"/>
              <a:t> </a:t>
            </a:r>
            <a:r>
              <a:rPr lang="en-US" dirty="0" err="1" smtClean="0"/>
              <a:t>nguồn</a:t>
            </a:r>
            <a:endParaRPr lang="en-US" dirty="0"/>
          </a:p>
        </p:txBody>
      </p:sp>
      <p:sp>
        <p:nvSpPr>
          <p:cNvPr id="8" name="Oval 7"/>
          <p:cNvSpPr/>
          <p:nvPr/>
        </p:nvSpPr>
        <p:spPr>
          <a:xfrm>
            <a:off x="2969202" y="4937760"/>
            <a:ext cx="1780905" cy="992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Chia </a:t>
            </a:r>
            <a:r>
              <a:rPr lang="en-US" dirty="0" err="1" smtClean="0"/>
              <a:t>sẽ</a:t>
            </a:r>
            <a:endParaRPr lang="en-US" dirty="0"/>
          </a:p>
        </p:txBody>
      </p:sp>
      <p:cxnSp>
        <p:nvCxnSpPr>
          <p:cNvPr id="10" name="Straight Arrow Connector 9"/>
          <p:cNvCxnSpPr>
            <a:stCxn id="5" idx="4"/>
            <a:endCxn id="6" idx="0"/>
          </p:cNvCxnSpPr>
          <p:nvPr/>
        </p:nvCxnSpPr>
        <p:spPr>
          <a:xfrm flipH="1">
            <a:off x="1500051" y="3984171"/>
            <a:ext cx="2359603" cy="953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4"/>
            <a:endCxn id="8" idx="0"/>
          </p:cNvCxnSpPr>
          <p:nvPr/>
        </p:nvCxnSpPr>
        <p:spPr>
          <a:xfrm>
            <a:off x="3859654" y="3984171"/>
            <a:ext cx="1" cy="953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4"/>
            <a:endCxn id="7" idx="0"/>
          </p:cNvCxnSpPr>
          <p:nvPr/>
        </p:nvCxnSpPr>
        <p:spPr>
          <a:xfrm>
            <a:off x="3859654" y="3984171"/>
            <a:ext cx="2359605" cy="953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7193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5: </a:t>
            </a:r>
            <a:r>
              <a:rPr lang="en-US" sz="3500" dirty="0" err="1" smtClean="0">
                <a:latin typeface="Arial" panose="020B0604020202020204" pitchFamily="34" charset="0"/>
                <a:cs typeface="Arial" panose="020B0604020202020204" pitchFamily="34" charset="0"/>
              </a:rPr>
              <a:t>Gói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mở</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rộng</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5.1. </a:t>
            </a:r>
            <a:r>
              <a:rPr lang="en-US" dirty="0" err="1" smtClean="0">
                <a:latin typeface="Arial" panose="020B0604020202020204" pitchFamily="34" charset="0"/>
                <a:cs typeface="Arial" panose="020B0604020202020204" pitchFamily="34" charset="0"/>
              </a:rPr>
              <a:t>Tải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gói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rộng</a:t>
            </a:r>
            <a:endParaRPr lang="en-US" dirty="0" smtClean="0">
              <a:latin typeface="Arial" panose="020B0604020202020204" pitchFamily="34" charset="0"/>
              <a:cs typeface="Arial" panose="020B0604020202020204" pitchFamily="34" charset="0"/>
            </a:endParaRPr>
          </a:p>
          <a:p>
            <a:pPr marL="0" indent="0">
              <a:buNone/>
            </a:pP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gói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Sails </a:t>
            </a:r>
            <a:r>
              <a:rPr lang="en-US" dirty="0" err="1">
                <a:latin typeface="Arial" panose="020B0604020202020204" pitchFamily="34" charset="0"/>
                <a:cs typeface="Arial" panose="020B0604020202020204" pitchFamily="34" charset="0"/>
              </a:rPr>
              <a:t>js</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cmd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framework Sails </a:t>
            </a:r>
            <a:r>
              <a:rPr lang="en-US" dirty="0" err="1">
                <a:latin typeface="Arial" panose="020B0604020202020204" pitchFamily="34" charset="0"/>
                <a:cs typeface="Arial" panose="020B0604020202020204" pitchFamily="34" charset="0"/>
              </a:rPr>
              <a:t>js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bấm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lệnh</a:t>
            </a:r>
            <a:r>
              <a:rPr lang="en-US"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npm</a:t>
            </a:r>
            <a:r>
              <a:rPr lang="en-US" b="1" dirty="0">
                <a:latin typeface="Arial" panose="020B0604020202020204" pitchFamily="34" charset="0"/>
                <a:cs typeface="Arial" panose="020B0604020202020204" pitchFamily="34" charset="0"/>
              </a:rPr>
              <a:t> install –save [ </a:t>
            </a:r>
            <a:r>
              <a:rPr lang="en-US" b="1" dirty="0" err="1">
                <a:latin typeface="Arial" panose="020B0604020202020204" pitchFamily="34" charset="0"/>
                <a:cs typeface="Arial" panose="020B0604020202020204" pitchFamily="34" charset="0"/>
              </a:rPr>
              <a:t>tên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gói</a:t>
            </a:r>
            <a:r>
              <a:rPr lang="en-US" b="1" dirty="0">
                <a:latin typeface="Arial" panose="020B0604020202020204" pitchFamily="34" charset="0"/>
                <a:cs typeface="Arial" panose="020B0604020202020204" pitchFamily="34" charset="0"/>
              </a:rPr>
              <a:t> ]. </a:t>
            </a:r>
            <a:endParaRPr lang="en-US" b="1" dirty="0" smtClean="0">
              <a:latin typeface="Arial" panose="020B0604020202020204" pitchFamily="34" charset="0"/>
              <a:cs typeface="Arial" panose="020B0604020202020204" pitchFamily="34" charset="0"/>
            </a:endParaRPr>
          </a:p>
          <a:p>
            <a:pPr marL="0" indent="0">
              <a:buNone/>
            </a:pPr>
            <a:r>
              <a:rPr lang="en-US" dirty="0" err="1" smtClean="0">
                <a:latin typeface="Arial" panose="020B0604020202020204" pitchFamily="34" charset="0"/>
                <a:cs typeface="Arial" panose="020B0604020202020204" pitchFamily="34" charset="0"/>
              </a:rPr>
              <a:t>Ví</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gói</a:t>
            </a:r>
            <a:r>
              <a:rPr lang="en-US" dirty="0">
                <a:latin typeface="Arial" panose="020B0604020202020204" pitchFamily="34" charset="0"/>
                <a:cs typeface="Arial" panose="020B0604020202020204" pitchFamily="34" charset="0"/>
              </a:rPr>
              <a:t> MD5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framework Sails </a:t>
            </a:r>
            <a:r>
              <a:rPr lang="en-US" dirty="0" err="1">
                <a:latin typeface="Arial" panose="020B0604020202020204" pitchFamily="34" charset="0"/>
                <a:cs typeface="Arial" panose="020B0604020202020204" pitchFamily="34" charset="0"/>
              </a:rPr>
              <a:t>js</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993265" y="4475797"/>
            <a:ext cx="5580380" cy="1015365"/>
          </a:xfrm>
          <a:prstGeom prst="rect">
            <a:avLst/>
          </a:prstGeom>
        </p:spPr>
      </p:pic>
    </p:spTree>
    <p:extLst>
      <p:ext uri="{BB962C8B-B14F-4D97-AF65-F5344CB8AC3E}">
        <p14:creationId xmlns:p14="http://schemas.microsoft.com/office/powerpoint/2010/main" val="41818505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5: </a:t>
            </a:r>
            <a:r>
              <a:rPr lang="en-US" sz="3500" dirty="0" err="1" smtClean="0">
                <a:latin typeface="Arial" panose="020B0604020202020204" pitchFamily="34" charset="0"/>
                <a:cs typeface="Arial" panose="020B0604020202020204" pitchFamily="34" charset="0"/>
              </a:rPr>
              <a:t>Gói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mở</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rộng</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60590"/>
            <a:ext cx="6347714" cy="4245898"/>
          </a:xfrm>
        </p:spPr>
        <p:txBody>
          <a:bodyPr>
            <a:normAutofit/>
          </a:bodyPr>
          <a:lstStyle/>
          <a:p>
            <a:r>
              <a:rPr lang="en-US" dirty="0" smtClean="0">
                <a:latin typeface="Arial" panose="020B0604020202020204" pitchFamily="34" charset="0"/>
                <a:cs typeface="Arial" panose="020B0604020202020204" pitchFamily="34" charset="0"/>
              </a:rPr>
              <a:t>5.1. </a:t>
            </a:r>
            <a:r>
              <a:rPr lang="en-US" dirty="0" err="1" smtClean="0">
                <a:latin typeface="Arial" panose="020B0604020202020204" pitchFamily="34" charset="0"/>
                <a:cs typeface="Arial" panose="020B0604020202020204" pitchFamily="34" charset="0"/>
              </a:rPr>
              <a:t>Tải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gói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rộng</a:t>
            </a:r>
            <a:endParaRPr lang="en-US" dirty="0" smtClean="0">
              <a:latin typeface="Arial" panose="020B0604020202020204" pitchFamily="34" charset="0"/>
              <a:cs typeface="Arial" panose="020B0604020202020204" pitchFamily="34" charset="0"/>
            </a:endParaRPr>
          </a:p>
          <a:p>
            <a:pPr marL="0" indent="0">
              <a:buNone/>
            </a:pPr>
            <a:r>
              <a:rPr lang="en-US" dirty="0" err="1" smtClean="0">
                <a:latin typeface="Arial" panose="020B0604020202020204" pitchFamily="34" charset="0"/>
                <a:cs typeface="Arial" panose="020B0604020202020204" pitchFamily="34" charset="0"/>
              </a:rPr>
              <a:t>Sau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93265" y="3212294"/>
            <a:ext cx="5580380" cy="2142490"/>
          </a:xfrm>
          <a:prstGeom prst="rect">
            <a:avLst/>
          </a:prstGeom>
        </p:spPr>
      </p:pic>
    </p:spTree>
    <p:extLst>
      <p:ext uri="{BB962C8B-B14F-4D97-AF65-F5344CB8AC3E}">
        <p14:creationId xmlns:p14="http://schemas.microsoft.com/office/powerpoint/2010/main" val="2399977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a:latin typeface="Arial" panose="020B0604020202020204" pitchFamily="34" charset="0"/>
                <a:cs typeface="Arial" panose="020B0604020202020204" pitchFamily="34" charset="0"/>
              </a:rPr>
              <a:t>Chương</a:t>
            </a:r>
            <a:r>
              <a:rPr lang="en-US" sz="3500" dirty="0">
                <a:latin typeface="Arial" panose="020B0604020202020204" pitchFamily="34" charset="0"/>
                <a:cs typeface="Arial" panose="020B0604020202020204" pitchFamily="34" charset="0"/>
              </a:rPr>
              <a:t> 2: </a:t>
            </a:r>
            <a:r>
              <a:rPr lang="en-US" sz="3500" dirty="0" err="1">
                <a:latin typeface="Arial" panose="020B0604020202020204" pitchFamily="34" charset="0"/>
                <a:cs typeface="Arial" panose="020B0604020202020204" pitchFamily="34" charset="0"/>
              </a:rPr>
              <a:t>Giới</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thiệu</a:t>
            </a:r>
            <a:r>
              <a:rPr lang="en-US" sz="3500" dirty="0">
                <a:latin typeface="Arial" panose="020B0604020202020204" pitchFamily="34" charset="0"/>
                <a:cs typeface="Arial" panose="020B0604020202020204" pitchFamily="34" charset="0"/>
              </a:rPr>
              <a:t> Node JS</a:t>
            </a: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2.2. </a:t>
            </a:r>
            <a:r>
              <a:rPr lang="en-US" dirty="0" err="1" smtClean="0">
                <a:latin typeface="Arial" panose="020B0604020202020204" pitchFamily="34" charset="0"/>
                <a:cs typeface="Arial" panose="020B0604020202020204" pitchFamily="34" charset="0"/>
              </a:rPr>
              <a:t>Cài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Node.js</a:t>
            </a:r>
          </a:p>
          <a:p>
            <a:pPr marL="0" indent="0">
              <a:buNone/>
            </a:pPr>
            <a:r>
              <a:rPr lang="en-US" dirty="0" err="1"/>
              <a:t>Để</a:t>
            </a:r>
            <a:r>
              <a:rPr lang="en-US" dirty="0"/>
              <a:t> </a:t>
            </a:r>
            <a:r>
              <a:rPr lang="en-US" dirty="0" err="1"/>
              <a:t>cài</a:t>
            </a:r>
            <a:r>
              <a:rPr lang="en-US" dirty="0"/>
              <a:t> </a:t>
            </a:r>
            <a:r>
              <a:rPr lang="en-US" dirty="0" err="1"/>
              <a:t>đặt</a:t>
            </a:r>
            <a:r>
              <a:rPr lang="en-US" dirty="0"/>
              <a:t> Node.js </a:t>
            </a:r>
            <a:r>
              <a:rPr lang="en-US" dirty="0" err="1"/>
              <a:t>truy</a:t>
            </a:r>
            <a:r>
              <a:rPr lang="en-US" dirty="0"/>
              <a:t> </a:t>
            </a:r>
            <a:r>
              <a:rPr lang="en-US" dirty="0" err="1"/>
              <a:t>cập</a:t>
            </a:r>
            <a:r>
              <a:rPr lang="en-US" dirty="0"/>
              <a:t> </a:t>
            </a:r>
            <a:r>
              <a:rPr lang="en-US" dirty="0" err="1"/>
              <a:t>trang</a:t>
            </a:r>
            <a:r>
              <a:rPr lang="en-US" dirty="0"/>
              <a:t> </a:t>
            </a:r>
            <a:r>
              <a:rPr lang="en-US" i="1" u="sng" dirty="0">
                <a:hlinkClick r:id="rId2"/>
              </a:rPr>
              <a:t>https://nodejs.org/en/download/</a:t>
            </a:r>
            <a:r>
              <a:rPr lang="en-US" dirty="0"/>
              <a:t> </a:t>
            </a:r>
            <a:r>
              <a:rPr lang="en-US" dirty="0" err="1"/>
              <a:t>tải</a:t>
            </a:r>
            <a:r>
              <a:rPr lang="en-US" dirty="0"/>
              <a:t> </a:t>
            </a:r>
            <a:r>
              <a:rPr lang="en-US" dirty="0" err="1"/>
              <a:t>bản</a:t>
            </a:r>
            <a:r>
              <a:rPr lang="en-US" dirty="0"/>
              <a:t> </a:t>
            </a:r>
            <a:r>
              <a:rPr lang="en-US" dirty="0" err="1"/>
              <a:t>cài</a:t>
            </a:r>
            <a:r>
              <a:rPr lang="en-US" dirty="0"/>
              <a:t> </a:t>
            </a:r>
            <a:r>
              <a:rPr lang="en-US" dirty="0" err="1"/>
              <a:t>đặt</a:t>
            </a:r>
            <a:r>
              <a:rPr lang="en-US" dirty="0"/>
              <a:t> </a:t>
            </a:r>
            <a:r>
              <a:rPr lang="en-US" dirty="0" err="1"/>
              <a:t>theo</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của</a:t>
            </a:r>
            <a:r>
              <a:rPr lang="en-US" dirty="0"/>
              <a:t> </a:t>
            </a:r>
            <a:r>
              <a:rPr lang="en-US" dirty="0" err="1"/>
              <a:t>máy</a:t>
            </a:r>
            <a:r>
              <a:rPr lang="en-US" dirty="0"/>
              <a:t>.</a:t>
            </a: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6</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96834" y="3670663"/>
            <a:ext cx="5551715" cy="2887526"/>
          </a:xfrm>
          <a:prstGeom prst="rect">
            <a:avLst/>
          </a:prstGeom>
        </p:spPr>
      </p:pic>
    </p:spTree>
    <p:extLst>
      <p:ext uri="{BB962C8B-B14F-4D97-AF65-F5344CB8AC3E}">
        <p14:creationId xmlns:p14="http://schemas.microsoft.com/office/powerpoint/2010/main" val="2051654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a:latin typeface="Arial" panose="020B0604020202020204" pitchFamily="34" charset="0"/>
                <a:cs typeface="Arial" panose="020B0604020202020204" pitchFamily="34" charset="0"/>
              </a:rPr>
              <a:t>Chương</a:t>
            </a:r>
            <a:r>
              <a:rPr lang="en-US" sz="3500" dirty="0">
                <a:latin typeface="Arial" panose="020B0604020202020204" pitchFamily="34" charset="0"/>
                <a:cs typeface="Arial" panose="020B0604020202020204" pitchFamily="34" charset="0"/>
              </a:rPr>
              <a:t> 2: </a:t>
            </a:r>
            <a:r>
              <a:rPr lang="en-US" sz="3500" dirty="0" err="1">
                <a:latin typeface="Arial" panose="020B0604020202020204" pitchFamily="34" charset="0"/>
                <a:cs typeface="Arial" panose="020B0604020202020204" pitchFamily="34" charset="0"/>
              </a:rPr>
              <a:t>Giới</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thiệu</a:t>
            </a:r>
            <a:r>
              <a:rPr lang="en-US" sz="3500" dirty="0">
                <a:latin typeface="Arial" panose="020B0604020202020204" pitchFamily="34" charset="0"/>
                <a:cs typeface="Arial" panose="020B0604020202020204" pitchFamily="34" charset="0"/>
              </a:rPr>
              <a:t> Node JS</a:t>
            </a: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2.3.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máy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chủ</a:t>
            </a:r>
            <a:endParaRPr lang="en-US" dirty="0" smtClean="0">
              <a:latin typeface="Arial" panose="020B0604020202020204" pitchFamily="34" charset="0"/>
              <a:cs typeface="Arial" panose="020B0604020202020204" pitchFamily="34" charset="0"/>
            </a:endParaRPr>
          </a:p>
          <a:p>
            <a:pPr marL="0" indent="0">
              <a:buNone/>
            </a:pP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node.js </a:t>
            </a:r>
            <a:r>
              <a:rPr lang="en-US" dirty="0" err="1">
                <a:latin typeface="Arial" panose="020B0604020202020204" pitchFamily="34" charset="0"/>
                <a:cs typeface="Arial" panose="020B0604020202020204" pitchFamily="34" charset="0"/>
              </a:rPr>
              <a:t>tao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module http </a:t>
            </a:r>
            <a:r>
              <a:rPr lang="en-US" dirty="0" err="1">
                <a:latin typeface="Arial" panose="020B0604020202020204" pitchFamily="34" charset="0"/>
                <a:cs typeface="Arial" panose="020B0604020202020204" pitchFamily="34" charset="0"/>
              </a:rPr>
              <a:t>hổ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sẵn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node.js</a:t>
            </a: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7</a:t>
            </a:fld>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09598" y="3515507"/>
            <a:ext cx="6347714" cy="2101522"/>
          </a:xfrm>
          <a:prstGeom prst="rect">
            <a:avLst/>
          </a:prstGeom>
        </p:spPr>
      </p:pic>
    </p:spTree>
    <p:extLst>
      <p:ext uri="{BB962C8B-B14F-4D97-AF65-F5344CB8AC3E}">
        <p14:creationId xmlns:p14="http://schemas.microsoft.com/office/powerpoint/2010/main" val="25395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2: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Node JS</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2.4. Console.log()</a:t>
            </a:r>
          </a:p>
          <a:p>
            <a:pPr marL="0" indent="0">
              <a:buNone/>
            </a:pPr>
            <a:r>
              <a:rPr lang="en-US" dirty="0" err="1" smtClean="0">
                <a:latin typeface="Arial" panose="020B0604020202020204" pitchFamily="34" charset="0"/>
                <a:cs typeface="Arial" panose="020B0604020202020204" pitchFamily="34" charset="0"/>
              </a:rPr>
              <a:t>Ví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a:t>
            </a:r>
            <a:r>
              <a:rPr lang="en-US" dirty="0" smtClean="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12"/>
          </p:nvPr>
        </p:nvSpPr>
        <p:spPr/>
        <p:txBody>
          <a:bodyPr/>
          <a:lstStyle/>
          <a:p>
            <a:fld id="{A4592B1E-E8EB-47B2-88F2-6D211A7B5745}" type="slidenum">
              <a:rPr lang="en-US" smtClean="0"/>
              <a:t>8</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09598" y="3439624"/>
            <a:ext cx="6347714" cy="1322705"/>
          </a:xfrm>
          <a:prstGeom prst="rect">
            <a:avLst/>
          </a:prstGeom>
        </p:spPr>
      </p:pic>
    </p:spTree>
    <p:extLst>
      <p:ext uri="{BB962C8B-B14F-4D97-AF65-F5344CB8AC3E}">
        <p14:creationId xmlns:p14="http://schemas.microsoft.com/office/powerpoint/2010/main" val="2798485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rial" panose="020B0604020202020204" pitchFamily="34" charset="0"/>
                <a:cs typeface="Arial" panose="020B0604020202020204" pitchFamily="34" charset="0"/>
              </a:rPr>
              <a:t>Chương</a:t>
            </a:r>
            <a:r>
              <a:rPr lang="en-US" sz="3500" dirty="0" smtClean="0">
                <a:latin typeface="Arial" panose="020B0604020202020204" pitchFamily="34" charset="0"/>
                <a:cs typeface="Arial" panose="020B0604020202020204" pitchFamily="34" charset="0"/>
              </a:rPr>
              <a:t> 2: </a:t>
            </a:r>
            <a:r>
              <a:rPr lang="en-US" sz="3500" dirty="0" err="1" smtClean="0">
                <a:latin typeface="Arial" panose="020B0604020202020204" pitchFamily="34" charset="0"/>
                <a:cs typeface="Arial" panose="020B0604020202020204" pitchFamily="34" charset="0"/>
              </a:rPr>
              <a:t>Giới</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thiệu</a:t>
            </a:r>
            <a:r>
              <a:rPr lang="en-US" sz="3500" dirty="0" smtClean="0">
                <a:latin typeface="Arial" panose="020B0604020202020204" pitchFamily="34" charset="0"/>
                <a:cs typeface="Arial" panose="020B0604020202020204" pitchFamily="34" charset="0"/>
              </a:rPr>
              <a:t> Node JS</a:t>
            </a:r>
            <a:endParaRPr lang="en-US"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2.4. Console.log()</a:t>
            </a:r>
          </a:p>
          <a:p>
            <a:pPr marL="0" indent="0">
              <a:buNone/>
            </a:pP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a:t>
            </a: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4592B1E-E8EB-47B2-88F2-6D211A7B5745}" type="slidenum">
              <a:rPr lang="en-US" smtClean="0"/>
              <a:t>9</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09599" y="3409734"/>
            <a:ext cx="6347714" cy="1528026"/>
          </a:xfrm>
          <a:prstGeom prst="rect">
            <a:avLst/>
          </a:prstGeom>
        </p:spPr>
      </p:pic>
    </p:spTree>
    <p:extLst>
      <p:ext uri="{BB962C8B-B14F-4D97-AF65-F5344CB8AC3E}">
        <p14:creationId xmlns:p14="http://schemas.microsoft.com/office/powerpoint/2010/main" val="1220334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228</TotalTime>
  <Words>1752</Words>
  <Application>Microsoft Office PowerPoint</Application>
  <PresentationFormat>On-screen Show (4:3)</PresentationFormat>
  <Paragraphs>283</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Trebuchet MS</vt:lpstr>
      <vt:lpstr>Wingdings 3</vt:lpstr>
      <vt:lpstr>Facet</vt:lpstr>
      <vt:lpstr>ĐỀ TÀI: TÌM HIỂU FRAMEWORK SAILJS VÀ XÂY DỰNG WEBSITE BÁN HÀNG</vt:lpstr>
      <vt:lpstr>Chương 1: Giới thiệu đề tài</vt:lpstr>
      <vt:lpstr>Chương 1: Giới thiệu đề tài</vt:lpstr>
      <vt:lpstr>Chương 1: Giới thiệu đề tài</vt:lpstr>
      <vt:lpstr>Chương 2: Giới thiệu Node JS</vt:lpstr>
      <vt:lpstr>Chương 2: Giới thiệu Node JS</vt:lpstr>
      <vt:lpstr>Chương 2: Giới thiệu Node JS</vt:lpstr>
      <vt:lpstr>Chương 2: Giới thiệu Node JS</vt:lpstr>
      <vt:lpstr>Chương 2: Giới thiệu Node JS</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3: Giới thiệu Sail JS Framework</vt:lpstr>
      <vt:lpstr>Chương 4: Giới thiệu TEMPLATE ENGINE</vt:lpstr>
      <vt:lpstr>Chương 4: Giới thiệu TEMPLATE ENGINE</vt:lpstr>
      <vt:lpstr>Chương 4: Giới thiệu TEMPLATE ENGINE</vt:lpstr>
      <vt:lpstr>Chương 5: Gói mở rộng</vt:lpstr>
      <vt:lpstr>Chương 5: Gói mở rộng</vt:lpstr>
      <vt:lpstr>Chương 5: Gói mở rộng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TÌM HIỂU FRAMEWORK SAILJS VÀ XÂY DỰNG WEBSITE BÁN HÀNG</dc:title>
  <dc:creator>Admin</dc:creator>
  <cp:lastModifiedBy>Admin</cp:lastModifiedBy>
  <cp:revision>20</cp:revision>
  <dcterms:created xsi:type="dcterms:W3CDTF">2017-07-04T14:57:46Z</dcterms:created>
  <dcterms:modified xsi:type="dcterms:W3CDTF">2017-07-04T18:46:08Z</dcterms:modified>
</cp:coreProperties>
</file>