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23" r:id="rId3"/>
    <p:sldMasterId id="2147483651" r:id="rId4"/>
    <p:sldMasterId id="2147483652" r:id="rId5"/>
    <p:sldMasterId id="2147483653" r:id="rId6"/>
    <p:sldMasterId id="2147483654" r:id="rId7"/>
  </p:sldMasterIdLst>
  <p:notesMasterIdLst>
    <p:notesMasterId r:id="rId15"/>
  </p:notesMasterIdLst>
  <p:sldIdLst>
    <p:sldId id="256" r:id="rId8"/>
    <p:sldId id="257" r:id="rId9"/>
    <p:sldId id="260" r:id="rId10"/>
    <p:sldId id="270" r:id="rId11"/>
    <p:sldId id="259" r:id="rId12"/>
    <p:sldId id="288" r:id="rId13"/>
    <p:sldId id="285" r:id="rId14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80" y="-17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58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sz="3200" dirty="0"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8876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886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5713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900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12121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81400"/>
            <a:ext cx="11201400" cy="4343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Declare your expected outcome. 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Use this format: </a:t>
            </a:r>
            <a:b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[Specific Repeatable Action] will [Expected Measurable Outcome]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24000"/>
            <a:ext cx="11201400" cy="1143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What are you trying to learn or achieve?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915400"/>
            <a:ext cx="11201400" cy="419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rgbClr val="191919"/>
                </a:solidFill>
                <a:latin typeface="Arial" pitchFamily="34" charset="0"/>
                <a:cs typeface="Arial" pitchFamily="34" charset="0"/>
                <a:sym typeface="Helvetica" charset="0"/>
              </a:rPr>
              <a:t>How will you setup this experiment?</a:t>
            </a:r>
            <a:endParaRPr lang="en-US" sz="2000" dirty="0">
              <a:solidFill>
                <a:srgbClr val="191919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514290"/>
            <a:ext cx="6400800" cy="40011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 the TITLE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6062960" y="514290"/>
            <a:ext cx="3749040" cy="40011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the NAME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1031200" y="514290"/>
            <a:ext cx="2895600" cy="38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2573000" y="1524000"/>
            <a:ext cx="11201400" cy="4343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Enter your qualitative/quantitative data.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2573000" y="6934200"/>
            <a:ext cx="11201400" cy="4038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Summarize your learning from the experiment.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2573000" y="11963400"/>
            <a:ext cx="11201400" cy="1143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What’s the next experiment?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278600" y="6400800"/>
            <a:ext cx="4191000" cy="38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[</a:t>
            </a:r>
            <a:r>
              <a:rPr lang="en-US" sz="2000" dirty="0" smtClean="0">
                <a:solidFill>
                  <a:srgbClr val="206000"/>
                </a:solidFill>
                <a:latin typeface="Arial" pitchFamily="34" charset="0"/>
                <a:cs typeface="Arial" pitchFamily="34" charset="0"/>
                <a:sym typeface="Helvetica" charset="0"/>
              </a:rPr>
              <a:t>VALIDATED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 or </a:t>
            </a:r>
            <a:r>
              <a:rPr lang="en-US" sz="20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  <a:sym typeface="Helvetica" charset="0"/>
              </a:rPr>
              <a:t>INVALIDATED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]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58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839200"/>
            <a:ext cx="11201400" cy="4267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+mn-lt"/>
                <a:cs typeface="Arial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Summarize key insights gained during this period.</a:t>
            </a:r>
          </a:p>
          <a:p>
            <a:pPr algn="l"/>
            <a:endParaRPr lang="en-US" sz="1600" dirty="0" smtClean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621768" y="1524000"/>
            <a:ext cx="11201400" cy="64008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+mn-lt"/>
                <a:cs typeface="Arial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Insert key metrics data here.</a:t>
            </a:r>
            <a:endParaRPr lang="en-US" sz="16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533400"/>
            <a:ext cx="6400800" cy="40011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 the TITLE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6062960" y="533400"/>
            <a:ext cx="2758440" cy="38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the NAME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0497800" y="533400"/>
            <a:ext cx="3429000" cy="38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733800"/>
            <a:ext cx="11201400" cy="419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aseline="0">
                <a:latin typeface="+mn-lt"/>
                <a:cs typeface="Arial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16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List the list of experiments that were run during this period.</a:t>
            </a:r>
            <a:endParaRPr lang="en-US" sz="16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1524000"/>
            <a:ext cx="11201400" cy="1295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aseline="0">
                <a:latin typeface="+mn-lt"/>
                <a:cs typeface="Arial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160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What </a:t>
            </a:r>
            <a:r>
              <a:rPr lang="en-US" sz="1600" dirty="0" smtClean="0">
                <a:solidFill>
                  <a:schemeClr val="tx1"/>
                </a:solidFill>
                <a:latin typeface="Helvetica" charset="0"/>
                <a:cs typeface="Helvetica" charset="0"/>
                <a:sym typeface="Helvetica" charset="0"/>
              </a:rPr>
              <a:t>were the key learning milestones during this reporting period?</a:t>
            </a:r>
            <a:endParaRPr lang="en-US" sz="1600" dirty="0">
              <a:solidFill>
                <a:schemeClr val="tx1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649200" y="8839200"/>
            <a:ext cx="11201400" cy="4267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+mn-lt"/>
                <a:cs typeface="Arial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Helvetica" charset="0"/>
              </a:rPr>
              <a:t>What are the next set of risks to tackle?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67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81400"/>
            <a:ext cx="11201400" cy="3200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What does the current condition look like?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24000"/>
            <a:ext cx="11201400" cy="1219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Briefly describe the risk/issue.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7778496"/>
            <a:ext cx="11201400" cy="12893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the end goal?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0"/>
            <a:ext cx="11201400" cy="32004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Get to the root cause of the issue using 5 Whys.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621768" y="1524000"/>
            <a:ext cx="11201400" cy="3276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Describe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proportional investments that will address root causes from previous step.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621768" y="5715000"/>
            <a:ext cx="11201400" cy="3276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Outline your observed results.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2621768" y="9906000"/>
            <a:ext cx="11201400" cy="3124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Is the risk/issue closed? If not what is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the follow up action?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514290"/>
            <a:ext cx="6400800" cy="40011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 the TITLE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6062960" y="514290"/>
            <a:ext cx="3749040" cy="40011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Enter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the NAME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1031200" y="514290"/>
            <a:ext cx="2895600" cy="3810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762000" indent="0">
              <a:buFontTx/>
              <a:buNone/>
              <a:defRPr/>
            </a:lvl2pPr>
            <a:lvl3pPr marL="1206500" indent="0">
              <a:buFontTx/>
              <a:buNone/>
              <a:defRPr/>
            </a:lvl3pPr>
            <a:lvl4pPr marL="1651000" indent="0">
              <a:buFontTx/>
              <a:buNone/>
              <a:defRPr/>
            </a:lvl4pPr>
            <a:lvl5pPr marL="2095500" indent="0">
              <a:buFontTx/>
              <a:buNone/>
              <a:defRPr/>
            </a:lvl5pPr>
          </a:lstStyle>
          <a:p>
            <a:pPr algn="l"/>
            <a:r>
              <a:rPr lang="en-US" sz="2000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3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hyperlink" Target="http://spark59.com" TargetMode="External"/><Relationship Id="rId5" Type="http://schemas.openxmlformats.org/officeDocument/2006/relationships/hyperlink" Target="http://www.businessmodelgeneration.com/" TargetMode="External"/><Relationship Id="rId6" Type="http://schemas.openxmlformats.org/officeDocument/2006/relationships/image" Target="../media/image2.png"/><Relationship Id="rId7" Type="http://schemas.openxmlformats.org/officeDocument/2006/relationships/slide" Target="../slides/slide1.xml"/><Relationship Id="rId8" Type="http://schemas.openxmlformats.org/officeDocument/2006/relationships/slide" Target="../slides/slide3.xml"/><Relationship Id="rId9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59.com" TargetMode="External"/><Relationship Id="rId4" Type="http://schemas.openxmlformats.org/officeDocument/2006/relationships/slide" Target="../slides/slide1.xml"/><Relationship Id="rId5" Type="http://schemas.openxmlformats.org/officeDocument/2006/relationships/slide" Target="../slides/slide3.xml"/><Relationship Id="rId6" Type="http://schemas.openxmlformats.org/officeDocument/2006/relationships/slide" Target="../slides/slide2.xml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59.com" TargetMode="External"/><Relationship Id="rId4" Type="http://schemas.openxmlformats.org/officeDocument/2006/relationships/slide" Target="../slides/slide1.xml"/><Relationship Id="rId5" Type="http://schemas.openxmlformats.org/officeDocument/2006/relationships/slide" Target="../slides/slide3.xml"/><Relationship Id="rId6" Type="http://schemas.openxmlformats.org/officeDocument/2006/relationships/slide" Target="../slides/slide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Relationship Id="rId3" Type="http://schemas.openxmlformats.org/officeDocument/2006/relationships/hyperlink" Target="http://spark59.com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59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" Target="../slides/slide3.xml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59.com" TargetMode="External"/><Relationship Id="rId4" Type="http://schemas.openxmlformats.org/officeDocument/2006/relationships/slide" Target="../slides/slide3.xml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Relationship Id="rId3" Type="http://schemas.openxmlformats.org/officeDocument/2006/relationships/slide" Target="../slides/slid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roup 1"/>
          <p:cNvGraphicFramePr>
            <a:graphicFrameLocks noGrp="1"/>
          </p:cNvGraphicFramePr>
          <p:nvPr/>
        </p:nvGraphicFramePr>
        <p:xfrm>
          <a:off x="379413" y="241300"/>
          <a:ext cx="23622000" cy="12925426"/>
        </p:xfrm>
        <a:graphic>
          <a:graphicData uri="http://schemas.openxmlformats.org/drawingml/2006/table">
            <a:tbl>
              <a:tblPr/>
              <a:tblGrid>
                <a:gridCol w="4724400"/>
                <a:gridCol w="4724400"/>
                <a:gridCol w="2362200"/>
                <a:gridCol w="2362200"/>
                <a:gridCol w="4724400"/>
                <a:gridCol w="4724400"/>
              </a:tblGrid>
              <a:tr h="4308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Existing Alternatives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Solution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Unique Value Proposition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High-Level Concept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Unfair Advantage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Customer Segments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Early Adopters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57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Key Metrics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Channels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92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Cost Structure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</a:tabLst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Revenue Streams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95400" algn="l"/>
                          <a:tab pos="1295400" algn="l"/>
                        </a:tabLst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3" name="Rectangle 39"/>
          <p:cNvSpPr>
            <a:spLocks/>
          </p:cNvSpPr>
          <p:nvPr/>
        </p:nvSpPr>
        <p:spPr bwMode="auto">
          <a:xfrm>
            <a:off x="11410950" y="11410950"/>
            <a:ext cx="1587500" cy="15875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64" name="Rectangle 40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  <a:hlinkClick r:id="rId4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65" name="Rectangle 41"/>
          <p:cNvSpPr>
            <a:spLocks/>
          </p:cNvSpPr>
          <p:nvPr/>
        </p:nvSpPr>
        <p:spPr bwMode="auto">
          <a:xfrm rot="5400000">
            <a:off x="18470563" y="6667500"/>
            <a:ext cx="11544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ts val="1200"/>
              </a:lnSpc>
            </a:pPr>
            <a:r>
              <a:rPr lang="en-US" sz="1000" dirty="0">
                <a:solidFill>
                  <a:srgbClr val="272727"/>
                </a:solidFill>
                <a:latin typeface="Helvetica" charset="0"/>
                <a:cs typeface="Helvetica" charset="0"/>
                <a:sym typeface="Helvetica" charset="0"/>
              </a:rPr>
              <a:t>Lean Canvas is adapted from The Business Model Canvas (</a:t>
            </a:r>
            <a:r>
              <a:rPr lang="en-US" sz="1000" dirty="0">
                <a:solidFill>
                  <a:srgbClr val="272727"/>
                </a:solidFill>
                <a:latin typeface="Helvetica" charset="0"/>
                <a:cs typeface="Helvetica" charset="0"/>
                <a:sym typeface="Helvetica" charset="0"/>
                <a:hlinkClick r:id="rId5"/>
              </a:rPr>
              <a:t>BusinessModelGeneration.com</a:t>
            </a:r>
            <a:r>
              <a:rPr lang="en-US" sz="1000" dirty="0">
                <a:solidFill>
                  <a:srgbClr val="272727"/>
                </a:solidFill>
                <a:latin typeface="Helvetica" charset="0"/>
                <a:cs typeface="Helvetica" charset="0"/>
                <a:sym typeface="Helvetica" charset="0"/>
              </a:rPr>
              <a:t>) and is licensed under the Creative Commons Attribution-Share Alike 3.0 Un-ported License.</a:t>
            </a:r>
          </a:p>
        </p:txBody>
      </p:sp>
      <p:sp>
        <p:nvSpPr>
          <p:cNvPr id="1066" name="Rectangle 42"/>
          <p:cNvSpPr>
            <a:spLocks/>
          </p:cNvSpPr>
          <p:nvPr/>
        </p:nvSpPr>
        <p:spPr bwMode="auto">
          <a:xfrm>
            <a:off x="487363" y="13315950"/>
            <a:ext cx="2159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Lean Canvas</a:t>
            </a:r>
          </a:p>
        </p:txBody>
      </p: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00" y="14008100"/>
            <a:ext cx="10477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8" name="Rectangle 44"/>
          <p:cNvSpPr>
            <a:spLocks/>
          </p:cNvSpPr>
          <p:nvPr/>
        </p:nvSpPr>
        <p:spPr bwMode="auto">
          <a:xfrm>
            <a:off x="5105400" y="16433800"/>
            <a:ext cx="2209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tabLst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Additional</a:t>
            </a:r>
          </a:p>
          <a:p>
            <a:pPr algn="l">
              <a:tabLst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Customer Segment</a:t>
            </a:r>
          </a:p>
        </p:txBody>
      </p:sp>
      <p:sp>
        <p:nvSpPr>
          <p:cNvPr id="1069" name="Rectangle 45"/>
          <p:cNvSpPr>
            <a:spLocks/>
          </p:cNvSpPr>
          <p:nvPr/>
        </p:nvSpPr>
        <p:spPr bwMode="auto">
          <a:xfrm>
            <a:off x="774700" y="16433800"/>
            <a:ext cx="2209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tabLst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Primary</a:t>
            </a:r>
          </a:p>
          <a:p>
            <a:pPr algn="l">
              <a:tabLst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Customer Segment</a:t>
            </a:r>
          </a:p>
        </p:txBody>
      </p:sp>
      <p:sp>
        <p:nvSpPr>
          <p:cNvPr id="1070" name="Rectangle 46"/>
          <p:cNvSpPr>
            <a:spLocks/>
          </p:cNvSpPr>
          <p:nvPr/>
        </p:nvSpPr>
        <p:spPr bwMode="auto">
          <a:xfrm>
            <a:off x="9385300" y="15011400"/>
            <a:ext cx="36957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tabLst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Use second color to distinguish the stickies of an additional customer segment.</a:t>
            </a:r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 rot="1539786">
            <a:off x="8059738" y="14592300"/>
            <a:ext cx="1287462" cy="3556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7621" y="0"/>
                  <a:pt x="9947" y="0"/>
                  <a:pt x="0" y="21600"/>
                </a:cubicBezTo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72" name="Freeform 48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0372725" y="13296900"/>
            <a:ext cx="1228725" cy="355600"/>
          </a:xfrm>
          <a:custGeom>
            <a:avLst/>
            <a:gdLst>
              <a:gd name="T0" fmla="*/ 0 w 21600"/>
              <a:gd name="T1" fmla="*/ 17550 h 21600"/>
              <a:gd name="T2" fmla="*/ 0 w 21600"/>
              <a:gd name="T3" fmla="*/ 4050 h 21600"/>
              <a:gd name="T4" fmla="*/ 1172 w 21600"/>
              <a:gd name="T5" fmla="*/ 0 h 21600"/>
              <a:gd name="T6" fmla="*/ 21600 w 21600"/>
              <a:gd name="T7" fmla="*/ 0 h 21600"/>
              <a:gd name="T8" fmla="*/ 21600 w 21600"/>
              <a:gd name="T9" fmla="*/ 21600 h 21600"/>
              <a:gd name="T10" fmla="*/ 1172 w 21600"/>
              <a:gd name="T11" fmla="*/ 21600 h 21600"/>
              <a:gd name="T12" fmla="*/ 0 w 21600"/>
              <a:gd name="T13" fmla="*/ 17550 h 21600"/>
              <a:gd name="T14" fmla="*/ 0 w 21600"/>
              <a:gd name="T15" fmla="*/ 17550 h 21600"/>
              <a:gd name="T16" fmla="*/ 0 w 21600"/>
              <a:gd name="T17" fmla="*/ 175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7550"/>
                </a:moveTo>
                <a:lnTo>
                  <a:pt x="0" y="4050"/>
                </a:lnTo>
                <a:cubicBezTo>
                  <a:pt x="0" y="1813"/>
                  <a:pt x="525" y="0"/>
                  <a:pt x="1172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172" y="21600"/>
                </a:lnTo>
                <a:cubicBezTo>
                  <a:pt x="525" y="21600"/>
                  <a:pt x="0" y="19787"/>
                  <a:pt x="0" y="17550"/>
                </a:cubicBezTo>
                <a:close/>
                <a:moveTo>
                  <a:pt x="0" y="17550"/>
                </a:moveTo>
              </a:path>
            </a:pathLst>
          </a:cu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7" action="ppaction://hlinksldjump"/>
              </a:rPr>
              <a:t>Vision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73" name="Freeform 49">
            <a:hlinkClick r:id="rId8" action="ppaction://hlinksldjump"/>
          </p:cNvPr>
          <p:cNvSpPr>
            <a:spLocks/>
          </p:cNvSpPr>
          <p:nvPr/>
        </p:nvSpPr>
        <p:spPr bwMode="auto">
          <a:xfrm>
            <a:off x="12788900" y="13296900"/>
            <a:ext cx="1228725" cy="355600"/>
          </a:xfrm>
          <a:custGeom>
            <a:avLst/>
            <a:gdLst>
              <a:gd name="T0" fmla="*/ 0 w 21600"/>
              <a:gd name="T1" fmla="*/ 0 h 21600"/>
              <a:gd name="T2" fmla="*/ 20428 w 21600"/>
              <a:gd name="T3" fmla="*/ 0 h 21600"/>
              <a:gd name="T4" fmla="*/ 21600 w 21600"/>
              <a:gd name="T5" fmla="*/ 4050 h 21600"/>
              <a:gd name="T6" fmla="*/ 21600 w 21600"/>
              <a:gd name="T7" fmla="*/ 17550 h 21600"/>
              <a:gd name="T8" fmla="*/ 20428 w 21600"/>
              <a:gd name="T9" fmla="*/ 21600 h 21600"/>
              <a:gd name="T10" fmla="*/ 0 w 21600"/>
              <a:gd name="T11" fmla="*/ 21600 h 21600"/>
              <a:gd name="T12" fmla="*/ 0 w 21600"/>
              <a:gd name="T13" fmla="*/ 0 h 21600"/>
              <a:gd name="T14" fmla="*/ 0 w 21600"/>
              <a:gd name="T1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428" y="0"/>
                </a:lnTo>
                <a:cubicBezTo>
                  <a:pt x="21075" y="0"/>
                  <a:pt x="21600" y="1813"/>
                  <a:pt x="21600" y="4050"/>
                </a:cubicBezTo>
                <a:lnTo>
                  <a:pt x="21600" y="17550"/>
                </a:lnTo>
                <a:cubicBezTo>
                  <a:pt x="21600" y="19787"/>
                  <a:pt x="21075" y="21600"/>
                  <a:pt x="20428" y="21600"/>
                </a:cubicBez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8" action="ppaction://hlinksldjump"/>
              </a:rPr>
              <a:t>Product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74" name="AutoShape 50">
            <a:hlinkClick r:id="rId9" action="ppaction://hlinksldjump"/>
          </p:cNvPr>
          <p:cNvSpPr>
            <a:spLocks/>
          </p:cNvSpPr>
          <p:nvPr/>
        </p:nvSpPr>
        <p:spPr bwMode="auto">
          <a:xfrm>
            <a:off x="11604625" y="13296900"/>
            <a:ext cx="1193800" cy="3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9" action="ppaction://hlinksldjump"/>
              </a:rPr>
              <a:t>Strategy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8" r:id="rId2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469900" y="355600"/>
            <a:ext cx="116967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sz="24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</a:rPr>
              <a:t>STRATEGY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12171363" y="557213"/>
            <a:ext cx="0" cy="12538075"/>
          </a:xfrm>
          <a:prstGeom prst="line">
            <a:avLst/>
          </a:prstGeom>
          <a:noFill/>
          <a:ln w="381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6081375" y="557213"/>
            <a:ext cx="0" cy="12538075"/>
          </a:xfrm>
          <a:prstGeom prst="line">
            <a:avLst/>
          </a:prstGeom>
          <a:noFill/>
          <a:ln w="127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6319838" y="862013"/>
            <a:ext cx="0" cy="12233275"/>
          </a:xfrm>
          <a:prstGeom prst="line">
            <a:avLst/>
          </a:prstGeom>
          <a:noFill/>
          <a:ln w="127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H="1">
            <a:off x="482600" y="557213"/>
            <a:ext cx="0" cy="12538075"/>
          </a:xfrm>
          <a:prstGeom prst="line">
            <a:avLst/>
          </a:prstGeom>
          <a:noFill/>
          <a:ln w="381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3876000" y="557213"/>
            <a:ext cx="0" cy="12538075"/>
          </a:xfrm>
          <a:prstGeom prst="line">
            <a:avLst/>
          </a:prstGeom>
          <a:noFill/>
          <a:ln w="381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5" name="Rectangle 7"/>
          <p:cNvSpPr>
            <a:spLocks/>
          </p:cNvSpPr>
          <p:nvPr/>
        </p:nvSpPr>
        <p:spPr bwMode="auto">
          <a:xfrm>
            <a:off x="6451600" y="1003300"/>
            <a:ext cx="13414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ANALOGS</a:t>
            </a:r>
          </a:p>
        </p:txBody>
      </p:sp>
      <p:sp>
        <p:nvSpPr>
          <p:cNvPr id="2056" name="Rectangle 8"/>
          <p:cNvSpPr>
            <a:spLocks/>
          </p:cNvSpPr>
          <p:nvPr/>
        </p:nvSpPr>
        <p:spPr bwMode="auto">
          <a:xfrm>
            <a:off x="12166600" y="355600"/>
            <a:ext cx="11734800" cy="50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sz="2400" b="1" dirty="0">
                <a:solidFill>
                  <a:srgbClr val="FFFFFF"/>
                </a:solidFill>
                <a:latin typeface="Helvetica" charset="0"/>
                <a:cs typeface="Helvetica" charset="0"/>
                <a:sym typeface="Helvetica" charset="0"/>
                <a:hlinkClick r:id="" action="ppaction://noaction"/>
              </a:rPr>
              <a:t>RISKS</a:t>
            </a:r>
            <a:endParaRPr lang="en-US" sz="2400" b="1" dirty="0">
              <a:solidFill>
                <a:srgbClr val="FFFF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57" name="Rectangle 9"/>
          <p:cNvSpPr>
            <a:spLocks/>
          </p:cNvSpPr>
          <p:nvPr/>
        </p:nvSpPr>
        <p:spPr bwMode="auto">
          <a:xfrm>
            <a:off x="6451600" y="6883400"/>
            <a:ext cx="13985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ANTILOGS</a:t>
            </a: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6348413" y="6673850"/>
            <a:ext cx="5818187" cy="0"/>
          </a:xfrm>
          <a:prstGeom prst="line">
            <a:avLst/>
          </a:prstGeom>
          <a:noFill/>
          <a:ln w="127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>
            <a:off x="482600" y="13087350"/>
            <a:ext cx="23406100" cy="0"/>
          </a:xfrm>
          <a:prstGeom prst="line">
            <a:avLst/>
          </a:prstGeom>
          <a:noFill/>
          <a:ln w="381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60" name="Rectangle 12"/>
          <p:cNvSpPr>
            <a:spLocks/>
          </p:cNvSpPr>
          <p:nvPr/>
        </p:nvSpPr>
        <p:spPr bwMode="auto">
          <a:xfrm>
            <a:off x="635000" y="1003300"/>
            <a:ext cx="30686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IMPLEMENTATION PLAN</a:t>
            </a:r>
          </a:p>
        </p:txBody>
      </p:sp>
      <p:sp>
        <p:nvSpPr>
          <p:cNvPr id="2061" name="Rectangle 13"/>
          <p:cNvSpPr>
            <a:spLocks/>
          </p:cNvSpPr>
          <p:nvPr/>
        </p:nvSpPr>
        <p:spPr bwMode="auto">
          <a:xfrm>
            <a:off x="12136438" y="1003300"/>
            <a:ext cx="3898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BACKLOG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9967575" y="557213"/>
            <a:ext cx="0" cy="12538075"/>
          </a:xfrm>
          <a:prstGeom prst="line">
            <a:avLst/>
          </a:prstGeom>
          <a:noFill/>
          <a:ln w="12700" cap="flat">
            <a:solidFill>
              <a:srgbClr val="19191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063" name="Rectangle 15"/>
          <p:cNvSpPr>
            <a:spLocks/>
          </p:cNvSpPr>
          <p:nvPr/>
        </p:nvSpPr>
        <p:spPr bwMode="auto">
          <a:xfrm>
            <a:off x="16089313" y="1003300"/>
            <a:ext cx="3898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IN PROGRESS</a:t>
            </a:r>
          </a:p>
        </p:txBody>
      </p:sp>
      <p:sp>
        <p:nvSpPr>
          <p:cNvPr id="2064" name="Rectangle 16"/>
          <p:cNvSpPr>
            <a:spLocks/>
          </p:cNvSpPr>
          <p:nvPr/>
        </p:nvSpPr>
        <p:spPr bwMode="auto">
          <a:xfrm>
            <a:off x="19986625" y="1003300"/>
            <a:ext cx="3898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1295400" algn="l"/>
              </a:tabLst>
            </a:pPr>
            <a:r>
              <a:rPr lang="en-US" sz="20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DONE</a:t>
            </a:r>
          </a:p>
        </p:txBody>
      </p:sp>
      <p:sp>
        <p:nvSpPr>
          <p:cNvPr id="2065" name="Rectangle 17"/>
          <p:cNvSpPr>
            <a:spLocks/>
          </p:cNvSpPr>
          <p:nvPr/>
        </p:nvSpPr>
        <p:spPr bwMode="auto">
          <a:xfrm>
            <a:off x="487363" y="13315950"/>
            <a:ext cx="2730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Strategy &amp; Risks Board</a:t>
            </a:r>
          </a:p>
        </p:txBody>
      </p:sp>
      <p:sp>
        <p:nvSpPr>
          <p:cNvPr id="2066" name="Rectangle 18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067" name="Rectangle 19"/>
          <p:cNvSpPr>
            <a:spLocks/>
          </p:cNvSpPr>
          <p:nvPr/>
        </p:nvSpPr>
        <p:spPr bwMode="auto">
          <a:xfrm rot="5400000">
            <a:off x="17772063" y="6648450"/>
            <a:ext cx="127127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Strategy &amp; Risks Board is licensed under the Creative Commons Attribution-Share Alike 3.0 Un-ported License. Analogs/Antilogs is a framework described by Randy Komisar &amp; John Mullins in their book: Getting to Plan B. </a:t>
            </a:r>
          </a:p>
        </p:txBody>
      </p:sp>
      <p:sp>
        <p:nvSpPr>
          <p:cNvPr id="2068" name="Freeform 20">
            <a:hlinkClick r:id="rId4" action="ppaction://hlinksldjump"/>
          </p:cNvPr>
          <p:cNvSpPr>
            <a:spLocks/>
          </p:cNvSpPr>
          <p:nvPr/>
        </p:nvSpPr>
        <p:spPr bwMode="auto">
          <a:xfrm>
            <a:off x="10372725" y="13296900"/>
            <a:ext cx="1228725" cy="355600"/>
          </a:xfrm>
          <a:custGeom>
            <a:avLst/>
            <a:gdLst>
              <a:gd name="T0" fmla="*/ 0 w 21600"/>
              <a:gd name="T1" fmla="*/ 17550 h 21600"/>
              <a:gd name="T2" fmla="*/ 0 w 21600"/>
              <a:gd name="T3" fmla="*/ 4050 h 21600"/>
              <a:gd name="T4" fmla="*/ 1172 w 21600"/>
              <a:gd name="T5" fmla="*/ 0 h 21600"/>
              <a:gd name="T6" fmla="*/ 21600 w 21600"/>
              <a:gd name="T7" fmla="*/ 0 h 21600"/>
              <a:gd name="T8" fmla="*/ 21600 w 21600"/>
              <a:gd name="T9" fmla="*/ 21600 h 21600"/>
              <a:gd name="T10" fmla="*/ 1172 w 21600"/>
              <a:gd name="T11" fmla="*/ 21600 h 21600"/>
              <a:gd name="T12" fmla="*/ 0 w 21600"/>
              <a:gd name="T13" fmla="*/ 17550 h 21600"/>
              <a:gd name="T14" fmla="*/ 0 w 21600"/>
              <a:gd name="T15" fmla="*/ 17550 h 21600"/>
              <a:gd name="T16" fmla="*/ 0 w 21600"/>
              <a:gd name="T17" fmla="*/ 175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7550"/>
                </a:moveTo>
                <a:lnTo>
                  <a:pt x="0" y="4050"/>
                </a:lnTo>
                <a:cubicBezTo>
                  <a:pt x="0" y="1813"/>
                  <a:pt x="525" y="0"/>
                  <a:pt x="1172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172" y="21600"/>
                </a:lnTo>
                <a:cubicBezTo>
                  <a:pt x="525" y="21600"/>
                  <a:pt x="0" y="19787"/>
                  <a:pt x="0" y="17550"/>
                </a:cubicBezTo>
                <a:close/>
                <a:moveTo>
                  <a:pt x="0" y="17550"/>
                </a:moveTo>
              </a:path>
            </a:pathLst>
          </a:cu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4" action="ppaction://hlinksldjump"/>
              </a:rPr>
              <a:t>Vision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69" name="Freeform 21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2788900" y="13296900"/>
            <a:ext cx="1228725" cy="355600"/>
          </a:xfrm>
          <a:custGeom>
            <a:avLst/>
            <a:gdLst>
              <a:gd name="T0" fmla="*/ 0 w 21600"/>
              <a:gd name="T1" fmla="*/ 0 h 21600"/>
              <a:gd name="T2" fmla="*/ 20428 w 21600"/>
              <a:gd name="T3" fmla="*/ 0 h 21600"/>
              <a:gd name="T4" fmla="*/ 21600 w 21600"/>
              <a:gd name="T5" fmla="*/ 4050 h 21600"/>
              <a:gd name="T6" fmla="*/ 21600 w 21600"/>
              <a:gd name="T7" fmla="*/ 17550 h 21600"/>
              <a:gd name="T8" fmla="*/ 20428 w 21600"/>
              <a:gd name="T9" fmla="*/ 21600 h 21600"/>
              <a:gd name="T10" fmla="*/ 0 w 21600"/>
              <a:gd name="T11" fmla="*/ 21600 h 21600"/>
              <a:gd name="T12" fmla="*/ 0 w 21600"/>
              <a:gd name="T13" fmla="*/ 0 h 21600"/>
              <a:gd name="T14" fmla="*/ 0 w 21600"/>
              <a:gd name="T1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428" y="0"/>
                </a:lnTo>
                <a:cubicBezTo>
                  <a:pt x="21075" y="0"/>
                  <a:pt x="21600" y="1813"/>
                  <a:pt x="21600" y="4050"/>
                </a:cubicBezTo>
                <a:lnTo>
                  <a:pt x="21600" y="17550"/>
                </a:lnTo>
                <a:cubicBezTo>
                  <a:pt x="21600" y="19787"/>
                  <a:pt x="21075" y="21600"/>
                  <a:pt x="20428" y="21600"/>
                </a:cubicBez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5" action="ppaction://hlinksldjump"/>
              </a:rPr>
              <a:t>Product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70" name="AutoShape 2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1604625" y="13296900"/>
            <a:ext cx="1193800" cy="3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6" action="ppaction://hlinksldjump"/>
              </a:rPr>
              <a:t>Strategy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26"/>
          <p:cNvSpPr>
            <a:spLocks/>
          </p:cNvSpPr>
          <p:nvPr/>
        </p:nvSpPr>
        <p:spPr bwMode="auto">
          <a:xfrm>
            <a:off x="487363" y="13315950"/>
            <a:ext cx="2730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Validated Learning Board</a:t>
            </a:r>
          </a:p>
        </p:txBody>
      </p:sp>
      <p:sp>
        <p:nvSpPr>
          <p:cNvPr id="3099" name="Rectangle 27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218" name="Rectangle 146"/>
          <p:cNvSpPr>
            <a:spLocks/>
          </p:cNvSpPr>
          <p:nvPr/>
        </p:nvSpPr>
        <p:spPr bwMode="auto">
          <a:xfrm>
            <a:off x="18618200" y="14566900"/>
            <a:ext cx="3467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tabLst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Validated - make the text green</a:t>
            </a:r>
          </a:p>
        </p:txBody>
      </p:sp>
      <p:sp>
        <p:nvSpPr>
          <p:cNvPr id="3219" name="Rectangle 147"/>
          <p:cNvSpPr>
            <a:spLocks/>
          </p:cNvSpPr>
          <p:nvPr/>
        </p:nvSpPr>
        <p:spPr bwMode="auto">
          <a:xfrm>
            <a:off x="18694400" y="16090900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tabLst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Invalidated - make the text red</a:t>
            </a:r>
          </a:p>
        </p:txBody>
      </p:sp>
      <p:sp>
        <p:nvSpPr>
          <p:cNvPr id="3220" name="Rectangle 148"/>
          <p:cNvSpPr>
            <a:spLocks/>
          </p:cNvSpPr>
          <p:nvPr/>
        </p:nvSpPr>
        <p:spPr bwMode="auto">
          <a:xfrm>
            <a:off x="12692063" y="14084300"/>
            <a:ext cx="44704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Move from:</a:t>
            </a: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Build == &gt; Measure when the first data is collected</a:t>
            </a: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endParaRPr lang="en-US" sz="18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Measure == &gt; Learn when the first data is collected</a:t>
            </a: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endParaRPr lang="en-US" sz="18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Current Stage ==&gt; Next Stage when the product exit criteria has been achieved</a:t>
            </a:r>
          </a:p>
        </p:txBody>
      </p:sp>
      <p:sp>
        <p:nvSpPr>
          <p:cNvPr id="3221" name="Rectangle 149"/>
          <p:cNvSpPr>
            <a:spLocks/>
          </p:cNvSpPr>
          <p:nvPr/>
        </p:nvSpPr>
        <p:spPr bwMode="auto">
          <a:xfrm>
            <a:off x="7086600" y="14071600"/>
            <a:ext cx="49657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Create links to appropriate card report:</a:t>
            </a:r>
          </a:p>
          <a:p>
            <a:pPr algn="l">
              <a:buFontTx/>
              <a:buAutoNum type="arabicPeriod"/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Select</a:t>
            </a:r>
            <a:r>
              <a:rPr lang="en-US" sz="1800" baseline="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 the note</a:t>
            </a:r>
          </a:p>
          <a:p>
            <a:pPr algn="l">
              <a:buFontTx/>
              <a:buAutoNum type="arabicPeriod"/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baseline="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Go to </a:t>
            </a:r>
            <a:r>
              <a:rPr lang="en-US" sz="1800" baseline="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Insert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/ </a:t>
            </a: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Hyperlinks</a:t>
            </a:r>
          </a:p>
          <a:p>
            <a:pPr algn="l">
              <a:buFontTx/>
              <a:buAutoNum type="arabicPeriod"/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Set “Link </a:t>
            </a: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to:” 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Place in the Document”</a:t>
            </a:r>
            <a:endParaRPr lang="en-US" sz="18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buFontTx/>
              <a:buChar char="•"/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endParaRPr lang="en-US" sz="18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buClr>
                <a:srgbClr val="191919"/>
              </a:buClr>
              <a:buSzPct val="125000"/>
              <a:buFont typeface="Helvetica" charset="0"/>
              <a:buChar char="•"/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Make sure to </a:t>
            </a:r>
            <a:r>
              <a:rPr lang="en-US" sz="18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time box </a:t>
            </a:r>
            <a:r>
              <a:rPr lang="en-US" sz="18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experiments with date.</a:t>
            </a: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endParaRPr lang="en-US" sz="18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endParaRPr lang="en-US" sz="18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>
              <a:tabLst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  <a:tab pos="1295400" algn="l"/>
              </a:tabLst>
            </a:pPr>
            <a:r>
              <a:rPr lang="en-US" sz="1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Enable guides for help aligning if needed.</a:t>
            </a:r>
          </a:p>
        </p:txBody>
      </p:sp>
      <p:sp>
        <p:nvSpPr>
          <p:cNvPr id="3222" name="Freeform 150"/>
          <p:cNvSpPr>
            <a:spLocks/>
          </p:cNvSpPr>
          <p:nvPr/>
        </p:nvSpPr>
        <p:spPr bwMode="auto">
          <a:xfrm>
            <a:off x="5621338" y="14376400"/>
            <a:ext cx="1287462" cy="3556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7621" y="0"/>
                  <a:pt x="9947" y="0"/>
                  <a:pt x="0" y="21600"/>
                </a:cubicBezTo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grpSp>
        <p:nvGrpSpPr>
          <p:cNvPr id="3225" name="Group 153"/>
          <p:cNvGrpSpPr>
            <a:grpSpLocks/>
          </p:cNvGrpSpPr>
          <p:nvPr/>
        </p:nvGrpSpPr>
        <p:grpSpPr bwMode="auto">
          <a:xfrm>
            <a:off x="508000" y="16891000"/>
            <a:ext cx="1268413" cy="355600"/>
            <a:chOff x="0" y="0"/>
            <a:chExt cx="799" cy="224"/>
          </a:xfrm>
        </p:grpSpPr>
        <p:sp>
          <p:nvSpPr>
            <p:cNvPr id="3223" name="Rectangle 151"/>
            <p:cNvSpPr>
              <a:spLocks/>
            </p:cNvSpPr>
            <p:nvPr/>
          </p:nvSpPr>
          <p:spPr bwMode="auto">
            <a:xfrm>
              <a:off x="0" y="0"/>
              <a:ext cx="224" cy="224"/>
            </a:xfrm>
            <a:prstGeom prst="rect">
              <a:avLst/>
            </a:prstGeom>
            <a:solidFill>
              <a:srgbClr val="98F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224" name="Rectangle 152"/>
            <p:cNvSpPr>
              <a:spLocks/>
            </p:cNvSpPr>
            <p:nvPr/>
          </p:nvSpPr>
          <p:spPr bwMode="auto">
            <a:xfrm>
              <a:off x="304" y="4"/>
              <a:ext cx="49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tabLst>
                  <a:tab pos="1295400" algn="l"/>
                </a:tabLst>
              </a:pPr>
              <a:r>
                <a:rPr lang="en-US" sz="14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Product</a:t>
              </a:r>
            </a:p>
          </p:txBody>
        </p:sp>
      </p:grpSp>
      <p:grpSp>
        <p:nvGrpSpPr>
          <p:cNvPr id="3228" name="Group 156"/>
          <p:cNvGrpSpPr>
            <a:grpSpLocks/>
          </p:cNvGrpSpPr>
          <p:nvPr/>
        </p:nvGrpSpPr>
        <p:grpSpPr bwMode="auto">
          <a:xfrm>
            <a:off x="3924300" y="16891000"/>
            <a:ext cx="1565275" cy="355600"/>
            <a:chOff x="0" y="0"/>
            <a:chExt cx="986" cy="224"/>
          </a:xfrm>
        </p:grpSpPr>
        <p:sp>
          <p:nvSpPr>
            <p:cNvPr id="3226" name="Rectangle 154"/>
            <p:cNvSpPr>
              <a:spLocks/>
            </p:cNvSpPr>
            <p:nvPr/>
          </p:nvSpPr>
          <p:spPr bwMode="auto">
            <a:xfrm>
              <a:off x="0" y="0"/>
              <a:ext cx="224" cy="224"/>
            </a:xfrm>
            <a:prstGeom prst="rect">
              <a:avLst/>
            </a:prstGeom>
            <a:solidFill>
              <a:srgbClr val="FDF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227" name="Rectangle 155"/>
            <p:cNvSpPr>
              <a:spLocks/>
            </p:cNvSpPr>
            <p:nvPr/>
          </p:nvSpPr>
          <p:spPr bwMode="auto">
            <a:xfrm>
              <a:off x="304" y="4"/>
              <a:ext cx="68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tabLst>
                  <a:tab pos="1295400" algn="l"/>
                </a:tabLst>
              </a:pPr>
              <a:r>
                <a:rPr lang="en-US" sz="14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Experiment</a:t>
              </a:r>
            </a:p>
          </p:txBody>
        </p:sp>
      </p:grpSp>
      <p:grpSp>
        <p:nvGrpSpPr>
          <p:cNvPr id="3231" name="Group 159"/>
          <p:cNvGrpSpPr>
            <a:grpSpLocks/>
          </p:cNvGrpSpPr>
          <p:nvPr/>
        </p:nvGrpSpPr>
        <p:grpSpPr bwMode="auto">
          <a:xfrm>
            <a:off x="2349500" y="16891000"/>
            <a:ext cx="1052513" cy="355600"/>
            <a:chOff x="0" y="0"/>
            <a:chExt cx="663" cy="224"/>
          </a:xfrm>
        </p:grpSpPr>
        <p:sp>
          <p:nvSpPr>
            <p:cNvPr id="3229" name="Rectangle 157"/>
            <p:cNvSpPr>
              <a:spLocks/>
            </p:cNvSpPr>
            <p:nvPr/>
          </p:nvSpPr>
          <p:spPr bwMode="auto">
            <a:xfrm>
              <a:off x="0" y="0"/>
              <a:ext cx="224" cy="224"/>
            </a:xfrm>
            <a:prstGeom prst="rect">
              <a:avLst/>
            </a:prstGeom>
            <a:solidFill>
              <a:srgbClr val="FFA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230" name="Rectangle 158"/>
            <p:cNvSpPr>
              <a:spLocks/>
            </p:cNvSpPr>
            <p:nvPr/>
          </p:nvSpPr>
          <p:spPr bwMode="auto">
            <a:xfrm>
              <a:off x="304" y="4"/>
              <a:ext cx="35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tabLst>
                  <a:tab pos="1295400" algn="l"/>
                </a:tabLst>
              </a:pPr>
              <a:r>
                <a:rPr lang="en-US" sz="14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Issue</a:t>
              </a:r>
            </a:p>
          </p:txBody>
        </p:sp>
      </p:grpSp>
      <p:sp>
        <p:nvSpPr>
          <p:cNvPr id="3232" name="Freeform 160">
            <a:hlinkClick r:id="rId4" action="ppaction://hlinksldjump"/>
          </p:cNvPr>
          <p:cNvSpPr>
            <a:spLocks/>
          </p:cNvSpPr>
          <p:nvPr/>
        </p:nvSpPr>
        <p:spPr bwMode="auto">
          <a:xfrm>
            <a:off x="10372725" y="13296900"/>
            <a:ext cx="1228725" cy="355600"/>
          </a:xfrm>
          <a:custGeom>
            <a:avLst/>
            <a:gdLst>
              <a:gd name="T0" fmla="*/ 0 w 21600"/>
              <a:gd name="T1" fmla="*/ 17550 h 21600"/>
              <a:gd name="T2" fmla="*/ 0 w 21600"/>
              <a:gd name="T3" fmla="*/ 4050 h 21600"/>
              <a:gd name="T4" fmla="*/ 1172 w 21600"/>
              <a:gd name="T5" fmla="*/ 0 h 21600"/>
              <a:gd name="T6" fmla="*/ 21600 w 21600"/>
              <a:gd name="T7" fmla="*/ 0 h 21600"/>
              <a:gd name="T8" fmla="*/ 21600 w 21600"/>
              <a:gd name="T9" fmla="*/ 21600 h 21600"/>
              <a:gd name="T10" fmla="*/ 1172 w 21600"/>
              <a:gd name="T11" fmla="*/ 21600 h 21600"/>
              <a:gd name="T12" fmla="*/ 0 w 21600"/>
              <a:gd name="T13" fmla="*/ 17550 h 21600"/>
              <a:gd name="T14" fmla="*/ 0 w 21600"/>
              <a:gd name="T15" fmla="*/ 17550 h 21600"/>
              <a:gd name="T16" fmla="*/ 0 w 21600"/>
              <a:gd name="T17" fmla="*/ 1755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0" y="17550"/>
                </a:moveTo>
                <a:lnTo>
                  <a:pt x="0" y="4050"/>
                </a:lnTo>
                <a:cubicBezTo>
                  <a:pt x="0" y="1813"/>
                  <a:pt x="525" y="0"/>
                  <a:pt x="1172" y="0"/>
                </a:cubicBezTo>
                <a:lnTo>
                  <a:pt x="21600" y="0"/>
                </a:lnTo>
                <a:lnTo>
                  <a:pt x="21600" y="21600"/>
                </a:lnTo>
                <a:lnTo>
                  <a:pt x="1172" y="21600"/>
                </a:lnTo>
                <a:cubicBezTo>
                  <a:pt x="525" y="21600"/>
                  <a:pt x="0" y="19787"/>
                  <a:pt x="0" y="17550"/>
                </a:cubicBezTo>
                <a:close/>
                <a:moveTo>
                  <a:pt x="0" y="17550"/>
                </a:moveTo>
              </a:path>
            </a:pathLst>
          </a:cu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4" action="ppaction://hlinksldjump"/>
              </a:rPr>
              <a:t>Vision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233" name="Freeform 161">
            <a:hlinkClick r:id="rId5" action="ppaction://hlinksldjump"/>
          </p:cNvPr>
          <p:cNvSpPr>
            <a:spLocks/>
          </p:cNvSpPr>
          <p:nvPr/>
        </p:nvSpPr>
        <p:spPr bwMode="auto">
          <a:xfrm>
            <a:off x="12788900" y="13296900"/>
            <a:ext cx="1228725" cy="355600"/>
          </a:xfrm>
          <a:custGeom>
            <a:avLst/>
            <a:gdLst>
              <a:gd name="T0" fmla="*/ 0 w 21600"/>
              <a:gd name="T1" fmla="*/ 0 h 21600"/>
              <a:gd name="T2" fmla="*/ 20428 w 21600"/>
              <a:gd name="T3" fmla="*/ 0 h 21600"/>
              <a:gd name="T4" fmla="*/ 21600 w 21600"/>
              <a:gd name="T5" fmla="*/ 4050 h 21600"/>
              <a:gd name="T6" fmla="*/ 21600 w 21600"/>
              <a:gd name="T7" fmla="*/ 17550 h 21600"/>
              <a:gd name="T8" fmla="*/ 20428 w 21600"/>
              <a:gd name="T9" fmla="*/ 21600 h 21600"/>
              <a:gd name="T10" fmla="*/ 0 w 21600"/>
              <a:gd name="T11" fmla="*/ 21600 h 21600"/>
              <a:gd name="T12" fmla="*/ 0 w 21600"/>
              <a:gd name="T13" fmla="*/ 0 h 21600"/>
              <a:gd name="T14" fmla="*/ 0 w 21600"/>
              <a:gd name="T1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0428" y="0"/>
                </a:lnTo>
                <a:cubicBezTo>
                  <a:pt x="21075" y="0"/>
                  <a:pt x="21600" y="1813"/>
                  <a:pt x="21600" y="4050"/>
                </a:cubicBezTo>
                <a:lnTo>
                  <a:pt x="21600" y="17550"/>
                </a:lnTo>
                <a:cubicBezTo>
                  <a:pt x="21600" y="19787"/>
                  <a:pt x="21075" y="21600"/>
                  <a:pt x="20428" y="21600"/>
                </a:cubicBez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5" action="ppaction://hlinksldjump"/>
              </a:rPr>
              <a:t>Product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234" name="AutoShape 162">
            <a:hlinkClick r:id="rId6" action="ppaction://hlinksldjump"/>
          </p:cNvPr>
          <p:cNvSpPr>
            <a:spLocks/>
          </p:cNvSpPr>
          <p:nvPr/>
        </p:nvSpPr>
        <p:spPr bwMode="auto">
          <a:xfrm>
            <a:off x="11604625" y="13296900"/>
            <a:ext cx="1193800" cy="355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868686"/>
              </a:gs>
              <a:gs pos="50777">
                <a:srgbClr val="464646"/>
              </a:gs>
              <a:gs pos="53368">
                <a:srgbClr val="383838"/>
              </a:gs>
              <a:gs pos="100000">
                <a:srgbClr val="454645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>
                <a:alpha val="23999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200" b="1" u="sng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  <a:hlinkClick r:id="rId6" action="ppaction://hlinksldjump"/>
              </a:rPr>
              <a:t>Strategy</a:t>
            </a:r>
            <a:endParaRPr lang="en-US" sz="1200" b="1" u="sng" dirty="0">
              <a:solidFill>
                <a:srgbClr val="F1F1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302000" y="215900"/>
            <a:ext cx="17780000" cy="129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  <a:hlinkClick r:id="rId3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181100" y="317500"/>
            <a:ext cx="4318000" cy="546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219200" y="322263"/>
            <a:ext cx="40052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EXPERIMENT REPORT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495300" y="1092200"/>
          <a:ext cx="11430000" cy="1676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Background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9" name="Rectangle 9"/>
          <p:cNvSpPr>
            <a:spLocks/>
          </p:cNvSpPr>
          <p:nvPr/>
        </p:nvSpPr>
        <p:spPr bwMode="auto">
          <a:xfrm>
            <a:off x="15151100" y="446088"/>
            <a:ext cx="9318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Author:</a:t>
            </a:r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6273800" y="458788"/>
            <a:ext cx="6492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Title:</a:t>
            </a:r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20002500" y="446088"/>
            <a:ext cx="10969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Created:</a:t>
            </a:r>
          </a:p>
        </p:txBody>
      </p:sp>
      <p:graphicFrame>
        <p:nvGraphicFramePr>
          <p:cNvPr id="5132" name="Group 12"/>
          <p:cNvGraphicFramePr>
            <a:graphicFrameLocks noGrp="1"/>
          </p:cNvGraphicFramePr>
          <p:nvPr/>
        </p:nvGraphicFramePr>
        <p:xfrm>
          <a:off x="495300" y="84201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Details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8" name="Group 18"/>
          <p:cNvGraphicFramePr>
            <a:graphicFrameLocks noGrp="1"/>
          </p:cNvGraphicFramePr>
          <p:nvPr/>
        </p:nvGraphicFramePr>
        <p:xfrm>
          <a:off x="495300" y="32004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Falsifiable Hypotheses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4" name="Group 24"/>
          <p:cNvGraphicFramePr>
            <a:graphicFrameLocks noGrp="1"/>
          </p:cNvGraphicFramePr>
          <p:nvPr/>
        </p:nvGraphicFramePr>
        <p:xfrm>
          <a:off x="12446000" y="63246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Validated Learning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0" name="Group 30"/>
          <p:cNvGraphicFramePr>
            <a:graphicFrameLocks noGrp="1"/>
          </p:cNvGraphicFramePr>
          <p:nvPr/>
        </p:nvGraphicFramePr>
        <p:xfrm>
          <a:off x="12446000" y="11430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Results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6" name="Rectangle 36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1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388" y="6426200"/>
            <a:ext cx="3810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8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300" y="8483600"/>
            <a:ext cx="3984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9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188" y="1168400"/>
            <a:ext cx="342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60" name="Freeform 40">
            <a:hlinkClick r:id="rId7" action="ppaction://hlinksldjump"/>
          </p:cNvPr>
          <p:cNvSpPr>
            <a:spLocks/>
          </p:cNvSpPr>
          <p:nvPr/>
        </p:nvSpPr>
        <p:spPr bwMode="auto">
          <a:xfrm>
            <a:off x="152400" y="152400"/>
            <a:ext cx="835025" cy="355600"/>
          </a:xfrm>
          <a:custGeom>
            <a:avLst/>
            <a:gdLst>
              <a:gd name="T0" fmla="*/ 3942 w 21600"/>
              <a:gd name="T1" fmla="*/ 0 h 21600"/>
              <a:gd name="T2" fmla="*/ 19875 w 21600"/>
              <a:gd name="T3" fmla="*/ 0 h 21600"/>
              <a:gd name="T4" fmla="*/ 21600 w 21600"/>
              <a:gd name="T5" fmla="*/ 3240 h 21600"/>
              <a:gd name="T6" fmla="*/ 21600 w 21600"/>
              <a:gd name="T7" fmla="*/ 18360 h 21600"/>
              <a:gd name="T8" fmla="*/ 19875 w 21600"/>
              <a:gd name="T9" fmla="*/ 21600 h 21600"/>
              <a:gd name="T10" fmla="*/ 3942 w 21600"/>
              <a:gd name="T11" fmla="*/ 21600 h 21600"/>
              <a:gd name="T12" fmla="*/ 0 w 21600"/>
              <a:gd name="T13" fmla="*/ 11103 h 21600"/>
              <a:gd name="T14" fmla="*/ 3942 w 21600"/>
              <a:gd name="T15" fmla="*/ 0 h 21600"/>
              <a:gd name="T16" fmla="*/ 3942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3942" y="0"/>
                </a:moveTo>
                <a:lnTo>
                  <a:pt x="19875" y="0"/>
                </a:lnTo>
                <a:cubicBezTo>
                  <a:pt x="20828" y="0"/>
                  <a:pt x="21600" y="1451"/>
                  <a:pt x="21600" y="3240"/>
                </a:cubicBezTo>
                <a:lnTo>
                  <a:pt x="21600" y="18360"/>
                </a:lnTo>
                <a:cubicBezTo>
                  <a:pt x="21600" y="20149"/>
                  <a:pt x="20828" y="21600"/>
                  <a:pt x="19875" y="21600"/>
                </a:cubicBezTo>
                <a:lnTo>
                  <a:pt x="3942" y="21600"/>
                </a:lnTo>
                <a:cubicBezTo>
                  <a:pt x="2990" y="21600"/>
                  <a:pt x="0" y="11103"/>
                  <a:pt x="0" y="11103"/>
                </a:cubicBezTo>
                <a:cubicBezTo>
                  <a:pt x="0" y="11103"/>
                  <a:pt x="2990" y="0"/>
                  <a:pt x="3942" y="0"/>
                </a:cubicBezTo>
                <a:close/>
                <a:moveTo>
                  <a:pt x="3942" y="0"/>
                </a:moveTo>
              </a:path>
            </a:pathLst>
          </a:cu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Back</a:t>
            </a:r>
          </a:p>
        </p:txBody>
      </p:sp>
      <p:graphicFrame>
        <p:nvGraphicFramePr>
          <p:cNvPr id="5161" name="Group 41"/>
          <p:cNvGraphicFramePr>
            <a:graphicFrameLocks noGrp="1"/>
          </p:cNvGraphicFramePr>
          <p:nvPr/>
        </p:nvGraphicFramePr>
        <p:xfrm>
          <a:off x="12446000" y="11544300"/>
          <a:ext cx="11430000" cy="1676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Next Action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Group 1"/>
          <p:cNvGraphicFramePr>
            <a:graphicFrameLocks noGrp="1"/>
          </p:cNvGraphicFramePr>
          <p:nvPr/>
        </p:nvGraphicFramePr>
        <p:xfrm>
          <a:off x="495300" y="1092200"/>
          <a:ext cx="11430000" cy="18542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185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Background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1" name="Group 7"/>
          <p:cNvGraphicFramePr>
            <a:graphicFrameLocks noGrp="1"/>
          </p:cNvGraphicFramePr>
          <p:nvPr/>
        </p:nvGraphicFramePr>
        <p:xfrm>
          <a:off x="12496800" y="1092200"/>
          <a:ext cx="11430000" cy="7010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701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Key Metrics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57" name="Group 13"/>
          <p:cNvGraphicFramePr>
            <a:graphicFrameLocks noGrp="1"/>
          </p:cNvGraphicFramePr>
          <p:nvPr/>
        </p:nvGraphicFramePr>
        <p:xfrm>
          <a:off x="12484100" y="84201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Risks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3" name="Rectangle 19"/>
          <p:cNvSpPr>
            <a:spLocks/>
          </p:cNvSpPr>
          <p:nvPr/>
        </p:nvSpPr>
        <p:spPr bwMode="auto">
          <a:xfrm>
            <a:off x="20477163" y="13296900"/>
            <a:ext cx="389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Lean Stack</a:t>
            </a:r>
            <a:r>
              <a:rPr lang="en-US" sz="18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</a:rPr>
              <a:t>by </a:t>
            </a:r>
            <a:r>
              <a:rPr lang="en-US" sz="1400" dirty="0">
                <a:solidFill>
                  <a:srgbClr val="535353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Spark59.com</a:t>
            </a:r>
            <a:endParaRPr lang="en-US" sz="1400" dirty="0">
              <a:solidFill>
                <a:srgbClr val="535353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164" name="Rectangle 20"/>
          <p:cNvSpPr>
            <a:spLocks/>
          </p:cNvSpPr>
          <p:nvPr/>
        </p:nvSpPr>
        <p:spPr bwMode="auto">
          <a:xfrm>
            <a:off x="15151100" y="446088"/>
            <a:ext cx="9318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Author:</a:t>
            </a:r>
          </a:p>
        </p:txBody>
      </p:sp>
      <p:sp>
        <p:nvSpPr>
          <p:cNvPr id="6165" name="Rectangle 21"/>
          <p:cNvSpPr>
            <a:spLocks/>
          </p:cNvSpPr>
          <p:nvPr/>
        </p:nvSpPr>
        <p:spPr bwMode="auto">
          <a:xfrm>
            <a:off x="6273800" y="458788"/>
            <a:ext cx="6492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Title:</a:t>
            </a:r>
          </a:p>
        </p:txBody>
      </p:sp>
      <p:sp>
        <p:nvSpPr>
          <p:cNvPr id="6166" name="Rectangle 22"/>
          <p:cNvSpPr>
            <a:spLocks/>
          </p:cNvSpPr>
          <p:nvPr/>
        </p:nvSpPr>
        <p:spPr bwMode="auto">
          <a:xfrm>
            <a:off x="18973800" y="446088"/>
            <a:ext cx="15541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Time Range:</a:t>
            </a:r>
          </a:p>
        </p:txBody>
      </p:sp>
      <p:sp>
        <p:nvSpPr>
          <p:cNvPr id="6167" name="Freeform 23">
            <a:hlinkClick r:id="rId4" action="ppaction://hlinksldjump"/>
          </p:cNvPr>
          <p:cNvSpPr>
            <a:spLocks/>
          </p:cNvSpPr>
          <p:nvPr/>
        </p:nvSpPr>
        <p:spPr bwMode="auto">
          <a:xfrm>
            <a:off x="152400" y="152400"/>
            <a:ext cx="835025" cy="355600"/>
          </a:xfrm>
          <a:custGeom>
            <a:avLst/>
            <a:gdLst>
              <a:gd name="T0" fmla="*/ 3942 w 21600"/>
              <a:gd name="T1" fmla="*/ 0 h 21600"/>
              <a:gd name="T2" fmla="*/ 19875 w 21600"/>
              <a:gd name="T3" fmla="*/ 0 h 21600"/>
              <a:gd name="T4" fmla="*/ 21600 w 21600"/>
              <a:gd name="T5" fmla="*/ 3240 h 21600"/>
              <a:gd name="T6" fmla="*/ 21600 w 21600"/>
              <a:gd name="T7" fmla="*/ 18360 h 21600"/>
              <a:gd name="T8" fmla="*/ 19875 w 21600"/>
              <a:gd name="T9" fmla="*/ 21600 h 21600"/>
              <a:gd name="T10" fmla="*/ 3942 w 21600"/>
              <a:gd name="T11" fmla="*/ 21600 h 21600"/>
              <a:gd name="T12" fmla="*/ 0 w 21600"/>
              <a:gd name="T13" fmla="*/ 11103 h 21600"/>
              <a:gd name="T14" fmla="*/ 3942 w 21600"/>
              <a:gd name="T15" fmla="*/ 0 h 21600"/>
              <a:gd name="T16" fmla="*/ 3942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3942" y="0"/>
                </a:moveTo>
                <a:lnTo>
                  <a:pt x="19875" y="0"/>
                </a:lnTo>
                <a:cubicBezTo>
                  <a:pt x="20828" y="0"/>
                  <a:pt x="21600" y="1451"/>
                  <a:pt x="21600" y="3240"/>
                </a:cubicBezTo>
                <a:lnTo>
                  <a:pt x="21600" y="18360"/>
                </a:lnTo>
                <a:cubicBezTo>
                  <a:pt x="21600" y="20149"/>
                  <a:pt x="20828" y="21600"/>
                  <a:pt x="19875" y="21600"/>
                </a:cubicBezTo>
                <a:lnTo>
                  <a:pt x="3942" y="21600"/>
                </a:lnTo>
                <a:cubicBezTo>
                  <a:pt x="2990" y="21600"/>
                  <a:pt x="0" y="11103"/>
                  <a:pt x="0" y="11103"/>
                </a:cubicBezTo>
                <a:cubicBezTo>
                  <a:pt x="0" y="11103"/>
                  <a:pt x="2990" y="0"/>
                  <a:pt x="3942" y="0"/>
                </a:cubicBezTo>
                <a:close/>
                <a:moveTo>
                  <a:pt x="3942" y="0"/>
                </a:moveTo>
              </a:path>
            </a:pathLst>
          </a:cu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Back</a:t>
            </a:r>
          </a:p>
        </p:txBody>
      </p:sp>
      <p:graphicFrame>
        <p:nvGraphicFramePr>
          <p:cNvPr id="6168" name="Group 24"/>
          <p:cNvGraphicFramePr>
            <a:graphicFrameLocks noGrp="1"/>
          </p:cNvGraphicFramePr>
          <p:nvPr/>
        </p:nvGraphicFramePr>
        <p:xfrm>
          <a:off x="495300" y="32766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Experiments 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74" name="Group 30"/>
          <p:cNvGraphicFramePr>
            <a:graphicFrameLocks noGrp="1"/>
          </p:cNvGraphicFramePr>
          <p:nvPr/>
        </p:nvGraphicFramePr>
        <p:xfrm>
          <a:off x="495300" y="8420100"/>
          <a:ext cx="11430000" cy="4826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482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Validated Learning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latin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0" name="Rectangle 36"/>
          <p:cNvSpPr>
            <a:spLocks/>
          </p:cNvSpPr>
          <p:nvPr/>
        </p:nvSpPr>
        <p:spPr bwMode="auto">
          <a:xfrm>
            <a:off x="1181100" y="317500"/>
            <a:ext cx="4318000" cy="5461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181" name="Rectangle 37"/>
          <p:cNvSpPr>
            <a:spLocks/>
          </p:cNvSpPr>
          <p:nvPr/>
        </p:nvSpPr>
        <p:spPr bwMode="auto">
          <a:xfrm>
            <a:off x="1219200" y="322263"/>
            <a:ext cx="3754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25000"/>
              </a:lnSpc>
            </a:pPr>
            <a:r>
              <a:rPr lang="en-US" sz="28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PROGRESS REPORT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Group 1"/>
          <p:cNvGraphicFramePr>
            <a:graphicFrameLocks noGrp="1"/>
          </p:cNvGraphicFramePr>
          <p:nvPr/>
        </p:nvGraphicFramePr>
        <p:xfrm>
          <a:off x="495300" y="1092200"/>
          <a:ext cx="11430000" cy="17526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Background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75" name="Group 7"/>
          <p:cNvGraphicFramePr>
            <a:graphicFrameLocks noGrp="1"/>
          </p:cNvGraphicFramePr>
          <p:nvPr/>
        </p:nvGraphicFramePr>
        <p:xfrm>
          <a:off x="495300" y="3136900"/>
          <a:ext cx="11430000" cy="38354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383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Current Condition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1" name="Group 13"/>
          <p:cNvGraphicFramePr>
            <a:graphicFrameLocks noGrp="1"/>
          </p:cNvGraphicFramePr>
          <p:nvPr/>
        </p:nvGraphicFramePr>
        <p:xfrm>
          <a:off x="495300" y="9512300"/>
          <a:ext cx="11430000" cy="36703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367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Root-cause Analysis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7" name="Group 19"/>
          <p:cNvGraphicFramePr>
            <a:graphicFrameLocks noGrp="1"/>
          </p:cNvGraphicFramePr>
          <p:nvPr/>
        </p:nvGraphicFramePr>
        <p:xfrm>
          <a:off x="12496800" y="1092200"/>
          <a:ext cx="11430000" cy="38735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387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Countermeasures 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3" name="Group 25"/>
          <p:cNvGraphicFramePr>
            <a:graphicFrameLocks noGrp="1"/>
          </p:cNvGraphicFramePr>
          <p:nvPr/>
        </p:nvGraphicFramePr>
        <p:xfrm>
          <a:off x="12496800" y="5283200"/>
          <a:ext cx="11430000" cy="39243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392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Effect Confirmation 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" name="Group 31"/>
          <p:cNvGraphicFramePr>
            <a:graphicFrameLocks noGrp="1"/>
          </p:cNvGraphicFramePr>
          <p:nvPr/>
        </p:nvGraphicFramePr>
        <p:xfrm>
          <a:off x="12496800" y="9512300"/>
          <a:ext cx="11430000" cy="36703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367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Follow-up Actions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05" name="Group 37"/>
          <p:cNvGraphicFramePr>
            <a:graphicFrameLocks noGrp="1"/>
          </p:cNvGraphicFramePr>
          <p:nvPr/>
        </p:nvGraphicFramePr>
        <p:xfrm>
          <a:off x="495300" y="7302500"/>
          <a:ext cx="11430000" cy="1905000"/>
        </p:xfrm>
        <a:graphic>
          <a:graphicData uri="http://schemas.openxmlformats.org/drawingml/2006/table">
            <a:tbl>
              <a:tblPr/>
              <a:tblGrid>
                <a:gridCol w="11430000"/>
              </a:tblGrid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Target Condition</a:t>
                      </a:r>
                    </a:p>
                  </a:txBody>
                  <a:tcPr marL="76200" marR="76200" marT="76200" marB="762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1181100" y="317500"/>
            <a:ext cx="4267200" cy="546100"/>
            <a:chOff x="0" y="0"/>
            <a:chExt cx="2688" cy="344"/>
          </a:xfrm>
        </p:grpSpPr>
        <p:sp>
          <p:nvSpPr>
            <p:cNvPr id="7211" name="Rectangle 43"/>
            <p:cNvSpPr>
              <a:spLocks/>
            </p:cNvSpPr>
            <p:nvPr/>
          </p:nvSpPr>
          <p:spPr bwMode="auto">
            <a:xfrm>
              <a:off x="0" y="0"/>
              <a:ext cx="2688" cy="344"/>
            </a:xfrm>
            <a:prstGeom prst="rect">
              <a:avLst/>
            </a:prstGeom>
            <a:solidFill>
              <a:srgbClr val="FFA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7212" name="Rectangle 44"/>
            <p:cNvSpPr>
              <a:spLocks/>
            </p:cNvSpPr>
            <p:nvPr/>
          </p:nvSpPr>
          <p:spPr bwMode="auto">
            <a:xfrm>
              <a:off x="24" y="7"/>
              <a:ext cx="251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sz="2800" b="1" dirty="0" smtClean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RISK </a:t>
              </a:r>
              <a:r>
                <a:rPr lang="en-US" sz="28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&amp; ISSUE REPORT</a:t>
              </a:r>
            </a:p>
          </p:txBody>
        </p:sp>
      </p:grpSp>
      <p:sp>
        <p:nvSpPr>
          <p:cNvPr id="7214" name="Rectangle 46"/>
          <p:cNvSpPr>
            <a:spLocks/>
          </p:cNvSpPr>
          <p:nvPr/>
        </p:nvSpPr>
        <p:spPr bwMode="auto">
          <a:xfrm>
            <a:off x="15151100" y="446088"/>
            <a:ext cx="9318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Author:</a:t>
            </a:r>
          </a:p>
        </p:txBody>
      </p:sp>
      <p:sp>
        <p:nvSpPr>
          <p:cNvPr id="7215" name="Rectangle 47"/>
          <p:cNvSpPr>
            <a:spLocks/>
          </p:cNvSpPr>
          <p:nvPr/>
        </p:nvSpPr>
        <p:spPr bwMode="auto">
          <a:xfrm>
            <a:off x="6273800" y="458788"/>
            <a:ext cx="6492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Title:</a:t>
            </a:r>
          </a:p>
        </p:txBody>
      </p:sp>
      <p:sp>
        <p:nvSpPr>
          <p:cNvPr id="7216" name="Rectangle 48"/>
          <p:cNvSpPr>
            <a:spLocks/>
          </p:cNvSpPr>
          <p:nvPr/>
        </p:nvSpPr>
        <p:spPr bwMode="auto">
          <a:xfrm>
            <a:off x="20002500" y="446088"/>
            <a:ext cx="10969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2000" dirty="0">
                <a:solidFill>
                  <a:srgbClr val="191919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rPr>
              <a:t>Created:</a:t>
            </a:r>
          </a:p>
        </p:txBody>
      </p:sp>
      <p:sp>
        <p:nvSpPr>
          <p:cNvPr id="7217" name="Freeform 49">
            <a:hlinkClick r:id="rId3" action="ppaction://hlinksldjump"/>
          </p:cNvPr>
          <p:cNvSpPr>
            <a:spLocks/>
          </p:cNvSpPr>
          <p:nvPr/>
        </p:nvSpPr>
        <p:spPr bwMode="auto">
          <a:xfrm>
            <a:off x="152400" y="152400"/>
            <a:ext cx="835025" cy="355600"/>
          </a:xfrm>
          <a:custGeom>
            <a:avLst/>
            <a:gdLst>
              <a:gd name="T0" fmla="*/ 3942 w 21600"/>
              <a:gd name="T1" fmla="*/ 0 h 21600"/>
              <a:gd name="T2" fmla="*/ 19875 w 21600"/>
              <a:gd name="T3" fmla="*/ 0 h 21600"/>
              <a:gd name="T4" fmla="*/ 21600 w 21600"/>
              <a:gd name="T5" fmla="*/ 3240 h 21600"/>
              <a:gd name="T6" fmla="*/ 21600 w 21600"/>
              <a:gd name="T7" fmla="*/ 18360 h 21600"/>
              <a:gd name="T8" fmla="*/ 19875 w 21600"/>
              <a:gd name="T9" fmla="*/ 21600 h 21600"/>
              <a:gd name="T10" fmla="*/ 3942 w 21600"/>
              <a:gd name="T11" fmla="*/ 21600 h 21600"/>
              <a:gd name="T12" fmla="*/ 0 w 21600"/>
              <a:gd name="T13" fmla="*/ 11103 h 21600"/>
              <a:gd name="T14" fmla="*/ 3942 w 21600"/>
              <a:gd name="T15" fmla="*/ 0 h 21600"/>
              <a:gd name="T16" fmla="*/ 3942 w 21600"/>
              <a:gd name="T1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0" h="21600">
                <a:moveTo>
                  <a:pt x="3942" y="0"/>
                </a:moveTo>
                <a:lnTo>
                  <a:pt x="19875" y="0"/>
                </a:lnTo>
                <a:cubicBezTo>
                  <a:pt x="20828" y="0"/>
                  <a:pt x="21600" y="1451"/>
                  <a:pt x="21600" y="3240"/>
                </a:cubicBezTo>
                <a:lnTo>
                  <a:pt x="21600" y="18360"/>
                </a:lnTo>
                <a:cubicBezTo>
                  <a:pt x="21600" y="20149"/>
                  <a:pt x="20828" y="21600"/>
                  <a:pt x="19875" y="21600"/>
                </a:cubicBezTo>
                <a:lnTo>
                  <a:pt x="3942" y="21600"/>
                </a:lnTo>
                <a:cubicBezTo>
                  <a:pt x="2990" y="21600"/>
                  <a:pt x="0" y="11103"/>
                  <a:pt x="0" y="11103"/>
                </a:cubicBezTo>
                <a:cubicBezTo>
                  <a:pt x="0" y="11103"/>
                  <a:pt x="2990" y="0"/>
                  <a:pt x="3942" y="0"/>
                </a:cubicBezTo>
                <a:close/>
                <a:moveTo>
                  <a:pt x="3942" y="0"/>
                </a:moveTo>
              </a:path>
            </a:pathLst>
          </a:custGeom>
          <a:gradFill rotWithShape="0">
            <a:gsLst>
              <a:gs pos="0">
                <a:srgbClr val="6C6C6C"/>
              </a:gs>
              <a:gs pos="48705">
                <a:srgbClr val="232323"/>
              </a:gs>
              <a:gs pos="50777">
                <a:srgbClr val="141414"/>
              </a:gs>
              <a:gs pos="50777">
                <a:srgbClr val="050505"/>
              </a:gs>
              <a:gs pos="100000">
                <a:srgbClr val="000000"/>
              </a:gs>
            </a:gsLst>
            <a:lin ang="5400000" scaled="1"/>
          </a:gradFill>
          <a:ln w="12700" cap="flat">
            <a:solidFill>
              <a:srgbClr val="070707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rgbClr val="FFFFFF">
                <a:alpha val="23999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200" b="1" dirty="0">
                <a:solidFill>
                  <a:srgbClr val="F1F1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cs typeface="Helvetica" charset="0"/>
                <a:sym typeface="Helvetica" charset="0"/>
              </a:rPr>
              <a:t>Back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206500" y="141859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1905000" y="146050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2578100" y="152019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5778500" y="14185900"/>
            <a:ext cx="1397000" cy="1397000"/>
          </a:xfrm>
          <a:prstGeom prst="rect">
            <a:avLst/>
          </a:prstGeom>
          <a:solidFill>
            <a:srgbClr val="47BFFF"/>
          </a:solidFill>
          <a:ln w="9525" cap="flat">
            <a:solidFill>
              <a:srgbClr val="358CB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6477000" y="14605000"/>
            <a:ext cx="1397000" cy="1397000"/>
          </a:xfrm>
          <a:prstGeom prst="rect">
            <a:avLst/>
          </a:prstGeom>
          <a:solidFill>
            <a:srgbClr val="47BFFF"/>
          </a:solidFill>
          <a:ln w="9525" cap="flat">
            <a:solidFill>
              <a:srgbClr val="358CB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7150100" y="15201900"/>
            <a:ext cx="1397000" cy="1397000"/>
          </a:xfrm>
          <a:prstGeom prst="rect">
            <a:avLst/>
          </a:prstGeom>
          <a:solidFill>
            <a:srgbClr val="47BFFF"/>
          </a:solidFill>
          <a:ln w="9525" cap="flat">
            <a:solidFill>
              <a:srgbClr val="358CB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19939000" y="13081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21132800" y="2019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1" name="Rectangle 9"/>
          <p:cNvSpPr>
            <a:spLocks/>
          </p:cNvSpPr>
          <p:nvPr/>
        </p:nvSpPr>
        <p:spPr bwMode="auto">
          <a:xfrm>
            <a:off x="22352000" y="2908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2" name="Rectangle 10"/>
          <p:cNvSpPr>
            <a:spLocks/>
          </p:cNvSpPr>
          <p:nvPr/>
        </p:nvSpPr>
        <p:spPr bwMode="auto">
          <a:xfrm>
            <a:off x="20955000" y="68580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3" name="Rectangle 11"/>
          <p:cNvSpPr>
            <a:spLocks/>
          </p:cNvSpPr>
          <p:nvPr/>
        </p:nvSpPr>
        <p:spPr bwMode="auto">
          <a:xfrm>
            <a:off x="736600" y="13081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1930400" y="2019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5" name="Rectangle 13"/>
          <p:cNvSpPr>
            <a:spLocks/>
          </p:cNvSpPr>
          <p:nvPr/>
        </p:nvSpPr>
        <p:spPr bwMode="auto">
          <a:xfrm>
            <a:off x="3149600" y="2908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  <a:endParaRPr lang="en-US" sz="14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6" name="Rectangle 14"/>
          <p:cNvSpPr>
            <a:spLocks/>
          </p:cNvSpPr>
          <p:nvPr/>
        </p:nvSpPr>
        <p:spPr bwMode="auto">
          <a:xfrm>
            <a:off x="1752600" y="68580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8207" name="Rectangle 15"/>
          <p:cNvSpPr>
            <a:spLocks/>
          </p:cNvSpPr>
          <p:nvPr/>
        </p:nvSpPr>
        <p:spPr bwMode="auto">
          <a:xfrm>
            <a:off x="5880100" y="2019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  <a:endParaRPr lang="en-US" sz="14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208" name="Rectangle 16"/>
          <p:cNvSpPr>
            <a:spLocks/>
          </p:cNvSpPr>
          <p:nvPr/>
        </p:nvSpPr>
        <p:spPr bwMode="auto">
          <a:xfrm>
            <a:off x="5883148" y="5194300"/>
            <a:ext cx="1397000" cy="1397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14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  <a:endParaRPr lang="en-US" sz="14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850900" y="14198600"/>
            <a:ext cx="3365500" cy="2844800"/>
            <a:chOff x="0" y="0"/>
            <a:chExt cx="2120" cy="1792"/>
          </a:xfrm>
        </p:grpSpPr>
        <p:sp>
          <p:nvSpPr>
            <p:cNvPr id="11265" name="Rectangle 1"/>
            <p:cNvSpPr>
              <a:spLocks/>
            </p:cNvSpPr>
            <p:nvPr/>
          </p:nvSpPr>
          <p:spPr bwMode="auto">
            <a:xfrm>
              <a:off x="0" y="0"/>
              <a:ext cx="1064" cy="1064"/>
            </a:xfrm>
            <a:prstGeom prst="rect">
              <a:avLst/>
            </a:prstGeom>
            <a:solidFill>
              <a:srgbClr val="FDFD76"/>
            </a:solidFill>
            <a:ln w="9525" cap="flat">
              <a:solidFill>
                <a:srgbClr val="E2E36B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66" name="Rectangle 2"/>
            <p:cNvSpPr>
              <a:spLocks/>
            </p:cNvSpPr>
            <p:nvPr/>
          </p:nvSpPr>
          <p:spPr bwMode="auto">
            <a:xfrm>
              <a:off x="520" y="376"/>
              <a:ext cx="1064" cy="1064"/>
            </a:xfrm>
            <a:prstGeom prst="rect">
              <a:avLst/>
            </a:prstGeom>
            <a:solidFill>
              <a:srgbClr val="FDFD76"/>
            </a:solidFill>
            <a:ln w="9525" cap="flat">
              <a:solidFill>
                <a:srgbClr val="E2E36B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67" name="Rectangle 3"/>
            <p:cNvSpPr>
              <a:spLocks/>
            </p:cNvSpPr>
            <p:nvPr/>
          </p:nvSpPr>
          <p:spPr bwMode="auto">
            <a:xfrm>
              <a:off x="1056" y="728"/>
              <a:ext cx="1064" cy="1064"/>
            </a:xfrm>
            <a:prstGeom prst="rect">
              <a:avLst/>
            </a:prstGeom>
            <a:solidFill>
              <a:srgbClr val="FDFD76"/>
            </a:solidFill>
            <a:ln w="9525" cap="flat">
              <a:solidFill>
                <a:srgbClr val="E2E36B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2395200" y="14058900"/>
            <a:ext cx="3314700" cy="2882900"/>
            <a:chOff x="0" y="0"/>
            <a:chExt cx="2088" cy="1816"/>
          </a:xfrm>
        </p:grpSpPr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0" y="0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70" name="Rectangle 6"/>
            <p:cNvSpPr>
              <a:spLocks/>
            </p:cNvSpPr>
            <p:nvPr/>
          </p:nvSpPr>
          <p:spPr bwMode="auto">
            <a:xfrm>
              <a:off x="520" y="376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71" name="Rectangle 7"/>
            <p:cNvSpPr>
              <a:spLocks/>
            </p:cNvSpPr>
            <p:nvPr/>
          </p:nvSpPr>
          <p:spPr bwMode="auto">
            <a:xfrm>
              <a:off x="1024" y="752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</p:grpSp>
      <p:sp>
        <p:nvSpPr>
          <p:cNvPr id="11273" name="Rectangle 9"/>
          <p:cNvSpPr>
            <a:spLocks/>
          </p:cNvSpPr>
          <p:nvPr/>
        </p:nvSpPr>
        <p:spPr bwMode="auto">
          <a:xfrm>
            <a:off x="1257300" y="21336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4" name="Rectangle 10"/>
          <p:cNvSpPr>
            <a:spLocks/>
          </p:cNvSpPr>
          <p:nvPr/>
        </p:nvSpPr>
        <p:spPr bwMode="auto">
          <a:xfrm>
            <a:off x="2082800" y="27305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5" name="Rectangle 11"/>
          <p:cNvSpPr>
            <a:spLocks/>
          </p:cNvSpPr>
          <p:nvPr/>
        </p:nvSpPr>
        <p:spPr bwMode="auto">
          <a:xfrm>
            <a:off x="2933700" y="32893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7404100" y="25019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7" name="Rectangle 13"/>
          <p:cNvSpPr>
            <a:spLocks/>
          </p:cNvSpPr>
          <p:nvPr/>
        </p:nvSpPr>
        <p:spPr bwMode="auto">
          <a:xfrm>
            <a:off x="8229600" y="30988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8" name="Rectangle 14"/>
          <p:cNvSpPr>
            <a:spLocks/>
          </p:cNvSpPr>
          <p:nvPr/>
        </p:nvSpPr>
        <p:spPr bwMode="auto">
          <a:xfrm>
            <a:off x="9080500" y="36576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79" name="Rectangle 15"/>
          <p:cNvSpPr>
            <a:spLocks/>
          </p:cNvSpPr>
          <p:nvPr/>
        </p:nvSpPr>
        <p:spPr bwMode="auto">
          <a:xfrm>
            <a:off x="7404100" y="86868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80" name="Rectangle 16"/>
          <p:cNvSpPr>
            <a:spLocks/>
          </p:cNvSpPr>
          <p:nvPr/>
        </p:nvSpPr>
        <p:spPr bwMode="auto">
          <a:xfrm>
            <a:off x="8229600" y="92837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81" name="Rectangle 17"/>
          <p:cNvSpPr>
            <a:spLocks/>
          </p:cNvSpPr>
          <p:nvPr/>
        </p:nvSpPr>
        <p:spPr bwMode="auto">
          <a:xfrm>
            <a:off x="9080500" y="9842500"/>
            <a:ext cx="1689100" cy="16891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sp>
        <p:nvSpPr>
          <p:cNvPr id="11282" name="Rectangle 18"/>
          <p:cNvSpPr>
            <a:spLocks/>
          </p:cNvSpPr>
          <p:nvPr/>
        </p:nvSpPr>
        <p:spPr bwMode="auto">
          <a:xfrm>
            <a:off x="17195800" y="1968500"/>
            <a:ext cx="1689100" cy="1689100"/>
          </a:xfrm>
          <a:prstGeom prst="rect">
            <a:avLst/>
          </a:prstGeom>
          <a:solidFill>
            <a:srgbClr val="FFC444"/>
          </a:solidFill>
          <a:ln>
            <a:noFill/>
          </a:ln>
          <a:effectLst>
            <a:outerShdw blurRad="38100" dist="38099" dir="2880009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6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[Blank]</a:t>
            </a:r>
          </a:p>
        </p:txBody>
      </p: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12420600" y="1905000"/>
            <a:ext cx="3314700" cy="2882900"/>
            <a:chOff x="0" y="0"/>
            <a:chExt cx="2088" cy="1816"/>
          </a:xfrm>
        </p:grpSpPr>
        <p:sp>
          <p:nvSpPr>
            <p:cNvPr id="11283" name="Rectangle 19"/>
            <p:cNvSpPr>
              <a:spLocks/>
            </p:cNvSpPr>
            <p:nvPr/>
          </p:nvSpPr>
          <p:spPr bwMode="auto">
            <a:xfrm>
              <a:off x="0" y="0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84" name="Rectangle 20"/>
            <p:cNvSpPr>
              <a:spLocks/>
            </p:cNvSpPr>
            <p:nvPr/>
          </p:nvSpPr>
          <p:spPr bwMode="auto">
            <a:xfrm>
              <a:off x="520" y="376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  <p:sp>
          <p:nvSpPr>
            <p:cNvPr id="11285" name="Rectangle 21"/>
            <p:cNvSpPr>
              <a:spLocks/>
            </p:cNvSpPr>
            <p:nvPr/>
          </p:nvSpPr>
          <p:spPr bwMode="auto">
            <a:xfrm>
              <a:off x="1024" y="752"/>
              <a:ext cx="1064" cy="1064"/>
            </a:xfrm>
            <a:prstGeom prst="rect">
              <a:avLst/>
            </a:prstGeom>
            <a:solidFill>
              <a:srgbClr val="FFC444"/>
            </a:solidFill>
            <a:ln>
              <a:noFill/>
            </a:ln>
            <a:effectLst>
              <a:outerShdw blurRad="38100" dist="38099" dir="2880009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00" b="1" dirty="0">
                  <a:solidFill>
                    <a:srgbClr val="191919"/>
                  </a:solidFill>
                  <a:latin typeface="Helvetica" charset="0"/>
                  <a:cs typeface="Helvetica" charset="0"/>
                  <a:sym typeface="Helvetica" charset="0"/>
                </a:rPr>
                <a:t>[Blank]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2006600" y="140970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[Title]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[Falsifiable </a:t>
            </a:r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Hypothesis]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[Due Date]</a:t>
            </a:r>
          </a:p>
        </p:txBody>
      </p:sp>
      <p:sp>
        <p:nvSpPr>
          <p:cNvPr id="12295" name="Rectangle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558800" y="14097000"/>
            <a:ext cx="1270000" cy="1270000"/>
          </a:xfrm>
          <a:prstGeom prst="rect">
            <a:avLst/>
          </a:prstGeom>
          <a:solidFill>
            <a:srgbClr val="98FF44"/>
          </a:solidFill>
          <a:ln w="9525" cap="flat">
            <a:solidFill>
              <a:srgbClr val="82D83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</a:t>
            </a:r>
            <a:r>
              <a:rPr lang="en-US" sz="12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Product Goal]</a:t>
            </a:r>
            <a:endParaRPr lang="en-US" sz="12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6" name="Rectangle 8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3479800" y="147447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[Title]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[Falsifiable </a:t>
            </a:r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Hypothesis]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[Due Date]</a:t>
            </a:r>
          </a:p>
        </p:txBody>
      </p:sp>
      <p:sp>
        <p:nvSpPr>
          <p:cNvPr id="12297" name="Rectangle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4940300" y="153543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[Title]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[Falsifiable </a:t>
            </a:r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Hypothesis]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[Due Date]</a:t>
            </a:r>
          </a:p>
        </p:txBody>
      </p:sp>
      <p:sp>
        <p:nvSpPr>
          <p:cNvPr id="12298" name="Rectangle 10"/>
          <p:cNvSpPr>
            <a:spLocks/>
          </p:cNvSpPr>
          <p:nvPr/>
        </p:nvSpPr>
        <p:spPr bwMode="auto">
          <a:xfrm>
            <a:off x="22606000" y="157480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CC0000"/>
                </a:solidFill>
                <a:latin typeface="Helvetica" charset="0"/>
                <a:cs typeface="Helvetica" charset="0"/>
                <a:sym typeface="Helvetica" charset="0"/>
              </a:rPr>
              <a:t>Test UVP</a:t>
            </a:r>
          </a:p>
          <a:p>
            <a:r>
              <a:rPr lang="en-US" sz="1200" dirty="0">
                <a:solidFill>
                  <a:srgbClr val="CC0000"/>
                </a:solidFill>
                <a:latin typeface="Helvetica" charset="0"/>
                <a:cs typeface="Helvetica" charset="0"/>
                <a:sym typeface="Helvetica" charset="0"/>
              </a:rPr>
              <a:t>Onboarding will result in 10 customers.</a:t>
            </a:r>
          </a:p>
          <a:p>
            <a:endParaRPr lang="en-US" sz="1200" dirty="0">
              <a:solidFill>
                <a:srgbClr val="CC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1200" dirty="0">
                <a:solidFill>
                  <a:srgbClr val="CC0000"/>
                </a:solidFill>
                <a:latin typeface="Helvetica" charset="0"/>
                <a:cs typeface="Helvetica" charset="0"/>
                <a:sym typeface="Helvetica" charset="0"/>
              </a:rPr>
              <a:t>June 30th</a:t>
            </a:r>
          </a:p>
        </p:txBody>
      </p:sp>
      <p:sp>
        <p:nvSpPr>
          <p:cNvPr id="12299" name="Rectangle 11"/>
          <p:cNvSpPr>
            <a:spLocks/>
          </p:cNvSpPr>
          <p:nvPr/>
        </p:nvSpPr>
        <p:spPr bwMode="auto">
          <a:xfrm>
            <a:off x="22606000" y="140970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206000"/>
                </a:solidFill>
                <a:latin typeface="Helvetica" charset="0"/>
                <a:cs typeface="Helvetica" charset="0"/>
                <a:sym typeface="Helvetica" charset="0"/>
              </a:rPr>
              <a:t>Fill 2nd Class</a:t>
            </a:r>
          </a:p>
          <a:p>
            <a:endParaRPr lang="en-US" sz="1200" dirty="0">
              <a:solidFill>
                <a:srgbClr val="206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>
                <a:solidFill>
                  <a:srgbClr val="206000"/>
                </a:solidFill>
                <a:latin typeface="Helvetica" charset="0"/>
                <a:cs typeface="Helvetica" charset="0"/>
                <a:sym typeface="Helvetica" charset="0"/>
              </a:rPr>
              <a:t>15 customers </a:t>
            </a:r>
            <a:br>
              <a:rPr lang="en-US" sz="1200" dirty="0">
                <a:solidFill>
                  <a:srgbClr val="206000"/>
                </a:solidFill>
                <a:latin typeface="Helvetica" charset="0"/>
                <a:cs typeface="Helvetica" charset="0"/>
                <a:sym typeface="Helvetica" charset="0"/>
              </a:rPr>
            </a:br>
            <a:r>
              <a:rPr lang="en-US" sz="1200" dirty="0">
                <a:solidFill>
                  <a:srgbClr val="206000"/>
                </a:solidFill>
                <a:latin typeface="Helvetica" charset="0"/>
                <a:cs typeface="Helvetica" charset="0"/>
                <a:sym typeface="Helvetica" charset="0"/>
              </a:rPr>
              <a:t>@$350</a:t>
            </a:r>
          </a:p>
          <a:p>
            <a:endParaRPr lang="en-US" sz="1200" dirty="0">
              <a:solidFill>
                <a:srgbClr val="206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l"/>
            <a:r>
              <a:rPr lang="en-US" sz="1200" dirty="0">
                <a:solidFill>
                  <a:srgbClr val="206000"/>
                </a:solidFill>
                <a:latin typeface="Helvetica" charset="0"/>
                <a:cs typeface="Helvetica" charset="0"/>
                <a:sym typeface="Helvetica" charset="0"/>
              </a:rPr>
              <a:t>Dec 1st</a:t>
            </a:r>
          </a:p>
        </p:txBody>
      </p:sp>
      <p:sp>
        <p:nvSpPr>
          <p:cNvPr id="12300" name="Rectangle 12">
            <a:hlinkClick r:id="" action="ppaction://noaction"/>
          </p:cNvPr>
          <p:cNvSpPr>
            <a:spLocks/>
          </p:cNvSpPr>
          <p:nvPr/>
        </p:nvSpPr>
        <p:spPr bwMode="auto">
          <a:xfrm>
            <a:off x="558800" y="15367000"/>
            <a:ext cx="1270000" cy="1270000"/>
          </a:xfrm>
          <a:prstGeom prst="rect">
            <a:avLst/>
          </a:prstGeom>
          <a:solidFill>
            <a:srgbClr val="FFAF2F"/>
          </a:solidFill>
          <a:ln w="9525" cap="flat">
            <a:solidFill>
              <a:srgbClr val="D9A93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[Risk or Issue]</a:t>
            </a:r>
          </a:p>
          <a:p>
            <a:endParaRPr lang="en-US" sz="12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[Current] ==&gt; [Target]</a:t>
            </a: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4927600" y="3086100"/>
            <a:ext cx="1270000" cy="1270000"/>
          </a:xfrm>
          <a:prstGeom prst="rect">
            <a:avLst/>
          </a:prstGeom>
          <a:solidFill>
            <a:srgbClr val="FDFD76"/>
          </a:solidFill>
          <a:ln w="9525" cap="flat">
            <a:solidFill>
              <a:srgbClr val="E2E36B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[Title]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[Falsifiable </a:t>
            </a:r>
            <a:r>
              <a:rPr lang="en-US" sz="12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Hypothesis]</a:t>
            </a: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algn="r"/>
            <a:r>
              <a:rPr lang="en-US" sz="1200" i="1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[Due Date]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3505200" y="3086100"/>
            <a:ext cx="1270000" cy="1270000"/>
          </a:xfrm>
          <a:prstGeom prst="rect">
            <a:avLst/>
          </a:prstGeom>
          <a:solidFill>
            <a:srgbClr val="98FF44"/>
          </a:solidFill>
          <a:ln w="9525" cap="flat">
            <a:solidFill>
              <a:srgbClr val="82D83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[Product Goal]</a:t>
            </a:r>
            <a:endParaRPr lang="en-US" sz="12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4495800" y="1143000"/>
            <a:ext cx="1270000" cy="1270000"/>
          </a:xfrm>
          <a:prstGeom prst="rect">
            <a:avLst/>
          </a:prstGeom>
          <a:solidFill>
            <a:srgbClr val="98FF44"/>
          </a:solidFill>
          <a:ln w="9525" cap="flat">
            <a:solidFill>
              <a:srgbClr val="82D83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[Metric]</a:t>
            </a:r>
            <a:endParaRPr lang="en-US" sz="12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With target # for this stage</a:t>
            </a:r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8" name="Rectangle 4"/>
          <p:cNvSpPr>
            <a:spLocks/>
          </p:cNvSpPr>
          <p:nvPr/>
        </p:nvSpPr>
        <p:spPr bwMode="auto">
          <a:xfrm>
            <a:off x="7086600" y="1143000"/>
            <a:ext cx="1270000" cy="1270000"/>
          </a:xfrm>
          <a:prstGeom prst="rect">
            <a:avLst/>
          </a:prstGeom>
          <a:solidFill>
            <a:srgbClr val="98FF44"/>
          </a:solidFill>
          <a:ln w="9525" cap="flat">
            <a:solidFill>
              <a:srgbClr val="82D83C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38099" dir="2880009" algn="ctr" rotWithShape="0">
              <a:srgbClr val="000000">
                <a:alpha val="28999"/>
              </a:srgbClr>
            </a:outerShdw>
          </a:effectLst>
        </p:spPr>
        <p:txBody>
          <a:bodyPr lIns="38100" tIns="38100" rIns="38100" bIns="38100"/>
          <a:lstStyle/>
          <a:p>
            <a:r>
              <a:rPr lang="en-US" sz="1200" b="1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[Metric]</a:t>
            </a:r>
            <a:endParaRPr lang="en-US" sz="1200" b="1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200" dirty="0" smtClean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With target # for this stage</a:t>
            </a:r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  <a:p>
            <a:endParaRPr lang="en-US" sz="1200" dirty="0">
              <a:solidFill>
                <a:srgbClr val="191919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2476500" y="4902200"/>
            <a:ext cx="19431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sz="9400" dirty="0">
                <a:solidFill>
                  <a:srgbClr val="191919"/>
                </a:solidFill>
                <a:latin typeface="Helvetica" charset="0"/>
                <a:cs typeface="Helvetica" charset="0"/>
                <a:sym typeface="Helvetica" charset="0"/>
              </a:rPr>
              <a:t>A3 Reports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Text Placeholder 1434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list of statements on the expected outcome of the experiment. </a:t>
            </a:r>
          </a:p>
          <a:p>
            <a:endParaRPr lang="en-US" dirty="0"/>
          </a:p>
          <a:p>
            <a:r>
              <a:rPr lang="en-US" dirty="0"/>
              <a:t>Use this format:  [Specific Repeatable Action] will [Expected Measurable Outcome]</a:t>
            </a:r>
          </a:p>
        </p:txBody>
      </p:sp>
      <p:sp>
        <p:nvSpPr>
          <p:cNvPr id="14348" name="Text Placeholder 1434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What are you trying to learn or achieve?</a:t>
            </a:r>
          </a:p>
        </p:txBody>
      </p:sp>
      <p:sp>
        <p:nvSpPr>
          <p:cNvPr id="14349" name="Text Placeholder 1434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you setup this experiment?</a:t>
            </a:r>
          </a:p>
        </p:txBody>
      </p:sp>
      <p:sp>
        <p:nvSpPr>
          <p:cNvPr id="14350" name="Text Placeholder 1434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351" name="Text Placeholder 1435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52" name="Text Placeholder 1435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53" name="Text Placeholder 1435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smtClean="0"/>
              <a:t>your quantitative or qualitative </a:t>
            </a:r>
            <a:r>
              <a:rPr lang="en-US" dirty="0"/>
              <a:t>data.</a:t>
            </a:r>
          </a:p>
        </p:txBody>
      </p:sp>
      <p:sp>
        <p:nvSpPr>
          <p:cNvPr id="14354" name="Text Placeholder 1435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Summarize your learning from the experiment.</a:t>
            </a:r>
          </a:p>
        </p:txBody>
      </p:sp>
      <p:sp>
        <p:nvSpPr>
          <p:cNvPr id="14355" name="Text Placeholder 1435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What’s the next experiment?</a:t>
            </a:r>
          </a:p>
        </p:txBody>
      </p:sp>
      <p:sp>
        <p:nvSpPr>
          <p:cNvPr id="14356" name="Text Placeholder 1435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Summarize key insights gained during this period.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Insert key metrics data here.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List the list of experiments that were run during this period.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What were the key learning milestones during this reporting period?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are the next set of risks to tackle?</a:t>
            </a:r>
          </a:p>
        </p:txBody>
      </p:sp>
    </p:spTree>
    <p:extLst>
      <p:ext uri="{BB962C8B-B14F-4D97-AF65-F5344CB8AC3E}">
        <p14:creationId xmlns:p14="http://schemas.microsoft.com/office/powerpoint/2010/main" val="33507042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does the current condition look like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Briefly describe the risk/issue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the end goal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 to the root cause of the issue using 5 Whys.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Describe proportional investments that will address root causes from previous step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Outline your observed results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 the risk/issue closed? If not what is the follow up </a:t>
            </a:r>
            <a:r>
              <a:rPr lang="en-US" dirty="0" smtClean="0"/>
              <a:t>action?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0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an Canva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an Canva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ean Canv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isks &amp; Strategy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191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BABAB"/>
      </a:accent5>
      <a:accent6>
        <a:srgbClr val="2D2D8A"/>
      </a:accent6>
      <a:hlink>
        <a:srgbClr val="009999"/>
      </a:hlink>
      <a:folHlink>
        <a:srgbClr val="99CC00"/>
      </a:folHlink>
    </a:clrScheme>
    <a:fontScheme name="Risks &amp; Strateg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Risks &amp; Strateg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alidated Learning Board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7A7A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0D0"/>
      </a:accent5>
      <a:accent6>
        <a:srgbClr val="2D2D8A"/>
      </a:accent6>
      <a:hlink>
        <a:srgbClr val="009999"/>
      </a:hlink>
      <a:folHlink>
        <a:srgbClr val="99CC00"/>
      </a:folHlink>
    </a:clrScheme>
    <a:fontScheme name="Validated Learning Board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alidated Learning 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Report Groups">
  <a:themeElements>
    <a:clrScheme name="">
      <a:dk1>
        <a:srgbClr val="808080"/>
      </a:dk1>
      <a:lt1>
        <a:srgbClr val="414141"/>
      </a:lt1>
      <a:dk2>
        <a:srgbClr val="191919"/>
      </a:dk2>
      <a:lt2>
        <a:srgbClr val="000000"/>
      </a:lt2>
      <a:accent1>
        <a:srgbClr val="6C7472"/>
      </a:accent1>
      <a:accent2>
        <a:srgbClr val="333399"/>
      </a:accent2>
      <a:accent3>
        <a:srgbClr val="ABABA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Report Group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Report Grou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xperiment Repor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CC6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2D8A"/>
      </a:accent6>
      <a:hlink>
        <a:srgbClr val="009999"/>
      </a:hlink>
      <a:folHlink>
        <a:srgbClr val="99CC00"/>
      </a:folHlink>
    </a:clrScheme>
    <a:fontScheme name="Experiment Repor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Experiment Repo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ogress Report 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rogress Repor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Risk/Issue Report 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Risk/Issue Report 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Risk/Issue Report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Pages>0</Pages>
  <Words>383</Words>
  <Characters>0</Characters>
  <Application>Microsoft Macintosh PowerPoint</Application>
  <PresentationFormat>Custom</PresentationFormat>
  <Lines>0</Lines>
  <Paragraphs>97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Lean Canvas</vt:lpstr>
      <vt:lpstr>Risks &amp; Strategy</vt:lpstr>
      <vt:lpstr>1_Validated Learning Board</vt:lpstr>
      <vt:lpstr>Report Groups</vt:lpstr>
      <vt:lpstr>Experiment Report</vt:lpstr>
      <vt:lpstr>Progress Report </vt:lpstr>
      <vt:lpstr>Risk/Issue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</dc:creator>
  <cp:lastModifiedBy>Carolina Villarreal</cp:lastModifiedBy>
  <cp:revision>27</cp:revision>
  <dcterms:modified xsi:type="dcterms:W3CDTF">2013-01-31T21:01:50Z</dcterms:modified>
</cp:coreProperties>
</file>