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23" r:id="rId3"/>
    <p:sldId id="322" r:id="rId4"/>
    <p:sldId id="324" r:id="rId5"/>
    <p:sldId id="321" r:id="rId6"/>
    <p:sldId id="319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1" r:id="rId20"/>
    <p:sldId id="272" r:id="rId21"/>
    <p:sldId id="270" r:id="rId22"/>
    <p:sldId id="273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78" r:id="rId31"/>
    <p:sldId id="316" r:id="rId32"/>
    <p:sldId id="314" r:id="rId33"/>
    <p:sldId id="315" r:id="rId34"/>
    <p:sldId id="313" r:id="rId35"/>
    <p:sldId id="317" r:id="rId36"/>
    <p:sldId id="31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gyris Stringari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0"/>
    <p:restoredTop sz="95934"/>
  </p:normalViewPr>
  <p:slideViewPr>
    <p:cSldViewPr snapToGrid="0" showGuides="1">
      <p:cViewPr varScale="1">
        <p:scale>
          <a:sx n="82" d="100"/>
          <a:sy n="82" d="100"/>
        </p:scale>
        <p:origin x="168" y="7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7T16:27:13.814" idx="1">
    <p:pos x="10" y="10"/>
    <p:text>Ἀ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21D39-97B9-644E-A2CC-09102FC2DFC2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E8FA7-F5E7-8E4D-BBF9-3110C1F52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C58A-BF85-4A72-B560-A1236DC41C70}" type="slidenum">
              <a:rPr lang="en-GB" smtClean="0">
                <a:solidFill>
                  <a:prstClr val="black"/>
                </a:solidFill>
              </a:rPr>
              <a:pPr/>
              <a:t>34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6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D892-E7F9-E5FF-6622-883650D18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828F0-35AE-186C-8D45-99708A587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3772-184B-500E-F30B-3B7F6B9C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5E50-44AF-B9A5-19AB-997F55B6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D00F-B8D7-99B6-BBB6-6A6D0D3A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C957-8C89-A93C-C29D-D60D8BBF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23FC5-E57F-4AA2-8235-3FDE5CC04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D0887-AD4A-404C-960A-8C4E531E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F15B-C684-D3A6-DE88-B573B596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6C44-9A68-900F-1665-69B674A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2B8E-6EA4-E235-889C-3821923F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CDEF8-8DBD-7F97-AB76-50819410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4782-D09C-4E3F-A8E0-07E00E58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4594-25C7-B8D7-4A8F-8A9BABB8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77CC-19FF-0FCD-2F80-0F5373B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4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AC9C-17B7-0987-F822-98A3C1FD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4534-0AA8-E167-F9DD-368654FF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1180-16A4-298C-AF2B-7FBF40CE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52C4-C8CE-76AE-AF48-95EDD163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A2E6-131B-7561-3D33-C93D1562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1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DE1B-4C94-8A75-9E17-8DC29988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F65B-EA10-CCE5-4E96-B32589B44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726E-095A-D6FE-FA53-B3919571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5D37-53F9-1315-4A2A-FC89C3B2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AF6E-C582-A647-81BF-66AD2A17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D221-4765-B520-53B0-B21F884F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A6BC-DE14-CEF4-E8AE-D5C7589FC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739C2-961C-4C81-966F-BB05F77F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60ADE-6579-110E-A1C4-30085A16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AA12-E6B0-C056-F810-F5272FFA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D69D2-D18D-3F8E-1FD4-A3C3680C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4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853A-D0E0-BC24-457E-D8BF5194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0CE33-BEE8-B0CF-8920-E0B37263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C9ACB-F241-4FEE-1F26-C0A4758C9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9C99C-2F73-7125-E69E-DC70CA637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BE323-4EDF-2893-A5C8-0A1A57D6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B5A94-0AB1-10BB-897F-CC9DD668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1BD85-6A9D-7264-CF71-4E90BB13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C6E9B-8BF5-BBBA-5A3C-6DCA1E7C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1463-74E2-A21D-BEAF-CD2196A3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9DAFD-8E93-2089-D0DC-B0F76F73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4E870-B99F-01AF-B2D1-0AE53E15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985CD-1568-DB1D-E5E6-C9564342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DFCBA-46AC-9D6A-2221-CDF0D65E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51E62-8CD3-9197-2ACE-566E1210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A0621-A255-CB56-0ADA-BB921CAE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0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CDDA-388F-DD9A-7DD0-98A7AFA3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0BA7-EAA5-9F61-429F-2B4BAC86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689B4-2BE0-7DC0-4627-20DF2165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AF9EF-B7D2-F0E6-E8AE-75D1A0C9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189ED-5917-126F-5F91-A7D0ACA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A0B52-A6DD-ACD6-08BC-3A0C438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6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B301-6FFE-0D8A-27BF-A3BADDE0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D131-B433-5ED9-EE17-C239A40ED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91D7D-99D6-D14F-7EEC-FDC2DAAAF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8917E-AA52-9316-CBA1-F56FAC3F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95375-B649-D605-E01D-C4F36D34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9C63-8664-AF79-019A-EE5505CF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88316-3B16-81CF-53F2-DCC80D00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441DD-30C9-A718-584D-EF529D4E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FC70-B668-7808-5996-14A16FF72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5D9E-5120-5C4D-8854-2C4835B86ADF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457B-B6EB-6158-17CC-9F1755ECF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C2FE-BB8C-141A-0E2B-A8AB42A9F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4877C-6D48-7B44-BA8B-ED14BBE7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ournals.sagepub.com/reader/content/18640540fa5/10.1177/1745691620970585/format/epub/EPUB/xhtml/fig1-1745691620970585.x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8574-EB63-6B3D-D822-F93887F6F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Βασικά Στοιχεία </a:t>
            </a:r>
            <a:br>
              <a:rPr lang="el-GR" dirty="0"/>
            </a:br>
            <a:r>
              <a:rPr lang="el-GR" dirty="0"/>
              <a:t>Επιστημονικής Τεκμηρίωσης</a:t>
            </a:r>
            <a:br>
              <a:rPr lang="el-GR" dirty="0"/>
            </a:br>
            <a:r>
              <a:rPr lang="el-GR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58B77-BDEE-425C-E546-2239A909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68070" cy="1655762"/>
          </a:xfrm>
        </p:spPr>
        <p:txBody>
          <a:bodyPr>
            <a:normAutofit/>
          </a:bodyPr>
          <a:lstStyle/>
          <a:p>
            <a:r>
              <a:rPr lang="el-GR" b="1" dirty="0"/>
              <a:t>Αργύρης </a:t>
            </a:r>
            <a:r>
              <a:rPr lang="el-GR" b="1" dirty="0" err="1"/>
              <a:t>Στριγγάρης</a:t>
            </a:r>
            <a:r>
              <a:rPr lang="el-GR" b="1" dirty="0"/>
              <a:t>  </a:t>
            </a:r>
            <a:r>
              <a:rPr lang="en-GB" dirty="0"/>
              <a:t>(Argyris Stringaris)</a:t>
            </a:r>
            <a:endParaRPr lang="el-GR" dirty="0"/>
          </a:p>
          <a:p>
            <a:r>
              <a:rPr lang="el-GR" dirty="0"/>
              <a:t>Καθηγητής Ψυχιατρικής Παιδιών &amp; Εφήβων</a:t>
            </a:r>
            <a:r>
              <a:rPr lang="en-GB" dirty="0"/>
              <a:t>, </a:t>
            </a:r>
            <a:r>
              <a:rPr lang="el-GR" dirty="0" err="1"/>
              <a:t>Α´Ψυχιατρική</a:t>
            </a:r>
            <a:r>
              <a:rPr lang="el-GR" dirty="0"/>
              <a:t> Κλινική, ΕΚΠΑ</a:t>
            </a:r>
          </a:p>
          <a:p>
            <a:r>
              <a:rPr lang="en-GB" dirty="0"/>
              <a:t>Professor of Child and Adolescent Psychiatry University College London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err="1"/>
              <a:t>Γνωσιοθεωρητικό</a:t>
            </a:r>
            <a:r>
              <a:rPr lang="el-GR" dirty="0"/>
              <a:t> Πρόβλημα</a:t>
            </a:r>
          </a:p>
          <a:p>
            <a:pPr marL="0" indent="0">
              <a:buNone/>
            </a:pPr>
            <a:r>
              <a:rPr lang="el-GR" dirty="0"/>
              <a:t>Ποια είναι η </a:t>
            </a:r>
            <a:r>
              <a:rPr lang="el-GR" b="1" dirty="0"/>
              <a:t>αληθινή τιμή;</a:t>
            </a:r>
          </a:p>
          <a:p>
            <a:pPr marL="0" indent="0">
              <a:buNone/>
            </a:pPr>
            <a:endParaRPr lang="el-GR" b="1" dirty="0"/>
          </a:p>
          <a:p>
            <a:pPr marL="0" indent="0">
              <a:buNone/>
            </a:pPr>
            <a:r>
              <a:rPr lang="el-GR" dirty="0"/>
              <a:t>Η </a:t>
            </a:r>
            <a:r>
              <a:rPr lang="el-GR" dirty="0" err="1"/>
              <a:t>αληθιν</a:t>
            </a:r>
            <a:r>
              <a:rPr lang="en-GB" dirty="0" err="1"/>
              <a:t>ή</a:t>
            </a:r>
            <a:r>
              <a:rPr lang="el-GR" dirty="0"/>
              <a:t> τιμή, </a:t>
            </a:r>
            <a:r>
              <a:rPr lang="el-GR" b="1" i="1" dirty="0"/>
              <a:t>π</a:t>
            </a:r>
            <a:r>
              <a:rPr lang="el-GR" dirty="0"/>
              <a:t>, αυτών που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ψηφίζουν ΝΔ</a:t>
            </a:r>
          </a:p>
          <a:p>
            <a:pPr marL="0" indent="0">
              <a:buNone/>
            </a:pPr>
            <a:r>
              <a:rPr lang="el-GR" dirty="0"/>
              <a:t>Ή </a:t>
            </a:r>
          </a:p>
          <a:p>
            <a:pPr marL="0" indent="0">
              <a:buNone/>
            </a:pPr>
            <a:r>
              <a:rPr lang="el-GR" dirty="0"/>
              <a:t>πάσχουν από κατάθλιψη</a:t>
            </a:r>
          </a:p>
          <a:p>
            <a:pPr marL="0" indent="0">
              <a:buNone/>
            </a:pPr>
            <a:r>
              <a:rPr lang="el-GR" dirty="0"/>
              <a:t>Τι</a:t>
            </a:r>
            <a:r>
              <a:rPr lang="en-GB" dirty="0"/>
              <a:t> </a:t>
            </a:r>
            <a:r>
              <a:rPr lang="el-GR" dirty="0"/>
              <a:t>σημαίνει </a:t>
            </a:r>
            <a:r>
              <a:rPr lang="el-GR" b="1" dirty="0"/>
              <a:t>αληθινή;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emographic Images - Free Download on Freepik">
            <a:extLst>
              <a:ext uri="{FF2B5EF4-FFF2-40B4-BE49-F238E27FC236}">
                <a16:creationId xmlns:a16="http://schemas.microsoft.com/office/drawing/2014/main" id="{B0DABFDB-06C6-8F99-9D27-53D40772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78" y="2016918"/>
            <a:ext cx="4055836" cy="405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4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Πόσο μεγάλο πρέπει να είναι το δείγμα;</a:t>
            </a:r>
            <a:endParaRPr lang="el-GR" b="1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Πώς μπορούμε να μάθουμε;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A complete guide to sampling techniques – HotCubator | Learn| Grow| Catalyse">
            <a:extLst>
              <a:ext uri="{FF2B5EF4-FFF2-40B4-BE49-F238E27FC236}">
                <a16:creationId xmlns:a16="http://schemas.microsoft.com/office/drawing/2014/main" id="{87ABE3A9-4F7A-B4D8-7B74-B3C00BED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67" y="3004303"/>
            <a:ext cx="4864103" cy="323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6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Κάνοντας </a:t>
            </a:r>
            <a:r>
              <a:rPr lang="el-GR" b="1" dirty="0"/>
              <a:t>προσομοίωση</a:t>
            </a:r>
            <a:r>
              <a:rPr lang="el-GR" dirty="0"/>
              <a:t> </a:t>
            </a:r>
            <a:r>
              <a:rPr lang="en-GB" dirty="0"/>
              <a:t>(simulation).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l-GR" dirty="0"/>
              <a:t>Πριν μετρήσετε την πραγματικότητα, κατασκευάστε την.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Το ερώτημα γίνεται: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Αν υπάρχουν τόσοι (που ψηφίζουν ΝΔ, που έχουν κατάθλιψη) στον γενικό πληθυσμό, </a:t>
            </a:r>
          </a:p>
          <a:p>
            <a:pPr marL="0" indent="0">
              <a:buNone/>
            </a:pPr>
            <a:r>
              <a:rPr lang="el-GR" dirty="0"/>
              <a:t>Πόσο μεγάλο δείγμα χρειάζομαι για να τους βρω;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2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Έ</a:t>
            </a:r>
            <a:r>
              <a:rPr lang="el-GR" dirty="0" err="1"/>
              <a:t>φτιαξα</a:t>
            </a:r>
            <a:r>
              <a:rPr lang="el-GR" dirty="0"/>
              <a:t> απλοποιημένες εκλογές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100000 ψηφοφόροι, πλειοψηφικό σύστημα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δύο κόμματα, π.χ. ΝΔ και ΣΥΡΙΖΑ 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«πραγματική» τιμή: ΝΔ 52% (βάλτε το ανάποδα, να είναι ο ΣΥΡΙΖΑ πρώτος, δεν μας απασχολεί αυτό τώρα).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3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Έ</a:t>
            </a:r>
            <a:r>
              <a:rPr lang="el-GR" dirty="0" err="1"/>
              <a:t>φτιαξα</a:t>
            </a:r>
            <a:r>
              <a:rPr lang="el-GR" dirty="0"/>
              <a:t> απλοποιημένο πληθυσμό με και χωρίς κατάθλιψη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100000 ενήλικες κάτοικοι</a:t>
            </a:r>
          </a:p>
          <a:p>
            <a:endParaRPr lang="el-GR" dirty="0"/>
          </a:p>
          <a:p>
            <a:r>
              <a:rPr lang="el-GR" dirty="0"/>
              <a:t>Υγεία </a:t>
            </a:r>
            <a:r>
              <a:rPr lang="en-GB" dirty="0"/>
              <a:t>vs </a:t>
            </a:r>
            <a:r>
              <a:rPr lang="el-GR" dirty="0"/>
              <a:t>κατάθλιψη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«πραγματική» τιμή : κατάθλιψη σε 5% του πληθυσμού.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1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49001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Π</a:t>
            </a:r>
            <a:r>
              <a:rPr lang="en-GB" dirty="0" err="1"/>
              <a:t>ώ</a:t>
            </a:r>
            <a:r>
              <a:rPr lang="el-GR" dirty="0"/>
              <a:t>ς το κάνω; Λέω στον υπολογιστή:</a:t>
            </a:r>
          </a:p>
          <a:p>
            <a:pPr marL="0" indent="0">
              <a:buNone/>
            </a:pPr>
            <a:r>
              <a:rPr lang="el-GR" dirty="0"/>
              <a:t>1. Φτιάξε μου 100000 με  </a:t>
            </a:r>
            <a:r>
              <a:rPr lang="el-GR" i="1" dirty="0"/>
              <a:t>π</a:t>
            </a:r>
            <a:r>
              <a:rPr lang="el-GR" dirty="0"/>
              <a:t> = 52% να ψηφίζουν Α και τους υπόλοιπους Β.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2. Πάρε ένα δείγμα μεγέθους </a:t>
            </a:r>
            <a:r>
              <a:rPr lang="en-GB" i="1" dirty="0"/>
              <a:t>n</a:t>
            </a:r>
            <a:r>
              <a:rPr lang="el-GR" dirty="0"/>
              <a:t>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3. Πες μου πόσους ψηφοφόρους ΝΔ βλέπεις κάθε φορά.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4. Επανάλαβε 100 φορές τα βήματα 2 και 3.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5. Δείξε μου τα αποτελέσματα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3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177131-0B49-BC37-AFCB-7F2AF012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5" y="0"/>
            <a:ext cx="6328522" cy="6858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BFD7D3-39FB-FFAD-2536-AF84454CAB07}"/>
              </a:ext>
            </a:extLst>
          </p:cNvPr>
          <p:cNvCxnSpPr>
            <a:cxnSpLocks/>
          </p:cNvCxnSpPr>
          <p:nvPr/>
        </p:nvCxnSpPr>
        <p:spPr>
          <a:xfrm flipH="1">
            <a:off x="6429828" y="3570514"/>
            <a:ext cx="870857" cy="595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87129F-C6D1-4986-A7C6-AD8ADEFFD55F}"/>
              </a:ext>
            </a:extLst>
          </p:cNvPr>
          <p:cNvCxnSpPr>
            <a:cxnSpLocks/>
          </p:cNvCxnSpPr>
          <p:nvPr/>
        </p:nvCxnSpPr>
        <p:spPr>
          <a:xfrm flipH="1">
            <a:off x="6495143" y="4281714"/>
            <a:ext cx="1023257" cy="18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9CBAB4-E166-8BCC-6700-B6686BADC6F4}"/>
              </a:ext>
            </a:extLst>
          </p:cNvPr>
          <p:cNvSpPr txBox="1"/>
          <p:nvPr/>
        </p:nvSpPr>
        <p:spPr>
          <a:xfrm>
            <a:off x="7333669" y="3244334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err="1"/>
              <a:t>Πραγματικ</a:t>
            </a:r>
            <a:r>
              <a:rPr lang="en-US" dirty="0" err="1"/>
              <a:t>ή</a:t>
            </a:r>
            <a:r>
              <a:rPr lang="el-GR" dirty="0"/>
              <a:t> τιμή (52%)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505D2-4DF8-2427-DB9F-827973793893}"/>
              </a:ext>
            </a:extLst>
          </p:cNvPr>
          <p:cNvSpPr txBox="1"/>
          <p:nvPr/>
        </p:nvSpPr>
        <p:spPr>
          <a:xfrm>
            <a:off x="7518400" y="407890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Ουδός Νίκης (50%)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177131-0B49-BC37-AFCB-7F2AF012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" y="0"/>
            <a:ext cx="6328522" cy="68580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AAE18C76-C190-D4C9-D25C-7C365CDDE02A}"/>
              </a:ext>
            </a:extLst>
          </p:cNvPr>
          <p:cNvSpPr/>
          <p:nvPr/>
        </p:nvSpPr>
        <p:spPr>
          <a:xfrm>
            <a:off x="986971" y="928915"/>
            <a:ext cx="508001" cy="52106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FB434-E901-9224-17FD-EEDA1C17A713}"/>
              </a:ext>
            </a:extLst>
          </p:cNvPr>
          <p:cNvCxnSpPr>
            <a:cxnSpLocks/>
          </p:cNvCxnSpPr>
          <p:nvPr/>
        </p:nvCxnSpPr>
        <p:spPr>
          <a:xfrm flipH="1">
            <a:off x="1342645" y="1901371"/>
            <a:ext cx="2373012" cy="1527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BCA715-8A17-55D4-ED3F-30577ECC2907}"/>
              </a:ext>
            </a:extLst>
          </p:cNvPr>
          <p:cNvSpPr txBox="1"/>
          <p:nvPr/>
        </p:nvSpPr>
        <p:spPr>
          <a:xfrm>
            <a:off x="3715657" y="1716705"/>
            <a:ext cx="2325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Διασπορά (</a:t>
            </a:r>
            <a:r>
              <a:rPr lang="en-GB" dirty="0">
                <a:solidFill>
                  <a:srgbClr val="FF0000"/>
                </a:solidFill>
              </a:rPr>
              <a:t>spread)</a:t>
            </a:r>
            <a:endParaRPr lang="el-GR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l-GR" dirty="0" err="1">
                <a:solidFill>
                  <a:srgbClr val="FF0000"/>
                </a:solidFill>
              </a:rPr>
              <a:t>Διακ</a:t>
            </a:r>
            <a:r>
              <a:rPr lang="en-GB" dirty="0" err="1">
                <a:solidFill>
                  <a:srgbClr val="FF0000"/>
                </a:solidFill>
              </a:rPr>
              <a:t>ύ</a:t>
            </a:r>
            <a:r>
              <a:rPr lang="el-GR" dirty="0" err="1">
                <a:solidFill>
                  <a:srgbClr val="FF0000"/>
                </a:solidFill>
              </a:rPr>
              <a:t>μανση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(variance)</a:t>
            </a:r>
            <a:endParaRPr lang="en-US" dirty="0">
              <a:solidFill>
                <a:srgbClr val="FF0000"/>
              </a:solidFill>
            </a:endParaRPr>
          </a:p>
          <a:p>
            <a:endParaRPr lang="el-GR" dirty="0">
              <a:solidFill>
                <a:srgbClr val="FF0000"/>
              </a:solidFill>
            </a:endParaRPr>
          </a:p>
          <a:p>
            <a:r>
              <a:rPr lang="el-GR" dirty="0">
                <a:solidFill>
                  <a:srgbClr val="FF0000"/>
                </a:solidFill>
              </a:rPr>
              <a:t>Λ</a:t>
            </a:r>
            <a:r>
              <a:rPr lang="en-GB" dirty="0" err="1">
                <a:solidFill>
                  <a:srgbClr val="FF0000"/>
                </a:solidFill>
              </a:rPr>
              <a:t>ά</a:t>
            </a:r>
            <a:r>
              <a:rPr lang="el-GR" dirty="0" err="1">
                <a:solidFill>
                  <a:srgbClr val="FF0000"/>
                </a:solidFill>
              </a:rPr>
              <a:t>θος</a:t>
            </a:r>
            <a:r>
              <a:rPr lang="en-GB" dirty="0">
                <a:solidFill>
                  <a:srgbClr val="FF0000"/>
                </a:solidFill>
              </a:rPr>
              <a:t> (error)</a:t>
            </a:r>
            <a:endParaRPr lang="el-GR" dirty="0">
              <a:solidFill>
                <a:srgbClr val="FF0000"/>
              </a:solidFill>
            </a:endParaRPr>
          </a:p>
        </p:txBody>
      </p:sp>
      <p:pic>
        <p:nvPicPr>
          <p:cNvPr id="7170" name="Picture 2" descr="proportion variance formula">
            <a:extLst>
              <a:ext uri="{FF2B5EF4-FFF2-40B4-BE49-F238E27FC236}">
                <a16:creationId xmlns:a16="http://schemas.microsoft.com/office/drawing/2014/main" id="{8971A362-66F9-4A4B-1E11-F4C6A853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49" y="5116285"/>
            <a:ext cx="48260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0E12C-B7AF-BD84-1AB6-1D28F9942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49" y="5965762"/>
            <a:ext cx="2628900" cy="6985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CB6BC4-67FF-7652-5172-968AE79323CC}"/>
              </a:ext>
            </a:extLst>
          </p:cNvPr>
          <p:cNvCxnSpPr>
            <a:cxnSpLocks/>
          </p:cNvCxnSpPr>
          <p:nvPr/>
        </p:nvCxnSpPr>
        <p:spPr>
          <a:xfrm flipH="1">
            <a:off x="6429828" y="3570514"/>
            <a:ext cx="870857" cy="595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C32E4F-66E1-CC69-C443-97FCBFEF0506}"/>
              </a:ext>
            </a:extLst>
          </p:cNvPr>
          <p:cNvCxnSpPr>
            <a:cxnSpLocks/>
          </p:cNvCxnSpPr>
          <p:nvPr/>
        </p:nvCxnSpPr>
        <p:spPr>
          <a:xfrm flipH="1">
            <a:off x="6495143" y="4281714"/>
            <a:ext cx="1023257" cy="18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8C6F79-AB08-5B15-D6CC-CB97F8AFC588}"/>
              </a:ext>
            </a:extLst>
          </p:cNvPr>
          <p:cNvSpPr txBox="1"/>
          <p:nvPr/>
        </p:nvSpPr>
        <p:spPr>
          <a:xfrm>
            <a:off x="7333669" y="3244334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err="1"/>
              <a:t>Πραγματικ</a:t>
            </a:r>
            <a:r>
              <a:rPr lang="en-US" dirty="0" err="1"/>
              <a:t>ή</a:t>
            </a:r>
            <a:r>
              <a:rPr lang="el-GR" dirty="0"/>
              <a:t> τιμή (52%)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2F1A6-4A2C-2B25-5984-37F56F8697A6}"/>
              </a:ext>
            </a:extLst>
          </p:cNvPr>
          <p:cNvSpPr txBox="1"/>
          <p:nvPr/>
        </p:nvSpPr>
        <p:spPr>
          <a:xfrm>
            <a:off x="7518400" y="407890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Ουδός Νίκης (50%)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9401BF-AE25-6693-512E-30907F28AE57}"/>
              </a:ext>
            </a:extLst>
          </p:cNvPr>
          <p:cNvCxnSpPr>
            <a:cxnSpLocks/>
          </p:cNvCxnSpPr>
          <p:nvPr/>
        </p:nvCxnSpPr>
        <p:spPr>
          <a:xfrm flipH="1">
            <a:off x="10769600" y="5782128"/>
            <a:ext cx="696686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CDD9D6-B644-E32B-0BDF-77E84B50F26A}"/>
              </a:ext>
            </a:extLst>
          </p:cNvPr>
          <p:cNvCxnSpPr>
            <a:cxnSpLocks/>
          </p:cNvCxnSpPr>
          <p:nvPr/>
        </p:nvCxnSpPr>
        <p:spPr>
          <a:xfrm flipH="1">
            <a:off x="7820801" y="6515099"/>
            <a:ext cx="696686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1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177131-0B49-BC37-AFCB-7F2AF012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5" y="0"/>
            <a:ext cx="6328522" cy="6858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BFD7D3-39FB-FFAD-2536-AF84454CAB07}"/>
              </a:ext>
            </a:extLst>
          </p:cNvPr>
          <p:cNvCxnSpPr>
            <a:cxnSpLocks/>
          </p:cNvCxnSpPr>
          <p:nvPr/>
        </p:nvCxnSpPr>
        <p:spPr>
          <a:xfrm flipH="1">
            <a:off x="6429828" y="3570514"/>
            <a:ext cx="870857" cy="595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87129F-C6D1-4986-A7C6-AD8ADEFFD55F}"/>
              </a:ext>
            </a:extLst>
          </p:cNvPr>
          <p:cNvCxnSpPr>
            <a:cxnSpLocks/>
          </p:cNvCxnSpPr>
          <p:nvPr/>
        </p:nvCxnSpPr>
        <p:spPr>
          <a:xfrm flipH="1">
            <a:off x="6495143" y="4281714"/>
            <a:ext cx="1023257" cy="18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9CBAB4-E166-8BCC-6700-B6686BADC6F4}"/>
              </a:ext>
            </a:extLst>
          </p:cNvPr>
          <p:cNvSpPr txBox="1"/>
          <p:nvPr/>
        </p:nvSpPr>
        <p:spPr>
          <a:xfrm>
            <a:off x="7333669" y="3244334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Πραγματική τιμή (52%)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505D2-4DF8-2427-DB9F-827973793893}"/>
              </a:ext>
            </a:extLst>
          </p:cNvPr>
          <p:cNvSpPr txBox="1"/>
          <p:nvPr/>
        </p:nvSpPr>
        <p:spPr>
          <a:xfrm>
            <a:off x="7518400" y="407890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Ουδός Νίκης (50%)</a:t>
            </a:r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9F68ADA-DD38-CF19-E8E1-A963A0BE4B38}"/>
              </a:ext>
            </a:extLst>
          </p:cNvPr>
          <p:cNvSpPr/>
          <p:nvPr/>
        </p:nvSpPr>
        <p:spPr>
          <a:xfrm>
            <a:off x="6981371" y="4463143"/>
            <a:ext cx="352298" cy="2024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C401B-F72E-BFAF-FF43-D9F46CF2D29B}"/>
              </a:ext>
            </a:extLst>
          </p:cNvPr>
          <p:cNvSpPr txBox="1"/>
          <p:nvPr/>
        </p:nvSpPr>
        <p:spPr>
          <a:xfrm>
            <a:off x="7333669" y="5290848"/>
            <a:ext cx="38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Συχνότητα αντίθετων αποτελεσμάτων!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D8474-5803-EA5A-E074-4A1A1E7216F8}"/>
              </a:ext>
            </a:extLst>
          </p:cNvPr>
          <p:cNvSpPr txBox="1"/>
          <p:nvPr/>
        </p:nvSpPr>
        <p:spPr>
          <a:xfrm>
            <a:off x="766015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60%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8EBC6-8CD5-3341-155E-DE7AE681A361}"/>
              </a:ext>
            </a:extLst>
          </p:cNvPr>
          <p:cNvSpPr txBox="1"/>
          <p:nvPr/>
        </p:nvSpPr>
        <p:spPr>
          <a:xfrm>
            <a:off x="1410220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50%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05401-FA34-719E-FA82-31ECEF37C253}"/>
              </a:ext>
            </a:extLst>
          </p:cNvPr>
          <p:cNvSpPr txBox="1"/>
          <p:nvPr/>
        </p:nvSpPr>
        <p:spPr>
          <a:xfrm>
            <a:off x="2054425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39%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52B53-A780-7577-8C56-FE82769277E3}"/>
              </a:ext>
            </a:extLst>
          </p:cNvPr>
          <p:cNvSpPr txBox="1"/>
          <p:nvPr/>
        </p:nvSpPr>
        <p:spPr>
          <a:xfrm>
            <a:off x="2666240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33%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F9A74-2C4D-FFA1-B4F8-330DAC754120}"/>
              </a:ext>
            </a:extLst>
          </p:cNvPr>
          <p:cNvSpPr txBox="1"/>
          <p:nvPr/>
        </p:nvSpPr>
        <p:spPr>
          <a:xfrm>
            <a:off x="3310445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38%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7771B-4CE1-9296-ABCE-8C29008AAB92}"/>
              </a:ext>
            </a:extLst>
          </p:cNvPr>
          <p:cNvSpPr txBox="1"/>
          <p:nvPr/>
        </p:nvSpPr>
        <p:spPr>
          <a:xfrm>
            <a:off x="3953504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21%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64C11-83D2-8BD7-9CF0-F07CBE1AFB3E}"/>
              </a:ext>
            </a:extLst>
          </p:cNvPr>
          <p:cNvSpPr txBox="1"/>
          <p:nvPr/>
        </p:nvSpPr>
        <p:spPr>
          <a:xfrm>
            <a:off x="4587118" y="547551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22%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862EB-3A41-2F02-0B77-15C803E4C2BA}"/>
              </a:ext>
            </a:extLst>
          </p:cNvPr>
          <p:cNvSpPr txBox="1"/>
          <p:nvPr/>
        </p:nvSpPr>
        <p:spPr>
          <a:xfrm>
            <a:off x="5220732" y="54654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9%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7DF18-8208-23AC-29DB-3B5BE9732B10}"/>
              </a:ext>
            </a:extLst>
          </p:cNvPr>
          <p:cNvSpPr txBox="1"/>
          <p:nvPr/>
        </p:nvSpPr>
        <p:spPr>
          <a:xfrm>
            <a:off x="5823243" y="54654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0%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2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969"/>
            <a:ext cx="11988800" cy="1325563"/>
          </a:xfrm>
        </p:spPr>
        <p:txBody>
          <a:bodyPr/>
          <a:lstStyle/>
          <a:p>
            <a:r>
              <a:rPr lang="el-GR" dirty="0"/>
              <a:t>Συστηματικό Λάθος </a:t>
            </a:r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ας </a:t>
            </a:r>
            <a:br>
              <a:rPr lang="el-GR" dirty="0"/>
            </a:br>
            <a:r>
              <a:rPr lang="el-GR" dirty="0"/>
              <a:t>(</a:t>
            </a:r>
            <a:r>
              <a:rPr lang="en-GB" dirty="0"/>
              <a:t>sampling bias)</a:t>
            </a:r>
            <a:endParaRPr lang="en-US" dirty="0"/>
          </a:p>
        </p:txBody>
      </p:sp>
      <p:pic>
        <p:nvPicPr>
          <p:cNvPr id="11266" name="Picture 2" descr="Selection Bias - Are you choosing the right way?">
            <a:extLst>
              <a:ext uri="{FF2B5EF4-FFF2-40B4-BE49-F238E27FC236}">
                <a16:creationId xmlns:a16="http://schemas.microsoft.com/office/drawing/2014/main" id="{DC05F201-E24B-3EBB-C9F6-884CB1E0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5681"/>
            <a:ext cx="5210605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F0610B-8E74-7C97-1ECC-17F90E99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1EA9-66E6-6B7D-C1EA-798B7486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Ερώτηση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B154-6528-78B9-3468-07DCB59A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41" y="214153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Ο παρακάτω τύπος σε τι αναφέρεται</a:t>
            </a:r>
          </a:p>
          <a:p>
            <a:pPr marL="0" indent="0" algn="l">
              <a:buNone/>
            </a:pPr>
            <a:endParaRPr lang="el-G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 Σε γεωμετρική πρόοδο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Στον μέσο όρο </a:t>
            </a:r>
          </a:p>
          <a:p>
            <a:pPr>
              <a:buFont typeface="+mj-lt"/>
              <a:buAutoNum type="arabicPeriod"/>
            </a:pP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 Σε ολοκλήρωμα που εξηγεί θεωρία του απείρου</a:t>
            </a:r>
            <a:endParaRPr lang="el-G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3C3F7-E1BE-1832-7CC2-C227FDE3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82" y="3043238"/>
            <a:ext cx="1714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1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Συστηματικό Λάθος (</a:t>
            </a:r>
            <a:r>
              <a:rPr lang="en-GB" dirty="0"/>
              <a:t>bias)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545"/>
            <a:ext cx="11049001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Ποιες είναι οι πηγές του: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Ποιους ρωτάω (π.χ. πού τους βρήκα)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Τι τους ρωτάω (π.χ. πού τους βρήκα)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Ποιοι λείπουν, ποιοι δεν μου απαντούν (π.χ. ευάλωτες κοινωνικές ομάδες)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49001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Π</a:t>
            </a:r>
            <a:r>
              <a:rPr lang="en-GB" dirty="0" err="1"/>
              <a:t>ώ</a:t>
            </a:r>
            <a:r>
              <a:rPr lang="el-GR" dirty="0"/>
              <a:t>ς το κάνω; Λέω στον υπολογιστή:</a:t>
            </a:r>
          </a:p>
          <a:p>
            <a:pPr marL="0" indent="0">
              <a:buNone/>
            </a:pPr>
            <a:r>
              <a:rPr lang="el-GR" dirty="0"/>
              <a:t>1. Φτιάξε μου 100000 με  </a:t>
            </a:r>
            <a:r>
              <a:rPr lang="el-GR" i="1" dirty="0"/>
              <a:t>π</a:t>
            </a:r>
            <a:r>
              <a:rPr lang="el-GR" dirty="0"/>
              <a:t> = 52% να ψηφίζουν Α και τους υπόλοιπους Β.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2. Πάρε ένα δείγμα μεγέθους </a:t>
            </a:r>
            <a:r>
              <a:rPr lang="en-GB" i="1" dirty="0"/>
              <a:t>n</a:t>
            </a:r>
            <a:r>
              <a:rPr lang="el-GR" dirty="0"/>
              <a:t>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3. Πες μου πόσους ψηφοφόρους ΝΔ βλέπεις κάθε φορά.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4. Επανάλαβε 100 φορές τα βήματα 2 και 3.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5. </a:t>
            </a:r>
            <a:r>
              <a:rPr lang="en-GB" dirty="0" err="1"/>
              <a:t>Kά</a:t>
            </a:r>
            <a:r>
              <a:rPr lang="el-GR" dirty="0"/>
              <a:t>ντο για διαφορετικές πιθανότητες συμμετοχής.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9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513952-948F-82DD-ADD6-5692CA3F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E23B05-A18E-9765-4990-7DB9E196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BA3BCB7-C244-C23E-FEB4-B6718C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8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3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E183DB-1DDA-7487-3009-C3682843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6972300" cy="6502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513952-948F-82DD-ADD6-5692CA3F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E23B05-A18E-9765-4990-7DB9E196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AC16D8-518A-87AC-1A9C-B0EE6AC5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9" y="0"/>
            <a:ext cx="6328522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DB938E-DE8C-413A-8AE7-2EE95B3D56C6}"/>
              </a:ext>
            </a:extLst>
          </p:cNvPr>
          <p:cNvSpPr txBox="1"/>
          <p:nvPr/>
        </p:nvSpPr>
        <p:spPr>
          <a:xfrm>
            <a:off x="766015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60%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82C442-5FC3-14D0-6630-5E4014C23F59}"/>
              </a:ext>
            </a:extLst>
          </p:cNvPr>
          <p:cNvSpPr txBox="1"/>
          <p:nvPr/>
        </p:nvSpPr>
        <p:spPr>
          <a:xfrm>
            <a:off x="1410220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50%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41320-078E-A38F-3718-06054CDF47DB}"/>
              </a:ext>
            </a:extLst>
          </p:cNvPr>
          <p:cNvSpPr txBox="1"/>
          <p:nvPr/>
        </p:nvSpPr>
        <p:spPr>
          <a:xfrm>
            <a:off x="2054425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39%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3101C-07C0-2DD2-DE30-2833A5664E0A}"/>
              </a:ext>
            </a:extLst>
          </p:cNvPr>
          <p:cNvSpPr txBox="1"/>
          <p:nvPr/>
        </p:nvSpPr>
        <p:spPr>
          <a:xfrm>
            <a:off x="2666240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33%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4906F-E451-0C58-7025-47AA6A465F78}"/>
              </a:ext>
            </a:extLst>
          </p:cNvPr>
          <p:cNvSpPr txBox="1"/>
          <p:nvPr/>
        </p:nvSpPr>
        <p:spPr>
          <a:xfrm>
            <a:off x="3310445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38%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5022-06EF-6CF2-AEA9-8C7B0D70D165}"/>
              </a:ext>
            </a:extLst>
          </p:cNvPr>
          <p:cNvSpPr txBox="1"/>
          <p:nvPr/>
        </p:nvSpPr>
        <p:spPr>
          <a:xfrm>
            <a:off x="3953504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21%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FC86F-AB81-80BE-7559-A66C6A23CA35}"/>
              </a:ext>
            </a:extLst>
          </p:cNvPr>
          <p:cNvSpPr txBox="1"/>
          <p:nvPr/>
        </p:nvSpPr>
        <p:spPr>
          <a:xfrm>
            <a:off x="4587118" y="547551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22%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0BD1B-C92A-8028-348A-FEE1F1312710}"/>
              </a:ext>
            </a:extLst>
          </p:cNvPr>
          <p:cNvSpPr txBox="1"/>
          <p:nvPr/>
        </p:nvSpPr>
        <p:spPr>
          <a:xfrm>
            <a:off x="5220732" y="54654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9%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68A16-FF85-9702-43A1-C36CF46E38EF}"/>
              </a:ext>
            </a:extLst>
          </p:cNvPr>
          <p:cNvSpPr txBox="1"/>
          <p:nvPr/>
        </p:nvSpPr>
        <p:spPr>
          <a:xfrm>
            <a:off x="5823243" y="54654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85C645-BFBE-B49D-0D09-F803E2953CCD}"/>
              </a:ext>
            </a:extLst>
          </p:cNvPr>
          <p:cNvSpPr txBox="1"/>
          <p:nvPr/>
        </p:nvSpPr>
        <p:spPr>
          <a:xfrm>
            <a:off x="6522265" y="5455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56%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6304F-6EB2-192C-DC10-3F6C2E6F0B02}"/>
              </a:ext>
            </a:extLst>
          </p:cNvPr>
          <p:cNvSpPr txBox="1"/>
          <p:nvPr/>
        </p:nvSpPr>
        <p:spPr>
          <a:xfrm>
            <a:off x="7166470" y="5455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47%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A26972-466E-CF4D-38C1-951066D5442B}"/>
              </a:ext>
            </a:extLst>
          </p:cNvPr>
          <p:cNvSpPr txBox="1"/>
          <p:nvPr/>
        </p:nvSpPr>
        <p:spPr>
          <a:xfrm>
            <a:off x="7810675" y="5455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52%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78E08-0AEF-24D8-DC06-1B3E351F0CDE}"/>
              </a:ext>
            </a:extLst>
          </p:cNvPr>
          <p:cNvSpPr txBox="1"/>
          <p:nvPr/>
        </p:nvSpPr>
        <p:spPr>
          <a:xfrm>
            <a:off x="8422490" y="5455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51%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CC1E64-5D14-C68C-EA30-43ADA211D87B}"/>
              </a:ext>
            </a:extLst>
          </p:cNvPr>
          <p:cNvSpPr txBox="1"/>
          <p:nvPr/>
        </p:nvSpPr>
        <p:spPr>
          <a:xfrm>
            <a:off x="9066695" y="5455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41%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DF5CA2-B43E-A4DC-D56E-C2CD2BDBE17D}"/>
              </a:ext>
            </a:extLst>
          </p:cNvPr>
          <p:cNvSpPr txBox="1"/>
          <p:nvPr/>
        </p:nvSpPr>
        <p:spPr>
          <a:xfrm>
            <a:off x="9709754" y="5455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38%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EE0D4-CEBD-888A-993B-7CEEE524E74B}"/>
              </a:ext>
            </a:extLst>
          </p:cNvPr>
          <p:cNvSpPr txBox="1"/>
          <p:nvPr/>
        </p:nvSpPr>
        <p:spPr>
          <a:xfrm>
            <a:off x="10343368" y="5465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38%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4AC8B2-5E76-4A10-1755-6F310A3321D1}"/>
              </a:ext>
            </a:extLst>
          </p:cNvPr>
          <p:cNvSpPr txBox="1"/>
          <p:nvPr/>
        </p:nvSpPr>
        <p:spPr>
          <a:xfrm>
            <a:off x="10976982" y="5455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35%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532921-E790-2B5A-301B-7828C3DD914B}"/>
              </a:ext>
            </a:extLst>
          </p:cNvPr>
          <p:cNvSpPr txBox="1"/>
          <p:nvPr/>
        </p:nvSpPr>
        <p:spPr>
          <a:xfrm>
            <a:off x="11579493" y="5455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18%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70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C9C38-9D85-61E3-A1AC-439BF920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9" y="0"/>
            <a:ext cx="597866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Μπόνους πείραμα σκέψης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C1DA0-43C6-751B-439A-B003E336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Σε δείπνο φίλου, ρωτάτε τον καθήμενο δίπλα σας πολιτικό μηχανικό  </a:t>
            </a:r>
            <a:r>
              <a:rPr lang="el-GR" dirty="0" err="1"/>
              <a:t>σχ</a:t>
            </a:r>
            <a:r>
              <a:rPr lang="el-GR" dirty="0"/>
              <a:t> με τους σεισμούς στην Τουρκία και την σημασία του τύπου κατασκευής και  σας απαντά: 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«Κοίταξε να δεις, </a:t>
            </a:r>
          </a:p>
          <a:p>
            <a:pPr marL="0" indent="0">
              <a:buNone/>
            </a:pPr>
            <a:r>
              <a:rPr lang="el-GR" b="1" dirty="0"/>
              <a:t>στον ίδιο δρόμο έχει σπίτια που έχουν πέσει και άλλα που  έχουν μείνει ολόρθα</a:t>
            </a:r>
            <a:r>
              <a:rPr lang="el-GR" dirty="0"/>
              <a:t>, τι άλλο θέλεις να σου πω; </a:t>
            </a:r>
          </a:p>
          <a:p>
            <a:pPr marL="0" indent="0">
              <a:buNone/>
            </a:pPr>
            <a:r>
              <a:rPr lang="el-GR" dirty="0"/>
              <a:t>Αυτό σου δείχνει ότι είναι  </a:t>
            </a:r>
            <a:r>
              <a:rPr lang="el-GR" b="1" dirty="0"/>
              <a:t>θέμα κατασκευής </a:t>
            </a:r>
            <a:r>
              <a:rPr lang="el-GR" dirty="0" err="1"/>
              <a:t>κλπ</a:t>
            </a:r>
            <a:r>
              <a:rPr lang="el-GR" dirty="0"/>
              <a:t>, αφού είναι δύο σπίτια το ένα δίπλα στο άλλο και το  ένα πέφτει το άλλο όχι.»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4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Μπόνους πείραμα σκέψης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BC10D-2726-ECFF-F6A1-E6757662AC26}"/>
              </a:ext>
            </a:extLst>
          </p:cNvPr>
          <p:cNvSpPr txBox="1"/>
          <p:nvPr/>
        </p:nvSpPr>
        <p:spPr>
          <a:xfrm>
            <a:off x="838200" y="1690688"/>
            <a:ext cx="7128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Β</a:t>
            </a:r>
            <a:r>
              <a:rPr lang="el-GR" sz="2800" dirty="0" err="1"/>
              <a:t>οήθεια</a:t>
            </a:r>
            <a:r>
              <a:rPr lang="el-GR" sz="2800" dirty="0"/>
              <a:t>:  Τι σχέση έχουν τα ζάρια με τα σπίτια;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030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Μπόνους πείραμα σκέψης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BC10D-2726-ECFF-F6A1-E6757662AC26}"/>
              </a:ext>
            </a:extLst>
          </p:cNvPr>
          <p:cNvSpPr txBox="1"/>
          <p:nvPr/>
        </p:nvSpPr>
        <p:spPr>
          <a:xfrm>
            <a:off x="838200" y="1690688"/>
            <a:ext cx="90390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err="1"/>
              <a:t>Μεροληψ</a:t>
            </a:r>
            <a:r>
              <a:rPr lang="en-GB" sz="2800" dirty="0" err="1"/>
              <a:t>ί</a:t>
            </a:r>
            <a:r>
              <a:rPr lang="el-GR" sz="2800" dirty="0"/>
              <a:t>α Επαγωγής (</a:t>
            </a:r>
            <a:r>
              <a:rPr lang="en-GB" sz="2800" dirty="0"/>
              <a:t>Inference bias</a:t>
            </a:r>
            <a:r>
              <a:rPr lang="el-GR" sz="2800" dirty="0"/>
              <a:t>):</a:t>
            </a:r>
          </a:p>
          <a:p>
            <a:endParaRPr lang="el-GR" sz="2800" dirty="0"/>
          </a:p>
          <a:p>
            <a:r>
              <a:rPr lang="el-GR" sz="2800" dirty="0"/>
              <a:t>Π</a:t>
            </a:r>
            <a:r>
              <a:rPr lang="en-US" sz="2800" dirty="0" err="1"/>
              <a:t>ώ</a:t>
            </a:r>
            <a:r>
              <a:rPr lang="el-GR" sz="2800" dirty="0"/>
              <a:t>ς αποδίδουμε αιτιότητα; </a:t>
            </a:r>
          </a:p>
          <a:p>
            <a:endParaRPr lang="el-GR" sz="2800" dirty="0"/>
          </a:p>
          <a:p>
            <a:r>
              <a:rPr lang="el-GR" sz="2800" dirty="0"/>
              <a:t>Γιατί να στέκονται μερικά κτήρια και άλλα να έχουν πέσει;</a:t>
            </a:r>
          </a:p>
          <a:p>
            <a:endParaRPr lang="el-GR" sz="2800" dirty="0"/>
          </a:p>
          <a:p>
            <a:r>
              <a:rPr lang="el-GR" sz="2800" dirty="0"/>
              <a:t>ΔΕΝ ξέρουμε από σεισμολογία, κτήρια, αντοχές υλικών κλπ. </a:t>
            </a:r>
          </a:p>
          <a:p>
            <a:endParaRPr lang="el-GR" sz="2800" dirty="0"/>
          </a:p>
          <a:p>
            <a:r>
              <a:rPr lang="el-GR" sz="2800" dirty="0"/>
              <a:t>ΑΛΛΑ ξέρουμε λίγο να σκεφτόμαστε. </a:t>
            </a:r>
          </a:p>
        </p:txBody>
      </p:sp>
    </p:spTree>
    <p:extLst>
      <p:ext uri="{BB962C8B-B14F-4D97-AF65-F5344CB8AC3E}">
        <p14:creationId xmlns:p14="http://schemas.microsoft.com/office/powerpoint/2010/main" val="2225512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Μπόνους πείραμα σκέψης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BC10D-2726-ECFF-F6A1-E6757662AC26}"/>
              </a:ext>
            </a:extLst>
          </p:cNvPr>
          <p:cNvSpPr txBox="1"/>
          <p:nvPr/>
        </p:nvSpPr>
        <p:spPr>
          <a:xfrm>
            <a:off x="838200" y="1618118"/>
            <a:ext cx="106374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Ποια είναι η πιο </a:t>
            </a:r>
            <a:r>
              <a:rPr lang="el-GR" sz="2800" b="1" dirty="0"/>
              <a:t>απλή</a:t>
            </a:r>
            <a:r>
              <a:rPr lang="el-GR" sz="2800" dirty="0"/>
              <a:t> εξήγηση;</a:t>
            </a:r>
          </a:p>
          <a:p>
            <a:endParaRPr lang="el-GR" sz="2800" dirty="0"/>
          </a:p>
          <a:p>
            <a:r>
              <a:rPr lang="el-GR" sz="2800" dirty="0"/>
              <a:t>Νομίζω ότι είναι:</a:t>
            </a:r>
          </a:p>
          <a:p>
            <a:endParaRPr lang="el-GR" sz="2800" dirty="0"/>
          </a:p>
          <a:p>
            <a:pPr marL="514350" indent="-514350">
              <a:buAutoNum type="arabicPeriod"/>
            </a:pPr>
            <a:r>
              <a:rPr lang="el-GR" sz="2800" dirty="0"/>
              <a:t>Όλα τα σπίτια υπόκεινται στην ίδια πίεση (μπορεί να είναι λάθος)</a:t>
            </a:r>
          </a:p>
          <a:p>
            <a:pPr marL="514350" indent="-514350">
              <a:buAutoNum type="arabicPeriod"/>
            </a:pPr>
            <a:endParaRPr lang="el-GR" sz="2800" dirty="0"/>
          </a:p>
          <a:p>
            <a:pPr marL="514350" indent="-514350">
              <a:buAutoNum type="arabicPeriod"/>
            </a:pPr>
            <a:r>
              <a:rPr lang="el-GR" sz="2800" dirty="0"/>
              <a:t>Κάθε σπίτι έχει την ίδια πιθανότητα να πέσει </a:t>
            </a:r>
          </a:p>
          <a:p>
            <a:r>
              <a:rPr lang="el-GR" sz="2800" dirty="0"/>
              <a:t>(μπορεί και αυτό να είναι λάθος)</a:t>
            </a:r>
          </a:p>
          <a:p>
            <a:endParaRPr lang="el-GR" sz="2800" dirty="0"/>
          </a:p>
          <a:p>
            <a:r>
              <a:rPr lang="el-GR" sz="2800" dirty="0"/>
              <a:t>Είναι όμως η πιο απλή/λιτή εξήγηση. Πρέπει να την σκεφτούμε πρώτη. </a:t>
            </a:r>
          </a:p>
          <a:p>
            <a:r>
              <a:rPr lang="el-GR" sz="2800" dirty="0"/>
              <a:t>Πρέπει να έχουμε καλούς λόγους να την απορρίψουμε. </a:t>
            </a:r>
          </a:p>
          <a:p>
            <a:pPr lvl="8"/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593383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Μπόνους πείραμα σκέψης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601B1-B792-E8A1-435A-E007EED30CA3}"/>
              </a:ext>
            </a:extLst>
          </p:cNvPr>
          <p:cNvSpPr txBox="1"/>
          <p:nvPr/>
        </p:nvSpPr>
        <p:spPr>
          <a:xfrm>
            <a:off x="838199" y="1927162"/>
            <a:ext cx="8073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"Plurality must never be posited without necessity"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5362" name="Picture 2" descr="What is Occam's razor? | New Scientist">
            <a:extLst>
              <a:ext uri="{FF2B5EF4-FFF2-40B4-BE49-F238E27FC236}">
                <a16:creationId xmlns:a16="http://schemas.microsoft.com/office/drawing/2014/main" id="{878585B1-DF6E-D0BD-E491-0C15A9EB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85" y="2521856"/>
            <a:ext cx="6745256" cy="377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Occam's Razor Facts - Definition, Examples, Uses &amp; More - Facts.net">
            <a:extLst>
              <a:ext uri="{FF2B5EF4-FFF2-40B4-BE49-F238E27FC236}">
                <a16:creationId xmlns:a16="http://schemas.microsoft.com/office/drawing/2014/main" id="{86791142-8911-CB13-4726-AA06A8FA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629" y="2495232"/>
            <a:ext cx="3878942" cy="38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92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1EA9-66E6-6B7D-C1EA-798B7486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Ερώτηση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B154-6528-78B9-3468-07DCB59A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Η Γιώργος είναι 42 ετών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ανύπαντρος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πολύ δραστήριος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και έξυπνος, με έντονα κοινωνικά ενδιαφέροντα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Έ</a:t>
            </a:r>
            <a:r>
              <a:rPr lang="el-G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κανε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διδακτορικό στο τμήμα </a:t>
            </a:r>
            <a:r>
              <a:rPr lang="el-G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Ηλ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Μηχανολόγων στο Πολυτεχνείο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Ως φοιτητής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l-G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είχε συμμετάσχει σε πορείες και άλλες πολιτικές δρ</a:t>
            </a:r>
            <a:r>
              <a:rPr lang="el-GR" i="1" dirty="0">
                <a:solidFill>
                  <a:srgbClr val="202122"/>
                </a:solidFill>
                <a:latin typeface="Arial" panose="020B0604020202020204" pitchFamily="34" charset="0"/>
              </a:rPr>
              <a:t>αστηριότητες. 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Ποιο από τα τα παρακάτω σενάρια είναι πιθανότερο: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Ο Γιώργος εργάζεται </a:t>
            </a: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ως μηχανικός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Ο Γιώργος εργάζεται ως μηχανικός και είναι ενεργό μέλος αριστερού κόμματος</a:t>
            </a:r>
          </a:p>
          <a:p>
            <a:pPr>
              <a:buFont typeface="+mj-lt"/>
              <a:buAutoNum type="arabicPeriod"/>
            </a:pP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Ο Γιώργος 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και είναι ενεργό μέλος δεξιού κόμματος</a:t>
            </a:r>
          </a:p>
          <a:p>
            <a:pPr algn="l">
              <a:buFont typeface="+mj-lt"/>
              <a:buAutoNum type="arabicPeriod"/>
            </a:pP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0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Μπόνους πείραμα σκέψης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B5E20-8B3B-FBE3-F5E8-DCDE20D74AD2}"/>
              </a:ext>
            </a:extLst>
          </p:cNvPr>
          <p:cNvSpPr txBox="1"/>
          <p:nvPr/>
        </p:nvSpPr>
        <p:spPr>
          <a:xfrm>
            <a:off x="3846286" y="6176963"/>
            <a:ext cx="2794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0000"/>
                </a:solidFill>
              </a:rPr>
              <a:t>ΒΡΕΙΤΕ ΤΟ ΛΑΘΟΣ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3314" name="Picture 2" descr="Turkey cracks down on contractors of quake-struck buildings – POLITICO">
            <a:extLst>
              <a:ext uri="{FF2B5EF4-FFF2-40B4-BE49-F238E27FC236}">
                <a16:creationId xmlns:a16="http://schemas.microsoft.com/office/drawing/2014/main" id="{B46F72D0-2ABD-9F97-F520-FBC60822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8263"/>
            <a:ext cx="6996566" cy="46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AD6D2B-1767-9B79-9FB8-63AA7DC912BA}"/>
              </a:ext>
            </a:extLst>
          </p:cNvPr>
          <p:cNvCxnSpPr>
            <a:cxnSpLocks/>
          </p:cNvCxnSpPr>
          <p:nvPr/>
        </p:nvCxnSpPr>
        <p:spPr>
          <a:xfrm flipH="1">
            <a:off x="7155543" y="2714171"/>
            <a:ext cx="1843314" cy="100148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1399E-5927-C5E1-800F-32FE6649DE4B}"/>
              </a:ext>
            </a:extLst>
          </p:cNvPr>
          <p:cNvCxnSpPr>
            <a:cxnSpLocks/>
          </p:cNvCxnSpPr>
          <p:nvPr/>
        </p:nvCxnSpPr>
        <p:spPr>
          <a:xfrm flipH="1">
            <a:off x="4380366" y="2598057"/>
            <a:ext cx="4618491" cy="1422513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B648D-E82B-6DF2-E29A-37E5358D381D}"/>
              </a:ext>
            </a:extLst>
          </p:cNvPr>
          <p:cNvCxnSpPr>
            <a:cxnSpLocks/>
          </p:cNvCxnSpPr>
          <p:nvPr/>
        </p:nvCxnSpPr>
        <p:spPr>
          <a:xfrm flipH="1">
            <a:off x="5776784" y="2833826"/>
            <a:ext cx="3323673" cy="286002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D01252-F368-E240-2E9D-BD4ABCEA7DCA}"/>
              </a:ext>
            </a:extLst>
          </p:cNvPr>
          <p:cNvSpPr txBox="1"/>
          <p:nvPr/>
        </p:nvSpPr>
        <p:spPr>
          <a:xfrm>
            <a:off x="9274629" y="2235200"/>
            <a:ext cx="2499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Υπόθεση βάσης</a:t>
            </a:r>
            <a:r>
              <a:rPr lang="el-GR" sz="2400" dirty="0"/>
              <a:t>:</a:t>
            </a:r>
          </a:p>
          <a:p>
            <a:r>
              <a:rPr lang="el-GR" sz="2400" dirty="0"/>
              <a:t>Όλα τα σπίτια έχουν</a:t>
            </a:r>
          </a:p>
          <a:p>
            <a:r>
              <a:rPr lang="el-GR" sz="2400" dirty="0"/>
              <a:t>την ίδια πιθανότητα</a:t>
            </a:r>
          </a:p>
          <a:p>
            <a:r>
              <a:rPr lang="el-GR" sz="2400" i="1" dirty="0"/>
              <a:t>π</a:t>
            </a:r>
            <a:r>
              <a:rPr lang="el-GR" sz="2400" dirty="0"/>
              <a:t> να πέσουν σε έναν σεισμό της</a:t>
            </a:r>
          </a:p>
          <a:p>
            <a:r>
              <a:rPr lang="el-GR" sz="2400" dirty="0"/>
              <a:t>έντασης </a:t>
            </a:r>
            <a:r>
              <a:rPr lang="el-GR" sz="2400" i="1" dirty="0"/>
              <a:t>ρ</a:t>
            </a:r>
          </a:p>
          <a:p>
            <a:endParaRPr lang="el-GR" sz="2400" dirty="0"/>
          </a:p>
          <a:p>
            <a:r>
              <a:rPr lang="el-GR" sz="2400" dirty="0"/>
              <a:t>Αντίστοιχα, όλοι </a:t>
            </a:r>
          </a:p>
          <a:p>
            <a:r>
              <a:rPr lang="el-GR" sz="2400" dirty="0"/>
              <a:t>οι ασθενείς…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910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Μπόνους πείραμα σκέψης</a:t>
            </a:r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99821CA-59F7-E153-64F5-3A37BCD4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34" y="1469290"/>
            <a:ext cx="3378137" cy="33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4D5952DC-1E75-1763-EB39-D2BCFA7E1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4" y="1533977"/>
            <a:ext cx="2555601" cy="2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37CAA66-0659-A674-8151-383D7E0AE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4" y="1533977"/>
            <a:ext cx="2105095" cy="2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Il De Ludo Aleae di Girolamo Cardano, Medico, Matematico, e baro  prestigiatore - Mago Leo">
            <a:extLst>
              <a:ext uri="{FF2B5EF4-FFF2-40B4-BE49-F238E27FC236}">
                <a16:creationId xmlns:a16="http://schemas.microsoft.com/office/drawing/2014/main" id="{087732DD-ADE9-5935-184B-77C3680BE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1" r="43985"/>
          <a:stretch/>
        </p:blipFill>
        <p:spPr bwMode="auto">
          <a:xfrm>
            <a:off x="2539420" y="1533977"/>
            <a:ext cx="2555602" cy="298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8718C0-F06E-1ED2-C9AE-6A73DE4AC9F6}"/>
              </a:ext>
            </a:extLst>
          </p:cNvPr>
          <p:cNvCxnSpPr/>
          <p:nvPr/>
        </p:nvCxnSpPr>
        <p:spPr>
          <a:xfrm flipH="1" flipV="1">
            <a:off x="1494971" y="4630057"/>
            <a:ext cx="762278" cy="1611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C7B1FC-209D-0B2B-8FA6-3D6B98D1B041}"/>
              </a:ext>
            </a:extLst>
          </p:cNvPr>
          <p:cNvSpPr txBox="1"/>
          <p:nvPr/>
        </p:nvSpPr>
        <p:spPr>
          <a:xfrm>
            <a:off x="2257249" y="6167150"/>
            <a:ext cx="690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Gerolamo </a:t>
            </a:r>
            <a:r>
              <a:rPr lang="en-US" b="1" dirty="0" err="1"/>
              <a:t>Cardano</a:t>
            </a:r>
            <a:endParaRPr lang="en-US" b="1" dirty="0"/>
          </a:p>
          <a:p>
            <a:r>
              <a:rPr lang="en-US" dirty="0"/>
              <a:t>Notoriously short of cash, earned a living by playing chess and gambling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25004-F880-235E-95DA-2059DA34DED3}"/>
              </a:ext>
            </a:extLst>
          </p:cNvPr>
          <p:cNvSpPr txBox="1"/>
          <p:nvPr/>
        </p:nvSpPr>
        <p:spPr>
          <a:xfrm>
            <a:off x="4122335" y="5347923"/>
            <a:ext cx="260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 Bernoulli</a:t>
            </a:r>
          </a:p>
          <a:p>
            <a:r>
              <a:rPr lang="en-US" dirty="0"/>
              <a:t>Studied theology initially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612409-558E-9477-EA15-5ED4BA31CD55}"/>
              </a:ext>
            </a:extLst>
          </p:cNvPr>
          <p:cNvCxnSpPr>
            <a:cxnSpLocks/>
          </p:cNvCxnSpPr>
          <p:nvPr/>
        </p:nvCxnSpPr>
        <p:spPr>
          <a:xfrm flipV="1">
            <a:off x="5095022" y="4539498"/>
            <a:ext cx="1494464" cy="78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07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2CBA2-15B2-92F1-B9C9-B733D118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7600"/>
            <a:ext cx="5118100" cy="5740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D50A1D-1F38-3C92-9678-5621B4FEDA6E}"/>
              </a:ext>
            </a:extLst>
          </p:cNvPr>
          <p:cNvSpPr txBox="1">
            <a:spLocks/>
          </p:cNvSpPr>
          <p:nvPr/>
        </p:nvSpPr>
        <p:spPr>
          <a:xfrm>
            <a:off x="977902" y="125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Μπόνους πείραμα σκέψης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02CAB-6033-8958-6585-6A5CD6D987E9}"/>
              </a:ext>
            </a:extLst>
          </p:cNvPr>
          <p:cNvSpPr txBox="1"/>
          <p:nvPr/>
        </p:nvSpPr>
        <p:spPr>
          <a:xfrm>
            <a:off x="6720115" y="1674674"/>
            <a:ext cx="436228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 </a:t>
            </a:r>
            <a:r>
              <a:rPr lang="el-GR" sz="2400" b="1" dirty="0"/>
              <a:t>Νόμος των Μεγάλων Αριθμών</a:t>
            </a:r>
          </a:p>
          <a:p>
            <a:endParaRPr lang="el-GR" sz="2400" dirty="0"/>
          </a:p>
          <a:p>
            <a:r>
              <a:rPr lang="el-GR" sz="2400" dirty="0"/>
              <a:t>Το </a:t>
            </a:r>
            <a:r>
              <a:rPr lang="el-GR" sz="2400" b="1" dirty="0"/>
              <a:t>θεώρημα του </a:t>
            </a:r>
            <a:r>
              <a:rPr lang="en-GB" sz="2400" b="1" dirty="0"/>
              <a:t>Bernoulli </a:t>
            </a:r>
            <a:endParaRPr lang="el-GR" sz="2400" b="1" dirty="0"/>
          </a:p>
          <a:p>
            <a:r>
              <a:rPr lang="el-GR" sz="2400" dirty="0"/>
              <a:t>(του πήρε 20 χρόνια να το</a:t>
            </a:r>
          </a:p>
          <a:p>
            <a:r>
              <a:rPr lang="el-GR" sz="2400" dirty="0"/>
              <a:t>αποδείξει)</a:t>
            </a:r>
          </a:p>
          <a:p>
            <a:endParaRPr lang="el-GR" sz="2400" dirty="0"/>
          </a:p>
          <a:p>
            <a:endParaRPr lang="el-GR" sz="2400" dirty="0"/>
          </a:p>
          <a:p>
            <a:endParaRPr lang="el-GR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07BBC1-1A6A-7627-9F63-C75F143B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15" y="3987800"/>
            <a:ext cx="2540000" cy="520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D9CE08-EFEB-910C-7F4A-5278BFD00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515" y="4827726"/>
            <a:ext cx="2171700" cy="3556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503E83-F0C6-F80F-C3F3-86CCFAD0BC64}"/>
              </a:ext>
            </a:extLst>
          </p:cNvPr>
          <p:cNvCxnSpPr>
            <a:cxnSpLocks/>
          </p:cNvCxnSpPr>
          <p:nvPr/>
        </p:nvCxnSpPr>
        <p:spPr>
          <a:xfrm flipH="1">
            <a:off x="8064005" y="3764328"/>
            <a:ext cx="1704109" cy="36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C52FC-1274-E6B9-8EE8-1BBDE683B723}"/>
              </a:ext>
            </a:extLst>
          </p:cNvPr>
          <p:cNvSpPr txBox="1"/>
          <p:nvPr/>
        </p:nvSpPr>
        <p:spPr>
          <a:xfrm>
            <a:off x="9937358" y="3244334"/>
            <a:ext cx="19088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dirty="0"/>
              <a:t>Κάθε κτήριο</a:t>
            </a:r>
          </a:p>
          <a:p>
            <a:r>
              <a:rPr lang="el-GR" dirty="0"/>
              <a:t>Είναι μια </a:t>
            </a:r>
          </a:p>
          <a:p>
            <a:r>
              <a:rPr lang="el-GR" dirty="0"/>
              <a:t>Τυχαία μεταβλητή</a:t>
            </a:r>
          </a:p>
          <a:p>
            <a:r>
              <a:rPr lang="el-GR" dirty="0"/>
              <a:t>(</a:t>
            </a:r>
            <a:r>
              <a:rPr lang="en-GB" dirty="0"/>
              <a:t>random variable</a:t>
            </a:r>
            <a:r>
              <a:rPr lang="el-GR" dirty="0"/>
              <a:t>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C4E27F-6080-270C-232D-4BD4F3A7E637}"/>
              </a:ext>
            </a:extLst>
          </p:cNvPr>
          <p:cNvSpPr txBox="1"/>
          <p:nvPr/>
        </p:nvSpPr>
        <p:spPr>
          <a:xfrm>
            <a:off x="9044215" y="5579203"/>
            <a:ext cx="31554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dirty="0"/>
              <a:t>Ο μέσος όρος συγκλίνει</a:t>
            </a:r>
          </a:p>
          <a:p>
            <a:r>
              <a:rPr lang="el-GR" dirty="0"/>
              <a:t>προς την θεωρητική προσδοκία</a:t>
            </a:r>
          </a:p>
          <a:p>
            <a:r>
              <a:rPr lang="el-GR" dirty="0"/>
              <a:t>Όσο μεγαλώνει το δείγμα</a:t>
            </a: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742285-9D73-20B4-0829-010EB1A831E1}"/>
              </a:ext>
            </a:extLst>
          </p:cNvPr>
          <p:cNvCxnSpPr>
            <a:cxnSpLocks/>
          </p:cNvCxnSpPr>
          <p:nvPr/>
        </p:nvCxnSpPr>
        <p:spPr>
          <a:xfrm flipH="1" flipV="1">
            <a:off x="7402286" y="5129800"/>
            <a:ext cx="1513773" cy="115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31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Τα σπάνια περιστατικά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9AC06-1745-0831-0442-C106AEAA61DB}"/>
              </a:ext>
            </a:extLst>
          </p:cNvPr>
          <p:cNvSpPr txBox="1"/>
          <p:nvPr/>
        </p:nvSpPr>
        <p:spPr>
          <a:xfrm>
            <a:off x="838200" y="1690688"/>
            <a:ext cx="77758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Μπορούμε να προβλέψουμε τις αυτοκτονίες;</a:t>
            </a:r>
          </a:p>
          <a:p>
            <a:endParaRPr lang="el-GR" sz="2400" dirty="0"/>
          </a:p>
          <a:p>
            <a:r>
              <a:rPr lang="el-GR" sz="2400" dirty="0"/>
              <a:t>Μπορούμε να προβλέψουμε τις δολοφονίες;</a:t>
            </a:r>
          </a:p>
          <a:p>
            <a:endParaRPr lang="el-GR" sz="2400" dirty="0"/>
          </a:p>
          <a:p>
            <a:r>
              <a:rPr lang="el-GR" sz="2400" dirty="0"/>
              <a:t>Μπορούμε να </a:t>
            </a:r>
            <a:r>
              <a:rPr lang="el-GR" sz="2400" dirty="0" err="1"/>
              <a:t>προβλ</a:t>
            </a:r>
            <a:r>
              <a:rPr lang="en-GB" sz="2400" dirty="0" err="1"/>
              <a:t>έ</a:t>
            </a:r>
            <a:r>
              <a:rPr lang="el-GR" sz="2400" dirty="0" err="1"/>
              <a:t>ψουμε</a:t>
            </a:r>
            <a:r>
              <a:rPr lang="el-GR" sz="2400" dirty="0"/>
              <a:t> σπάνιες φυσικές καταστροφές;</a:t>
            </a:r>
          </a:p>
          <a:p>
            <a:endParaRPr lang="el-GR" sz="2400" dirty="0"/>
          </a:p>
          <a:p>
            <a:endParaRPr lang="el-GR" dirty="0"/>
          </a:p>
          <a:p>
            <a:r>
              <a:rPr lang="el-GR" sz="3600" dirty="0"/>
              <a:t>Συζητήστε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619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3365163"/>
            <a:ext cx="1152128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10,000</a:t>
            </a:r>
            <a:endParaRPr lang="el-GR" sz="2000" dirty="0">
              <a:solidFill>
                <a:schemeClr val="tx1"/>
              </a:solidFill>
            </a:endParaRPr>
          </a:p>
          <a:p>
            <a:r>
              <a:rPr lang="en-GB" sz="2000" dirty="0" err="1">
                <a:solidFill>
                  <a:schemeClr val="tx1"/>
                </a:solidFill>
              </a:rPr>
              <a:t>ά</a:t>
            </a:r>
            <a:r>
              <a:rPr lang="el-GR" sz="2000" dirty="0" err="1">
                <a:solidFill>
                  <a:schemeClr val="tx1"/>
                </a:solidFill>
              </a:rPr>
              <a:t>τομα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4099" y="1808800"/>
            <a:ext cx="1581744" cy="1015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% = </a:t>
            </a:r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00 </a:t>
            </a:r>
            <a:r>
              <a:rPr lang="en-GB" sz="2000" dirty="0" err="1">
                <a:solidFill>
                  <a:schemeClr val="tx1"/>
                </a:solidFill>
              </a:rPr>
              <a:t>ά</a:t>
            </a:r>
            <a:r>
              <a:rPr lang="el-GR" sz="2000" dirty="0" err="1">
                <a:solidFill>
                  <a:schemeClr val="tx1"/>
                </a:solidFill>
              </a:rPr>
              <a:t>τομα</a:t>
            </a:r>
            <a:r>
              <a:rPr lang="el-GR" sz="2000" dirty="0">
                <a:solidFill>
                  <a:schemeClr val="tx1"/>
                </a:solidFill>
              </a:rPr>
              <a:t> με κατάθλιψη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33" y="4487732"/>
            <a:ext cx="1610853" cy="1015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9</a:t>
            </a:r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% = 9,</a:t>
            </a:r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00 </a:t>
            </a:r>
            <a:r>
              <a:rPr lang="el-GR" sz="2000" dirty="0">
                <a:solidFill>
                  <a:schemeClr val="tx1"/>
                </a:solidFill>
              </a:rPr>
              <a:t>παιδιά χωρίς κατάθλιψη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8912" y="1424078"/>
            <a:ext cx="2481808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/>
                </a:solidFill>
              </a:rPr>
              <a:t>9</a:t>
            </a:r>
            <a:r>
              <a:rPr lang="en-GB" sz="2000" dirty="0">
                <a:solidFill>
                  <a:schemeClr val="tx1"/>
                </a:solidFill>
              </a:rPr>
              <a:t>0% </a:t>
            </a:r>
            <a:r>
              <a:rPr lang="el-GR" sz="2000" dirty="0">
                <a:solidFill>
                  <a:schemeClr val="tx1"/>
                </a:solidFill>
              </a:rPr>
              <a:t>αναγνωρίσθηκαν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l-GR" sz="2000" dirty="0">
                <a:solidFill>
                  <a:schemeClr val="tx1"/>
                </a:solidFill>
              </a:rPr>
              <a:t>450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l-GR" sz="2000" dirty="0">
                <a:solidFill>
                  <a:schemeClr val="tx1"/>
                </a:solidFill>
              </a:rPr>
              <a:t>αληθώς θετικά</a:t>
            </a:r>
            <a:r>
              <a:rPr lang="en-GB" sz="20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0325" y="2532075"/>
            <a:ext cx="2971514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/>
                </a:solidFill>
              </a:rPr>
              <a:t>1</a:t>
            </a:r>
            <a:r>
              <a:rPr lang="en-GB" sz="2000" dirty="0">
                <a:solidFill>
                  <a:schemeClr val="tx1"/>
                </a:solidFill>
              </a:rPr>
              <a:t>0% </a:t>
            </a:r>
            <a:r>
              <a:rPr lang="el-GR" sz="2000" dirty="0">
                <a:solidFill>
                  <a:schemeClr val="tx1"/>
                </a:solidFill>
              </a:rPr>
              <a:t>δεν αναγνωρίσθηκαν</a:t>
            </a:r>
          </a:p>
          <a:p>
            <a:r>
              <a:rPr lang="el-GR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0 </a:t>
            </a:r>
            <a:r>
              <a:rPr lang="el-GR" sz="2000" dirty="0">
                <a:solidFill>
                  <a:schemeClr val="tx1"/>
                </a:solidFill>
              </a:rPr>
              <a:t>ψευδώς αρνητικά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8031" y="4172343"/>
            <a:ext cx="3218025" cy="1015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9</a:t>
            </a:r>
            <a:r>
              <a:rPr lang="el-GR" sz="2000" dirty="0">
                <a:solidFill>
                  <a:schemeClr val="tx1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% </a:t>
            </a:r>
            <a:r>
              <a:rPr lang="el-GR" sz="2000" dirty="0">
                <a:solidFill>
                  <a:schemeClr val="tx1"/>
                </a:solidFill>
              </a:rPr>
              <a:t>αρνητικά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endParaRPr lang="el-GR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= </a:t>
            </a:r>
            <a:endParaRPr lang="el-GR" sz="2000" dirty="0">
              <a:solidFill>
                <a:schemeClr val="tx1"/>
              </a:solidFill>
            </a:endParaRPr>
          </a:p>
          <a:p>
            <a:r>
              <a:rPr lang="el-GR" sz="2000" dirty="0">
                <a:solidFill>
                  <a:schemeClr val="tx1"/>
                </a:solidFill>
              </a:rPr>
              <a:t>8</a:t>
            </a:r>
            <a:r>
              <a:rPr lang="en-GB" sz="2000" dirty="0">
                <a:solidFill>
                  <a:schemeClr val="tx1"/>
                </a:solidFill>
              </a:rPr>
              <a:t>,</a:t>
            </a:r>
            <a:r>
              <a:rPr lang="el-GR" sz="2000" dirty="0">
                <a:solidFill>
                  <a:schemeClr val="tx1"/>
                </a:solidFill>
              </a:rPr>
              <a:t>550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l-GR" sz="2000" dirty="0">
                <a:solidFill>
                  <a:schemeClr val="tx1"/>
                </a:solidFill>
              </a:rPr>
              <a:t>αληθώς αρνητικά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5949" y="5339274"/>
            <a:ext cx="4129022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10% </a:t>
            </a:r>
            <a:r>
              <a:rPr lang="el-GR" sz="2000" dirty="0">
                <a:solidFill>
                  <a:schemeClr val="tx1"/>
                </a:solidFill>
              </a:rPr>
              <a:t>θετικά </a:t>
            </a:r>
            <a:r>
              <a:rPr lang="en-GB" sz="2000" dirty="0">
                <a:solidFill>
                  <a:schemeClr val="tx1"/>
                </a:solidFill>
              </a:rPr>
              <a:t>= 950 </a:t>
            </a:r>
            <a:r>
              <a:rPr lang="el-GR" sz="2000" dirty="0">
                <a:solidFill>
                  <a:schemeClr val="tx1"/>
                </a:solidFill>
              </a:rPr>
              <a:t>ψευδώς θετικά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1544" y="2134551"/>
            <a:ext cx="2304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dirty="0"/>
              <a:t>Πληθυσμός</a:t>
            </a:r>
            <a:r>
              <a:rPr lang="en-GB" sz="2000" dirty="0"/>
              <a:t> = </a:t>
            </a:r>
            <a:r>
              <a:rPr lang="el-GR" sz="2000" dirty="0"/>
              <a:t>5%</a:t>
            </a:r>
            <a:endParaRPr lang="en-GB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5063715" y="1231693"/>
            <a:ext cx="2304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dirty="0"/>
              <a:t>Ευαισθησία</a:t>
            </a:r>
            <a:r>
              <a:rPr lang="en-GB" sz="2000" dirty="0"/>
              <a:t> = 0.</a:t>
            </a:r>
            <a:r>
              <a:rPr lang="el-GR" sz="2000" dirty="0"/>
              <a:t>9</a:t>
            </a:r>
            <a:endParaRPr lang="en-GB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087888" y="3981256"/>
            <a:ext cx="2304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dirty="0"/>
              <a:t>Ειδικότητα</a:t>
            </a:r>
            <a:r>
              <a:rPr lang="en-GB" sz="2000" dirty="0"/>
              <a:t> = 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43218" y="6061825"/>
            <a:ext cx="88828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dirty="0"/>
              <a:t>Συνολικός αριθμός θετικών </a:t>
            </a:r>
            <a:r>
              <a:rPr lang="en-GB" sz="2000" dirty="0"/>
              <a:t>= </a:t>
            </a:r>
            <a:r>
              <a:rPr lang="el-GR" sz="2000" dirty="0"/>
              <a:t>450 + </a:t>
            </a:r>
            <a:r>
              <a:rPr lang="en-GB" sz="2000" dirty="0"/>
              <a:t>950</a:t>
            </a:r>
          </a:p>
          <a:p>
            <a:r>
              <a:rPr lang="el-GR" sz="2000" dirty="0"/>
              <a:t>Ποσοστό</a:t>
            </a:r>
            <a:r>
              <a:rPr lang="en-GB" sz="2000" dirty="0"/>
              <a:t> </a:t>
            </a:r>
            <a:r>
              <a:rPr lang="el-GR" sz="2000" dirty="0" err="1"/>
              <a:t>ψευδ</a:t>
            </a:r>
            <a:r>
              <a:rPr lang="en-GB" sz="2000" dirty="0" err="1"/>
              <a:t>ώ</a:t>
            </a:r>
            <a:r>
              <a:rPr lang="el-GR" sz="2000" dirty="0"/>
              <a:t>ς θετικών επί του συνόλου </a:t>
            </a:r>
            <a:r>
              <a:rPr lang="en-GB" sz="2000" dirty="0"/>
              <a:t>=</a:t>
            </a:r>
            <a:r>
              <a:rPr lang="el-GR" sz="2000" dirty="0"/>
              <a:t> </a:t>
            </a:r>
            <a:r>
              <a:rPr lang="en-GB" sz="2000" dirty="0"/>
              <a:t>950</a:t>
            </a:r>
            <a:r>
              <a:rPr lang="el-GR" sz="2000" dirty="0"/>
              <a:t>/</a:t>
            </a:r>
            <a:r>
              <a:rPr lang="en-GB" sz="2000" dirty="0"/>
              <a:t>(</a:t>
            </a:r>
            <a:r>
              <a:rPr lang="el-GR" sz="2000" dirty="0"/>
              <a:t>450 + </a:t>
            </a:r>
            <a:r>
              <a:rPr lang="en-GB" sz="2000" dirty="0"/>
              <a:t>950)</a:t>
            </a:r>
            <a:r>
              <a:rPr lang="el-GR" sz="2000" dirty="0"/>
              <a:t> = </a:t>
            </a:r>
            <a:r>
              <a:rPr lang="en-GB" sz="2000" dirty="0"/>
              <a:t>68</a:t>
            </a:r>
            <a:r>
              <a:rPr lang="el-GR" sz="2000" dirty="0"/>
              <a:t>%</a:t>
            </a:r>
            <a:r>
              <a:rPr lang="en-GB" sz="2200" dirty="0"/>
              <a:t> </a:t>
            </a:r>
            <a:r>
              <a:rPr lang="en-GB" sz="2000" dirty="0">
                <a:latin typeface="Calibri (Body)"/>
              </a:rPr>
              <a:t> </a:t>
            </a:r>
            <a:endParaRPr lang="en-GB" dirty="0">
              <a:latin typeface="Calibri (Body)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52800" y="2667637"/>
            <a:ext cx="943000" cy="5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52800" y="4320345"/>
            <a:ext cx="1066800" cy="675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299058" y="1808799"/>
            <a:ext cx="914542" cy="522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99058" y="2532075"/>
            <a:ext cx="914542" cy="541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485468" y="4614971"/>
            <a:ext cx="728133" cy="380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85468" y="5207637"/>
            <a:ext cx="728133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CFBBDA-D07D-B94F-B978-68C7C8C1B717}"/>
              </a:ext>
            </a:extLst>
          </p:cNvPr>
          <p:cNvSpPr/>
          <p:nvPr/>
        </p:nvSpPr>
        <p:spPr>
          <a:xfrm>
            <a:off x="875558" y="85248"/>
            <a:ext cx="119479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b="1" dirty="0">
                <a:latin typeface="+mj-lt"/>
                <a:cs typeface="Arial" panose="020B0604020202020204" pitchFamily="34" charset="0"/>
              </a:rPr>
              <a:t>Depression: false positives in screening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4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21B0DB-A500-3726-05A1-BC77C6E3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4" y="113769"/>
            <a:ext cx="7217228" cy="66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86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D3FCFC-CDD4-A745-22E2-98B0D667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13" y="337076"/>
            <a:ext cx="6397343" cy="5877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E01B79-604B-6AC5-0DF0-320C99105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59" b="-3713"/>
          <a:stretch/>
        </p:blipFill>
        <p:spPr>
          <a:xfrm>
            <a:off x="6948716" y="1453578"/>
            <a:ext cx="4938485" cy="525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2D599-E24A-2B98-96A5-8147D24F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30" y="2653393"/>
            <a:ext cx="5684156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3FFF7-EB2C-1C4B-BE66-C96110CF0A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338" b="-14346"/>
          <a:stretch/>
        </p:blipFill>
        <p:spPr>
          <a:xfrm>
            <a:off x="6391730" y="4154329"/>
            <a:ext cx="5677755" cy="519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C236C-1149-1251-20E7-97FF0ADE8144}"/>
              </a:ext>
            </a:extLst>
          </p:cNvPr>
          <p:cNvSpPr txBox="1"/>
          <p:nvPr/>
        </p:nvSpPr>
        <p:spPr>
          <a:xfrm>
            <a:off x="7750629" y="5341257"/>
            <a:ext cx="365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Bonus for next time: Bayes Theorem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8055F-0610-9067-BE2F-BC1753705085}"/>
              </a:ext>
            </a:extLst>
          </p:cNvPr>
          <p:cNvSpPr txBox="1"/>
          <p:nvPr/>
        </p:nvSpPr>
        <p:spPr>
          <a:xfrm>
            <a:off x="713975" y="2653393"/>
            <a:ext cx="267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Θετική Προγνωστική Αξία!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Positive Predictive Value</a:t>
            </a:r>
            <a:endParaRPr lang="el-GR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	PPV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2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1EA9-66E6-6B7D-C1EA-798B7486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Ερώτηση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B154-6528-78B9-3468-07DCB59A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48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Πεινάτε πολύ. Ο καλύτερος φίλος σας παραγγέλνει πίτσα από τον </a:t>
            </a:r>
            <a:r>
              <a:rPr lang="el-GR" dirty="0" err="1">
                <a:solidFill>
                  <a:srgbClr val="202122"/>
                </a:solidFill>
                <a:latin typeface="Arial" panose="020B0604020202020204" pitchFamily="34" charset="0"/>
              </a:rPr>
              <a:t>Λούκουλο</a:t>
            </a: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, την αγαπημένη σας πιτσαρία.</a:t>
            </a:r>
            <a:endParaRPr lang="el-GR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l-G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l-GR" dirty="0" err="1">
                <a:solidFill>
                  <a:srgbClr val="202122"/>
                </a:solidFill>
                <a:latin typeface="Arial" panose="020B0604020202020204" pitchFamily="34" charset="0"/>
              </a:rPr>
              <a:t>Ποιά</a:t>
            </a: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 από τις παρακάτω παραγγελίες θα διαλέγατε για να φάτε όσο περισσότερο γίνεται:</a:t>
            </a:r>
            <a:endParaRPr lang="el-G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Α. 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1 </a:t>
            </a: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πίτσα με ακτίνα 15 εκατοστά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Β. 3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πίτσες με ακτίνα 8 εκατοστά</a:t>
            </a:r>
          </a:p>
          <a:p>
            <a:pPr marL="0" indent="0">
              <a:buNone/>
            </a:pP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Γ.  2 πίτσες με ακτίνα 10 εκατοστά</a:t>
            </a:r>
            <a:endParaRPr lang="el-G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9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Λούκουλος Ψυχικό από το 1974 | Loukoulos est.1974">
            <a:extLst>
              <a:ext uri="{FF2B5EF4-FFF2-40B4-BE49-F238E27FC236}">
                <a16:creationId xmlns:a16="http://schemas.microsoft.com/office/drawing/2014/main" id="{3A0FDC3B-F76B-AA2A-E9B0-6578B08F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07" y="1564822"/>
            <a:ext cx="4476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5C83E-4999-07F2-B310-1752FEF3C37E}"/>
              </a:ext>
            </a:extLst>
          </p:cNvPr>
          <p:cNvSpPr txBox="1">
            <a:spLocks/>
          </p:cNvSpPr>
          <p:nvPr/>
        </p:nvSpPr>
        <p:spPr>
          <a:xfrm>
            <a:off x="0" y="4086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err="1"/>
              <a:t>Κοιν</a:t>
            </a:r>
            <a:r>
              <a:rPr lang="en-GB" dirty="0" err="1"/>
              <a:t>ό</a:t>
            </a:r>
            <a:r>
              <a:rPr lang="el-GR" dirty="0"/>
              <a:t>ς Νους και </a:t>
            </a:r>
            <a:r>
              <a:rPr lang="el-GR" dirty="0" err="1"/>
              <a:t>Λούκουλος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6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FB24DEC4-6E73-EE5E-6AAF-2286E04421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CF733-FD34-D03D-766A-E934F4980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6" r="46431" b="6195"/>
          <a:stretch/>
        </p:blipFill>
        <p:spPr>
          <a:xfrm>
            <a:off x="3629664" y="1108361"/>
            <a:ext cx="3464039" cy="4675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02417-DC96-06F8-3405-5BF483F70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61" b="10449"/>
          <a:stretch/>
        </p:blipFill>
        <p:spPr>
          <a:xfrm>
            <a:off x="7692571" y="628303"/>
            <a:ext cx="3125876" cy="5289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2A2138-1931-ADB9-B2DD-F57C11099A6A}"/>
              </a:ext>
            </a:extLst>
          </p:cNvPr>
          <p:cNvSpPr txBox="1"/>
          <p:nvPr/>
        </p:nvSpPr>
        <p:spPr>
          <a:xfrm>
            <a:off x="4386350" y="937942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2x 10 cm Pizza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7B624-7834-4AF0-41AD-4FDB244BCBA7}"/>
              </a:ext>
            </a:extLst>
          </p:cNvPr>
          <p:cNvSpPr/>
          <p:nvPr/>
        </p:nvSpPr>
        <p:spPr>
          <a:xfrm>
            <a:off x="1219200" y="841829"/>
            <a:ext cx="2525486" cy="696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D34719-3F07-2C36-34AB-6BEA3D3471F7}"/>
              </a:ext>
            </a:extLst>
          </p:cNvPr>
          <p:cNvSpPr/>
          <p:nvPr/>
        </p:nvSpPr>
        <p:spPr>
          <a:xfrm>
            <a:off x="8607321" y="940636"/>
            <a:ext cx="1988457" cy="59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FF7EF-2A4B-6945-EAB7-41CE8A44B6F4}"/>
              </a:ext>
            </a:extLst>
          </p:cNvPr>
          <p:cNvSpPr txBox="1"/>
          <p:nvPr/>
        </p:nvSpPr>
        <p:spPr>
          <a:xfrm>
            <a:off x="8652111" y="959338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x 15 cm Pizza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FE929-2A07-827A-4813-E95BB8945277}"/>
              </a:ext>
            </a:extLst>
          </p:cNvPr>
          <p:cNvSpPr txBox="1"/>
          <p:nvPr/>
        </p:nvSpPr>
        <p:spPr>
          <a:xfrm>
            <a:off x="4290252" y="182527"/>
            <a:ext cx="233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err="1"/>
              <a:t>Εμβαδ</a:t>
            </a:r>
            <a:r>
              <a:rPr lang="en-US" sz="2800" dirty="0" err="1"/>
              <a:t>ό</a:t>
            </a:r>
            <a:r>
              <a:rPr lang="el-GR" sz="2800" dirty="0"/>
              <a:t>ν = π</a:t>
            </a:r>
            <a:r>
              <a:rPr lang="en-GB" sz="2800" dirty="0"/>
              <a:t>r</a:t>
            </a:r>
            <a:r>
              <a:rPr lang="en-GB" sz="2800" baseline="30000" dirty="0"/>
              <a:t>2</a:t>
            </a:r>
            <a:endParaRPr lang="en-US" sz="2800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4D8C1-0C26-DAEB-B6D1-98FABFBC6C60}"/>
              </a:ext>
            </a:extLst>
          </p:cNvPr>
          <p:cNvSpPr txBox="1"/>
          <p:nvPr/>
        </p:nvSpPr>
        <p:spPr>
          <a:xfrm>
            <a:off x="4649656" y="6015784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628cm</a:t>
            </a:r>
            <a:r>
              <a:rPr lang="en-US" sz="2800" baseline="30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DEBC6-654B-25AF-9A30-F89BF77F2106}"/>
              </a:ext>
            </a:extLst>
          </p:cNvPr>
          <p:cNvSpPr txBox="1"/>
          <p:nvPr/>
        </p:nvSpPr>
        <p:spPr>
          <a:xfrm>
            <a:off x="8902143" y="5965448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707cm</a:t>
            </a:r>
            <a:r>
              <a:rPr lang="en-US" sz="2800" baseline="30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B1409-7D95-4016-D5B7-DBE69CD9F3F2}"/>
              </a:ext>
            </a:extLst>
          </p:cNvPr>
          <p:cNvSpPr txBox="1"/>
          <p:nvPr/>
        </p:nvSpPr>
        <p:spPr>
          <a:xfrm>
            <a:off x="5872790" y="6488668"/>
            <a:ext cx="622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Guest and Martin, 2021, </a:t>
            </a:r>
            <a:r>
              <a:rPr lang="en-GB" i="1" dirty="0"/>
              <a:t>Perspectives on </a:t>
            </a:r>
            <a:r>
              <a:rPr lang="en-GB" i="1" dirty="0" err="1"/>
              <a:t>Psychol</a:t>
            </a:r>
            <a:r>
              <a:rPr lang="en-GB" i="1" dirty="0"/>
              <a:t> Science 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09ADF0-CDE2-F6E1-13F9-FD104C4DF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2" t="54595" r="56238" b="6195"/>
          <a:stretch/>
        </p:blipFill>
        <p:spPr>
          <a:xfrm>
            <a:off x="704251" y="819877"/>
            <a:ext cx="2080895" cy="20868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452E19-0C58-5C26-B5D9-569D3E298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2" t="54595" r="56238" b="6195"/>
          <a:stretch/>
        </p:blipFill>
        <p:spPr>
          <a:xfrm>
            <a:off x="704251" y="2486672"/>
            <a:ext cx="2080895" cy="2086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6E843-7FAE-696E-BC5E-B39707C3F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2" t="54595" r="56238" b="6195"/>
          <a:stretch/>
        </p:blipFill>
        <p:spPr>
          <a:xfrm>
            <a:off x="704250" y="4222751"/>
            <a:ext cx="2080895" cy="208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65580-F630-5FE5-406A-E4676ED7EC69}"/>
              </a:ext>
            </a:extLst>
          </p:cNvPr>
          <p:cNvSpPr txBox="1"/>
          <p:nvPr/>
        </p:nvSpPr>
        <p:spPr>
          <a:xfrm>
            <a:off x="1266489" y="5993850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  <a:r>
              <a:rPr lang="el-GR" sz="2800" dirty="0"/>
              <a:t>03</a:t>
            </a:r>
            <a:r>
              <a:rPr lang="en-US" sz="2800" dirty="0"/>
              <a:t>cm</a:t>
            </a:r>
            <a:r>
              <a:rPr lang="en-US" sz="2800" baseline="30000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3C1BE-E066-B245-5B7B-EA895AB93FAC}"/>
              </a:ext>
            </a:extLst>
          </p:cNvPr>
          <p:cNvSpPr/>
          <p:nvPr/>
        </p:nvSpPr>
        <p:spPr>
          <a:xfrm>
            <a:off x="7516678" y="309965"/>
            <a:ext cx="898902" cy="1089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C77573-66BA-E785-CD96-3D38D01DD91B}"/>
              </a:ext>
            </a:extLst>
          </p:cNvPr>
          <p:cNvSpPr txBox="1"/>
          <p:nvPr/>
        </p:nvSpPr>
        <p:spPr>
          <a:xfrm>
            <a:off x="972921" y="589044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3 </a:t>
            </a:r>
            <a:r>
              <a:rPr lang="en-US" sz="2400" dirty="0"/>
              <a:t>x </a:t>
            </a:r>
            <a:r>
              <a:rPr lang="el-GR" sz="2400" dirty="0"/>
              <a:t>8</a:t>
            </a:r>
            <a:r>
              <a:rPr lang="en-US" sz="2400" dirty="0"/>
              <a:t> cm Pizza</a:t>
            </a:r>
          </a:p>
        </p:txBody>
      </p:sp>
    </p:spTree>
    <p:extLst>
      <p:ext uri="{BB962C8B-B14F-4D97-AF65-F5344CB8AC3E}">
        <p14:creationId xmlns:p14="http://schemas.microsoft.com/office/powerpoint/2010/main" val="35617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b="1" dirty="0"/>
              <a:t>Πώς να απαντήσω τις ακόλουθες ερωτήσεις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Ποιο κόμμα θα κερδίσει τις εκλογές;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Πόσοι έχουν κατάθλιψη;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l-GR" dirty="0"/>
              <a:t>Τέτοιου τύπου ερωτήσεις αναφέρονται σε έναν: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Πληθυσμό (</a:t>
            </a:r>
            <a:r>
              <a:rPr lang="en-GB" dirty="0"/>
              <a:t>population)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1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b="1" dirty="0"/>
              <a:t>Πληθυσμός και δείγμα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Πληθυσμός μεγέθους </a:t>
            </a:r>
            <a:r>
              <a:rPr lang="el-GR" i="1" dirty="0"/>
              <a:t>Ν</a:t>
            </a:r>
            <a:endParaRPr lang="en-GB" i="1" dirty="0"/>
          </a:p>
          <a:p>
            <a:pPr marL="0" indent="0">
              <a:buNone/>
            </a:pPr>
            <a:r>
              <a:rPr lang="el-GR" i="1" dirty="0"/>
              <a:t>π.χ. ψηφοφόροι στην Ελλάδα</a:t>
            </a:r>
          </a:p>
          <a:p>
            <a:pPr marL="0" indent="0">
              <a:buNone/>
            </a:pPr>
            <a:r>
              <a:rPr lang="el-GR" i="1" dirty="0"/>
              <a:t>Ν </a:t>
            </a:r>
            <a:r>
              <a:rPr lang="en-GB" i="1" dirty="0"/>
              <a:t>= </a:t>
            </a:r>
            <a:r>
              <a:rPr lang="en-GB" b="0" i="0" dirty="0">
                <a:solidFill>
                  <a:srgbClr val="000000"/>
                </a:solidFill>
                <a:effectLst/>
                <a:latin typeface="NBSans"/>
              </a:rPr>
              <a:t>9.922.294</a:t>
            </a:r>
            <a:endParaRPr lang="en-GB" i="1" dirty="0"/>
          </a:p>
          <a:p>
            <a:pPr marL="0" indent="0">
              <a:buNone/>
            </a:pPr>
            <a:endParaRPr lang="el-GR" i="1" dirty="0"/>
          </a:p>
          <a:p>
            <a:r>
              <a:rPr lang="el-GR" dirty="0"/>
              <a:t>Δείγμα μεγέθους </a:t>
            </a:r>
            <a:endParaRPr lang="en-GB" dirty="0"/>
          </a:p>
          <a:p>
            <a:pPr marL="0" indent="0">
              <a:buNone/>
            </a:pPr>
            <a:r>
              <a:rPr lang="el-GR" dirty="0"/>
              <a:t>π.χ. δείγμα της τάδε </a:t>
            </a:r>
            <a:r>
              <a:rPr lang="el-GR" dirty="0" err="1"/>
              <a:t>δημοσκοπ</a:t>
            </a:r>
            <a:r>
              <a:rPr lang="el-GR" dirty="0"/>
              <a:t>. εταιρεία</a:t>
            </a:r>
            <a:endParaRPr lang="en-GB" dirty="0"/>
          </a:p>
          <a:p>
            <a:pPr marL="0" indent="0">
              <a:buNone/>
            </a:pPr>
            <a:r>
              <a:rPr lang="en-GB" i="1" dirty="0"/>
              <a:t>n = </a:t>
            </a:r>
            <a:r>
              <a:rPr lang="el-GR" i="1" dirty="0"/>
              <a:t>1500</a:t>
            </a:r>
            <a:endParaRPr lang="en-GB" i="1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Population vs sample">
            <a:extLst>
              <a:ext uri="{FF2B5EF4-FFF2-40B4-BE49-F238E27FC236}">
                <a16:creationId xmlns:a16="http://schemas.microsoft.com/office/drawing/2014/main" id="{D63184EA-C2EB-A555-F5BC-C6EC8940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4" y="2516642"/>
            <a:ext cx="4012737" cy="36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6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3D1-7D61-7E53-E2B9-1896AD1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Δειγματοληψ</a:t>
            </a:r>
            <a:r>
              <a:rPr lang="en-GB" dirty="0" err="1"/>
              <a:t>ί</a:t>
            </a:r>
            <a:r>
              <a:rPr lang="el-GR" dirty="0"/>
              <a:t>α (</a:t>
            </a:r>
            <a:r>
              <a:rPr lang="en-GB" dirty="0"/>
              <a:t>sampling)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EDB4-C357-C136-5E7A-F844791E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836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b="1" dirty="0"/>
              <a:t>Γιατί κάνω δειγματοληψία;</a:t>
            </a:r>
            <a:endParaRPr lang="en-GB" dirty="0"/>
          </a:p>
          <a:p>
            <a:pPr marL="0" indent="0">
              <a:buNone/>
            </a:pPr>
            <a:r>
              <a:rPr lang="el-GR" dirty="0" err="1"/>
              <a:t>Γιατ</a:t>
            </a:r>
            <a:r>
              <a:rPr lang="en-GB" dirty="0" err="1"/>
              <a:t>ί</a:t>
            </a:r>
            <a:r>
              <a:rPr lang="el-GR" dirty="0"/>
              <a:t> είναι ασύμφορο ή αδύνατο να </a:t>
            </a:r>
          </a:p>
          <a:p>
            <a:pPr marL="0" indent="0">
              <a:buNone/>
            </a:pPr>
            <a:r>
              <a:rPr lang="el-GR" dirty="0"/>
              <a:t>Μετρήσω όλο τον πληθυσμό (= απογραφή)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b="1" dirty="0"/>
              <a:t>Πώς κάνω δειγματοληψία;</a:t>
            </a:r>
          </a:p>
          <a:p>
            <a:pPr marL="0" indent="0">
              <a:buNone/>
            </a:pPr>
            <a:r>
              <a:rPr lang="el-GR" dirty="0"/>
              <a:t>Στην απλούστερη περίπτωση,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Κάθε μέλος του πληθυσμού πρέπει να έχει </a:t>
            </a:r>
          </a:p>
          <a:p>
            <a:pPr marL="0" indent="0">
              <a:buNone/>
            </a:pPr>
            <a:r>
              <a:rPr lang="el-GR" b="1" dirty="0"/>
              <a:t>την ίδια πιθανότητα </a:t>
            </a:r>
            <a:r>
              <a:rPr lang="el-GR" dirty="0"/>
              <a:t>να συμπεριληφθεί </a:t>
            </a:r>
          </a:p>
          <a:p>
            <a:pPr marL="0" indent="0">
              <a:buNone/>
            </a:pPr>
            <a:r>
              <a:rPr lang="el-GR" dirty="0"/>
              <a:t>στο δείγμα.</a:t>
            </a:r>
          </a:p>
          <a:p>
            <a:pPr marL="0" indent="0">
              <a:buNone/>
            </a:pPr>
            <a:r>
              <a:rPr lang="el-GR" b="1" dirty="0"/>
              <a:t>Τυχαία δειγματοληψία</a:t>
            </a:r>
          </a:p>
          <a:p>
            <a:pPr marL="0" indent="0">
              <a:buNone/>
            </a:pPr>
            <a:r>
              <a:rPr lang="en-GB" dirty="0"/>
              <a:t>(random sampling)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emographic Images - Free Download on Freepik">
            <a:extLst>
              <a:ext uri="{FF2B5EF4-FFF2-40B4-BE49-F238E27FC236}">
                <a16:creationId xmlns:a16="http://schemas.microsoft.com/office/drawing/2014/main" id="{B0DABFDB-06C6-8F99-9D27-53D40772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78" y="1973376"/>
            <a:ext cx="4055836" cy="405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9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1317</Words>
  <Application>Microsoft Macintosh PowerPoint</Application>
  <PresentationFormat>Widescreen</PresentationFormat>
  <Paragraphs>294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NBSans</vt:lpstr>
      <vt:lpstr>Office Theme 2013 - 2022</vt:lpstr>
      <vt:lpstr>Βασικά Στοιχεία  Επιστημονικής Τεκμηρίωσης  </vt:lpstr>
      <vt:lpstr>Ερώτηση 1 </vt:lpstr>
      <vt:lpstr>Ερώτηση 2 </vt:lpstr>
      <vt:lpstr>Ερώτηση 3 </vt:lpstr>
      <vt:lpstr>PowerPoint Presentation</vt:lpstr>
      <vt:lpstr>PowerPoint Presentation</vt:lpstr>
      <vt:lpstr>Δειγματοληψία (sampling)</vt:lpstr>
      <vt:lpstr>Δειγματοληψία (sampling)</vt:lpstr>
      <vt:lpstr>Δειγματοληψία (sampling)</vt:lpstr>
      <vt:lpstr>Δειγματοληψία (sampling)</vt:lpstr>
      <vt:lpstr>Δειγματοληψία (sampling)</vt:lpstr>
      <vt:lpstr>Δειγματοληψία (sampling)</vt:lpstr>
      <vt:lpstr>Δειγματοληψία (sampling)</vt:lpstr>
      <vt:lpstr>Δειγματοληψία (sampling)</vt:lpstr>
      <vt:lpstr>Δειγματοληψία (sampling)</vt:lpstr>
      <vt:lpstr>PowerPoint Presentation</vt:lpstr>
      <vt:lpstr>PowerPoint Presentation</vt:lpstr>
      <vt:lpstr>PowerPoint Presentation</vt:lpstr>
      <vt:lpstr>Συστηματικό Λάθος Δειγματοληψίας  (sampling bias)</vt:lpstr>
      <vt:lpstr>Συστηματικό Λάθος (bias)</vt:lpstr>
      <vt:lpstr>Δειγματοληψία (sampling)</vt:lpstr>
      <vt:lpstr>PowerPoint Presentation</vt:lpstr>
      <vt:lpstr>PowerPoint Presentation</vt:lpstr>
      <vt:lpstr>PowerPoint Presentation</vt:lpstr>
      <vt:lpstr>Μπόνους πείραμα σκέψης</vt:lpstr>
      <vt:lpstr>Μπόνους πείραμα σκέψης</vt:lpstr>
      <vt:lpstr>Μπόνους πείραμα σκέψης</vt:lpstr>
      <vt:lpstr>Μπόνους πείραμα σκέψης</vt:lpstr>
      <vt:lpstr>Μπόνους πείραμα σκέψης</vt:lpstr>
      <vt:lpstr>Μπόνους πείραμα σκέψης</vt:lpstr>
      <vt:lpstr>Μπόνους πείραμα σκέψης</vt:lpstr>
      <vt:lpstr>PowerPoint Presentation</vt:lpstr>
      <vt:lpstr>Τα σπάνια περιστατικά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Argyris Stringaris</dc:creator>
  <cp:lastModifiedBy>Argyris Stringaris</cp:lastModifiedBy>
  <cp:revision>41</cp:revision>
  <dcterms:created xsi:type="dcterms:W3CDTF">2023-02-20T06:42:09Z</dcterms:created>
  <dcterms:modified xsi:type="dcterms:W3CDTF">2023-02-24T10:38:25Z</dcterms:modified>
</cp:coreProperties>
</file>