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32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gyris Stringari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3"/>
  </p:normalViewPr>
  <p:slideViewPr>
    <p:cSldViewPr snapToGrid="0" showGuides="1">
      <p:cViewPr varScale="1">
        <p:scale>
          <a:sx n="88" d="100"/>
          <a:sy n="88" d="100"/>
        </p:scale>
        <p:origin x="184" y="6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7T16:27:13.814" idx="2">
    <p:pos x="10" y="10"/>
    <p:text>Ἀ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EFF32-4B52-ED43-B131-2F98185D7CC1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48FD9-D8A9-5F4A-A850-97959A79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C58A-BF85-4A72-B560-A1236DC41C70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6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C58A-BF85-4A72-B560-A1236DC41C70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5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C58A-BF85-4A72-B560-A1236DC41C70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2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C58A-BF85-4A72-B560-A1236DC41C70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7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C58A-BF85-4A72-B560-A1236DC41C70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7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C58A-BF85-4A72-B560-A1236DC41C70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3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AC58A-BF85-4A72-B560-A1236DC41C70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1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2212-3BDE-4B9D-FF3C-B847E2E4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013FC-C735-9F04-1A72-445A0AFB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7D6A-35B2-EAB4-5505-157F48DD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EA7D-E9AF-4DCB-E332-7F1F0D9E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7973-38F6-E98C-1141-9A4F6B77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3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B989-F6CB-D7FD-EF18-89080B1F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B52D-6E99-7914-D28D-613446CE1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07B1-789D-2F8F-7911-C5BADBD2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723-AE36-82B5-704D-0AC9FD4B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AD17-4F76-A52D-36BA-192DB1D9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4E8F2-5ACE-7864-8D61-646185090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2ABC2-C6D2-97FB-E8A4-7DAF9EA1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5D91-922D-1E1B-245F-3A99119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9C23-296C-B04D-6E39-C5D7AEFB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2BF1-C88A-516D-E9B9-2346C352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8D5D-8737-30B3-A1B6-ADDDE442D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F27A-6D5B-FC9F-5A25-F1D698BA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60E6-0FC8-0CA1-ABD9-869D68BC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B355-7549-6CDD-8222-98CA923A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42C6-A909-2116-BC73-343120DB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BF1C-5D51-5806-352A-022FDD5E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709-78C3-1C20-AF5B-9B3085BB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D40C-ED58-CBBA-7F84-C476A8FE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6C15-B98A-E50A-394D-A3137E35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E36B-8610-2253-55E2-15A76544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79F0-CDC6-0D60-1EC9-B9CCB63C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D1DA-6C13-FAAF-26F0-78339F47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B3BC-5775-E094-2B77-55C73765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E1DD-4FDF-AE82-087A-DF8DAFFC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CAF6-9FD9-F1AA-7010-9CB655E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842C-EDF3-DDAB-5B83-BE79E98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1AE5-048B-0263-C53D-7ECF9E367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7C2BA-F352-9438-1745-A21FDDD91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61F0D-AA4C-6941-92EF-3110F777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2BC5-2DA9-4338-5E2A-7983F0A5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0C90E-4111-DE18-CFC2-B6A738E5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6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2124-CF99-5994-CA98-7FAFABD9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756A0-791A-12AB-51BA-B2ABA095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21045-EEB9-F3C9-C640-F020A0A68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FB5C9-3F98-5692-9883-53EE80E92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53970-2AD0-5190-C867-EE377A3E9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FD874-03DB-575C-B09C-5103FF7D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A15FD-9EA2-0518-CBB8-F773E739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84B40-94A0-9959-0F3D-AAB76EC7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B45A-5756-CCC1-C0BA-3F301820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BB67E-BF93-787C-C282-5CDE446E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043C3-AF8F-7424-F7CF-1E3454C7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DDBE-69BC-0C80-AA6B-3A30B617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3E0E5-5C07-931C-5273-C2B4F4CF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10DC7-5F61-CE43-D092-7B23FA68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DAB63-6C33-CA04-3490-83AE70AF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6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A945-AA98-BA63-C5E4-A5D144B5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F9B8-43D3-D9F5-1E51-3B48B7C2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BE640-DE3C-8149-E77A-88460CF85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046EB-90D1-3F0B-8414-6A06B049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9B9B-3D12-A10F-542D-0A72E13D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8A4E-6BCF-8BE4-BD24-4F6F4FC2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24BC-8468-FF88-F888-547F288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0232-6DFA-CFC5-1A14-5D8B0527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F13B-9B7D-EB30-E593-4204A71B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A3C81-4E99-72E4-38B8-9178AA57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0100-93A2-7C21-068A-0AE44E69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Prof A Stringaris, Intro C&amp;A Psych 2023</a:t>
            </a:r>
          </a:p>
        </p:txBody>
      </p:sp>
    </p:spTree>
    <p:extLst>
      <p:ext uri="{BB962C8B-B14F-4D97-AF65-F5344CB8AC3E}">
        <p14:creationId xmlns:p14="http://schemas.microsoft.com/office/powerpoint/2010/main" val="3488270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F209-0DFA-58F1-F845-DADD7A28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17CF9-8581-5199-B876-281744575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E5573-6A6C-6470-6C0F-4616930A1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71BA7-1399-A742-9BF4-E6A63900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3659C-BBCA-E8BB-CFAD-06C6750D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20F2-9BEC-C4FB-B9BE-DF0C8C7E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76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895A-2E5E-4E4D-0BE6-70498B3F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66CDB-5FA8-F65D-F203-A358759C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09B1-0CE4-E0EE-AF33-083C4AE4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9094-AF83-F6FA-D6DF-202AA949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F7AB-0186-4B20-23D6-6C8B4E71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28C1C-68F7-CA61-E2D5-F54A5C03D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0831-DFE6-E683-EDBB-05D4DFAD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F433-E88B-2F8F-0520-580B71A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DF7A-6733-C881-1B98-93229DC6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FAEA-C448-C4B5-F542-261EA38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4C2B-A0EF-E0C3-51E8-799CCF5C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ABB4-E60F-173D-B916-2B456913F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C74B-CE4F-BAC9-E487-CFE688F5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A9D1-F86C-0E15-F037-BC9152E3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4B8D-3016-4E99-E8A7-22F937D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3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07F-54F5-D596-FCEE-9B064BA2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02EB-D761-6096-2BD2-3DFBD404C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38A36-FC85-6BC5-6967-F5F257297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C936-E7A6-A588-CA94-B6BD0431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074B-AAF9-837C-60DB-8D120C3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6D070-4440-3D0F-80CF-469F20DF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E34-5860-10A4-B4C3-70A892F7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C177C-F85D-9602-02A7-AA7338CF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31C1F-B140-1D3A-53CB-616A9F6B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18759-88CB-A5FB-D55C-61489AC9A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69D4E-5BFA-A76E-9201-F17CB5FE2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E8F9D-46FD-EFFE-72A8-DB3C053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114F9-B2C1-46DF-1B6B-F48D55AD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18740-9767-A985-BA6C-7BE6E631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5E9D-6C37-41BD-91D2-99C57CC5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10630-187B-97B2-D403-CEF46E99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205C6-49A6-4A71-B82A-5F173789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E8DA-68FD-6523-A4ED-1C344860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52289-9309-70FD-CD82-29C9A863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FF9A5-7FB2-00DA-1720-7220C1C8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6966B-8FE8-36B9-4286-003ACB0F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5457-8C60-C6A5-77FE-8E711BA2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FCF-B1EA-87F9-2EF8-BE953D91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0B9C-C1BA-0DDB-AEDD-933CDFF1D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5AD4-FF8B-B64B-B0DC-D940518C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31C00-3D5A-9302-EC91-36BC302E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AFE7C-7689-F855-86A1-5284DBB1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92EE-2E9A-8951-0BF4-6CDE0C5F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99E08-3413-3DDE-8CF1-E9BD28D70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3722-577D-69FB-FE51-E2AA11E3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0CC33-AD82-5698-FE12-8A509A2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45EE-CC46-D279-9C44-753C3DEA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8CA80-4907-B757-7210-64E57BB7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125C-2820-0747-8D86-B84EEE1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EA147-5CFA-4645-4190-22AB8E7B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812A-343E-FF29-9AF8-459F14D6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5754-7F1E-BCB9-4C2A-A8FEC2E96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5B2C-50DF-8342-BAE3-5F09CE57C6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3B97-471B-F943-62EB-096FFEFC1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3D11-C3AF-E9BB-56D2-017C128B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0436" y="6356350"/>
            <a:ext cx="3013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Prof A Stringaris, Intro C&amp;A Psych 2023</a:t>
            </a:r>
          </a:p>
        </p:txBody>
      </p:sp>
    </p:spTree>
    <p:extLst>
      <p:ext uri="{BB962C8B-B14F-4D97-AF65-F5344CB8AC3E}">
        <p14:creationId xmlns:p14="http://schemas.microsoft.com/office/powerpoint/2010/main" val="55587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1C514-D7C0-A7F2-1B5D-42B4C48E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91FD-CCA4-321B-1112-DFABFA36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9A4D-12EE-BC39-13CE-46C1E43C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6FB2-F552-7A40-B2BF-183DC10C26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ABD09-7062-2F75-EA50-23C7BBCFE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B96F-1092-E404-2337-E173E26B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648C-C4CF-934F-9DF8-87734C2A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EA18-138B-E8BD-1865-15BAFD397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Εργαλεία στην Ψυχιατρική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26EB-5389-D584-48EB-36CD6CF7E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7438"/>
            <a:ext cx="9985829" cy="1655762"/>
          </a:xfrm>
        </p:spPr>
        <p:txBody>
          <a:bodyPr>
            <a:normAutofit/>
          </a:bodyPr>
          <a:lstStyle/>
          <a:p>
            <a:r>
              <a:rPr lang="el-GR" dirty="0"/>
              <a:t>Αργύρης </a:t>
            </a:r>
            <a:r>
              <a:rPr lang="el-GR" dirty="0" err="1"/>
              <a:t>Στριγγάρης</a:t>
            </a:r>
            <a:endParaRPr lang="el-GR" dirty="0"/>
          </a:p>
          <a:p>
            <a:r>
              <a:rPr lang="el-GR" dirty="0"/>
              <a:t>Καθηγητής Ψυχιατρικής Παιδιών και Εφήβων, </a:t>
            </a:r>
            <a:r>
              <a:rPr lang="el-GR" dirty="0" err="1"/>
              <a:t>Α´Ψυχιατρική</a:t>
            </a:r>
            <a:r>
              <a:rPr lang="el-GR" dirty="0"/>
              <a:t> Κλινική, ΕΚΠΑ</a:t>
            </a:r>
          </a:p>
          <a:p>
            <a:r>
              <a:rPr lang="en-GB" dirty="0"/>
              <a:t>Professor of Child and Adolescent Psychiatry, University College London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23FA4-017B-36F8-888F-27EB0ED2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62" y="5288318"/>
            <a:ext cx="1499046" cy="15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0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l-GR" dirty="0"/>
              <a:t>Μορφές εγκυρότητας: </a:t>
            </a:r>
            <a:r>
              <a:rPr lang="en-GB" dirty="0"/>
              <a:t>validity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89CD6-2700-38D7-6058-F37E8F159CE2}"/>
              </a:ext>
            </a:extLst>
          </p:cNvPr>
          <p:cNvSpPr txBox="1"/>
          <p:nvPr/>
        </p:nvSpPr>
        <p:spPr>
          <a:xfrm>
            <a:off x="838200" y="2086818"/>
            <a:ext cx="8088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Περιεχομένου (</a:t>
            </a:r>
            <a:r>
              <a:rPr lang="en-GB" sz="280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n-GB" sz="28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ontent validity)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Φαινομενική (</a:t>
            </a:r>
            <a:r>
              <a:rPr lang="en-GB" sz="280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face validity)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Εξωτεριικού</a:t>
            </a:r>
            <a:r>
              <a:rPr lang="el-GR" sz="28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κριτηρίου </a:t>
            </a:r>
            <a:r>
              <a:rPr lang="en-GB" sz="280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(c</a:t>
            </a:r>
            <a:r>
              <a:rPr lang="en-GB" sz="28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riterion-related validity)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Εννοιολογικής κατασκευής (</a:t>
            </a:r>
            <a:r>
              <a:rPr lang="en-GB" sz="280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construct validity</a:t>
            </a:r>
            <a:r>
              <a:rPr lang="en-GB" sz="28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l-GR" sz="28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62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l-GR" dirty="0" err="1"/>
              <a:t>Ευαισθησ</a:t>
            </a:r>
            <a:r>
              <a:rPr lang="en-GB" dirty="0" err="1"/>
              <a:t>ί</a:t>
            </a:r>
            <a:r>
              <a:rPr lang="el-GR" dirty="0"/>
              <a:t>α, Ειδικότητα, Ακρίβεια.</a:t>
            </a:r>
            <a:endParaRPr lang="en-US" dirty="0"/>
          </a:p>
        </p:txBody>
      </p:sp>
      <p:pic>
        <p:nvPicPr>
          <p:cNvPr id="12292" name="Picture 4" descr="Accuracy and Precision for Data Collection - YouTube">
            <a:extLst>
              <a:ext uri="{FF2B5EF4-FFF2-40B4-BE49-F238E27FC236}">
                <a16:creationId xmlns:a16="http://schemas.microsoft.com/office/drawing/2014/main" id="{28B7850A-E8DC-35CD-F0C3-C68B9868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66459"/>
            <a:ext cx="8309024" cy="46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9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l-GR" dirty="0" err="1"/>
              <a:t>Ευαισθησ</a:t>
            </a:r>
            <a:r>
              <a:rPr lang="en-GB" dirty="0" err="1"/>
              <a:t>ί</a:t>
            </a:r>
            <a:r>
              <a:rPr lang="el-GR" dirty="0"/>
              <a:t>α, Ειδικότητα, Ακρίβεια.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0B1C-3228-867C-8A87-E23890AF6A25}"/>
              </a:ext>
            </a:extLst>
          </p:cNvPr>
          <p:cNvSpPr txBox="1"/>
          <p:nvPr/>
        </p:nvSpPr>
        <p:spPr>
          <a:xfrm>
            <a:off x="838200" y="2228671"/>
            <a:ext cx="110450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Έστω ότι έχετε δύο κλίμακες για την κατάθλιψη, την Α και την Β, και έναν πληθυσμό. </a:t>
            </a:r>
          </a:p>
          <a:p>
            <a:endParaRPr lang="el-GR" sz="2400" dirty="0"/>
          </a:p>
          <a:p>
            <a:r>
              <a:rPr lang="el-GR" sz="2400" dirty="0"/>
              <a:t>Θέλετε να διαχωρίσετε τους δύο </a:t>
            </a:r>
            <a:r>
              <a:rPr lang="el-GR" sz="2400" dirty="0" err="1"/>
              <a:t>πληθυσμους</a:t>
            </a:r>
            <a:r>
              <a:rPr lang="el-GR" sz="2400" dirty="0"/>
              <a:t> σύμφωνα με τις τιμές τους, σε εκείνους </a:t>
            </a:r>
          </a:p>
          <a:p>
            <a:endParaRPr lang="el-GR" sz="2400" dirty="0"/>
          </a:p>
          <a:p>
            <a:r>
              <a:rPr lang="el-GR" sz="2400" dirty="0"/>
              <a:t>Που έχουν και εκείνους που δεν έχουν κατάθλιψη. </a:t>
            </a:r>
          </a:p>
          <a:p>
            <a:endParaRPr lang="el-GR" sz="2400" dirty="0"/>
          </a:p>
          <a:p>
            <a:endParaRPr lang="el-GR" sz="2400" dirty="0"/>
          </a:p>
          <a:p>
            <a:endParaRPr lang="el-G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80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ABD867-FE76-EB01-12F7-93909707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5" y="571408"/>
            <a:ext cx="7787324" cy="60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9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A23FF2-E296-B896-3901-F427D530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738640"/>
            <a:ext cx="7061793" cy="54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F6D3F-F983-599D-7A2C-E279E603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8" y="468811"/>
            <a:ext cx="7921262" cy="61563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DDA6D-E6E8-AD98-9D2A-FAC99AC1EDA0}"/>
              </a:ext>
            </a:extLst>
          </p:cNvPr>
          <p:cNvSpPr txBox="1"/>
          <p:nvPr/>
        </p:nvSpPr>
        <p:spPr>
          <a:xfrm>
            <a:off x="3657600" y="468811"/>
            <a:ext cx="696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0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0CFE9-2E58-8AD0-C159-3349B6F4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28" y="714511"/>
            <a:ext cx="7205140" cy="55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5274" y="2581391"/>
            <a:ext cx="1008112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10,000</a:t>
            </a:r>
            <a:endParaRPr lang="el-GR" sz="2000" dirty="0">
              <a:solidFill>
                <a:schemeClr val="tx1"/>
              </a:solidFill>
            </a:endParaRPr>
          </a:p>
          <a:p>
            <a:r>
              <a:rPr lang="el-GR" sz="2000" dirty="0">
                <a:solidFill>
                  <a:schemeClr val="tx1"/>
                </a:solidFill>
              </a:rPr>
              <a:t>παιδιά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813" y="1025028"/>
            <a:ext cx="1581744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% = </a:t>
            </a:r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00 </a:t>
            </a:r>
            <a:r>
              <a:rPr lang="el-GR" sz="2000" dirty="0">
                <a:solidFill>
                  <a:schemeClr val="tx1"/>
                </a:solidFill>
              </a:rPr>
              <a:t>παιδιά πάσχουν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3747" y="3703960"/>
            <a:ext cx="1610853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9</a:t>
            </a:r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% = 9,</a:t>
            </a:r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00 </a:t>
            </a:r>
            <a:r>
              <a:rPr lang="el-GR" sz="2000" dirty="0">
                <a:solidFill>
                  <a:schemeClr val="tx1"/>
                </a:solidFill>
              </a:rPr>
              <a:t>παιδιά δεν πάσχουν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8626" y="640306"/>
            <a:ext cx="2481808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/>
                </a:solidFill>
              </a:rPr>
              <a:t>9</a:t>
            </a:r>
            <a:r>
              <a:rPr lang="en-GB" sz="2000" dirty="0">
                <a:solidFill>
                  <a:schemeClr val="tx1"/>
                </a:solidFill>
              </a:rPr>
              <a:t>0% </a:t>
            </a:r>
            <a:r>
              <a:rPr lang="el-GR" sz="2000" dirty="0">
                <a:solidFill>
                  <a:schemeClr val="tx1"/>
                </a:solidFill>
              </a:rPr>
              <a:t>αναγνωρίστηκαν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l-GR" sz="2000" dirty="0">
                <a:solidFill>
                  <a:schemeClr val="tx1"/>
                </a:solidFill>
              </a:rPr>
              <a:t>450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l-GR" sz="2000" dirty="0">
                <a:solidFill>
                  <a:schemeClr val="tx1"/>
                </a:solidFill>
              </a:rPr>
              <a:t>αληθώς θετικά</a:t>
            </a:r>
            <a:r>
              <a:rPr lang="en-GB" sz="20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0039" y="1748303"/>
            <a:ext cx="2490396" cy="1323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0% </a:t>
            </a:r>
            <a:r>
              <a:rPr lang="el-GR" sz="2000" dirty="0">
                <a:solidFill>
                  <a:schemeClr val="tx1"/>
                </a:solidFill>
              </a:rPr>
              <a:t>δεν αναγνωρίστηκαν</a:t>
            </a:r>
          </a:p>
          <a:p>
            <a:r>
              <a:rPr lang="el-GR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l-GR" sz="2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0 </a:t>
            </a:r>
            <a:r>
              <a:rPr lang="el-GR" sz="2000" dirty="0">
                <a:solidFill>
                  <a:schemeClr val="tx1"/>
                </a:solidFill>
              </a:rPr>
              <a:t>ψευδώς αρνητικά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7746" y="3388571"/>
            <a:ext cx="2446854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9</a:t>
            </a:r>
            <a:r>
              <a:rPr lang="el-GR" sz="2000" dirty="0">
                <a:solidFill>
                  <a:schemeClr val="tx1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% </a:t>
            </a:r>
            <a:r>
              <a:rPr lang="el-GR" sz="2000" dirty="0">
                <a:solidFill>
                  <a:schemeClr val="tx1"/>
                </a:solidFill>
              </a:rPr>
              <a:t>αρνητικοί</a:t>
            </a:r>
            <a:r>
              <a:rPr lang="en-GB" sz="2000" dirty="0">
                <a:solidFill>
                  <a:schemeClr val="tx1"/>
                </a:solidFill>
              </a:rPr>
              <a:t>= </a:t>
            </a:r>
            <a:r>
              <a:rPr lang="el-GR" sz="2000" dirty="0">
                <a:solidFill>
                  <a:schemeClr val="tx1"/>
                </a:solidFill>
              </a:rPr>
              <a:t>8</a:t>
            </a:r>
            <a:r>
              <a:rPr lang="en-GB" sz="2000" dirty="0">
                <a:solidFill>
                  <a:schemeClr val="tx1"/>
                </a:solidFill>
              </a:rPr>
              <a:t>,</a:t>
            </a:r>
            <a:r>
              <a:rPr lang="el-GR" sz="2000" dirty="0">
                <a:solidFill>
                  <a:schemeClr val="tx1"/>
                </a:solidFill>
              </a:rPr>
              <a:t>550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l-GR" sz="2000" dirty="0">
                <a:solidFill>
                  <a:schemeClr val="tx1"/>
                </a:solidFill>
              </a:rPr>
              <a:t>αληθώς αρνητικά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5663" y="4555502"/>
            <a:ext cx="2446854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10% </a:t>
            </a:r>
            <a:r>
              <a:rPr lang="el-GR" sz="2000" dirty="0">
                <a:solidFill>
                  <a:schemeClr val="tx1"/>
                </a:solidFill>
              </a:rPr>
              <a:t>θετικοί </a:t>
            </a:r>
            <a:r>
              <a:rPr lang="en-GB" sz="2000" dirty="0">
                <a:solidFill>
                  <a:schemeClr val="tx1"/>
                </a:solidFill>
              </a:rPr>
              <a:t>= 950 </a:t>
            </a:r>
            <a:r>
              <a:rPr lang="el-GR" sz="2000" dirty="0">
                <a:solidFill>
                  <a:schemeClr val="tx1"/>
                </a:solidFill>
              </a:rPr>
              <a:t>ψευδώς θετικά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01258" y="1350779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dirty="0"/>
              <a:t>Επιπολασμός</a:t>
            </a:r>
            <a:r>
              <a:rPr lang="en-GB" sz="2000" dirty="0"/>
              <a:t> = </a:t>
            </a:r>
            <a:r>
              <a:rPr lang="el-GR" sz="2000" dirty="0"/>
              <a:t>5%</a:t>
            </a:r>
            <a:endParaRPr lang="en-GB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773429" y="447921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dirty="0"/>
              <a:t>Ευαισθησία</a:t>
            </a:r>
            <a:r>
              <a:rPr lang="en-GB" sz="2000" dirty="0"/>
              <a:t> = 0.</a:t>
            </a:r>
            <a:r>
              <a:rPr lang="el-GR" sz="2000" dirty="0"/>
              <a:t>9</a:t>
            </a:r>
            <a:endParaRPr lang="en-GB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4797602" y="3197484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dirty="0"/>
              <a:t>ΕΙδικότητα</a:t>
            </a:r>
            <a:r>
              <a:rPr lang="en-GB" sz="2000" dirty="0"/>
              <a:t> = 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7961" y="5546819"/>
            <a:ext cx="862862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 (Body)"/>
              </a:rPr>
              <a:t>Sensitivity</a:t>
            </a:r>
            <a:r>
              <a:rPr lang="en-GB" sz="2400" dirty="0">
                <a:latin typeface="Calibri (Body)"/>
              </a:rPr>
              <a:t> = </a:t>
            </a:r>
            <a:r>
              <a:rPr lang="en-GB" sz="2400" dirty="0" err="1">
                <a:latin typeface="Calibri (Body)"/>
              </a:rPr>
              <a:t>true_positives</a:t>
            </a:r>
            <a:r>
              <a:rPr lang="en-GB" sz="2400" dirty="0">
                <a:latin typeface="Calibri (Body)"/>
              </a:rPr>
              <a:t>/</a:t>
            </a:r>
            <a:r>
              <a:rPr lang="en-GB" sz="2400" dirty="0" err="1">
                <a:latin typeface="Calibri (Body)"/>
              </a:rPr>
              <a:t>true_positvies+false_negatives</a:t>
            </a:r>
            <a:endParaRPr lang="en-GB" sz="2400" dirty="0">
              <a:latin typeface="Calibri (Body)"/>
            </a:endParaRPr>
          </a:p>
          <a:p>
            <a:r>
              <a:rPr lang="en-GB" sz="2400" b="1" dirty="0">
                <a:latin typeface="Calibri (Body)"/>
              </a:rPr>
              <a:t>Specificity</a:t>
            </a:r>
            <a:r>
              <a:rPr lang="en-GB" sz="2400" dirty="0">
                <a:latin typeface="Calibri (Body)"/>
              </a:rPr>
              <a:t> = </a:t>
            </a:r>
            <a:r>
              <a:rPr lang="en-GB" sz="2400" dirty="0" err="1">
                <a:latin typeface="Calibri (Body)"/>
              </a:rPr>
              <a:t>true_negatives</a:t>
            </a:r>
            <a:r>
              <a:rPr lang="en-GB" sz="2400" dirty="0">
                <a:latin typeface="Calibri (Body)"/>
              </a:rPr>
              <a:t>/</a:t>
            </a:r>
            <a:r>
              <a:rPr lang="en-GB" sz="2400" dirty="0" err="1">
                <a:latin typeface="Calibri (Body)"/>
              </a:rPr>
              <a:t>True_negatives</a:t>
            </a:r>
            <a:r>
              <a:rPr lang="en-GB" sz="2400" dirty="0">
                <a:latin typeface="Calibri (Body)"/>
              </a:rPr>
              <a:t> + false positives</a:t>
            </a:r>
          </a:p>
          <a:p>
            <a:r>
              <a:rPr lang="en-GB" sz="2400" b="1" dirty="0">
                <a:latin typeface="Calibri (Body)"/>
              </a:rPr>
              <a:t>PPV</a:t>
            </a:r>
            <a:r>
              <a:rPr lang="en-GB" sz="2400" dirty="0">
                <a:latin typeface="Calibri (Body)"/>
              </a:rPr>
              <a:t> = </a:t>
            </a:r>
            <a:r>
              <a:rPr lang="en-GB" sz="2400" dirty="0" err="1">
                <a:latin typeface="Calibri (Body)"/>
              </a:rPr>
              <a:t>true_positives</a:t>
            </a:r>
            <a:r>
              <a:rPr lang="en-GB" sz="2400" dirty="0">
                <a:latin typeface="Calibri (Body)"/>
              </a:rPr>
              <a:t>/</a:t>
            </a:r>
            <a:r>
              <a:rPr lang="en-GB" sz="2400" dirty="0" err="1">
                <a:latin typeface="Calibri (Body)"/>
              </a:rPr>
              <a:t>true_positives</a:t>
            </a:r>
            <a:r>
              <a:rPr lang="en-GB" sz="2400" dirty="0">
                <a:latin typeface="Calibri (Body)"/>
              </a:rPr>
              <a:t> + </a:t>
            </a:r>
            <a:r>
              <a:rPr lang="en-GB" sz="2400" dirty="0" err="1">
                <a:latin typeface="Calibri (Body)"/>
              </a:rPr>
              <a:t>false_positives</a:t>
            </a:r>
            <a:r>
              <a:rPr lang="en-GB" sz="2400" dirty="0">
                <a:latin typeface="Calibri (Body)"/>
              </a:rPr>
              <a:t>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62514" y="1883865"/>
            <a:ext cx="943000" cy="5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62514" y="3536573"/>
            <a:ext cx="1066800" cy="675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08772" y="1025027"/>
            <a:ext cx="914542" cy="522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08772" y="1748303"/>
            <a:ext cx="914542" cy="541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95182" y="3831199"/>
            <a:ext cx="728133" cy="380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95182" y="4423865"/>
            <a:ext cx="728133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6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6EBFCA-AEC7-67D4-9972-485461D6DABE}"/>
              </a:ext>
            </a:extLst>
          </p:cNvPr>
          <p:cNvSpPr txBox="1"/>
          <p:nvPr/>
        </p:nvSpPr>
        <p:spPr>
          <a:xfrm>
            <a:off x="406401" y="897376"/>
            <a:ext cx="8839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		         </a:t>
            </a:r>
            <a:r>
              <a:rPr lang="en-US" sz="2800" b="1" dirty="0" err="1"/>
              <a:t>test_positive</a:t>
            </a:r>
            <a:r>
              <a:rPr lang="en-US" sz="2800" b="1" dirty="0"/>
              <a:t>   </a:t>
            </a:r>
            <a:r>
              <a:rPr lang="en-US" sz="2800" dirty="0"/>
              <a:t>	</a:t>
            </a:r>
            <a:r>
              <a:rPr lang="en-US" sz="2800" b="1" dirty="0" err="1"/>
              <a:t>test_negative</a:t>
            </a:r>
            <a:endParaRPr lang="en-US" sz="2800" b="1" dirty="0"/>
          </a:p>
          <a:p>
            <a:r>
              <a:rPr lang="en-US" sz="2800" b="1" dirty="0"/>
              <a:t>depression </a:t>
            </a:r>
            <a:r>
              <a:rPr lang="en-US" sz="2800" dirty="0"/>
              <a:t>           	    450                              50</a:t>
            </a:r>
          </a:p>
          <a:p>
            <a:r>
              <a:rPr lang="en-US" sz="2800" b="1" dirty="0" err="1"/>
              <a:t>no_depression</a:t>
            </a:r>
            <a:r>
              <a:rPr lang="en-US" sz="2800" b="1" dirty="0"/>
              <a:t>           </a:t>
            </a:r>
            <a:r>
              <a:rPr lang="en-US" sz="2800" dirty="0"/>
              <a:t>950          	               8550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E1266-C49B-ED9A-A91C-64B434F4C207}"/>
              </a:ext>
            </a:extLst>
          </p:cNvPr>
          <p:cNvSpPr txBox="1"/>
          <p:nvPr/>
        </p:nvSpPr>
        <p:spPr>
          <a:xfrm>
            <a:off x="207961" y="4946862"/>
            <a:ext cx="86286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 (Body)"/>
              </a:rPr>
              <a:t>Sensitivity</a:t>
            </a:r>
            <a:r>
              <a:rPr lang="en-GB" sz="2400" dirty="0">
                <a:latin typeface="Calibri (Body)"/>
              </a:rPr>
              <a:t> = </a:t>
            </a:r>
            <a:r>
              <a:rPr lang="en-GB" sz="2400" dirty="0" err="1">
                <a:latin typeface="Calibri (Body)"/>
              </a:rPr>
              <a:t>true_positives</a:t>
            </a:r>
            <a:r>
              <a:rPr lang="en-GB" sz="2400" dirty="0">
                <a:latin typeface="Calibri (Body)"/>
              </a:rPr>
              <a:t>/</a:t>
            </a:r>
            <a:r>
              <a:rPr lang="en-GB" sz="2400" dirty="0" err="1">
                <a:latin typeface="Calibri (Body)"/>
              </a:rPr>
              <a:t>true_positvies+false_negatives</a:t>
            </a:r>
            <a:endParaRPr lang="en-GB" sz="2400" dirty="0">
              <a:latin typeface="Calibri (Body)"/>
            </a:endParaRPr>
          </a:p>
          <a:p>
            <a:r>
              <a:rPr lang="en-GB" sz="2400" b="1" dirty="0">
                <a:latin typeface="Calibri (Body)"/>
              </a:rPr>
              <a:t>Specificity</a:t>
            </a:r>
            <a:r>
              <a:rPr lang="en-GB" sz="2400" dirty="0">
                <a:latin typeface="Calibri (Body)"/>
              </a:rPr>
              <a:t> = </a:t>
            </a:r>
            <a:r>
              <a:rPr lang="en-GB" sz="2400" dirty="0" err="1">
                <a:latin typeface="Calibri (Body)"/>
              </a:rPr>
              <a:t>true_negatives</a:t>
            </a:r>
            <a:r>
              <a:rPr lang="en-GB" sz="2400" dirty="0">
                <a:latin typeface="Calibri (Body)"/>
              </a:rPr>
              <a:t>/</a:t>
            </a:r>
            <a:r>
              <a:rPr lang="en-GB" sz="2400" dirty="0" err="1">
                <a:latin typeface="Calibri (Body)"/>
              </a:rPr>
              <a:t>True_negatives</a:t>
            </a:r>
            <a:r>
              <a:rPr lang="en-GB" sz="2400" dirty="0">
                <a:latin typeface="Calibri (Body)"/>
              </a:rPr>
              <a:t> + false positives</a:t>
            </a:r>
          </a:p>
          <a:p>
            <a:r>
              <a:rPr lang="en-GB" sz="2400" b="1" dirty="0">
                <a:latin typeface="Calibri (Body)"/>
              </a:rPr>
              <a:t>PPV</a:t>
            </a:r>
            <a:r>
              <a:rPr lang="en-GB" sz="2400" dirty="0">
                <a:latin typeface="Calibri (Body)"/>
              </a:rPr>
              <a:t> = </a:t>
            </a:r>
            <a:r>
              <a:rPr lang="en-GB" sz="2400" dirty="0" err="1">
                <a:latin typeface="Calibri (Body)"/>
              </a:rPr>
              <a:t>true_positives</a:t>
            </a:r>
            <a:r>
              <a:rPr lang="en-GB" sz="2400" dirty="0">
                <a:latin typeface="Calibri (Body)"/>
              </a:rPr>
              <a:t>/</a:t>
            </a:r>
            <a:r>
              <a:rPr lang="en-GB" sz="2400" dirty="0" err="1">
                <a:latin typeface="Calibri (Body)"/>
              </a:rPr>
              <a:t>true_positives</a:t>
            </a:r>
            <a:r>
              <a:rPr lang="en-GB" sz="2400" dirty="0">
                <a:latin typeface="Calibri (Body)"/>
              </a:rPr>
              <a:t> + </a:t>
            </a:r>
            <a:r>
              <a:rPr lang="en-GB" sz="2400" dirty="0" err="1">
                <a:latin typeface="Calibri (Body)"/>
              </a:rPr>
              <a:t>false_positives</a:t>
            </a:r>
            <a:r>
              <a:rPr lang="en-GB" sz="2400" dirty="0">
                <a:latin typeface="Calibri (Body)"/>
              </a:rPr>
              <a:t> </a:t>
            </a:r>
          </a:p>
          <a:p>
            <a:r>
              <a:rPr lang="en-GB" sz="2400" b="1" dirty="0">
                <a:latin typeface="Calibri (Body)"/>
              </a:rPr>
              <a:t>NPV</a:t>
            </a:r>
            <a:r>
              <a:rPr lang="en-GB" sz="2400" dirty="0">
                <a:latin typeface="Calibri (Body)"/>
              </a:rPr>
              <a:t> = </a:t>
            </a:r>
            <a:r>
              <a:rPr lang="en-GB" sz="2400" dirty="0" err="1">
                <a:latin typeface="Calibri (Body)"/>
              </a:rPr>
              <a:t>true_negatives</a:t>
            </a:r>
            <a:r>
              <a:rPr lang="en-GB" sz="2400" dirty="0">
                <a:latin typeface="Calibri (Body)"/>
              </a:rPr>
              <a:t>/</a:t>
            </a:r>
            <a:r>
              <a:rPr lang="en-GB" sz="2400" dirty="0" err="1">
                <a:latin typeface="Calibri (Body)"/>
              </a:rPr>
              <a:t>true_negatives</a:t>
            </a:r>
            <a:r>
              <a:rPr lang="en-GB" sz="2400" dirty="0">
                <a:latin typeface="Calibri (Body)"/>
              </a:rPr>
              <a:t> + false negatives</a:t>
            </a:r>
          </a:p>
          <a:p>
            <a:r>
              <a:rPr lang="en-GB" sz="2400" b="1" dirty="0">
                <a:latin typeface="Calibri (Body)"/>
              </a:rPr>
              <a:t>1-NPV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962D8-42C9-485E-3110-2C7A462FBD05}"/>
              </a:ext>
            </a:extLst>
          </p:cNvPr>
          <p:cNvSpPr txBox="1"/>
          <p:nvPr/>
        </p:nvSpPr>
        <p:spPr>
          <a:xfrm>
            <a:off x="406401" y="2922119"/>
            <a:ext cx="8839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		         </a:t>
            </a:r>
            <a:r>
              <a:rPr lang="en-US" sz="2800" b="1" dirty="0" err="1"/>
              <a:t>test_positive</a:t>
            </a:r>
            <a:r>
              <a:rPr lang="en-US" sz="2800" b="1" dirty="0"/>
              <a:t>   </a:t>
            </a:r>
            <a:r>
              <a:rPr lang="en-US" sz="2800" dirty="0"/>
              <a:t>	</a:t>
            </a:r>
            <a:r>
              <a:rPr lang="en-US" sz="2800" b="1" dirty="0" err="1"/>
              <a:t>test_negative</a:t>
            </a:r>
            <a:endParaRPr lang="en-US" sz="2800" b="1" dirty="0"/>
          </a:p>
          <a:p>
            <a:r>
              <a:rPr lang="en-US" sz="2800" b="1" dirty="0"/>
              <a:t>depression </a:t>
            </a:r>
            <a:r>
              <a:rPr lang="en-US" sz="2800" dirty="0"/>
              <a:t>           	    _                          	   _</a:t>
            </a:r>
          </a:p>
          <a:p>
            <a:r>
              <a:rPr lang="en-US" sz="2800" b="1" dirty="0" err="1"/>
              <a:t>no_depression</a:t>
            </a:r>
            <a:r>
              <a:rPr lang="en-US" sz="2800" b="1" dirty="0"/>
              <a:t>           </a:t>
            </a:r>
            <a:r>
              <a:rPr lang="en-US" sz="2800" dirty="0"/>
              <a:t>_         	               _</a:t>
            </a:r>
          </a:p>
        </p:txBody>
      </p:sp>
    </p:spTree>
    <p:extLst>
      <p:ext uri="{BB962C8B-B14F-4D97-AF65-F5344CB8AC3E}">
        <p14:creationId xmlns:p14="http://schemas.microsoft.com/office/powerpoint/2010/main" val="397662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C5253-DD56-6500-6689-2DE72F24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21" y="190500"/>
            <a:ext cx="7302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3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τα εργαλεία;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CF55-2728-DEE6-710A-6321117E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Συνεντεύξεις (δομημένες, </a:t>
            </a:r>
            <a:r>
              <a:rPr lang="el-GR" dirty="0" err="1"/>
              <a:t>ημιδομημένες</a:t>
            </a:r>
            <a:r>
              <a:rPr lang="el-GR" dirty="0"/>
              <a:t>)</a:t>
            </a:r>
          </a:p>
          <a:p>
            <a:endParaRPr lang="el-GR" dirty="0"/>
          </a:p>
          <a:p>
            <a:r>
              <a:rPr lang="el-GR" dirty="0"/>
              <a:t>Ερωτηματολόγια</a:t>
            </a:r>
          </a:p>
          <a:p>
            <a:endParaRPr lang="el-GR" dirty="0"/>
          </a:p>
          <a:p>
            <a:r>
              <a:rPr lang="el-GR" dirty="0"/>
              <a:t>Παρατηρήσεις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5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42F85-E26F-1059-B843-DB104B7E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7" y="381000"/>
            <a:ext cx="7302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2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8E88FA-DA9C-841B-5D98-A33A37AC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36" y="190500"/>
            <a:ext cx="7302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8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8515D-6565-67DF-D20A-05A5D59A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6" y="190500"/>
            <a:ext cx="7302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0673E-31C4-0D66-3CC2-89ECCD7BABF9}"/>
              </a:ext>
            </a:extLst>
          </p:cNvPr>
          <p:cNvSpPr txBox="1"/>
          <p:nvPr/>
        </p:nvSpPr>
        <p:spPr>
          <a:xfrm>
            <a:off x="420916" y="2421376"/>
            <a:ext cx="8839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		        	 </a:t>
            </a:r>
            <a:r>
              <a:rPr lang="en-US" sz="2800" b="1" dirty="0"/>
              <a:t>PTSD+</a:t>
            </a:r>
            <a:r>
              <a:rPr lang="en-US" sz="2800" dirty="0"/>
              <a:t>		</a:t>
            </a:r>
            <a:r>
              <a:rPr lang="en-US" sz="2800" b="1" dirty="0"/>
              <a:t>PTSD-</a:t>
            </a:r>
          </a:p>
          <a:p>
            <a:r>
              <a:rPr lang="el-GR" sz="2800" b="1" dirty="0" err="1"/>
              <a:t>Ατ</a:t>
            </a:r>
            <a:r>
              <a:rPr lang="en-US" sz="2800" b="1" dirty="0" err="1"/>
              <a:t>ύ</a:t>
            </a:r>
            <a:r>
              <a:rPr lang="el-GR" sz="2800" b="1" dirty="0" err="1"/>
              <a:t>χημα</a:t>
            </a:r>
            <a:r>
              <a:rPr lang="en-GB" sz="2800" b="1" dirty="0"/>
              <a:t> +</a:t>
            </a:r>
            <a:r>
              <a:rPr lang="en-US" sz="2800" dirty="0"/>
              <a:t>           	 450                              50</a:t>
            </a:r>
          </a:p>
          <a:p>
            <a:r>
              <a:rPr lang="el-GR" sz="2800" b="1" dirty="0"/>
              <a:t>Ατύχημα </a:t>
            </a:r>
            <a:r>
              <a:rPr lang="en-GB" sz="2800" b="1" dirty="0"/>
              <a:t>- 		 </a:t>
            </a:r>
            <a:r>
              <a:rPr lang="en-US" sz="2800" dirty="0"/>
              <a:t>950          	           8550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D14F9-46F6-613E-D34C-638B9C8DC654}"/>
              </a:ext>
            </a:extLst>
          </p:cNvPr>
          <p:cNvSpPr txBox="1"/>
          <p:nvPr/>
        </p:nvSpPr>
        <p:spPr>
          <a:xfrm>
            <a:off x="420916" y="4586514"/>
            <a:ext cx="581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err="1"/>
              <a:t>Υπ</a:t>
            </a:r>
            <a:r>
              <a:rPr lang="en-US" sz="2800" dirty="0" err="1"/>
              <a:t>ά</a:t>
            </a:r>
            <a:r>
              <a:rPr lang="el-GR" sz="2800" dirty="0" err="1"/>
              <a:t>ρχει</a:t>
            </a:r>
            <a:r>
              <a:rPr lang="el-GR" sz="2800" dirty="0"/>
              <a:t> συσχέτιση; Πώς την μετράμε; 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312E3-A8FA-9B97-CA28-5A94EE91559C}"/>
              </a:ext>
            </a:extLst>
          </p:cNvPr>
          <p:cNvSpPr txBox="1"/>
          <p:nvPr/>
        </p:nvSpPr>
        <p:spPr>
          <a:xfrm>
            <a:off x="530795" y="595085"/>
            <a:ext cx="552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Πώς να βρίσκετε απλές συσχετίσεις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752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l-GR" dirty="0"/>
              <a:t>Πώς φτιάχνουμε μια κλίμακα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0B1C-3228-867C-8A87-E23890AF6A25}"/>
              </a:ext>
            </a:extLst>
          </p:cNvPr>
          <p:cNvSpPr txBox="1"/>
          <p:nvPr/>
        </p:nvSpPr>
        <p:spPr>
          <a:xfrm>
            <a:off x="838200" y="2228671"/>
            <a:ext cx="95245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Εντοπισμός θέματος (</a:t>
            </a:r>
            <a:r>
              <a:rPr lang="en-GB" sz="2400" b="1" dirty="0"/>
              <a:t>Conceptualisation</a:t>
            </a:r>
            <a:r>
              <a:rPr lang="el-GR" sz="2400" b="1" dirty="0"/>
              <a:t>)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Η ζώσα εμπειρία (</a:t>
            </a:r>
            <a:r>
              <a:rPr lang="en-GB" sz="2400" b="1" dirty="0"/>
              <a:t>Lived Experience and goals/preferences</a:t>
            </a:r>
            <a:r>
              <a:rPr lang="el-GR" sz="2400" b="1" dirty="0"/>
              <a:t>)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Βρίσκοντας τα ερωτήματα (</a:t>
            </a:r>
            <a:r>
              <a:rPr lang="en-GB" sz="2400" b="1" dirty="0"/>
              <a:t>Item Generation and Selection</a:t>
            </a:r>
            <a:r>
              <a:rPr lang="el-GR" sz="2400" b="1" dirty="0"/>
              <a:t>)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Χορήγηση της κλίμακας (</a:t>
            </a:r>
            <a:r>
              <a:rPr lang="en-GB" sz="2400" b="1" dirty="0"/>
              <a:t>Scale Administration</a:t>
            </a:r>
            <a:r>
              <a:rPr lang="el-GR" sz="2400" b="1" dirty="0"/>
              <a:t>)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Αποδοχή και βασικά ψυχομετρικά (</a:t>
            </a:r>
            <a:r>
              <a:rPr lang="en-GB" sz="2400" b="1" dirty="0"/>
              <a:t>Acceptability and Basic properties</a:t>
            </a:r>
            <a:r>
              <a:rPr lang="el-GR" sz="24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821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l-GR" dirty="0"/>
              <a:t>Πώς φτιάχνουμε μια κλίμακα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0B1C-3228-867C-8A87-E23890AF6A25}"/>
              </a:ext>
            </a:extLst>
          </p:cNvPr>
          <p:cNvSpPr txBox="1"/>
          <p:nvPr/>
        </p:nvSpPr>
        <p:spPr>
          <a:xfrm>
            <a:off x="838200" y="2228671"/>
            <a:ext cx="95245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Εντοπισμός θέματος (</a:t>
            </a:r>
            <a:r>
              <a:rPr lang="en-GB" sz="2400" b="1" dirty="0"/>
              <a:t>Conceptualisation</a:t>
            </a:r>
            <a:r>
              <a:rPr lang="el-GR" sz="2400" b="1" dirty="0"/>
              <a:t>)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Η ζώσα εμπειρία (</a:t>
            </a:r>
            <a:r>
              <a:rPr lang="en-GB" sz="2400" b="1" dirty="0"/>
              <a:t>Lived Experience and goals/preferences</a:t>
            </a:r>
            <a:r>
              <a:rPr lang="el-GR" sz="2400" b="1" dirty="0"/>
              <a:t>)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Βρίσκοντας τα ερωτήματα (</a:t>
            </a:r>
            <a:r>
              <a:rPr lang="en-GB" sz="2400" b="1" dirty="0"/>
              <a:t>Item Generation and Selection</a:t>
            </a:r>
            <a:r>
              <a:rPr lang="el-GR" sz="2400" b="1" dirty="0"/>
              <a:t>)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Χορήγηση της κλίμακας (</a:t>
            </a:r>
            <a:r>
              <a:rPr lang="en-GB" sz="2400" b="1" dirty="0"/>
              <a:t>Scale Administration</a:t>
            </a:r>
            <a:r>
              <a:rPr lang="el-GR" sz="2400" b="1" dirty="0"/>
              <a:t>)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/>
              <a:t>Αποδοχή και βασικά ψυχομετρικά (</a:t>
            </a:r>
            <a:r>
              <a:rPr lang="en-GB" sz="2400" b="1" dirty="0"/>
              <a:t>Acceptability and Basic properties</a:t>
            </a:r>
            <a:r>
              <a:rPr lang="el-GR" sz="24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968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l-GR" dirty="0"/>
              <a:t>Πώς χορηγούμε και πώς ερμηνεύουμε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0B1C-3228-867C-8A87-E23890AF6A25}"/>
              </a:ext>
            </a:extLst>
          </p:cNvPr>
          <p:cNvSpPr txBox="1"/>
          <p:nvPr/>
        </p:nvSpPr>
        <p:spPr>
          <a:xfrm>
            <a:off x="838200" y="2228671"/>
            <a:ext cx="49951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kern="0" dirty="0">
                <a:effectLst/>
              </a:rPr>
              <a:t>Ποιο είναι το πρόβλημα</a:t>
            </a:r>
          </a:p>
          <a:p>
            <a:endParaRPr lang="el-GR" sz="2800" b="1" kern="0" dirty="0"/>
          </a:p>
          <a:p>
            <a:r>
              <a:rPr lang="el-GR" sz="2800" b="1" kern="0" dirty="0" err="1">
                <a:effectLst/>
              </a:rPr>
              <a:t>Κοιν</a:t>
            </a:r>
            <a:r>
              <a:rPr lang="en-GB" sz="2800" b="1" kern="0" dirty="0" err="1">
                <a:effectLst/>
              </a:rPr>
              <a:t>ή</a:t>
            </a:r>
            <a:r>
              <a:rPr lang="el-GR" sz="2800" b="1" kern="0" dirty="0">
                <a:effectLst/>
              </a:rPr>
              <a:t> Γλώσσα</a:t>
            </a:r>
            <a:endParaRPr lang="en-GB" sz="2800" b="1" kern="0" dirty="0">
              <a:effectLst/>
            </a:endParaRPr>
          </a:p>
          <a:p>
            <a:endParaRPr lang="el-GR" sz="2800" b="1" dirty="0"/>
          </a:p>
          <a:p>
            <a:r>
              <a:rPr lang="el-GR" sz="2800" b="1" dirty="0"/>
              <a:t>Ποιος μας λέει για το πρόβλημα</a:t>
            </a:r>
          </a:p>
          <a:p>
            <a:endParaRPr lang="el-GR" sz="2800" b="1" dirty="0"/>
          </a:p>
          <a:p>
            <a:r>
              <a:rPr lang="el-GR" sz="2800" b="1" dirty="0"/>
              <a:t>Ποιο είναι το χρονοδιάγραμμα</a:t>
            </a:r>
          </a:p>
          <a:p>
            <a:endParaRPr lang="el-GR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352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l-GR" dirty="0"/>
              <a:t>Πώς χορηγούμε και πώς ερμηνεύουμε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0B1C-3228-867C-8A87-E23890AF6A25}"/>
              </a:ext>
            </a:extLst>
          </p:cNvPr>
          <p:cNvSpPr txBox="1"/>
          <p:nvPr/>
        </p:nvSpPr>
        <p:spPr>
          <a:xfrm>
            <a:off x="838200" y="2228671"/>
            <a:ext cx="435170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Με τι συγκρίνουμε</a:t>
            </a:r>
          </a:p>
          <a:p>
            <a:endParaRPr lang="el-GR" sz="2800" b="1" dirty="0"/>
          </a:p>
          <a:p>
            <a:r>
              <a:rPr lang="el-GR" sz="2800" b="1" dirty="0"/>
              <a:t>Ένταση του προβλήματος</a:t>
            </a:r>
          </a:p>
          <a:p>
            <a:br>
              <a:rPr lang="el-GR" sz="2800" b="1" dirty="0"/>
            </a:br>
            <a:r>
              <a:rPr lang="el-GR" sz="2800" b="1" dirty="0"/>
              <a:t>Χρονιότητα</a:t>
            </a:r>
          </a:p>
          <a:p>
            <a:endParaRPr lang="el-GR" sz="2800" b="1" dirty="0"/>
          </a:p>
          <a:p>
            <a:r>
              <a:rPr lang="el-GR" sz="2800" b="1" dirty="0"/>
              <a:t>Περιβάλλον</a:t>
            </a:r>
          </a:p>
          <a:p>
            <a:endParaRPr lang="el-GR" sz="2800" b="1" dirty="0"/>
          </a:p>
          <a:p>
            <a:r>
              <a:rPr lang="el-GR" sz="2800" b="1" dirty="0"/>
              <a:t>Επιβάρυνση και επιπτώσεις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9524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l-GR" dirty="0" err="1"/>
              <a:t>Προβλ</a:t>
            </a:r>
            <a:r>
              <a:rPr lang="en-GB" dirty="0" err="1"/>
              <a:t>ή</a:t>
            </a:r>
            <a:r>
              <a:rPr lang="el-GR" dirty="0" err="1"/>
              <a:t>ματα</a:t>
            </a:r>
            <a:r>
              <a:rPr lang="el-GR" dirty="0"/>
              <a:t> με τα εργαλεία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A0B1C-3228-867C-8A87-E23890AF6A25}"/>
              </a:ext>
            </a:extLst>
          </p:cNvPr>
          <p:cNvSpPr txBox="1"/>
          <p:nvPr/>
        </p:nvSpPr>
        <p:spPr>
          <a:xfrm>
            <a:off x="838200" y="2156100"/>
            <a:ext cx="365856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Undue reification</a:t>
            </a:r>
          </a:p>
          <a:p>
            <a:endParaRPr lang="en-GB" sz="2800" b="1" dirty="0"/>
          </a:p>
          <a:p>
            <a:r>
              <a:rPr lang="en-GB" sz="2800" b="1" dirty="0"/>
              <a:t>Narrow representation</a:t>
            </a:r>
          </a:p>
          <a:p>
            <a:endParaRPr lang="en-GB" sz="2800" b="1" dirty="0"/>
          </a:p>
          <a:p>
            <a:r>
              <a:rPr lang="en-GB" sz="2800" b="1" dirty="0"/>
              <a:t>Psychometric problems</a:t>
            </a:r>
          </a:p>
          <a:p>
            <a:endParaRPr lang="en-GB" sz="2800" b="1" dirty="0"/>
          </a:p>
          <a:p>
            <a:r>
              <a:rPr lang="en-GB" sz="2800" b="1" dirty="0"/>
              <a:t>Access</a:t>
            </a:r>
            <a:endParaRPr lang="el-GR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30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είναι χρήσιμα τα εργαλεία;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CF55-2728-DEE6-710A-6321117E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Είναι ωφέλιμα για τους ασθενείς (π.χ. </a:t>
            </a:r>
            <a:r>
              <a:rPr lang="en-GB" dirty="0"/>
              <a:t>Bickman et al)</a:t>
            </a:r>
            <a:endParaRPr lang="el-GR" dirty="0"/>
          </a:p>
          <a:p>
            <a:endParaRPr lang="el-GR" dirty="0"/>
          </a:p>
          <a:p>
            <a:r>
              <a:rPr lang="el-GR" dirty="0"/>
              <a:t>Μπορούν οι ασθενείς να πουν τις απόψεις του</a:t>
            </a:r>
          </a:p>
          <a:p>
            <a:endParaRPr lang="el-GR" dirty="0"/>
          </a:p>
          <a:p>
            <a:r>
              <a:rPr lang="el-GR" dirty="0"/>
              <a:t>Απελευθερώνουν χρόνο για τον κλινικό. </a:t>
            </a:r>
          </a:p>
          <a:p>
            <a:endParaRPr lang="el-GR" dirty="0"/>
          </a:p>
          <a:p>
            <a:r>
              <a:rPr lang="el-GR" dirty="0"/>
              <a:t>Μπορούν να ερμηνευθούν ποσοτικά (και άρα να συγκριθούν).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είναι χρήσιμα τα εργαλεία;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0B5E68-7041-08EE-4209-4C3E0D78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“an objective and standardised measure of samples of </a:t>
            </a:r>
            <a:r>
              <a:rPr lang="en-GB" sz="3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behavior</a:t>
            </a:r>
            <a:r>
              <a:rPr lang="en-GB" sz="3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r>
              <a:rPr lang="en-GB" sz="3000" dirty="0">
                <a:effectLst/>
              </a:rPr>
              <a:t> </a:t>
            </a:r>
            <a:endParaRPr lang="el-GR" sz="3000" dirty="0">
              <a:effectLst/>
            </a:endParaRPr>
          </a:p>
          <a:p>
            <a:pPr marL="0" indent="0">
              <a:buNone/>
            </a:pPr>
            <a:r>
              <a:rPr lang="en-GB" dirty="0"/>
              <a:t>Anastasi and Urbina 1997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Objective = empirically demonstrable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Standardised measure = administered and scored in uniform and</a:t>
            </a:r>
          </a:p>
          <a:p>
            <a:pPr marL="0" indent="0">
              <a:buNone/>
            </a:pPr>
            <a:r>
              <a:rPr lang="en-GB" dirty="0"/>
              <a:t>systematic way to everybody</a:t>
            </a:r>
            <a:r>
              <a:rPr lang="en-US" dirty="0"/>
              <a:t> and their</a:t>
            </a:r>
          </a:p>
          <a:p>
            <a:pPr marL="0" indent="0">
              <a:buNone/>
            </a:pPr>
            <a:r>
              <a:rPr lang="en-US" dirty="0"/>
              <a:t>interpretation is based on a standard.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of </a:t>
            </a:r>
            <a:r>
              <a:rPr lang="en-US" dirty="0" err="1"/>
              <a:t>behaviour</a:t>
            </a:r>
            <a:r>
              <a:rPr lang="en-US" dirty="0"/>
              <a:t> = any forma of the interaction</a:t>
            </a:r>
            <a:endParaRPr lang="en-GB" dirty="0"/>
          </a:p>
        </p:txBody>
      </p:sp>
      <p:pic>
        <p:nvPicPr>
          <p:cNvPr id="1026" name="Picture 2" descr="About Anne Anastasi | Fordham">
            <a:extLst>
              <a:ext uri="{FF2B5EF4-FFF2-40B4-BE49-F238E27FC236}">
                <a16:creationId xmlns:a16="http://schemas.microsoft.com/office/drawing/2014/main" id="{2E0D4BDE-4393-5A47-CAC8-6276EEF4E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12391" r="25091"/>
          <a:stretch/>
        </p:blipFill>
        <p:spPr bwMode="auto">
          <a:xfrm>
            <a:off x="9332686" y="4306860"/>
            <a:ext cx="2859314" cy="25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Ιστορ</a:t>
            </a:r>
            <a:r>
              <a:rPr lang="en-GB" dirty="0" err="1"/>
              <a:t>ί</a:t>
            </a:r>
            <a:r>
              <a:rPr lang="el-GR" dirty="0"/>
              <a:t>α των εργαλείων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381A13-267E-FFAD-04C5-0EDD92171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798941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B4441-BB74-48AF-4BD5-7F6A5E5C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690688"/>
            <a:ext cx="27940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4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Ιστορ</a:t>
            </a:r>
            <a:r>
              <a:rPr lang="en-GB" dirty="0" err="1"/>
              <a:t>ί</a:t>
            </a:r>
            <a:r>
              <a:rPr lang="el-GR" dirty="0"/>
              <a:t>α των εργαλείων</a:t>
            </a:r>
            <a:r>
              <a:rPr lang="en-GB" dirty="0"/>
              <a:t>: </a:t>
            </a:r>
            <a:r>
              <a:rPr lang="el-GR" dirty="0"/>
              <a:t>καλές προθέσεις περίεργες εκβάσεις.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DEA93F-08AA-AC89-4C1A-B0FF6469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7" y="1807542"/>
            <a:ext cx="3153229" cy="478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rl Brigham">
            <a:extLst>
              <a:ext uri="{FF2B5EF4-FFF2-40B4-BE49-F238E27FC236}">
                <a16:creationId xmlns:a16="http://schemas.microsoft.com/office/drawing/2014/main" id="{408E6BE5-544A-B3FB-F017-E4CDD97E4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39" y="2286475"/>
            <a:ext cx="6166304" cy="404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n-GB" dirty="0"/>
              <a:t>H </a:t>
            </a:r>
            <a:r>
              <a:rPr lang="el-GR" dirty="0"/>
              <a:t>κλασσική θεωρία μέτρησης (</a:t>
            </a:r>
            <a:r>
              <a:rPr lang="en-GB" dirty="0"/>
              <a:t>Classical Test theory</a:t>
            </a:r>
            <a:r>
              <a:rPr lang="el-GR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FAC-1BB5-3AD1-8A62-05CC34139E75}"/>
              </a:ext>
            </a:extLst>
          </p:cNvPr>
          <p:cNvSpPr txBox="1"/>
          <p:nvPr/>
        </p:nvSpPr>
        <p:spPr>
          <a:xfrm>
            <a:off x="838200" y="2191657"/>
            <a:ext cx="6410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X = T + E </a:t>
            </a:r>
          </a:p>
          <a:p>
            <a:endParaRPr lang="en-GB" sz="2800" dirty="0"/>
          </a:p>
          <a:p>
            <a:r>
              <a:rPr lang="en-GB" sz="2800" dirty="0"/>
              <a:t>X =</a:t>
            </a:r>
            <a:r>
              <a:rPr lang="el-GR" sz="2800" dirty="0"/>
              <a:t> παρατηρούμενη τιμή</a:t>
            </a:r>
            <a:r>
              <a:rPr lang="en-GB" sz="2800" dirty="0"/>
              <a:t> </a:t>
            </a:r>
            <a:r>
              <a:rPr lang="el-GR" sz="2800" dirty="0"/>
              <a:t>(</a:t>
            </a:r>
            <a:r>
              <a:rPr lang="en-GB" sz="2800" dirty="0"/>
              <a:t>observed score</a:t>
            </a:r>
            <a:r>
              <a:rPr lang="el-GR" sz="2800" dirty="0"/>
              <a:t>)</a:t>
            </a:r>
            <a:r>
              <a:rPr lang="en-GB" sz="2800" dirty="0"/>
              <a:t> </a:t>
            </a:r>
          </a:p>
          <a:p>
            <a:r>
              <a:rPr lang="en-GB" sz="2800" dirty="0"/>
              <a:t>T = </a:t>
            </a:r>
            <a:r>
              <a:rPr lang="el-GR" sz="2800" dirty="0"/>
              <a:t>αληθινή τιμή (</a:t>
            </a:r>
            <a:r>
              <a:rPr lang="en-GB" sz="2800" dirty="0"/>
              <a:t>true score</a:t>
            </a:r>
            <a:r>
              <a:rPr lang="el-GR" sz="2800" dirty="0"/>
              <a:t>)</a:t>
            </a:r>
            <a:r>
              <a:rPr lang="en-GB" sz="2800" dirty="0"/>
              <a:t> </a:t>
            </a:r>
          </a:p>
          <a:p>
            <a:r>
              <a:rPr lang="en-GB" sz="2800" dirty="0"/>
              <a:t>E = </a:t>
            </a:r>
            <a:r>
              <a:rPr lang="el-GR" sz="2800" dirty="0"/>
              <a:t>λάθος (</a:t>
            </a:r>
            <a:r>
              <a:rPr lang="en-GB" sz="2800" dirty="0"/>
              <a:t>error</a:t>
            </a:r>
            <a:r>
              <a:rPr lang="el-GR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527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126-BBCA-3214-E55D-DFC7F565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896"/>
            <a:ext cx="10515600" cy="1325563"/>
          </a:xfrm>
        </p:spPr>
        <p:txBody>
          <a:bodyPr/>
          <a:lstStyle/>
          <a:p>
            <a:r>
              <a:rPr lang="en-GB" dirty="0"/>
              <a:t>T</a:t>
            </a:r>
            <a:r>
              <a:rPr lang="el-GR" dirty="0"/>
              <a:t>ο α του </a:t>
            </a:r>
            <a:r>
              <a:rPr lang="en-GB" dirty="0"/>
              <a:t>Cronbach</a:t>
            </a:r>
            <a:r>
              <a:rPr lang="el-GR" dirty="0"/>
              <a:t>: εσωτερική συνοχή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D879A-CFBA-529F-3C76-296B3ACD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07" y="3102427"/>
            <a:ext cx="4253594" cy="1437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A6505-E070-5538-E5BB-C57998D3BE2E}"/>
              </a:ext>
            </a:extLst>
          </p:cNvPr>
          <p:cNvSpPr txBox="1"/>
          <p:nvPr/>
        </p:nvSpPr>
        <p:spPr>
          <a:xfrm>
            <a:off x="943429" y="5152571"/>
            <a:ext cx="3335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 = αριθμός ερωτήσεων</a:t>
            </a:r>
          </a:p>
          <a:p>
            <a:r>
              <a:rPr lang="en-GB" dirty="0"/>
              <a:t>v = </a:t>
            </a:r>
            <a:r>
              <a:rPr lang="el-GR" dirty="0"/>
              <a:t>διακύμανση</a:t>
            </a:r>
          </a:p>
          <a:p>
            <a:r>
              <a:rPr lang="en-GB" dirty="0"/>
              <a:t>c = </a:t>
            </a:r>
            <a:r>
              <a:rPr lang="el-GR" dirty="0"/>
              <a:t>συσχέτιση μεταξύ ερωτήσεων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78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{\displaystyle \rho _{X,Y}={\frac {\operatorname {cov} (X,Y)}{\sigma _{X}\sigma _{Y}}}}">
            <a:extLst>
              <a:ext uri="{FF2B5EF4-FFF2-40B4-BE49-F238E27FC236}">
                <a16:creationId xmlns:a16="http://schemas.microsoft.com/office/drawing/2014/main" id="{0ACF8B4D-A431-A4AC-7BB7-023940C48F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operatorname {cov} ">
            <a:extLst>
              <a:ext uri="{FF2B5EF4-FFF2-40B4-BE49-F238E27FC236}">
                <a16:creationId xmlns:a16="http://schemas.microsoft.com/office/drawing/2014/main" id="{1A871A3F-4EAF-1568-ECD4-ADD232618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300" y="-471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\sigma _{X}">
            <a:extLst>
              <a:ext uri="{FF2B5EF4-FFF2-40B4-BE49-F238E27FC236}">
                <a16:creationId xmlns:a16="http://schemas.microsoft.com/office/drawing/2014/main" id="{2405E900-241B-F72E-6DBC-EF07DB523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300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X">
            <a:extLst>
              <a:ext uri="{FF2B5EF4-FFF2-40B4-BE49-F238E27FC236}">
                <a16:creationId xmlns:a16="http://schemas.microsoft.com/office/drawing/2014/main" id="{A3E1A84B-92F0-859B-F181-E564B02C8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0913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 \sigma_Y ">
            <a:extLst>
              <a:ext uri="{FF2B5EF4-FFF2-40B4-BE49-F238E27FC236}">
                <a16:creationId xmlns:a16="http://schemas.microsoft.com/office/drawing/2014/main" id="{AC0C2B21-D5F1-9306-E34E-CB85209E2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300" y="107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Y">
            <a:extLst>
              <a:ext uri="{FF2B5EF4-FFF2-40B4-BE49-F238E27FC236}">
                <a16:creationId xmlns:a16="http://schemas.microsoft.com/office/drawing/2014/main" id="{315D6A81-DFF0-1B64-6319-C27E77FF7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0913" y="107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8882AD-C761-DECA-D03D-ECED14E69E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6558" y="288926"/>
            <a:ext cx="11353800" cy="6489700"/>
          </a:xfrm>
          <a:prstGeom prst="rect">
            <a:avLst/>
          </a:prstGeom>
          <a:ln/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1DC201C-1291-A8AB-9133-5267E272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695</Words>
  <Application>Microsoft Macintosh PowerPoint</Application>
  <PresentationFormat>Widescreen</PresentationFormat>
  <Paragraphs>142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Office Theme 2013 - 2022</vt:lpstr>
      <vt:lpstr>Custom Design</vt:lpstr>
      <vt:lpstr>Εργαλεία στην Ψυχιατρική</vt:lpstr>
      <vt:lpstr>Τι είναι τα εργαλεία;</vt:lpstr>
      <vt:lpstr>Γιατί είναι χρήσιμα τα εργαλεία;</vt:lpstr>
      <vt:lpstr>Γιατί είναι χρήσιμα τα εργαλεία;</vt:lpstr>
      <vt:lpstr>Ιστορία των εργαλείων</vt:lpstr>
      <vt:lpstr>Ιστορία των εργαλείων: καλές προθέσεις περίεργες εκβάσεις.</vt:lpstr>
      <vt:lpstr>H κλασσική θεωρία μέτρησης (Classical Test theory)</vt:lpstr>
      <vt:lpstr>Tο α του Cronbach: εσωτερική συνοχή</vt:lpstr>
      <vt:lpstr>PowerPoint Presentation</vt:lpstr>
      <vt:lpstr>Μορφές εγκυρότητας: validity</vt:lpstr>
      <vt:lpstr>Ευαισθησία, Ειδικότητα, Ακρίβεια.</vt:lpstr>
      <vt:lpstr>Ευαισθησία, Ειδικότητα, Ακρίβεια.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Πώς φτιάχνουμε μια κλίμακα</vt:lpstr>
      <vt:lpstr>Πώς φτιάχνουμε μια κλίμακα</vt:lpstr>
      <vt:lpstr>Πώς χορηγούμε και πώς ερμηνεύουμε</vt:lpstr>
      <vt:lpstr>Πώς χορηγούμε και πώς ερμηνεύουμε</vt:lpstr>
      <vt:lpstr>Προβλήματα με τα εργαλεία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Ψυχιατρική παιδιών και εφήβων</dc:title>
  <dc:creator>Argyris Stringaris</dc:creator>
  <cp:lastModifiedBy>Argyris Stringaris</cp:lastModifiedBy>
  <cp:revision>139</cp:revision>
  <dcterms:created xsi:type="dcterms:W3CDTF">2023-09-09T07:09:33Z</dcterms:created>
  <dcterms:modified xsi:type="dcterms:W3CDTF">2023-09-13T07:20:50Z</dcterms:modified>
</cp:coreProperties>
</file>