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9" r:id="rId2"/>
    <p:sldId id="336" r:id="rId3"/>
    <p:sldId id="320" r:id="rId4"/>
    <p:sldId id="328" r:id="rId5"/>
    <p:sldId id="284" r:id="rId6"/>
    <p:sldId id="283" r:id="rId7"/>
    <p:sldId id="285" r:id="rId8"/>
    <p:sldId id="288" r:id="rId9"/>
    <p:sldId id="322" r:id="rId10"/>
    <p:sldId id="323" r:id="rId11"/>
    <p:sldId id="289" r:id="rId12"/>
    <p:sldId id="340" r:id="rId13"/>
    <p:sldId id="339" r:id="rId14"/>
    <p:sldId id="341" r:id="rId15"/>
    <p:sldId id="342" r:id="rId16"/>
    <p:sldId id="343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2" r:id="rId32"/>
    <p:sldId id="360" r:id="rId33"/>
    <p:sldId id="361" r:id="rId34"/>
    <p:sldId id="365" r:id="rId35"/>
    <p:sldId id="363" r:id="rId36"/>
    <p:sldId id="259" r:id="rId37"/>
    <p:sldId id="364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343" autoAdjust="0"/>
  </p:normalViewPr>
  <p:slideViewPr>
    <p:cSldViewPr>
      <p:cViewPr>
        <p:scale>
          <a:sx n="70" d="100"/>
          <a:sy n="70" d="100"/>
        </p:scale>
        <p:origin x="136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A95D-FECE-49C7-901A-BC8CBBCF93DD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86586-B7F2-4C15-AFF3-D9006C6AE8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Deuxième </a:t>
            </a:r>
            <a:r>
              <a:rPr lang="fr-FR" dirty="0" smtClean="0"/>
              <a:t>TP de la parallèle</a:t>
            </a:r>
            <a:r>
              <a:rPr lang="fr-FR" baseline="0" dirty="0" smtClean="0"/>
              <a:t> consacré aux outils de flux de type « click bouton »</a:t>
            </a:r>
          </a:p>
          <a:p>
            <a:r>
              <a:rPr lang="fr-FR" baseline="0" dirty="0" smtClean="0"/>
              <a:t>Réalisation d’une carte de flux avec procédures </a:t>
            </a:r>
            <a:r>
              <a:rPr lang="fr-FR" baseline="0" dirty="0" smtClean="0"/>
              <a:t>avec </a:t>
            </a:r>
            <a:r>
              <a:rPr lang="fr-FR" baseline="0" dirty="0" err="1" smtClean="0"/>
              <a:t>magrit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078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n*n : tous les lieux vers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tous les lieux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1*n :  1 lieu d’origine (ou de destination) vers n lieux de destination (ou d’origine)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Charger le fond de</a:t>
            </a:r>
            <a:r>
              <a:rPr lang="fr-FR" baseline="0" dirty="0" smtClean="0"/>
              <a:t> carte</a:t>
            </a:r>
          </a:p>
          <a:p>
            <a:r>
              <a:rPr lang="fr-FR" baseline="0" dirty="0" smtClean="0"/>
              <a:t>Ajouter les informations de projections : le fond est préparé </a:t>
            </a:r>
            <a:r>
              <a:rPr lang="fr-FR" b="1" baseline="0" dirty="0" smtClean="0"/>
              <a:t>en polaire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09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 de la matrice – pas de jointure</a:t>
            </a:r>
            <a:r>
              <a:rPr lang="fr-FR" baseline="0" dirty="0" smtClean="0"/>
              <a:t> avec le fond de carte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95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Bug sur la légende qui ne s’affiche pas correctement dans</a:t>
            </a:r>
            <a:r>
              <a:rPr lang="fr-FR" baseline="0" dirty="0" smtClean="0"/>
              <a:t> cette version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6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premier filtrage sur l’opacité des liens permet de faire disparaitre ceux qui sont très fins (présentent des valeurs faibles)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66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Variante de la carte</a:t>
            </a:r>
          </a:p>
          <a:p>
            <a:r>
              <a:rPr lang="fr-FR" dirty="0" smtClean="0"/>
              <a:t>Discrétisation selon</a:t>
            </a:r>
            <a:r>
              <a:rPr lang="fr-FR" baseline="0" dirty="0" smtClean="0"/>
              <a:t> les quantiles pour pouvoir </a:t>
            </a:r>
            <a:r>
              <a:rPr lang="fr-FR" baseline="0" dirty="0" err="1" smtClean="0"/>
              <a:t>filter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55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On lui donne un nouveau nom et OK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On se passe du message d’erreur sur les valeurs à zéro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</a:t>
            </a:r>
            <a:r>
              <a:rPr lang="fr-FR" baseline="0" dirty="0" smtClean="0"/>
              <a:t> noter l’apparition d’une légende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67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Changer la couleur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67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Difficultés de paramétrer</a:t>
            </a:r>
            <a:r>
              <a:rPr lang="fr-FR" baseline="0" dirty="0" smtClean="0"/>
              <a:t> finement la carte</a:t>
            </a:r>
          </a:p>
          <a:p>
            <a:r>
              <a:rPr lang="fr-FR" dirty="0" smtClean="0"/>
              <a:t>- On</a:t>
            </a:r>
            <a:r>
              <a:rPr lang="fr-FR" baseline="0" dirty="0" smtClean="0"/>
              <a:t> ne peut pas indiquer une valeur exacte de filtrage dans les paramètres…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4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Idem précédent – autre</a:t>
            </a:r>
            <a:r>
              <a:rPr lang="fr-FR" baseline="0" dirty="0" smtClean="0"/>
              <a:t> discrétisation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5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3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Reprojection</a:t>
            </a:r>
            <a:r>
              <a:rPr lang="fr-FR" dirty="0" smtClean="0"/>
              <a:t> : ici Robinson Projection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324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00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Tableau récapitulatif</a:t>
            </a:r>
            <a:r>
              <a:rPr lang="fr-FR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possibilités de représentation d’une même matrice</a:t>
            </a:r>
            <a:endParaRPr lang="fr-FR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3 types de matrices (qui se distinguent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fonction de la propriété générale de symétrie par rapport à la diagonale principale)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donc 3 procédés de représentation pour les signes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(ponctuels ou linéaires)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Liens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Flèche unique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une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flèche ou une bande…. de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largeur proportionnelle aux quantités (ou de couleur distincte selon la catégorie)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Lieux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un symboles proportionnels aux quantité</a:t>
            </a:r>
          </a:p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Rappel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Soient (i) : origine (j): lieu de destination et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Fij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le flux de (i) vers (j)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Fij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Fji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alors la matrice est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symétrique =&gt; une bande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proportionelle</a:t>
            </a: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Si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Fij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&lt;&gt;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Fji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 matrice est NON symétrique de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Asymétrique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deux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flèches, une pour chaque sens (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Fij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et (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Fji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Fij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-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Fji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 matrice est NON symétrique de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ANTIsymétrique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une seule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deux flèches envisageables : soit l’une pour les valeurs positives OU soit l’autre pour les valeurs négatives.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Synthèse </a:t>
            </a:r>
            <a:r>
              <a:rPr lang="fr-FR" b="1" dirty="0" err="1" smtClean="0"/>
              <a:t>carto</a:t>
            </a:r>
            <a:r>
              <a:rPr lang="fr-FR" b="1" dirty="0" smtClean="0"/>
              <a:t>.</a:t>
            </a:r>
          </a:p>
          <a:p>
            <a:r>
              <a:rPr lang="fr-FR" b="1" dirty="0" smtClean="0"/>
              <a:t>-&gt; Logique de lieux </a:t>
            </a:r>
            <a:r>
              <a:rPr lang="fr-FR" b="0" dirty="0" smtClean="0"/>
              <a:t>(cf. cartographie thématique</a:t>
            </a:r>
            <a:r>
              <a:rPr lang="fr-FR" b="0" baseline="0" dirty="0" smtClean="0"/>
              <a:t> générale) : implantation ponctuelles et </a:t>
            </a:r>
            <a:r>
              <a:rPr lang="fr-FR" b="0" baseline="0" dirty="0" err="1" smtClean="0"/>
              <a:t>aréale</a:t>
            </a:r>
            <a:endParaRPr lang="fr-FR" b="0" baseline="0" dirty="0" smtClean="0"/>
          </a:p>
          <a:p>
            <a:r>
              <a:rPr lang="fr-FR" b="0" baseline="0" dirty="0" smtClean="0"/>
              <a:t>-&gt; </a:t>
            </a:r>
            <a:r>
              <a:rPr lang="fr-FR" b="1" i="1" baseline="0" dirty="0" smtClean="0"/>
              <a:t>Logique de liens : </a:t>
            </a:r>
            <a:r>
              <a:rPr lang="fr-FR" b="0" i="0" baseline="0" dirty="0" smtClean="0"/>
              <a:t>implantation bi-ponctuelle</a:t>
            </a:r>
            <a:endParaRPr lang="fr-FR" b="0" i="0" dirty="0" smtClean="0"/>
          </a:p>
          <a:p>
            <a:endParaRPr lang="fr-FR" b="1" dirty="0" smtClean="0"/>
          </a:p>
          <a:p>
            <a:r>
              <a:rPr lang="fr-FR" dirty="0" smtClean="0"/>
              <a:t>En fait, à partir d’une unique</a:t>
            </a:r>
            <a:r>
              <a:rPr lang="fr-FR" baseline="0" dirty="0" smtClean="0"/>
              <a:t> matrice – en sortie ou pas de traitements antérieurs (modélisations) – il est possible de la représenter selon les 3 possibilités.</a:t>
            </a:r>
          </a:p>
          <a:p>
            <a:r>
              <a:rPr lang="fr-FR" baseline="0" dirty="0" smtClean="0"/>
              <a:t>Principe de la décomposition des matrices pour la </a:t>
            </a:r>
            <a:r>
              <a:rPr lang="fr-FR" baseline="0" dirty="0" err="1" smtClean="0"/>
              <a:t>carto</a:t>
            </a:r>
            <a:r>
              <a:rPr lang="fr-FR" baseline="0" dirty="0" smtClean="0"/>
              <a:t>. Source : </a:t>
            </a:r>
            <a:r>
              <a:rPr lang="fr-FR" baseline="0" dirty="0" err="1" smtClean="0"/>
              <a:t>Waldo</a:t>
            </a:r>
            <a:r>
              <a:rPr lang="fr-FR" baseline="0" dirty="0" smtClean="0"/>
              <a:t> Tobler et Jacques Bertin. Voir référence.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Ces trois possibilités correspondent à </a:t>
            </a:r>
            <a:r>
              <a:rPr lang="fr-FR" b="1" baseline="0" dirty="0" smtClean="0"/>
              <a:t>trois processus</a:t>
            </a:r>
          </a:p>
          <a:p>
            <a:pPr>
              <a:buFontTx/>
              <a:buChar char="-"/>
            </a:pPr>
            <a:r>
              <a:rPr lang="fr-FR" baseline="0" dirty="0" smtClean="0"/>
              <a:t> Volumes : F+ (</a:t>
            </a:r>
            <a:r>
              <a:rPr lang="fr-FR" baseline="0" dirty="0" err="1" smtClean="0"/>
              <a:t>Fij+Fji</a:t>
            </a:r>
            <a:r>
              <a:rPr lang="fr-FR" baseline="0" dirty="0" smtClean="0"/>
              <a:t>) : </a:t>
            </a:r>
            <a:r>
              <a:rPr lang="fr-FR" u="sng" baseline="0" dirty="0" smtClean="0"/>
              <a:t>fondements du système </a:t>
            </a:r>
            <a:r>
              <a:rPr lang="fr-FR" baseline="0" dirty="0" smtClean="0"/>
              <a:t>de flux </a:t>
            </a:r>
            <a:r>
              <a:rPr lang="fr-FR" baseline="0" dirty="0" smtClean="0">
                <a:sym typeface="Wingdings" pitchFamily="2" charset="2"/>
              </a:rPr>
              <a:t> Symétrie</a:t>
            </a:r>
          </a:p>
          <a:p>
            <a:pPr>
              <a:buFontTx/>
              <a:buChar char="-"/>
            </a:pPr>
            <a:r>
              <a:rPr lang="fr-FR" baseline="0" dirty="0" smtClean="0">
                <a:sym typeface="Wingdings" pitchFamily="2" charset="2"/>
              </a:rPr>
              <a:t> Soldes : F- (</a:t>
            </a:r>
            <a:r>
              <a:rPr lang="fr-FR" baseline="0" dirty="0" err="1" smtClean="0">
                <a:sym typeface="Wingdings" pitchFamily="2" charset="2"/>
              </a:rPr>
              <a:t>Fij</a:t>
            </a:r>
            <a:r>
              <a:rPr lang="fr-FR" baseline="0" dirty="0" smtClean="0">
                <a:sym typeface="Wingdings" pitchFamily="2" charset="2"/>
              </a:rPr>
              <a:t>-</a:t>
            </a:r>
            <a:r>
              <a:rPr lang="fr-FR" baseline="0" dirty="0" err="1" smtClean="0">
                <a:sym typeface="Wingdings" pitchFamily="2" charset="2"/>
              </a:rPr>
              <a:t>Fji</a:t>
            </a:r>
            <a:r>
              <a:rPr lang="fr-FR" baseline="0" dirty="0" smtClean="0">
                <a:sym typeface="Wingdings" pitchFamily="2" charset="2"/>
              </a:rPr>
              <a:t>) </a:t>
            </a:r>
            <a:r>
              <a:rPr lang="fr-FR" u="sng" baseline="0" dirty="0" smtClean="0">
                <a:sym typeface="Wingdings" pitchFamily="2" charset="2"/>
              </a:rPr>
              <a:t>: dynamique du système </a:t>
            </a:r>
            <a:r>
              <a:rPr lang="fr-FR" baseline="0" dirty="0" smtClean="0">
                <a:sym typeface="Wingdings" pitchFamily="2" charset="2"/>
              </a:rPr>
              <a:t>(transferts nets)  antisymétrie</a:t>
            </a:r>
          </a:p>
          <a:p>
            <a:pPr>
              <a:buFontTx/>
              <a:buChar char="-"/>
            </a:pPr>
            <a:r>
              <a:rPr lang="fr-FR" baseline="0" dirty="0" smtClean="0">
                <a:sym typeface="Wingdings" pitchFamily="2" charset="2"/>
              </a:rPr>
              <a:t> Asymétrie : A(S/V) : 	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étapes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Transformer les données : format (informatique) vs format (statistique) d’une matrice = un tableau individu*individu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Besoin de deux/trois matrices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matrice de flux OD au </a:t>
            </a:r>
            <a:r>
              <a:rPr lang="fr-F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long</a:t>
            </a:r>
          </a:p>
          <a:p>
            <a:pPr marL="171450" indent="-171450">
              <a:buFontTx/>
              <a:buChar char="-"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Dans QGIS, hormis pour une extension</a:t>
            </a:r>
            <a:r>
              <a:rPr lang="fr-FR" sz="1200" baseline="0" dirty="0" smtClean="0"/>
              <a:t> (MMQGIS – on y reviendra), il faut avoir une matrice au </a:t>
            </a:r>
            <a:r>
              <a:rPr lang="fr-FR" sz="1200" b="1" baseline="0" dirty="0" smtClean="0"/>
              <a:t>format long 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(individu*variable)</a:t>
            </a:r>
          </a:p>
          <a:p>
            <a:r>
              <a:rPr lang="fr-FR" sz="1200" b="1" baseline="0" dirty="0" smtClean="0"/>
              <a:t>Les individus sont ici les couples de lieux (</a:t>
            </a:r>
            <a:r>
              <a:rPr lang="fr-FR" sz="1200" b="1" baseline="0" dirty="0" err="1" smtClean="0"/>
              <a:t>i,j</a:t>
            </a:r>
            <a:r>
              <a:rPr lang="fr-FR" sz="1200" b="1" baseline="0" dirty="0" smtClean="0"/>
              <a:t>)</a:t>
            </a:r>
          </a:p>
          <a:p>
            <a:endParaRPr lang="fr-FR" sz="1200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baseline="0" dirty="0" smtClean="0"/>
              <a:t>-&gt; la transformation 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 tableau (individu*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indidu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en (individu*variable) </a:t>
            </a:r>
            <a:r>
              <a:rPr lang="fr-FR" sz="1200" b="1" baseline="0" dirty="0" smtClean="0"/>
              <a:t>doit être réalisée en dehors de QGIS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baseline="0" dirty="0" smtClean="0"/>
              <a:t>Il est possible de convertir sa matrice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0" baseline="0" dirty="0" smtClean="0"/>
              <a:t>Par exemple avec une </a:t>
            </a:r>
            <a:r>
              <a:rPr lang="fr-FR" sz="1200" b="0" baseline="0" dirty="0" err="1" smtClean="0"/>
              <a:t>applicationR</a:t>
            </a:r>
            <a:r>
              <a:rPr lang="fr-FR" sz="1200" b="0" baseline="0" dirty="0" smtClean="0"/>
              <a:t>/</a:t>
            </a:r>
            <a:r>
              <a:rPr lang="fr-FR" sz="1200" b="0" baseline="0" dirty="0" err="1" smtClean="0"/>
              <a:t>Shiny</a:t>
            </a:r>
            <a:r>
              <a:rPr lang="fr-FR" sz="1200" b="0" baseline="0" dirty="0" smtClean="0"/>
              <a:t> construite par </a:t>
            </a:r>
            <a:r>
              <a:rPr lang="fr-FR" sz="1200" b="0" baseline="0" dirty="0" err="1" smtClean="0"/>
              <a:t>Thimothée</a:t>
            </a:r>
            <a:r>
              <a:rPr lang="fr-FR" sz="1200" b="0" baseline="0" dirty="0" smtClean="0"/>
              <a:t> et disponible sur le site de </a:t>
            </a:r>
            <a:r>
              <a:rPr lang="fr-FR" sz="1200" b="0" baseline="0" dirty="0" err="1" smtClean="0"/>
              <a:t>Riate</a:t>
            </a:r>
            <a:endParaRPr lang="fr-FR" sz="1200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0" baseline="0" dirty="0" smtClean="0"/>
              <a:t>Dans R, package </a:t>
            </a:r>
            <a:r>
              <a:rPr lang="fr-FR" sz="1200" b="0" baseline="0" dirty="0" err="1" smtClean="0"/>
              <a:t>cartograflow</a:t>
            </a:r>
            <a:r>
              <a:rPr lang="fr-FR" sz="1200" b="0" baseline="0" dirty="0" smtClean="0"/>
              <a:t>, fonction </a:t>
            </a:r>
            <a:r>
              <a:rPr lang="fr-FR" sz="1200" b="0" baseline="0" dirty="0" err="1" smtClean="0"/>
              <a:t>flowtabmat</a:t>
            </a:r>
            <a:endParaRPr lang="fr-FR" sz="1200" b="0" baseline="0" dirty="0" smtClean="0"/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cadre d’une analyse géographique, il est intéressant d’ajouter des informations portant sur les positions (X,Y) des lieux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Permettant de calculer des critères d’éloignements, de proximité…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Voir </a:t>
            </a:r>
            <a:r>
              <a:rPr lang="fr-F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ElementR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7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fait, on a besoin de deux voire trois tableaux</a:t>
            </a:r>
          </a:p>
          <a:p>
            <a:pPr marL="171450" indent="-171450">
              <a:buFontTx/>
              <a:buChar char="-"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matrice de flux OD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matrice d’information géographique avec des caractéristiques sur les lieux (ex. population, surface, etc.) - </a:t>
            </a:r>
            <a:r>
              <a:rPr lang="fr-F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facultatif</a:t>
            </a:r>
            <a:endParaRPr lang="fr-F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matrice de séparation des lieux (distance, proximités, etc.) - </a:t>
            </a:r>
            <a:r>
              <a:rPr lang="fr-F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facultatif</a:t>
            </a:r>
            <a:endParaRPr lang="fr-F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Dans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cadre d’une analyse géographique, il est intéressant d’ajouter des informations portant sur les positions (X,Y) des lieux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8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Matrice de distance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quelconque pour pondérer les flux en fonction de l’éloignement des lieux OD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86586-B7F2-4C15-AFF3-D9006C6AE89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6E69-28D4-4044-9C02-98AE19119C28}" type="datetimeFigureOut">
              <a:rPr lang="fr-FR" smtClean="0"/>
              <a:pPr/>
              <a:t>29/09/2021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ABE8-D609-43E7-8E86-81FEE2FEFC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mappemonde.mgm.fr/num44/articles/art1440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0648"/>
            <a:ext cx="8895111" cy="1080120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124946" y="3157597"/>
            <a:ext cx="739958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/>
              <a:t>Géovisualisation de flux avec </a:t>
            </a:r>
            <a:r>
              <a:rPr lang="fr-FR" sz="4000" b="1" dirty="0" err="1" smtClean="0"/>
              <a:t>magrit</a:t>
            </a:r>
            <a:endParaRPr lang="fr-FR" sz="4000" b="1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979712" y="4719910"/>
            <a:ext cx="6400800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Françoise Bahoken, ….</a:t>
            </a:r>
          </a:p>
          <a:p>
            <a:endParaRPr lang="fr-FR" sz="28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863078" y="1363486"/>
            <a:ext cx="6300192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 smtClean="0"/>
              <a:t>Journée Flux/Mouvements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63688" y="6447944"/>
            <a:ext cx="6300192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dirty="0" smtClean="0"/>
              <a:t>Aussois, 19 octobre 2021 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4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80728"/>
            <a:ext cx="7920880" cy="568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ccolade fermante 16"/>
          <p:cNvSpPr/>
          <p:nvPr/>
        </p:nvSpPr>
        <p:spPr>
          <a:xfrm>
            <a:off x="7596336" y="1484784"/>
            <a:ext cx="432048" cy="3096344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/>
          <p:cNvSpPr/>
          <p:nvPr/>
        </p:nvSpPr>
        <p:spPr>
          <a:xfrm>
            <a:off x="7596336" y="5013176"/>
            <a:ext cx="351656" cy="1512168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00392" y="2708920"/>
            <a:ext cx="971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Logique de flux</a:t>
            </a:r>
            <a:endParaRPr lang="fr-FR" b="1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172400" y="5445224"/>
            <a:ext cx="971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Logique de lieux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3044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7821902" cy="573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0" y="404664"/>
            <a:ext cx="860444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800" dirty="0" smtClean="0"/>
              <a:t>Transformer - pour QGIS - les données de flux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100392" y="2708920"/>
            <a:ext cx="971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Logique de flux</a:t>
            </a:r>
            <a:endParaRPr lang="fr-FR" b="1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172400" y="5445224"/>
            <a:ext cx="971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Logique de lieux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68" y="465249"/>
            <a:ext cx="7892332" cy="504056"/>
          </a:xfrm>
        </p:spPr>
        <p:txBody>
          <a:bodyPr>
            <a:noAutofit/>
          </a:bodyPr>
          <a:lstStyle/>
          <a:p>
            <a:pPr algn="l"/>
            <a:r>
              <a:rPr lang="fr-FR" sz="3200" dirty="0" smtClean="0"/>
              <a:t>magrit.cnrs.fr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3838095" cy="140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504" y="0"/>
            <a:ext cx="9036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</a:t>
            </a:r>
            <a:r>
              <a:rPr lang="fr-FR" sz="2000" b="1" dirty="0" smtClean="0">
                <a:latin typeface="+mj-lt"/>
                <a:ea typeface="+mj-ea"/>
                <a:cs typeface="+mj-cs"/>
              </a:rPr>
              <a:t>2- </a:t>
            </a:r>
            <a:r>
              <a:rPr lang="fr-FR" sz="2000" b="1" dirty="0" err="1" smtClean="0">
                <a:latin typeface="+mj-lt"/>
                <a:ea typeface="+mj-ea"/>
                <a:cs typeface="+mj-cs"/>
              </a:rPr>
              <a:t>magrit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endParaRPr lang="fr-FR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2"/>
          <p:cNvSpPr txBox="1">
            <a:spLocks/>
          </p:cNvSpPr>
          <p:nvPr/>
        </p:nvSpPr>
        <p:spPr>
          <a:xfrm>
            <a:off x="107504" y="2348880"/>
            <a:ext cx="8911244" cy="415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endParaRPr lang="fr-FR" sz="2800" dirty="0" smtClean="0"/>
          </a:p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r>
              <a:rPr lang="fr-FR" sz="2800" dirty="0" smtClean="0"/>
              <a:t>Magrit ne dessine que des </a:t>
            </a:r>
            <a:r>
              <a:rPr lang="fr-FR" sz="2800" u="sng" dirty="0" smtClean="0"/>
              <a:t>liens non orientés</a:t>
            </a:r>
            <a:r>
              <a:rPr lang="fr-FR" sz="2800" dirty="0" smtClean="0"/>
              <a:t> pondérés</a:t>
            </a:r>
            <a:endParaRPr lang="fr-FR" sz="2800" dirty="0" smtClean="0"/>
          </a:p>
          <a:p>
            <a:pPr marL="800100" lvl="1" indent="-342900">
              <a:spcBef>
                <a:spcPct val="20000"/>
              </a:spcBef>
              <a:buFontTx/>
              <a:buChar char="-"/>
              <a:defRPr/>
            </a:pPr>
            <a:r>
              <a:rPr lang="fr-FR" sz="2800" dirty="0" smtClean="0"/>
              <a:t>Adapté aux seules matrices (n*n) </a:t>
            </a:r>
            <a:r>
              <a:rPr lang="fr-FR" sz="2800" u="sng" dirty="0" smtClean="0"/>
              <a:t>symétriques</a:t>
            </a:r>
          </a:p>
          <a:p>
            <a:pPr lvl="1">
              <a:spcBef>
                <a:spcPct val="20000"/>
              </a:spcBef>
              <a:defRPr/>
            </a:pPr>
            <a:r>
              <a:rPr lang="fr-FR" sz="2800" dirty="0" smtClean="0"/>
              <a:t>Ou</a:t>
            </a:r>
          </a:p>
          <a:p>
            <a:pPr lvl="1">
              <a:spcBef>
                <a:spcPct val="20000"/>
              </a:spcBef>
              <a:defRPr/>
            </a:pPr>
            <a:r>
              <a:rPr lang="fr-FR" sz="2800" dirty="0" smtClean="0"/>
              <a:t>- </a:t>
            </a:r>
            <a:r>
              <a:rPr lang="fr-FR" sz="2800" dirty="0" smtClean="0"/>
              <a:t>Pour matrices (1*n) dédiées aux p</a:t>
            </a:r>
            <a:r>
              <a:rPr lang="fr-FR" sz="2800" dirty="0" smtClean="0"/>
              <a:t>roblématiques d’accessibilité pour réaliser des cartes dites en </a:t>
            </a:r>
            <a:r>
              <a:rPr lang="fr-FR" sz="2800" u="sng" dirty="0" smtClean="0"/>
              <a:t>oursins</a:t>
            </a:r>
            <a:endParaRPr kumimoji="0" lang="fr-FR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0"/>
            <a:ext cx="9036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fr-FR" sz="2000" b="1" dirty="0">
                <a:latin typeface="+mj-lt"/>
                <a:ea typeface="+mj-ea"/>
                <a:cs typeface="+mj-cs"/>
              </a:rPr>
              <a:t>2- </a:t>
            </a:r>
            <a:r>
              <a:rPr lang="fr-FR" sz="2000" b="1" dirty="0" err="1" smtClean="0">
                <a:latin typeface="+mj-lt"/>
                <a:ea typeface="+mj-ea"/>
                <a:cs typeface="+mj-cs"/>
              </a:rPr>
              <a:t>magrit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 Application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86981" y="42489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Préambule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6945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7620000" cy="5715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55576" y="622032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http://magrit.cnrs.fr/docs/carto/links_fr.html</a:t>
            </a:r>
          </a:p>
        </p:txBody>
      </p:sp>
    </p:spTree>
    <p:extLst>
      <p:ext uri="{BB962C8B-B14F-4D97-AF65-F5344CB8AC3E}">
        <p14:creationId xmlns:p14="http://schemas.microsoft.com/office/powerpoint/2010/main" val="273963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fr-FR" sz="3600" b="1" dirty="0" smtClean="0"/>
              <a:t>Import des données :</a:t>
            </a:r>
          </a:p>
          <a:p>
            <a:pPr marL="0" indent="0">
              <a:buNone/>
            </a:pPr>
            <a:r>
              <a:rPr lang="fr-FR" sz="2800" i="1" dirty="0" smtClean="0"/>
              <a:t>Version (1)</a:t>
            </a:r>
          </a:p>
          <a:p>
            <a:pPr lvl="1"/>
            <a:r>
              <a:rPr lang="fr-FR" dirty="0" smtClean="0"/>
              <a:t>Fond </a:t>
            </a:r>
            <a:r>
              <a:rPr lang="fr-FR" dirty="0"/>
              <a:t>de carte </a:t>
            </a:r>
            <a:r>
              <a:rPr lang="fr-FR" dirty="0" smtClean="0"/>
              <a:t>(zones)</a:t>
            </a:r>
          </a:p>
          <a:p>
            <a:pPr lvl="1"/>
            <a:r>
              <a:rPr lang="fr-FR" dirty="0" smtClean="0"/>
              <a:t>matrice OD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i="1" dirty="0"/>
              <a:t>Version </a:t>
            </a:r>
            <a:r>
              <a:rPr lang="fr-FR" i="1" dirty="0" smtClean="0"/>
              <a:t>(2)</a:t>
            </a:r>
          </a:p>
          <a:p>
            <a:pPr>
              <a:buFontTx/>
              <a:buChar char="-"/>
            </a:pPr>
            <a:r>
              <a:rPr lang="fr-FR" i="1" dirty="0" smtClean="0"/>
              <a:t>Couche de liens</a:t>
            </a:r>
          </a:p>
          <a:p>
            <a:pPr marL="0" indent="0">
              <a:buNone/>
            </a:pPr>
            <a:r>
              <a:rPr lang="fr-FR" i="1" dirty="0" smtClean="0"/>
              <a:t>- Matrice d’information géographique</a:t>
            </a:r>
            <a:endParaRPr lang="fr-FR" i="1" dirty="0"/>
          </a:p>
          <a:p>
            <a:endParaRPr lang="fr-FR" dirty="0"/>
          </a:p>
          <a:p>
            <a:r>
              <a:rPr lang="fr-FR" sz="3600" b="1" dirty="0" smtClean="0"/>
              <a:t>Représentation</a:t>
            </a:r>
          </a:p>
          <a:p>
            <a:endParaRPr lang="fr-FR" dirty="0"/>
          </a:p>
          <a:p>
            <a:r>
              <a:rPr lang="fr-FR" sz="3600" b="1" dirty="0" smtClean="0"/>
              <a:t>Habillage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fr-FR" sz="2000" b="1" dirty="0">
                <a:latin typeface="+mj-lt"/>
                <a:ea typeface="+mj-ea"/>
                <a:cs typeface="+mj-cs"/>
              </a:rPr>
              <a:t>2- </a:t>
            </a:r>
            <a:r>
              <a:rPr lang="fr-FR" sz="2000" b="1" dirty="0" err="1" smtClean="0">
                <a:latin typeface="+mj-lt"/>
                <a:ea typeface="+mj-ea"/>
                <a:cs typeface="+mj-cs"/>
              </a:rPr>
              <a:t>magrit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 Application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86981" y="42489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Démarche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13016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52949" y="476672"/>
            <a:ext cx="8501956" cy="134132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(1) Chargement des données :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1.1.) Fond de carte</a:t>
            </a:r>
            <a:endParaRPr lang="fr-FR" sz="32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52949" y="5075223"/>
            <a:ext cx="8501956" cy="134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900" dirty="0" smtClean="0"/>
              <a:t>Chargement de la matrice 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=&gt; </a:t>
            </a:r>
            <a:r>
              <a:rPr lang="fr-FR" sz="3200" dirty="0" smtClean="0">
                <a:solidFill>
                  <a:srgbClr val="FF0000"/>
                </a:solidFill>
              </a:rPr>
              <a:t>ne pas faire de jointure entre géo et OD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98" y="2204864"/>
            <a:ext cx="8905824" cy="44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1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32608" y="260648"/>
            <a:ext cx="8501956" cy="1341326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/>
              <a:t>Typage du fond de carte</a:t>
            </a:r>
            <a:endParaRPr lang="fr-FR" sz="3200" dirty="0"/>
          </a:p>
        </p:txBody>
      </p:sp>
      <p:grpSp>
        <p:nvGrpSpPr>
          <p:cNvPr id="9" name="Groupe 8"/>
          <p:cNvGrpSpPr/>
          <p:nvPr/>
        </p:nvGrpSpPr>
        <p:grpSpPr>
          <a:xfrm>
            <a:off x="232608" y="1601974"/>
            <a:ext cx="8869436" cy="4639526"/>
            <a:chOff x="232608" y="1601974"/>
            <a:chExt cx="8869436" cy="463952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08" y="1601974"/>
              <a:ext cx="8869436" cy="463952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987824" y="3140968"/>
              <a:ext cx="3744416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3916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-24169" y="1556792"/>
            <a:ext cx="9161490" cy="4937918"/>
            <a:chOff x="107504" y="1556792"/>
            <a:chExt cx="9161490" cy="493791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556792"/>
              <a:ext cx="9161490" cy="493791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156176" y="4869160"/>
              <a:ext cx="648072" cy="36004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6156176" y="48691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NON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-24169" y="116632"/>
            <a:ext cx="8501956" cy="134132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(1) Chargement des données :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1.1.) Matrice de flux </a:t>
            </a:r>
            <a:r>
              <a:rPr lang="fr-FR" sz="3100" dirty="0" smtClean="0"/>
              <a:t>(format long)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6816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1"/>
            <a:ext cx="9069766" cy="4824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2204864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8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753"/>
            <a:ext cx="1057275" cy="1057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63833" y="365002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Objectif du TP</a:t>
            </a:r>
            <a:endParaRPr lang="fr-FR" sz="28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5334"/>
          <a:stretch/>
        </p:blipFill>
        <p:spPr>
          <a:xfrm>
            <a:off x="0" y="1587701"/>
            <a:ext cx="4398243" cy="4361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-2406" t="-487" r="2406" b="487"/>
          <a:stretch/>
        </p:blipFill>
        <p:spPr>
          <a:xfrm>
            <a:off x="3720540" y="1555565"/>
            <a:ext cx="5459972" cy="43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5040560" cy="6015438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-24169" y="116632"/>
            <a:ext cx="8501956" cy="134132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2. Choix de la représentation : carte de liens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6573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-24169" y="116632"/>
            <a:ext cx="8501956" cy="134132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2. Choix de la représentation : carte de liens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87295"/>
            <a:ext cx="3389388" cy="55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4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3729"/>
          <a:stretch/>
        </p:blipFill>
        <p:spPr>
          <a:xfrm>
            <a:off x="611560" y="963885"/>
            <a:ext cx="3312368" cy="5705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544" y="5212357"/>
            <a:ext cx="324036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10800000">
            <a:off x="3743908" y="2908101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0800000">
            <a:off x="3725652" y="3384574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0800000">
            <a:off x="3743908" y="3816622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-24169" y="116632"/>
            <a:ext cx="8501956" cy="1341326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b="1" dirty="0" smtClean="0"/>
              <a:t>Paramètres de la représentation de liens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0" name="Flèche droite 9"/>
          <p:cNvSpPr/>
          <p:nvPr/>
        </p:nvSpPr>
        <p:spPr>
          <a:xfrm rot="10800000">
            <a:off x="3604604" y="6165304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0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r="6769"/>
          <a:stretch/>
        </p:blipFill>
        <p:spPr>
          <a:xfrm>
            <a:off x="102117" y="1268760"/>
            <a:ext cx="8950612" cy="4752528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2117" y="116632"/>
            <a:ext cx="8501956" cy="792088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/>
              <a:t>Dessin du résultat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662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" y="260648"/>
            <a:ext cx="8287423" cy="43884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7827" b="3557"/>
          <a:stretch/>
        </p:blipFill>
        <p:spPr>
          <a:xfrm>
            <a:off x="4295409" y="2381446"/>
            <a:ext cx="4863792" cy="44644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3" y="6141600"/>
            <a:ext cx="321010" cy="32101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8421" y="610542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Exporter ces liens en tant que couche d’habillage, par exemple</a:t>
            </a: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3" y="5300334"/>
            <a:ext cx="298108" cy="29810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58421" y="5264935"/>
            <a:ext cx="438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Accéder aux paramètres de largeur/couleur</a:t>
            </a:r>
            <a:br>
              <a:rPr lang="fr-FR" sz="1600" dirty="0" smtClean="0"/>
            </a:br>
            <a:r>
              <a:rPr lang="fr-FR" sz="1600" dirty="0" smtClean="0"/>
              <a:t>des liens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614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Variante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6397"/>
            <a:ext cx="6419056" cy="5819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862" y="5380915"/>
            <a:ext cx="324036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10800000">
            <a:off x="3650222" y="3212976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20657"/>
            <a:ext cx="8906961" cy="40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7" y="1700808"/>
            <a:ext cx="9023067" cy="37522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13" y="5768655"/>
            <a:ext cx="358696" cy="29810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39021" y="5733256"/>
            <a:ext cx="527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Accéder aux paramètres de largeur/couleur des liens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9973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5" y="980728"/>
            <a:ext cx="8562975" cy="5343525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12191329">
            <a:off x="1448354" y="3976231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2232218">
            <a:off x="109495" y="1604395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2191329">
            <a:off x="5336787" y="4030974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68760"/>
            <a:ext cx="8856984" cy="45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79512" y="1628800"/>
            <a:ext cx="87484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Rappels prérequis théoriques et méthodologiques</a:t>
            </a:r>
          </a:p>
          <a:p>
            <a:endParaRPr lang="fr-FR" sz="2800" dirty="0" smtClean="0"/>
          </a:p>
          <a:p>
            <a:r>
              <a:rPr lang="fr-FR" sz="2800" dirty="0" smtClean="0"/>
              <a:t>Application dans </a:t>
            </a:r>
            <a:r>
              <a:rPr lang="fr-FR" sz="2800" dirty="0" err="1" smtClean="0"/>
              <a:t>magrit</a:t>
            </a:r>
            <a:r>
              <a:rPr lang="fr-FR" sz="2800" dirty="0" smtClean="0"/>
              <a:t> 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Application </a:t>
            </a:r>
            <a:r>
              <a:rPr lang="fr-FR" sz="2800" dirty="0"/>
              <a:t>: </a:t>
            </a:r>
            <a:endParaRPr lang="fr-FR" sz="2800" dirty="0" smtClean="0"/>
          </a:p>
          <a:p>
            <a:pPr lvl="1"/>
            <a:r>
              <a:rPr lang="fr-FR" sz="2400" dirty="0" smtClean="0"/>
              <a:t>flux </a:t>
            </a:r>
            <a:r>
              <a:rPr lang="fr-FR" sz="2400" dirty="0"/>
              <a:t>commerciaux </a:t>
            </a:r>
            <a:r>
              <a:rPr lang="fr-FR" sz="2400" dirty="0" smtClean="0"/>
              <a:t>mondiaux (pays*pays)</a:t>
            </a:r>
            <a:endParaRPr lang="fr-FR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36787" y="36500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Sommaire</a:t>
            </a:r>
            <a:endParaRPr lang="fr-FR" sz="28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8753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" y="1052735"/>
            <a:ext cx="9135352" cy="47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600" b="2862"/>
          <a:stretch/>
        </p:blipFill>
        <p:spPr>
          <a:xfrm>
            <a:off x="179512" y="980729"/>
            <a:ext cx="872998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66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2605" t="17489" r="10706" b="14591"/>
          <a:stretch/>
        </p:blipFill>
        <p:spPr>
          <a:xfrm>
            <a:off x="233518" y="692696"/>
            <a:ext cx="867696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49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158620" cy="576064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2117" y="116632"/>
            <a:ext cx="8501956" cy="360040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/>
              <a:t>Habillage et finalisation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4736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49014" y="116632"/>
            <a:ext cx="8501956" cy="360040"/>
          </a:xfrm>
        </p:spPr>
        <p:txBody>
          <a:bodyPr>
            <a:normAutofit fontScale="90000"/>
          </a:bodyPr>
          <a:lstStyle/>
          <a:p>
            <a:r>
              <a:rPr lang="fr-FR" sz="3200" b="1" dirty="0" smtClean="0"/>
              <a:t>Habillage et finalisation</a:t>
            </a:r>
            <a:endParaRPr lang="fr-FR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3662"/>
            <a:ext cx="6768752" cy="63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3467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2800" dirty="0" smtClean="0"/>
              <a:t>Sauvegarde du projet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>Export de la carte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69179" t="17528" b="72629"/>
          <a:stretch/>
        </p:blipFill>
        <p:spPr>
          <a:xfrm>
            <a:off x="4932040" y="486098"/>
            <a:ext cx="4010150" cy="720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5" y="1290732"/>
            <a:ext cx="3722118" cy="402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121281"/>
            <a:ext cx="5915025" cy="403860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3361373" y="4797152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0800000">
            <a:off x="3361373" y="5397094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220072" y="824017"/>
            <a:ext cx="648072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39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708920"/>
            <a:ext cx="8229600" cy="3561259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5851" y="5168064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Françoise </a:t>
            </a:r>
            <a:r>
              <a:rPr lang="fr-FR" sz="2000" dirty="0" err="1" smtClean="0"/>
              <a:t>Bahoken</a:t>
            </a:r>
            <a:endParaRPr lang="fr-FR" sz="2000" dirty="0" smtClean="0"/>
          </a:p>
          <a:p>
            <a:r>
              <a:rPr lang="fr-FR" i="1" dirty="0" smtClean="0"/>
              <a:t>francoise.bahoken@univ-eiffel.fr</a:t>
            </a:r>
          </a:p>
          <a:p>
            <a:r>
              <a:rPr lang="fr-FR" i="1" dirty="0" smtClean="0"/>
              <a:t>@fbahoken</a:t>
            </a:r>
          </a:p>
        </p:txBody>
      </p:sp>
      <p:pic>
        <p:nvPicPr>
          <p:cNvPr id="1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0648"/>
            <a:ext cx="8895111" cy="1080120"/>
          </a:xfrm>
          <a:prstGeom prst="rect">
            <a:avLst/>
          </a:prstGeom>
        </p:spPr>
      </p:pic>
      <p:sp>
        <p:nvSpPr>
          <p:cNvPr id="15" name="Sous-titre 2"/>
          <p:cNvSpPr txBox="1">
            <a:spLocks/>
          </p:cNvSpPr>
          <p:nvPr/>
        </p:nvSpPr>
        <p:spPr>
          <a:xfrm>
            <a:off x="2863078" y="1363486"/>
            <a:ext cx="6300192" cy="5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 smtClean="0"/>
              <a:t>Journée Flux/Mouvements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4704"/>
            <a:ext cx="4896544" cy="51828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48" y="717193"/>
            <a:ext cx="5600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504" y="0"/>
            <a:ext cx="9036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fr-FR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2- 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QGIS : Préparation(s</a:t>
            </a:r>
            <a:r>
              <a:rPr lang="fr-FR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 Application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63688" y="2924944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Rappels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 b="2799"/>
          <a:stretch>
            <a:fillRect/>
          </a:stretch>
        </p:blipFill>
        <p:spPr bwMode="auto">
          <a:xfrm>
            <a:off x="778516" y="0"/>
            <a:ext cx="72359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0235" y="1268760"/>
            <a:ext cx="8604448" cy="504055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Cartographie de flux, selon une</a:t>
            </a:r>
            <a:r>
              <a:rPr lang="fr-FR" sz="2000" dirty="0" smtClean="0">
                <a:sym typeface="Wingdings" pitchFamily="2" charset="2"/>
              </a:rPr>
              <a:t> </a:t>
            </a:r>
            <a:r>
              <a:rPr lang="fr-FR" sz="2000" b="1" i="1" dirty="0" smtClean="0">
                <a:sym typeface="Wingdings" pitchFamily="2" charset="2"/>
              </a:rPr>
              <a:t>Logique de flux </a:t>
            </a:r>
            <a:r>
              <a:rPr lang="fr-FR" sz="2000" i="1" dirty="0" smtClean="0">
                <a:sym typeface="Wingdings" pitchFamily="2" charset="2"/>
              </a:rPr>
              <a:t>et de </a:t>
            </a:r>
            <a:r>
              <a:rPr lang="fr-FR" sz="2000" b="1" i="1" dirty="0" smtClean="0">
                <a:sym typeface="Wingdings" pitchFamily="2" charset="2"/>
              </a:rPr>
              <a:t>lieux</a:t>
            </a:r>
            <a:endParaRPr lang="fr-FR" sz="2000" b="1" i="1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557818"/>
            <a:ext cx="8604448" cy="50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2000" dirty="0" smtClean="0"/>
              <a:t>grâce aux possibilités de décomposition de l’information</a:t>
            </a:r>
            <a:endParaRPr lang="fr-FR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235" y="2240867"/>
            <a:ext cx="912432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251520" y="5877272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&gt;&gt; F.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Bahoken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(2016) l’approche cartographique de la décomposition des matrices de flux </a:t>
            </a:r>
            <a:r>
              <a:rPr lang="fr-FR" i="1" dirty="0" smtClean="0">
                <a:solidFill>
                  <a:schemeClr val="bg1">
                    <a:lumMod val="65000"/>
                  </a:schemeClr>
                </a:solidFill>
                <a:hlinkClick r:id="rId4"/>
              </a:rPr>
              <a:t>http://mappemonde.mgm.fr/num44/articles/art14404.html</a:t>
            </a:r>
            <a:endParaRPr lang="fr-FR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0"/>
            <a:ext cx="9036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fr-FR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2- 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QGIS : Préparation(s</a:t>
            </a:r>
            <a:r>
              <a:rPr lang="fr-FR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 Application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236787" y="365002"/>
            <a:ext cx="746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Type de carte (selon type de matrice)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3528" y="3068960"/>
            <a:ext cx="8604448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 - pour QGIS -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données de flux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Préparer l’espace de travail (charger </a:t>
            </a:r>
            <a:r>
              <a:rPr lang="fr-FR" sz="2800" dirty="0" smtClean="0"/>
              <a:t>des 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extensions)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0"/>
            <a:ext cx="9036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fr-FR" sz="2000" b="1" dirty="0">
                <a:latin typeface="+mj-lt"/>
                <a:ea typeface="+mj-ea"/>
                <a:cs typeface="+mj-cs"/>
              </a:rPr>
              <a:t>2- QGIS : Préparation(s)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 Application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619672" y="1591831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Préparation(s)</a:t>
            </a:r>
            <a:endParaRPr lang="fr-F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41628"/>
            <a:ext cx="7920880" cy="568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Accolade fermante 16"/>
          <p:cNvSpPr/>
          <p:nvPr/>
        </p:nvSpPr>
        <p:spPr>
          <a:xfrm>
            <a:off x="7596336" y="1484784"/>
            <a:ext cx="432048" cy="3096344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/>
          <p:cNvSpPr/>
          <p:nvPr/>
        </p:nvSpPr>
        <p:spPr>
          <a:xfrm>
            <a:off x="7596336" y="5013176"/>
            <a:ext cx="351656" cy="1512168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00392" y="2708920"/>
            <a:ext cx="971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Logique de flux</a:t>
            </a:r>
            <a:endParaRPr lang="fr-FR" b="1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172400" y="5445224"/>
            <a:ext cx="971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Logique de lieux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5578814"/>
            <a:ext cx="5398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https://riate.shinyapps.io/matrixes/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29" y="1424553"/>
            <a:ext cx="8746416" cy="40428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81" b="2593"/>
          <a:stretch/>
        </p:blipFill>
        <p:spPr>
          <a:xfrm>
            <a:off x="467544" y="5578814"/>
            <a:ext cx="682763" cy="454251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 r="61538" b="-6154"/>
          <a:stretch>
            <a:fillRect/>
          </a:stretch>
        </p:blipFill>
        <p:spPr bwMode="auto">
          <a:xfrm>
            <a:off x="467544" y="6144488"/>
            <a:ext cx="557406" cy="6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1331639" y="6185691"/>
            <a:ext cx="5398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artograflow</a:t>
            </a: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fr-FR" sz="2800" dirty="0" err="1" smtClean="0">
                <a:solidFill>
                  <a:schemeClr val="bg1">
                    <a:lumMod val="50000"/>
                  </a:schemeClr>
                </a:solidFill>
              </a:rPr>
              <a:t>flowtabmat</a:t>
            </a:r>
            <a:endParaRPr lang="fr-F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04" y="0"/>
            <a:ext cx="9036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283970" y="0"/>
            <a:ext cx="7860030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Pré-requis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fr-FR" sz="2000" b="1" dirty="0">
                <a:latin typeface="+mj-lt"/>
                <a:ea typeface="+mj-ea"/>
                <a:cs typeface="+mj-cs"/>
              </a:rPr>
              <a:t>2- QGIS : Préparation(s)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fr-FR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3- Application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10572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1192</Words>
  <Application>Microsoft Office PowerPoint</Application>
  <PresentationFormat>Affichage à l'écran (4:3)</PresentationFormat>
  <Paragraphs>166</Paragraphs>
  <Slides>37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magrit.cnrs.fr</vt:lpstr>
      <vt:lpstr>Présentation PowerPoint</vt:lpstr>
      <vt:lpstr>Présentation PowerPoint</vt:lpstr>
      <vt:lpstr>Présentation PowerPoint</vt:lpstr>
      <vt:lpstr>(1) Chargement des données :  1.1.) Fond de carte</vt:lpstr>
      <vt:lpstr>Typage du fond de carte</vt:lpstr>
      <vt:lpstr>(1) Chargement des données :  1.1.) Matrice de flux (format long)</vt:lpstr>
      <vt:lpstr>Présentation PowerPoint</vt:lpstr>
      <vt:lpstr>2. Choix de la représentation : carte de liens  </vt:lpstr>
      <vt:lpstr>2. Choix de la représentation : carte de liens  </vt:lpstr>
      <vt:lpstr>Paramètres de la représentation de liens  </vt:lpstr>
      <vt:lpstr>Dessin du résultat</vt:lpstr>
      <vt:lpstr>Présentation PowerPoint</vt:lpstr>
      <vt:lpstr>Variante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Habillage et finalisation</vt:lpstr>
      <vt:lpstr>Habillage et finalisation</vt:lpstr>
      <vt:lpstr>Sauvegarde du projet   Export de la carte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fbahoken</dc:creator>
  <cp:lastModifiedBy>BAHOKEN Françoise</cp:lastModifiedBy>
  <cp:revision>367</cp:revision>
  <dcterms:created xsi:type="dcterms:W3CDTF">2017-11-04T19:11:11Z</dcterms:created>
  <dcterms:modified xsi:type="dcterms:W3CDTF">2021-09-29T22:08:33Z</dcterms:modified>
</cp:coreProperties>
</file>