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5"/>
  </p:sldMasterIdLst>
  <p:notesMasterIdLst>
    <p:notesMasterId r:id="rId8"/>
  </p:notesMasterIdLst>
  <p:sldIdLst>
    <p:sldId id="313" r:id="rId6"/>
    <p:sldId id="314" r:id="rId7"/>
  </p:sldIdLst>
  <p:sldSz cx="6858000" cy="9144000" type="letter"/>
  <p:notesSz cx="7010400" cy="9296400"/>
  <p:defaultTextStyle>
    <a:defPPr>
      <a:defRPr lang="en-US"/>
    </a:defPPr>
    <a:lvl1pPr marL="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S Brochure" id="{5596B64D-1049-40B7-9A2D-D681901C0E68}">
          <p14:sldIdLst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C81D10C-EBE0-73D7-3A46-34D58FB897D5}" name="Fahmy, Tina" initials="FT" userId="S::cfahmy_kilpatricktownsend.com#ext#@transceleratebiopharma.onmicrosoft.com::9004923f-9c3f-40c7-94be-f78ad716bb25" providerId="AD"/>
  <p188:author id="{49114E17-2F70-1A48-CEA7-655FECF1BD52}" name="Nip, Jun" initials="NJ" userId="S::NIPJ03@pfizer.com::57dacbcd-c89d-4019-9ae5-fda89b074e74" providerId="AD"/>
  <p188:author id="{B5DE2245-7E8E-FCE4-2B65-FBC58EA87D9A}" name="Mike Vesik" initials="MV" userId="S::vesikm_gene.com#ext#@transceleratebiopharmainc.com::4d743b06-2e7c-4cb1-af84-2adcbb21b1bc" providerId="AD"/>
  <p188:author id="{306BF3A8-A989-9199-8950-96064916BB09}" name="Diana Ye" initials="DY" userId="S::diana.ye@transceleratebiopharmainc.com::6efd1790-ff73-4a7f-b16a-897a5875724b" providerId="AD"/>
  <p188:author id="{A096FCD2-D059-A338-07A0-82592C81BB1A}" name="John Henry April" initials="JA" userId="S::april_john_h@lilly.com::120c83d1-3853-4da0-b19b-b0b4091be99d" providerId="AD"/>
  <p188:author id="{70A162FD-A93A-8235-9BF5-A2F38E1CA89A}" name="Boyle, Peter" initials="BP" userId="S::pboyle_kilpatricktownsend.com#ext#@transceleratebiopharmainc.com::bb705f02-2343-4172-be06-43f62239da1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F0FF"/>
    <a:srgbClr val="FFFFFF"/>
    <a:srgbClr val="00AEEF"/>
    <a:srgbClr val="E6EAE7"/>
    <a:srgbClr val="FAB324"/>
    <a:srgbClr val="F45F1A"/>
    <a:srgbClr val="FAB325"/>
    <a:srgbClr val="DE5842"/>
    <a:srgbClr val="DF9042"/>
    <a:srgbClr val="FA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FF5717-70C1-4A52-B9E8-32A492C4DF6E}" v="1" dt="2025-08-01T14:56:20.664"/>
    <p1510:client id="{C707CB20-9268-497E-A03C-4D66D6409551}" v="3" dt="2025-08-01T15:11:52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53" autoAdjust="0"/>
  </p:normalViewPr>
  <p:slideViewPr>
    <p:cSldViewPr snapToGrid="0">
      <p:cViewPr varScale="1">
        <p:scale>
          <a:sx n="75" d="100"/>
          <a:sy n="75" d="100"/>
        </p:scale>
        <p:origin x="30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p, Jun" userId="57dacbcd-c89d-4019-9ae5-fda89b074e74" providerId="ADAL" clId="{C707CB20-9268-497E-A03C-4D66D6409551}"/>
    <pc:docChg chg="undo custSel delSld modSld delSection modSection">
      <pc:chgData name="Nip, Jun" userId="57dacbcd-c89d-4019-9ae5-fda89b074e74" providerId="ADAL" clId="{C707CB20-9268-497E-A03C-4D66D6409551}" dt="2025-08-01T15:13:01.638" v="70" actId="20577"/>
      <pc:docMkLst>
        <pc:docMk/>
      </pc:docMkLst>
      <pc:sldChg chg="addSp delSp modSp mod">
        <pc:chgData name="Nip, Jun" userId="57dacbcd-c89d-4019-9ae5-fda89b074e74" providerId="ADAL" clId="{C707CB20-9268-497E-A03C-4D66D6409551}" dt="2025-08-01T15:12:48.836" v="49" actId="114"/>
        <pc:sldMkLst>
          <pc:docMk/>
          <pc:sldMk cId="1722329920" sldId="313"/>
        </pc:sldMkLst>
        <pc:spChg chg="add del mod">
          <ac:chgData name="Nip, Jun" userId="57dacbcd-c89d-4019-9ae5-fda89b074e74" providerId="ADAL" clId="{C707CB20-9268-497E-A03C-4D66D6409551}" dt="2025-08-01T15:12:48.836" v="49" actId="114"/>
          <ac:spMkLst>
            <pc:docMk/>
            <pc:sldMk cId="1722329920" sldId="313"/>
            <ac:spMk id="4" creationId="{D1A90B0E-2867-1C5E-5929-4706E0BE3B3B}"/>
          </ac:spMkLst>
        </pc:spChg>
        <pc:spChg chg="add del">
          <ac:chgData name="Nip, Jun" userId="57dacbcd-c89d-4019-9ae5-fda89b074e74" providerId="ADAL" clId="{C707CB20-9268-497E-A03C-4D66D6409551}" dt="2025-08-01T15:11:52.759" v="8" actId="478"/>
          <ac:spMkLst>
            <pc:docMk/>
            <pc:sldMk cId="1722329920" sldId="313"/>
            <ac:spMk id="6" creationId="{264DE912-EFDC-7A79-E5FB-094B3F54F577}"/>
          </ac:spMkLst>
        </pc:spChg>
        <pc:spChg chg="add del">
          <ac:chgData name="Nip, Jun" userId="57dacbcd-c89d-4019-9ae5-fda89b074e74" providerId="ADAL" clId="{C707CB20-9268-497E-A03C-4D66D6409551}" dt="2025-08-01T15:11:52.759" v="8" actId="478"/>
          <ac:spMkLst>
            <pc:docMk/>
            <pc:sldMk cId="1722329920" sldId="313"/>
            <ac:spMk id="7" creationId="{8F3D81B0-9A07-3CFE-D9AD-9A8F2549B492}"/>
          </ac:spMkLst>
        </pc:spChg>
        <pc:spChg chg="add del">
          <ac:chgData name="Nip, Jun" userId="57dacbcd-c89d-4019-9ae5-fda89b074e74" providerId="ADAL" clId="{C707CB20-9268-497E-A03C-4D66D6409551}" dt="2025-08-01T15:11:52.759" v="8" actId="478"/>
          <ac:spMkLst>
            <pc:docMk/>
            <pc:sldMk cId="1722329920" sldId="313"/>
            <ac:spMk id="8" creationId="{254901BD-F1E9-72BB-87B1-533F31BBE2B1}"/>
          </ac:spMkLst>
        </pc:spChg>
        <pc:spChg chg="mod">
          <ac:chgData name="Nip, Jun" userId="57dacbcd-c89d-4019-9ae5-fda89b074e74" providerId="ADAL" clId="{C707CB20-9268-497E-A03C-4D66D6409551}" dt="2025-08-01T15:12:36.122" v="46" actId="1076"/>
          <ac:spMkLst>
            <pc:docMk/>
            <pc:sldMk cId="1722329920" sldId="313"/>
            <ac:spMk id="11" creationId="{C28073F1-13C8-10C6-F3C1-F909A2E49B1C}"/>
          </ac:spMkLst>
        </pc:spChg>
        <pc:spChg chg="mod">
          <ac:chgData name="Nip, Jun" userId="57dacbcd-c89d-4019-9ae5-fda89b074e74" providerId="ADAL" clId="{C707CB20-9268-497E-A03C-4D66D6409551}" dt="2025-08-01T15:12:39.509" v="47" actId="14100"/>
          <ac:spMkLst>
            <pc:docMk/>
            <pc:sldMk cId="1722329920" sldId="313"/>
            <ac:spMk id="12" creationId="{DD03B88F-4A57-C228-6151-00EBB4BE32DA}"/>
          </ac:spMkLst>
        </pc:spChg>
        <pc:grpChg chg="add del">
          <ac:chgData name="Nip, Jun" userId="57dacbcd-c89d-4019-9ae5-fda89b074e74" providerId="ADAL" clId="{C707CB20-9268-497E-A03C-4D66D6409551}" dt="2025-08-01T15:11:52.759" v="8" actId="478"/>
          <ac:grpSpMkLst>
            <pc:docMk/>
            <pc:sldMk cId="1722329920" sldId="313"/>
            <ac:grpSpMk id="13" creationId="{830386C3-D774-D21F-E3F4-FBBE42CAAFB5}"/>
          </ac:grpSpMkLst>
        </pc:grpChg>
        <pc:picChg chg="add del">
          <ac:chgData name="Nip, Jun" userId="57dacbcd-c89d-4019-9ae5-fda89b074e74" providerId="ADAL" clId="{C707CB20-9268-497E-A03C-4D66D6409551}" dt="2025-08-01T15:11:52.759" v="8" actId="478"/>
          <ac:picMkLst>
            <pc:docMk/>
            <pc:sldMk cId="1722329920" sldId="313"/>
            <ac:picMk id="24" creationId="{AE793349-F2CD-183B-5015-C0932BFF4BA5}"/>
          </ac:picMkLst>
        </pc:picChg>
        <pc:picChg chg="add del">
          <ac:chgData name="Nip, Jun" userId="57dacbcd-c89d-4019-9ae5-fda89b074e74" providerId="ADAL" clId="{C707CB20-9268-497E-A03C-4D66D6409551}" dt="2025-08-01T15:11:52.759" v="8" actId="478"/>
          <ac:picMkLst>
            <pc:docMk/>
            <pc:sldMk cId="1722329920" sldId="313"/>
            <ac:picMk id="25" creationId="{F982EED1-569E-F283-6115-93959E1315B4}"/>
          </ac:picMkLst>
        </pc:picChg>
      </pc:sldChg>
      <pc:sldChg chg="modSp mod">
        <pc:chgData name="Nip, Jun" userId="57dacbcd-c89d-4019-9ae5-fda89b074e74" providerId="ADAL" clId="{C707CB20-9268-497E-A03C-4D66D6409551}" dt="2025-08-01T15:13:01.638" v="70" actId="20577"/>
        <pc:sldMkLst>
          <pc:docMk/>
          <pc:sldMk cId="2829640426" sldId="314"/>
        </pc:sldMkLst>
        <pc:spChg chg="mod">
          <ac:chgData name="Nip, Jun" userId="57dacbcd-c89d-4019-9ae5-fda89b074e74" providerId="ADAL" clId="{C707CB20-9268-497E-A03C-4D66D6409551}" dt="2025-08-01T15:13:01.638" v="70" actId="20577"/>
          <ac:spMkLst>
            <pc:docMk/>
            <pc:sldMk cId="2829640426" sldId="314"/>
            <ac:spMk id="4" creationId="{8A705DE8-0C01-C5E9-505E-18DAE0237858}"/>
          </ac:spMkLst>
        </pc:spChg>
      </pc:sldChg>
      <pc:sldChg chg="del">
        <pc:chgData name="Nip, Jun" userId="57dacbcd-c89d-4019-9ae5-fda89b074e74" providerId="ADAL" clId="{C707CB20-9268-497E-A03C-4D66D6409551}" dt="2025-08-01T15:10:50.130" v="3" actId="2696"/>
        <pc:sldMkLst>
          <pc:docMk/>
          <pc:sldMk cId="832835083" sldId="321"/>
        </pc:sldMkLst>
      </pc:sldChg>
      <pc:sldChg chg="del">
        <pc:chgData name="Nip, Jun" userId="57dacbcd-c89d-4019-9ae5-fda89b074e74" providerId="ADAL" clId="{C707CB20-9268-497E-A03C-4D66D6409551}" dt="2025-08-01T15:10:44.460" v="2" actId="2696"/>
        <pc:sldMkLst>
          <pc:docMk/>
          <pc:sldMk cId="155717701" sldId="322"/>
        </pc:sldMkLst>
      </pc:sldChg>
      <pc:sldChg chg="del">
        <pc:chgData name="Nip, Jun" userId="57dacbcd-c89d-4019-9ae5-fda89b074e74" providerId="ADAL" clId="{C707CB20-9268-497E-A03C-4D66D6409551}" dt="2025-08-01T15:10:37.592" v="1" actId="18676"/>
        <pc:sldMkLst>
          <pc:docMk/>
          <pc:sldMk cId="3601656777" sldId="326"/>
        </pc:sldMkLst>
      </pc:sldChg>
      <pc:sldChg chg="del">
        <pc:chgData name="Nip, Jun" userId="57dacbcd-c89d-4019-9ae5-fda89b074e74" providerId="ADAL" clId="{C707CB20-9268-497E-A03C-4D66D6409551}" dt="2025-08-01T15:10:34.044" v="0" actId="18676"/>
        <pc:sldMkLst>
          <pc:docMk/>
          <pc:sldMk cId="4030346527" sldId="327"/>
        </pc:sldMkLst>
      </pc:sldChg>
      <pc:sldChg chg="del">
        <pc:chgData name="Nip, Jun" userId="57dacbcd-c89d-4019-9ae5-fda89b074e74" providerId="ADAL" clId="{C707CB20-9268-497E-A03C-4D66D6409551}" dt="2025-08-01T15:10:34.044" v="0" actId="18676"/>
        <pc:sldMkLst>
          <pc:docMk/>
          <pc:sldMk cId="1379389612" sldId="328"/>
        </pc:sldMkLst>
      </pc:sldChg>
      <pc:sldChg chg="del">
        <pc:chgData name="Nip, Jun" userId="57dacbcd-c89d-4019-9ae5-fda89b074e74" providerId="ADAL" clId="{C707CB20-9268-497E-A03C-4D66D6409551}" dt="2025-08-01T15:10:34.044" v="0" actId="18676"/>
        <pc:sldMkLst>
          <pc:docMk/>
          <pc:sldMk cId="586542460" sldId="329"/>
        </pc:sldMkLst>
      </pc:sldChg>
      <pc:sldChg chg="del">
        <pc:chgData name="Nip, Jun" userId="57dacbcd-c89d-4019-9ae5-fda89b074e74" providerId="ADAL" clId="{C707CB20-9268-497E-A03C-4D66D6409551}" dt="2025-08-01T15:10:34.044" v="0" actId="18676"/>
        <pc:sldMkLst>
          <pc:docMk/>
          <pc:sldMk cId="2952142229" sldId="3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E8770-0711-498A-A8B2-CC64868A48B1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1162050"/>
            <a:ext cx="23526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FB53B-E66E-4308-893D-78582BC56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64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US version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Century Gothic Regular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FB53B-E66E-4308-893D-78582BC561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9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FB53B-E66E-4308-893D-78582BC561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2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/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7842909-D174-EFE0-B78E-3DE3029C58CD}"/>
              </a:ext>
            </a:extLst>
          </p:cNvPr>
          <p:cNvSpPr/>
          <p:nvPr userDrawn="1"/>
        </p:nvSpPr>
        <p:spPr>
          <a:xfrm>
            <a:off x="-4053" y="8715621"/>
            <a:ext cx="4011862" cy="435338"/>
          </a:xfrm>
          <a:prstGeom prst="rect">
            <a:avLst/>
          </a:prstGeom>
          <a:solidFill>
            <a:srgbClr val="EA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788"/>
          </a:p>
        </p:txBody>
      </p:sp>
      <p:sp>
        <p:nvSpPr>
          <p:cNvPr id="31" name="Google Shape;150;p40">
            <a:extLst>
              <a:ext uri="{FF2B5EF4-FFF2-40B4-BE49-F238E27FC236}">
                <a16:creationId xmlns:a16="http://schemas.microsoft.com/office/drawing/2014/main" id="{713C6115-D7DB-508C-AA3A-C25055681171}"/>
              </a:ext>
            </a:extLst>
          </p:cNvPr>
          <p:cNvSpPr txBox="1"/>
          <p:nvPr userDrawn="1"/>
        </p:nvSpPr>
        <p:spPr>
          <a:xfrm>
            <a:off x="86713" y="8928745"/>
            <a:ext cx="2357438" cy="124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183" rIns="0" bIns="27183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en-US" sz="450" b="0" u="none" strike="noStrike" cap="none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©2023 TRANSCELERATE BIOPHARMA INC., ALL RIGHTS RESERVED. </a:t>
            </a:r>
            <a:endParaRPr lang="en-US" sz="1013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F8249C4-387D-65FC-CA0C-F3D2C6C7D0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36748" y="0"/>
            <a:ext cx="1266467" cy="696377"/>
          </a:xfrm>
          <a:prstGeom prst="rect">
            <a:avLst/>
          </a:prstGeom>
        </p:spPr>
      </p:pic>
      <p:sp>
        <p:nvSpPr>
          <p:cNvPr id="46" name="Freeform 45">
            <a:extLst>
              <a:ext uri="{FF2B5EF4-FFF2-40B4-BE49-F238E27FC236}">
                <a16:creationId xmlns:a16="http://schemas.microsoft.com/office/drawing/2014/main" id="{24F2CA0C-5A07-8CCA-84DC-6955EE26F6BC}"/>
              </a:ext>
            </a:extLst>
          </p:cNvPr>
          <p:cNvSpPr/>
          <p:nvPr userDrawn="1"/>
        </p:nvSpPr>
        <p:spPr>
          <a:xfrm>
            <a:off x="3460001" y="8720500"/>
            <a:ext cx="3397998" cy="432257"/>
          </a:xfrm>
          <a:custGeom>
            <a:avLst/>
            <a:gdLst>
              <a:gd name="connsiteX0" fmla="*/ 578178 w 6040886"/>
              <a:gd name="connsiteY0" fmla="*/ 0 h 640080"/>
              <a:gd name="connsiteX1" fmla="*/ 1325989 w 6040886"/>
              <a:gd name="connsiteY1" fmla="*/ 0 h 640080"/>
              <a:gd name="connsiteX2" fmla="*/ 1325988 w 6040886"/>
              <a:gd name="connsiteY2" fmla="*/ 1 h 640080"/>
              <a:gd name="connsiteX3" fmla="*/ 1616030 w 6040886"/>
              <a:gd name="connsiteY3" fmla="*/ 1 h 640080"/>
              <a:gd name="connsiteX4" fmla="*/ 1616031 w 6040886"/>
              <a:gd name="connsiteY4" fmla="*/ 0 h 640080"/>
              <a:gd name="connsiteX5" fmla="*/ 2363842 w 6040886"/>
              <a:gd name="connsiteY5" fmla="*/ 0 h 640080"/>
              <a:gd name="connsiteX6" fmla="*/ 2363841 w 6040886"/>
              <a:gd name="connsiteY6" fmla="*/ 1 h 640080"/>
              <a:gd name="connsiteX7" fmla="*/ 5003033 w 6040886"/>
              <a:gd name="connsiteY7" fmla="*/ 1 h 640080"/>
              <a:gd name="connsiteX8" fmla="*/ 6040886 w 6040886"/>
              <a:gd name="connsiteY8" fmla="*/ 1 h 640080"/>
              <a:gd name="connsiteX9" fmla="*/ 6040886 w 6040886"/>
              <a:gd name="connsiteY9" fmla="*/ 639425 h 640080"/>
              <a:gd name="connsiteX10" fmla="*/ 5003033 w 6040886"/>
              <a:gd name="connsiteY10" fmla="*/ 639425 h 640080"/>
              <a:gd name="connsiteX11" fmla="*/ 1786256 w 6040886"/>
              <a:gd name="connsiteY11" fmla="*/ 639425 h 640080"/>
              <a:gd name="connsiteX12" fmla="*/ 1785664 w 6040886"/>
              <a:gd name="connsiteY12" fmla="*/ 640080 h 640080"/>
              <a:gd name="connsiteX13" fmla="*/ 1037853 w 6040886"/>
              <a:gd name="connsiteY13" fmla="*/ 640080 h 640080"/>
              <a:gd name="connsiteX14" fmla="*/ 1038445 w 6040886"/>
              <a:gd name="connsiteY14" fmla="*/ 639425 h 640080"/>
              <a:gd name="connsiteX15" fmla="*/ 748403 w 6040886"/>
              <a:gd name="connsiteY15" fmla="*/ 639425 h 640080"/>
              <a:gd name="connsiteX16" fmla="*/ 747811 w 6040886"/>
              <a:gd name="connsiteY16" fmla="*/ 640080 h 640080"/>
              <a:gd name="connsiteX17" fmla="*/ 0 w 6040886"/>
              <a:gd name="connsiteY17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40886" h="640080">
                <a:moveTo>
                  <a:pt x="578178" y="0"/>
                </a:moveTo>
                <a:lnTo>
                  <a:pt x="1325989" y="0"/>
                </a:lnTo>
                <a:lnTo>
                  <a:pt x="1325988" y="1"/>
                </a:lnTo>
                <a:lnTo>
                  <a:pt x="1616030" y="1"/>
                </a:lnTo>
                <a:lnTo>
                  <a:pt x="1616031" y="0"/>
                </a:lnTo>
                <a:lnTo>
                  <a:pt x="2363842" y="0"/>
                </a:lnTo>
                <a:lnTo>
                  <a:pt x="2363841" y="1"/>
                </a:lnTo>
                <a:lnTo>
                  <a:pt x="5003033" y="1"/>
                </a:lnTo>
                <a:lnTo>
                  <a:pt x="6040886" y="1"/>
                </a:lnTo>
                <a:lnTo>
                  <a:pt x="6040886" y="639425"/>
                </a:lnTo>
                <a:lnTo>
                  <a:pt x="5003033" y="639425"/>
                </a:lnTo>
                <a:lnTo>
                  <a:pt x="1786256" y="639425"/>
                </a:lnTo>
                <a:lnTo>
                  <a:pt x="1785664" y="640080"/>
                </a:lnTo>
                <a:lnTo>
                  <a:pt x="1037853" y="640080"/>
                </a:lnTo>
                <a:lnTo>
                  <a:pt x="1038445" y="639425"/>
                </a:lnTo>
                <a:lnTo>
                  <a:pt x="748403" y="639425"/>
                </a:lnTo>
                <a:lnTo>
                  <a:pt x="747811" y="640080"/>
                </a:lnTo>
                <a:lnTo>
                  <a:pt x="0" y="6400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788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7AF3BB35-45B1-2E5A-2B03-E79C37DE0515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1" y="3427"/>
            <a:ext cx="3640713" cy="435339"/>
          </a:xfrm>
          <a:custGeom>
            <a:avLst/>
            <a:gdLst>
              <a:gd name="connsiteX0" fmla="*/ 578178 w 6040886"/>
              <a:gd name="connsiteY0" fmla="*/ 0 h 640080"/>
              <a:gd name="connsiteX1" fmla="*/ 1325989 w 6040886"/>
              <a:gd name="connsiteY1" fmla="*/ 0 h 640080"/>
              <a:gd name="connsiteX2" fmla="*/ 1325988 w 6040886"/>
              <a:gd name="connsiteY2" fmla="*/ 1 h 640080"/>
              <a:gd name="connsiteX3" fmla="*/ 1616030 w 6040886"/>
              <a:gd name="connsiteY3" fmla="*/ 1 h 640080"/>
              <a:gd name="connsiteX4" fmla="*/ 1616031 w 6040886"/>
              <a:gd name="connsiteY4" fmla="*/ 0 h 640080"/>
              <a:gd name="connsiteX5" fmla="*/ 2363842 w 6040886"/>
              <a:gd name="connsiteY5" fmla="*/ 0 h 640080"/>
              <a:gd name="connsiteX6" fmla="*/ 2363841 w 6040886"/>
              <a:gd name="connsiteY6" fmla="*/ 1 h 640080"/>
              <a:gd name="connsiteX7" fmla="*/ 5003033 w 6040886"/>
              <a:gd name="connsiteY7" fmla="*/ 1 h 640080"/>
              <a:gd name="connsiteX8" fmla="*/ 6040886 w 6040886"/>
              <a:gd name="connsiteY8" fmla="*/ 1 h 640080"/>
              <a:gd name="connsiteX9" fmla="*/ 6040886 w 6040886"/>
              <a:gd name="connsiteY9" fmla="*/ 639425 h 640080"/>
              <a:gd name="connsiteX10" fmla="*/ 5003033 w 6040886"/>
              <a:gd name="connsiteY10" fmla="*/ 639425 h 640080"/>
              <a:gd name="connsiteX11" fmla="*/ 1786256 w 6040886"/>
              <a:gd name="connsiteY11" fmla="*/ 639425 h 640080"/>
              <a:gd name="connsiteX12" fmla="*/ 1785664 w 6040886"/>
              <a:gd name="connsiteY12" fmla="*/ 640080 h 640080"/>
              <a:gd name="connsiteX13" fmla="*/ 1037853 w 6040886"/>
              <a:gd name="connsiteY13" fmla="*/ 640080 h 640080"/>
              <a:gd name="connsiteX14" fmla="*/ 1038445 w 6040886"/>
              <a:gd name="connsiteY14" fmla="*/ 639425 h 640080"/>
              <a:gd name="connsiteX15" fmla="*/ 748403 w 6040886"/>
              <a:gd name="connsiteY15" fmla="*/ 639425 h 640080"/>
              <a:gd name="connsiteX16" fmla="*/ 747811 w 6040886"/>
              <a:gd name="connsiteY16" fmla="*/ 640080 h 640080"/>
              <a:gd name="connsiteX17" fmla="*/ 0 w 6040886"/>
              <a:gd name="connsiteY17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40886" h="640080">
                <a:moveTo>
                  <a:pt x="578178" y="0"/>
                </a:moveTo>
                <a:lnTo>
                  <a:pt x="1325989" y="0"/>
                </a:lnTo>
                <a:lnTo>
                  <a:pt x="1325988" y="1"/>
                </a:lnTo>
                <a:lnTo>
                  <a:pt x="1616030" y="1"/>
                </a:lnTo>
                <a:lnTo>
                  <a:pt x="1616031" y="0"/>
                </a:lnTo>
                <a:lnTo>
                  <a:pt x="2363842" y="0"/>
                </a:lnTo>
                <a:lnTo>
                  <a:pt x="2363841" y="1"/>
                </a:lnTo>
                <a:lnTo>
                  <a:pt x="5003033" y="1"/>
                </a:lnTo>
                <a:lnTo>
                  <a:pt x="6040886" y="1"/>
                </a:lnTo>
                <a:lnTo>
                  <a:pt x="6040886" y="639425"/>
                </a:lnTo>
                <a:lnTo>
                  <a:pt x="5003033" y="639425"/>
                </a:lnTo>
                <a:lnTo>
                  <a:pt x="1786256" y="639425"/>
                </a:lnTo>
                <a:lnTo>
                  <a:pt x="1785664" y="640080"/>
                </a:lnTo>
                <a:lnTo>
                  <a:pt x="1037853" y="640080"/>
                </a:lnTo>
                <a:lnTo>
                  <a:pt x="1038445" y="639425"/>
                </a:lnTo>
                <a:lnTo>
                  <a:pt x="748403" y="639425"/>
                </a:lnTo>
                <a:lnTo>
                  <a:pt x="747811" y="640080"/>
                </a:lnTo>
                <a:lnTo>
                  <a:pt x="0" y="6400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788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D7971A00-9499-5A72-5982-4FFF8FA72D2E}"/>
              </a:ext>
            </a:extLst>
          </p:cNvPr>
          <p:cNvSpPr/>
          <p:nvPr userDrawn="1"/>
        </p:nvSpPr>
        <p:spPr>
          <a:xfrm>
            <a:off x="3460001" y="-11375661"/>
            <a:ext cx="3397998" cy="853440"/>
          </a:xfrm>
          <a:custGeom>
            <a:avLst/>
            <a:gdLst>
              <a:gd name="connsiteX0" fmla="*/ 578178 w 6040886"/>
              <a:gd name="connsiteY0" fmla="*/ 0 h 640080"/>
              <a:gd name="connsiteX1" fmla="*/ 1325989 w 6040886"/>
              <a:gd name="connsiteY1" fmla="*/ 0 h 640080"/>
              <a:gd name="connsiteX2" fmla="*/ 1325988 w 6040886"/>
              <a:gd name="connsiteY2" fmla="*/ 1 h 640080"/>
              <a:gd name="connsiteX3" fmla="*/ 1616030 w 6040886"/>
              <a:gd name="connsiteY3" fmla="*/ 1 h 640080"/>
              <a:gd name="connsiteX4" fmla="*/ 1616031 w 6040886"/>
              <a:gd name="connsiteY4" fmla="*/ 0 h 640080"/>
              <a:gd name="connsiteX5" fmla="*/ 2363842 w 6040886"/>
              <a:gd name="connsiteY5" fmla="*/ 0 h 640080"/>
              <a:gd name="connsiteX6" fmla="*/ 2363841 w 6040886"/>
              <a:gd name="connsiteY6" fmla="*/ 1 h 640080"/>
              <a:gd name="connsiteX7" fmla="*/ 5003033 w 6040886"/>
              <a:gd name="connsiteY7" fmla="*/ 1 h 640080"/>
              <a:gd name="connsiteX8" fmla="*/ 6040886 w 6040886"/>
              <a:gd name="connsiteY8" fmla="*/ 1 h 640080"/>
              <a:gd name="connsiteX9" fmla="*/ 6040886 w 6040886"/>
              <a:gd name="connsiteY9" fmla="*/ 639425 h 640080"/>
              <a:gd name="connsiteX10" fmla="*/ 5003033 w 6040886"/>
              <a:gd name="connsiteY10" fmla="*/ 639425 h 640080"/>
              <a:gd name="connsiteX11" fmla="*/ 1786256 w 6040886"/>
              <a:gd name="connsiteY11" fmla="*/ 639425 h 640080"/>
              <a:gd name="connsiteX12" fmla="*/ 1785664 w 6040886"/>
              <a:gd name="connsiteY12" fmla="*/ 640080 h 640080"/>
              <a:gd name="connsiteX13" fmla="*/ 1037853 w 6040886"/>
              <a:gd name="connsiteY13" fmla="*/ 640080 h 640080"/>
              <a:gd name="connsiteX14" fmla="*/ 1038445 w 6040886"/>
              <a:gd name="connsiteY14" fmla="*/ 639425 h 640080"/>
              <a:gd name="connsiteX15" fmla="*/ 748403 w 6040886"/>
              <a:gd name="connsiteY15" fmla="*/ 639425 h 640080"/>
              <a:gd name="connsiteX16" fmla="*/ 747811 w 6040886"/>
              <a:gd name="connsiteY16" fmla="*/ 640080 h 640080"/>
              <a:gd name="connsiteX17" fmla="*/ 0 w 6040886"/>
              <a:gd name="connsiteY17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40886" h="640080">
                <a:moveTo>
                  <a:pt x="578178" y="0"/>
                </a:moveTo>
                <a:lnTo>
                  <a:pt x="1325989" y="0"/>
                </a:lnTo>
                <a:lnTo>
                  <a:pt x="1325988" y="1"/>
                </a:lnTo>
                <a:lnTo>
                  <a:pt x="1616030" y="1"/>
                </a:lnTo>
                <a:lnTo>
                  <a:pt x="1616031" y="0"/>
                </a:lnTo>
                <a:lnTo>
                  <a:pt x="2363842" y="0"/>
                </a:lnTo>
                <a:lnTo>
                  <a:pt x="2363841" y="1"/>
                </a:lnTo>
                <a:lnTo>
                  <a:pt x="5003033" y="1"/>
                </a:lnTo>
                <a:lnTo>
                  <a:pt x="6040886" y="1"/>
                </a:lnTo>
                <a:lnTo>
                  <a:pt x="6040886" y="639425"/>
                </a:lnTo>
                <a:lnTo>
                  <a:pt x="5003033" y="639425"/>
                </a:lnTo>
                <a:lnTo>
                  <a:pt x="1786256" y="639425"/>
                </a:lnTo>
                <a:lnTo>
                  <a:pt x="1785664" y="640080"/>
                </a:lnTo>
                <a:lnTo>
                  <a:pt x="1037853" y="640080"/>
                </a:lnTo>
                <a:lnTo>
                  <a:pt x="1038445" y="639425"/>
                </a:lnTo>
                <a:lnTo>
                  <a:pt x="748403" y="639425"/>
                </a:lnTo>
                <a:lnTo>
                  <a:pt x="747811" y="640080"/>
                </a:lnTo>
                <a:lnTo>
                  <a:pt x="0" y="6400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788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95EDC1FE-BC27-3761-5345-5EABDE63FE1B}"/>
              </a:ext>
            </a:extLst>
          </p:cNvPr>
          <p:cNvSpPr/>
          <p:nvPr userDrawn="1"/>
        </p:nvSpPr>
        <p:spPr>
          <a:xfrm>
            <a:off x="3460001" y="-21209209"/>
            <a:ext cx="3397998" cy="853440"/>
          </a:xfrm>
          <a:custGeom>
            <a:avLst/>
            <a:gdLst>
              <a:gd name="connsiteX0" fmla="*/ 578178 w 6040886"/>
              <a:gd name="connsiteY0" fmla="*/ 0 h 640080"/>
              <a:gd name="connsiteX1" fmla="*/ 1325989 w 6040886"/>
              <a:gd name="connsiteY1" fmla="*/ 0 h 640080"/>
              <a:gd name="connsiteX2" fmla="*/ 1325988 w 6040886"/>
              <a:gd name="connsiteY2" fmla="*/ 1 h 640080"/>
              <a:gd name="connsiteX3" fmla="*/ 1616030 w 6040886"/>
              <a:gd name="connsiteY3" fmla="*/ 1 h 640080"/>
              <a:gd name="connsiteX4" fmla="*/ 1616031 w 6040886"/>
              <a:gd name="connsiteY4" fmla="*/ 0 h 640080"/>
              <a:gd name="connsiteX5" fmla="*/ 2363842 w 6040886"/>
              <a:gd name="connsiteY5" fmla="*/ 0 h 640080"/>
              <a:gd name="connsiteX6" fmla="*/ 2363841 w 6040886"/>
              <a:gd name="connsiteY6" fmla="*/ 1 h 640080"/>
              <a:gd name="connsiteX7" fmla="*/ 5003033 w 6040886"/>
              <a:gd name="connsiteY7" fmla="*/ 1 h 640080"/>
              <a:gd name="connsiteX8" fmla="*/ 6040886 w 6040886"/>
              <a:gd name="connsiteY8" fmla="*/ 1 h 640080"/>
              <a:gd name="connsiteX9" fmla="*/ 6040886 w 6040886"/>
              <a:gd name="connsiteY9" fmla="*/ 639425 h 640080"/>
              <a:gd name="connsiteX10" fmla="*/ 5003033 w 6040886"/>
              <a:gd name="connsiteY10" fmla="*/ 639425 h 640080"/>
              <a:gd name="connsiteX11" fmla="*/ 1786256 w 6040886"/>
              <a:gd name="connsiteY11" fmla="*/ 639425 h 640080"/>
              <a:gd name="connsiteX12" fmla="*/ 1785664 w 6040886"/>
              <a:gd name="connsiteY12" fmla="*/ 640080 h 640080"/>
              <a:gd name="connsiteX13" fmla="*/ 1037853 w 6040886"/>
              <a:gd name="connsiteY13" fmla="*/ 640080 h 640080"/>
              <a:gd name="connsiteX14" fmla="*/ 1038445 w 6040886"/>
              <a:gd name="connsiteY14" fmla="*/ 639425 h 640080"/>
              <a:gd name="connsiteX15" fmla="*/ 748403 w 6040886"/>
              <a:gd name="connsiteY15" fmla="*/ 639425 h 640080"/>
              <a:gd name="connsiteX16" fmla="*/ 747811 w 6040886"/>
              <a:gd name="connsiteY16" fmla="*/ 640080 h 640080"/>
              <a:gd name="connsiteX17" fmla="*/ 0 w 6040886"/>
              <a:gd name="connsiteY17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40886" h="640080">
                <a:moveTo>
                  <a:pt x="578178" y="0"/>
                </a:moveTo>
                <a:lnTo>
                  <a:pt x="1325989" y="0"/>
                </a:lnTo>
                <a:lnTo>
                  <a:pt x="1325988" y="1"/>
                </a:lnTo>
                <a:lnTo>
                  <a:pt x="1616030" y="1"/>
                </a:lnTo>
                <a:lnTo>
                  <a:pt x="1616031" y="0"/>
                </a:lnTo>
                <a:lnTo>
                  <a:pt x="2363842" y="0"/>
                </a:lnTo>
                <a:lnTo>
                  <a:pt x="2363841" y="1"/>
                </a:lnTo>
                <a:lnTo>
                  <a:pt x="5003033" y="1"/>
                </a:lnTo>
                <a:lnTo>
                  <a:pt x="6040886" y="1"/>
                </a:lnTo>
                <a:lnTo>
                  <a:pt x="6040886" y="639425"/>
                </a:lnTo>
                <a:lnTo>
                  <a:pt x="5003033" y="639425"/>
                </a:lnTo>
                <a:lnTo>
                  <a:pt x="1786256" y="639425"/>
                </a:lnTo>
                <a:lnTo>
                  <a:pt x="1785664" y="640080"/>
                </a:lnTo>
                <a:lnTo>
                  <a:pt x="1037853" y="640080"/>
                </a:lnTo>
                <a:lnTo>
                  <a:pt x="1038445" y="639425"/>
                </a:lnTo>
                <a:lnTo>
                  <a:pt x="748403" y="639425"/>
                </a:lnTo>
                <a:lnTo>
                  <a:pt x="747811" y="640080"/>
                </a:lnTo>
                <a:lnTo>
                  <a:pt x="0" y="6400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788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09125EF0-3523-6152-B14B-97AD896A86E8}"/>
              </a:ext>
            </a:extLst>
          </p:cNvPr>
          <p:cNvSpPr/>
          <p:nvPr userDrawn="1"/>
        </p:nvSpPr>
        <p:spPr>
          <a:xfrm flipH="1">
            <a:off x="3460001" y="-31042757"/>
            <a:ext cx="3397998" cy="853440"/>
          </a:xfrm>
          <a:custGeom>
            <a:avLst/>
            <a:gdLst>
              <a:gd name="connsiteX0" fmla="*/ 578178 w 6040886"/>
              <a:gd name="connsiteY0" fmla="*/ 0 h 640080"/>
              <a:gd name="connsiteX1" fmla="*/ 1325989 w 6040886"/>
              <a:gd name="connsiteY1" fmla="*/ 0 h 640080"/>
              <a:gd name="connsiteX2" fmla="*/ 1325988 w 6040886"/>
              <a:gd name="connsiteY2" fmla="*/ 1 h 640080"/>
              <a:gd name="connsiteX3" fmla="*/ 1616030 w 6040886"/>
              <a:gd name="connsiteY3" fmla="*/ 1 h 640080"/>
              <a:gd name="connsiteX4" fmla="*/ 1616031 w 6040886"/>
              <a:gd name="connsiteY4" fmla="*/ 0 h 640080"/>
              <a:gd name="connsiteX5" fmla="*/ 2363842 w 6040886"/>
              <a:gd name="connsiteY5" fmla="*/ 0 h 640080"/>
              <a:gd name="connsiteX6" fmla="*/ 2363841 w 6040886"/>
              <a:gd name="connsiteY6" fmla="*/ 1 h 640080"/>
              <a:gd name="connsiteX7" fmla="*/ 5003033 w 6040886"/>
              <a:gd name="connsiteY7" fmla="*/ 1 h 640080"/>
              <a:gd name="connsiteX8" fmla="*/ 6040886 w 6040886"/>
              <a:gd name="connsiteY8" fmla="*/ 1 h 640080"/>
              <a:gd name="connsiteX9" fmla="*/ 6040886 w 6040886"/>
              <a:gd name="connsiteY9" fmla="*/ 639425 h 640080"/>
              <a:gd name="connsiteX10" fmla="*/ 5003033 w 6040886"/>
              <a:gd name="connsiteY10" fmla="*/ 639425 h 640080"/>
              <a:gd name="connsiteX11" fmla="*/ 1786256 w 6040886"/>
              <a:gd name="connsiteY11" fmla="*/ 639425 h 640080"/>
              <a:gd name="connsiteX12" fmla="*/ 1785664 w 6040886"/>
              <a:gd name="connsiteY12" fmla="*/ 640080 h 640080"/>
              <a:gd name="connsiteX13" fmla="*/ 1037853 w 6040886"/>
              <a:gd name="connsiteY13" fmla="*/ 640080 h 640080"/>
              <a:gd name="connsiteX14" fmla="*/ 1038445 w 6040886"/>
              <a:gd name="connsiteY14" fmla="*/ 639425 h 640080"/>
              <a:gd name="connsiteX15" fmla="*/ 748403 w 6040886"/>
              <a:gd name="connsiteY15" fmla="*/ 639425 h 640080"/>
              <a:gd name="connsiteX16" fmla="*/ 747811 w 6040886"/>
              <a:gd name="connsiteY16" fmla="*/ 640080 h 640080"/>
              <a:gd name="connsiteX17" fmla="*/ 0 w 6040886"/>
              <a:gd name="connsiteY17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40886" h="640080">
                <a:moveTo>
                  <a:pt x="578178" y="0"/>
                </a:moveTo>
                <a:lnTo>
                  <a:pt x="1325989" y="0"/>
                </a:lnTo>
                <a:lnTo>
                  <a:pt x="1325988" y="1"/>
                </a:lnTo>
                <a:lnTo>
                  <a:pt x="1616030" y="1"/>
                </a:lnTo>
                <a:lnTo>
                  <a:pt x="1616031" y="0"/>
                </a:lnTo>
                <a:lnTo>
                  <a:pt x="2363842" y="0"/>
                </a:lnTo>
                <a:lnTo>
                  <a:pt x="2363841" y="1"/>
                </a:lnTo>
                <a:lnTo>
                  <a:pt x="5003033" y="1"/>
                </a:lnTo>
                <a:lnTo>
                  <a:pt x="6040886" y="1"/>
                </a:lnTo>
                <a:lnTo>
                  <a:pt x="6040886" y="639425"/>
                </a:lnTo>
                <a:lnTo>
                  <a:pt x="5003033" y="639425"/>
                </a:lnTo>
                <a:lnTo>
                  <a:pt x="1786256" y="639425"/>
                </a:lnTo>
                <a:lnTo>
                  <a:pt x="1785664" y="640080"/>
                </a:lnTo>
                <a:lnTo>
                  <a:pt x="1037853" y="640080"/>
                </a:lnTo>
                <a:lnTo>
                  <a:pt x="1038445" y="639425"/>
                </a:lnTo>
                <a:lnTo>
                  <a:pt x="748403" y="639425"/>
                </a:lnTo>
                <a:lnTo>
                  <a:pt x="747811" y="640080"/>
                </a:lnTo>
                <a:lnTo>
                  <a:pt x="0" y="6400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788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16FC37-F400-3AAA-2D3F-584EB3930BF4}"/>
              </a:ext>
            </a:extLst>
          </p:cNvPr>
          <p:cNvGrpSpPr/>
          <p:nvPr userDrawn="1"/>
        </p:nvGrpSpPr>
        <p:grpSpPr>
          <a:xfrm>
            <a:off x="4941260" y="7930054"/>
            <a:ext cx="1718285" cy="1218145"/>
            <a:chOff x="8784461" y="5079999"/>
            <a:chExt cx="3054729" cy="1803813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B8B8F97C-A6CC-3C20-48AB-C313C36C61DD}"/>
                </a:ext>
              </a:extLst>
            </p:cNvPr>
            <p:cNvSpPr/>
            <p:nvPr userDrawn="1"/>
          </p:nvSpPr>
          <p:spPr>
            <a:xfrm>
              <a:off x="8784461" y="5079999"/>
              <a:ext cx="1314063" cy="1803813"/>
            </a:xfrm>
            <a:custGeom>
              <a:avLst/>
              <a:gdLst>
                <a:gd name="connsiteX0" fmla="*/ 0 w 1854200"/>
                <a:gd name="connsiteY0" fmla="*/ 0 h 2545256"/>
                <a:gd name="connsiteX1" fmla="*/ 606986 w 1854200"/>
                <a:gd name="connsiteY1" fmla="*/ 0 h 2545256"/>
                <a:gd name="connsiteX2" fmla="*/ 1854200 w 1854200"/>
                <a:gd name="connsiteY2" fmla="*/ 1272628 h 2545256"/>
                <a:gd name="connsiteX3" fmla="*/ 606986 w 1854200"/>
                <a:gd name="connsiteY3" fmla="*/ 2545256 h 2545256"/>
                <a:gd name="connsiteX4" fmla="*/ 0 w 1854200"/>
                <a:gd name="connsiteY4" fmla="*/ 2545256 h 2545256"/>
                <a:gd name="connsiteX5" fmla="*/ 1247214 w 1854200"/>
                <a:gd name="connsiteY5" fmla="*/ 1272628 h 25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4200" h="2545256">
                  <a:moveTo>
                    <a:pt x="0" y="0"/>
                  </a:moveTo>
                  <a:lnTo>
                    <a:pt x="606986" y="0"/>
                  </a:lnTo>
                  <a:lnTo>
                    <a:pt x="1854200" y="1272628"/>
                  </a:lnTo>
                  <a:lnTo>
                    <a:pt x="606986" y="2545256"/>
                  </a:lnTo>
                  <a:lnTo>
                    <a:pt x="0" y="2545256"/>
                  </a:lnTo>
                  <a:lnTo>
                    <a:pt x="1247214" y="1272628"/>
                  </a:lnTo>
                  <a:close/>
                </a:path>
              </a:pathLst>
            </a:custGeom>
            <a:solidFill>
              <a:schemeClr val="accent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788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5A4774AD-B002-FE77-AF6B-E66EFF27FB77}"/>
                </a:ext>
              </a:extLst>
            </p:cNvPr>
            <p:cNvSpPr/>
            <p:nvPr userDrawn="1"/>
          </p:nvSpPr>
          <p:spPr>
            <a:xfrm>
              <a:off x="9654793" y="5079999"/>
              <a:ext cx="1314063" cy="1803813"/>
            </a:xfrm>
            <a:custGeom>
              <a:avLst/>
              <a:gdLst>
                <a:gd name="connsiteX0" fmla="*/ 0 w 1854200"/>
                <a:gd name="connsiteY0" fmla="*/ 0 h 2545256"/>
                <a:gd name="connsiteX1" fmla="*/ 606986 w 1854200"/>
                <a:gd name="connsiteY1" fmla="*/ 0 h 2545256"/>
                <a:gd name="connsiteX2" fmla="*/ 1854200 w 1854200"/>
                <a:gd name="connsiteY2" fmla="*/ 1272628 h 2545256"/>
                <a:gd name="connsiteX3" fmla="*/ 606986 w 1854200"/>
                <a:gd name="connsiteY3" fmla="*/ 2545256 h 2545256"/>
                <a:gd name="connsiteX4" fmla="*/ 0 w 1854200"/>
                <a:gd name="connsiteY4" fmla="*/ 2545256 h 2545256"/>
                <a:gd name="connsiteX5" fmla="*/ 1247214 w 1854200"/>
                <a:gd name="connsiteY5" fmla="*/ 1272628 h 25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4200" h="2545256">
                  <a:moveTo>
                    <a:pt x="0" y="0"/>
                  </a:moveTo>
                  <a:lnTo>
                    <a:pt x="606986" y="0"/>
                  </a:lnTo>
                  <a:lnTo>
                    <a:pt x="1854200" y="1272628"/>
                  </a:lnTo>
                  <a:lnTo>
                    <a:pt x="606986" y="2545256"/>
                  </a:lnTo>
                  <a:lnTo>
                    <a:pt x="0" y="2545256"/>
                  </a:lnTo>
                  <a:lnTo>
                    <a:pt x="1247214" y="1272628"/>
                  </a:lnTo>
                  <a:close/>
                </a:path>
              </a:pathLst>
            </a:custGeom>
            <a:solidFill>
              <a:schemeClr val="accent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788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DD589D8-FCE9-A866-6D86-F22DCFD09C8A}"/>
                </a:ext>
              </a:extLst>
            </p:cNvPr>
            <p:cNvSpPr/>
            <p:nvPr userDrawn="1"/>
          </p:nvSpPr>
          <p:spPr>
            <a:xfrm>
              <a:off x="10525127" y="5079999"/>
              <a:ext cx="1314063" cy="1803813"/>
            </a:xfrm>
            <a:custGeom>
              <a:avLst/>
              <a:gdLst>
                <a:gd name="connsiteX0" fmla="*/ 0 w 1854200"/>
                <a:gd name="connsiteY0" fmla="*/ 0 h 2545256"/>
                <a:gd name="connsiteX1" fmla="*/ 606986 w 1854200"/>
                <a:gd name="connsiteY1" fmla="*/ 0 h 2545256"/>
                <a:gd name="connsiteX2" fmla="*/ 1854200 w 1854200"/>
                <a:gd name="connsiteY2" fmla="*/ 1272628 h 2545256"/>
                <a:gd name="connsiteX3" fmla="*/ 606986 w 1854200"/>
                <a:gd name="connsiteY3" fmla="*/ 2545256 h 2545256"/>
                <a:gd name="connsiteX4" fmla="*/ 0 w 1854200"/>
                <a:gd name="connsiteY4" fmla="*/ 2545256 h 2545256"/>
                <a:gd name="connsiteX5" fmla="*/ 1247214 w 1854200"/>
                <a:gd name="connsiteY5" fmla="*/ 1272628 h 25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4200" h="2545256">
                  <a:moveTo>
                    <a:pt x="0" y="0"/>
                  </a:moveTo>
                  <a:lnTo>
                    <a:pt x="606986" y="0"/>
                  </a:lnTo>
                  <a:lnTo>
                    <a:pt x="1854200" y="1272628"/>
                  </a:lnTo>
                  <a:lnTo>
                    <a:pt x="606986" y="2545256"/>
                  </a:lnTo>
                  <a:lnTo>
                    <a:pt x="0" y="2545256"/>
                  </a:lnTo>
                  <a:lnTo>
                    <a:pt x="1247214" y="1272628"/>
                  </a:lnTo>
                  <a:close/>
                </a:path>
              </a:pathLst>
            </a:custGeom>
            <a:solidFill>
              <a:schemeClr val="accent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788"/>
            </a:p>
          </p:txBody>
        </p:sp>
      </p:grpSp>
    </p:spTree>
    <p:extLst>
      <p:ext uri="{BB962C8B-B14F-4D97-AF65-F5344CB8AC3E}">
        <p14:creationId xmlns:p14="http://schemas.microsoft.com/office/powerpoint/2010/main" val="2666880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o bo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50;p40">
            <a:extLst>
              <a:ext uri="{FF2B5EF4-FFF2-40B4-BE49-F238E27FC236}">
                <a16:creationId xmlns:a16="http://schemas.microsoft.com/office/drawing/2014/main" id="{048EE994-2621-A8B4-01D2-98660F421B06}"/>
              </a:ext>
            </a:extLst>
          </p:cNvPr>
          <p:cNvSpPr txBox="1"/>
          <p:nvPr userDrawn="1"/>
        </p:nvSpPr>
        <p:spPr>
          <a:xfrm>
            <a:off x="360045" y="8603069"/>
            <a:ext cx="2357438" cy="124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183" rIns="0" bIns="27183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en-US" sz="450" b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rPr>
              <a:t>©2022 TransCelerate BioPharma Inc., All rights reserved. </a:t>
            </a:r>
            <a:endParaRPr sz="1013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1C7128-F28E-79DD-2DCC-CDE8C7FDB1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B8CB6D-1EE5-AA7C-0E94-507D3259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43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graph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C4C20E-4C52-FB66-BA09-0714A18FA992}"/>
              </a:ext>
            </a:extLst>
          </p:cNvPr>
          <p:cNvGrpSpPr/>
          <p:nvPr userDrawn="1"/>
        </p:nvGrpSpPr>
        <p:grpSpPr>
          <a:xfrm>
            <a:off x="4747957" y="8024647"/>
            <a:ext cx="2032955" cy="1122238"/>
            <a:chOff x="8440812" y="5079999"/>
            <a:chExt cx="3614142" cy="1803813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3B7DC24-24C2-533A-528D-78A92C943CF6}"/>
                </a:ext>
              </a:extLst>
            </p:cNvPr>
            <p:cNvSpPr/>
            <p:nvPr userDrawn="1"/>
          </p:nvSpPr>
          <p:spPr>
            <a:xfrm>
              <a:off x="11393186" y="6297235"/>
              <a:ext cx="317384" cy="359681"/>
            </a:xfrm>
            <a:custGeom>
              <a:avLst/>
              <a:gdLst>
                <a:gd name="connsiteX0" fmla="*/ 226542 w 317384"/>
                <a:gd name="connsiteY0" fmla="*/ 0 h 359681"/>
                <a:gd name="connsiteX1" fmla="*/ 317384 w 317384"/>
                <a:gd name="connsiteY1" fmla="*/ 0 h 359681"/>
                <a:gd name="connsiteX2" fmla="*/ 90842 w 317384"/>
                <a:gd name="connsiteY2" fmla="*/ 359681 h 359681"/>
                <a:gd name="connsiteX3" fmla="*/ 0 w 317384"/>
                <a:gd name="connsiteY3" fmla="*/ 359681 h 35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384" h="359681">
                  <a:moveTo>
                    <a:pt x="226542" y="0"/>
                  </a:moveTo>
                  <a:lnTo>
                    <a:pt x="317384" y="0"/>
                  </a:lnTo>
                  <a:lnTo>
                    <a:pt x="90842" y="359681"/>
                  </a:lnTo>
                  <a:lnTo>
                    <a:pt x="0" y="3596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788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A137864-A670-272D-7FF7-DF531956EA23}"/>
                </a:ext>
              </a:extLst>
            </p:cNvPr>
            <p:cNvSpPr/>
            <p:nvPr userDrawn="1"/>
          </p:nvSpPr>
          <p:spPr>
            <a:xfrm>
              <a:off x="11484218" y="6297235"/>
              <a:ext cx="570736" cy="359681"/>
            </a:xfrm>
            <a:custGeom>
              <a:avLst/>
              <a:gdLst>
                <a:gd name="connsiteX0" fmla="*/ 226352 w 570736"/>
                <a:gd name="connsiteY0" fmla="*/ 144532 h 359681"/>
                <a:gd name="connsiteX1" fmla="*/ 224249 w 570736"/>
                <a:gd name="connsiteY1" fmla="*/ 147871 h 359681"/>
                <a:gd name="connsiteX2" fmla="*/ 226352 w 570736"/>
                <a:gd name="connsiteY2" fmla="*/ 147871 h 359681"/>
                <a:gd name="connsiteX3" fmla="*/ 226352 w 570736"/>
                <a:gd name="connsiteY3" fmla="*/ 0 h 359681"/>
                <a:gd name="connsiteX4" fmla="*/ 226542 w 570736"/>
                <a:gd name="connsiteY4" fmla="*/ 0 h 359681"/>
                <a:gd name="connsiteX5" fmla="*/ 317384 w 570736"/>
                <a:gd name="connsiteY5" fmla="*/ 0 h 359681"/>
                <a:gd name="connsiteX6" fmla="*/ 570736 w 570736"/>
                <a:gd name="connsiteY6" fmla="*/ 0 h 359681"/>
                <a:gd name="connsiteX7" fmla="*/ 570736 w 570736"/>
                <a:gd name="connsiteY7" fmla="*/ 359681 h 359681"/>
                <a:gd name="connsiteX8" fmla="*/ 281534 w 570736"/>
                <a:gd name="connsiteY8" fmla="*/ 359681 h 359681"/>
                <a:gd name="connsiteX9" fmla="*/ 226352 w 570736"/>
                <a:gd name="connsiteY9" fmla="*/ 359681 h 359681"/>
                <a:gd name="connsiteX10" fmla="*/ 90842 w 570736"/>
                <a:gd name="connsiteY10" fmla="*/ 359681 h 359681"/>
                <a:gd name="connsiteX11" fmla="*/ 59152 w 570736"/>
                <a:gd name="connsiteY11" fmla="*/ 359681 h 359681"/>
                <a:gd name="connsiteX12" fmla="*/ 0 w 570736"/>
                <a:gd name="connsiteY12" fmla="*/ 359681 h 359681"/>
                <a:gd name="connsiteX13" fmla="*/ 226352 w 570736"/>
                <a:gd name="connsiteY13" fmla="*/ 302 h 35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0736" h="359681">
                  <a:moveTo>
                    <a:pt x="226352" y="144532"/>
                  </a:moveTo>
                  <a:lnTo>
                    <a:pt x="224249" y="147871"/>
                  </a:lnTo>
                  <a:lnTo>
                    <a:pt x="226352" y="147871"/>
                  </a:lnTo>
                  <a:close/>
                  <a:moveTo>
                    <a:pt x="226352" y="0"/>
                  </a:moveTo>
                  <a:lnTo>
                    <a:pt x="226542" y="0"/>
                  </a:lnTo>
                  <a:lnTo>
                    <a:pt x="317384" y="0"/>
                  </a:lnTo>
                  <a:lnTo>
                    <a:pt x="570736" y="0"/>
                  </a:lnTo>
                  <a:lnTo>
                    <a:pt x="570736" y="359681"/>
                  </a:lnTo>
                  <a:lnTo>
                    <a:pt x="281534" y="359681"/>
                  </a:lnTo>
                  <a:lnTo>
                    <a:pt x="226352" y="359681"/>
                  </a:lnTo>
                  <a:lnTo>
                    <a:pt x="90842" y="359681"/>
                  </a:lnTo>
                  <a:lnTo>
                    <a:pt x="59152" y="359681"/>
                  </a:lnTo>
                  <a:lnTo>
                    <a:pt x="0" y="359681"/>
                  </a:lnTo>
                  <a:lnTo>
                    <a:pt x="226352" y="30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sz="1013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55F6B41-A1F7-93D4-C1D8-1E8DCC84A3FC}"/>
                </a:ext>
              </a:extLst>
            </p:cNvPr>
            <p:cNvGrpSpPr/>
            <p:nvPr userDrawn="1"/>
          </p:nvGrpSpPr>
          <p:grpSpPr>
            <a:xfrm>
              <a:off x="8440812" y="5079999"/>
              <a:ext cx="3054729" cy="1803813"/>
              <a:chOff x="8454778" y="4717483"/>
              <a:chExt cx="3833449" cy="2263646"/>
            </a:xfrm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84C679B-57BF-9052-A682-73C39A8B22D9}"/>
                  </a:ext>
                </a:extLst>
              </p:cNvPr>
              <p:cNvSpPr/>
              <p:nvPr/>
            </p:nvSpPr>
            <p:spPr>
              <a:xfrm>
                <a:off x="8454778" y="4717483"/>
                <a:ext cx="1649048" cy="2263646"/>
              </a:xfrm>
              <a:custGeom>
                <a:avLst/>
                <a:gdLst>
                  <a:gd name="connsiteX0" fmla="*/ 0 w 1854200"/>
                  <a:gd name="connsiteY0" fmla="*/ 0 h 2545256"/>
                  <a:gd name="connsiteX1" fmla="*/ 606986 w 1854200"/>
                  <a:gd name="connsiteY1" fmla="*/ 0 h 2545256"/>
                  <a:gd name="connsiteX2" fmla="*/ 1854200 w 1854200"/>
                  <a:gd name="connsiteY2" fmla="*/ 1272628 h 2545256"/>
                  <a:gd name="connsiteX3" fmla="*/ 606986 w 1854200"/>
                  <a:gd name="connsiteY3" fmla="*/ 2545256 h 2545256"/>
                  <a:gd name="connsiteX4" fmla="*/ 0 w 1854200"/>
                  <a:gd name="connsiteY4" fmla="*/ 2545256 h 2545256"/>
                  <a:gd name="connsiteX5" fmla="*/ 1247214 w 1854200"/>
                  <a:gd name="connsiteY5" fmla="*/ 1272628 h 2545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4200" h="2545256">
                    <a:moveTo>
                      <a:pt x="0" y="0"/>
                    </a:moveTo>
                    <a:lnTo>
                      <a:pt x="606986" y="0"/>
                    </a:lnTo>
                    <a:lnTo>
                      <a:pt x="1854200" y="1272628"/>
                    </a:lnTo>
                    <a:lnTo>
                      <a:pt x="606986" y="2545256"/>
                    </a:lnTo>
                    <a:lnTo>
                      <a:pt x="0" y="2545256"/>
                    </a:lnTo>
                    <a:lnTo>
                      <a:pt x="1247214" y="1272628"/>
                    </a:lnTo>
                    <a:close/>
                  </a:path>
                </a:pathLst>
              </a:custGeom>
              <a:solidFill>
                <a:srgbClr val="00AEEF">
                  <a:alpha val="2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788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17236AD3-E891-1780-58E7-3899198086B6}"/>
                  </a:ext>
                </a:extLst>
              </p:cNvPr>
              <p:cNvSpPr/>
              <p:nvPr/>
            </p:nvSpPr>
            <p:spPr>
              <a:xfrm>
                <a:off x="9546978" y="4717483"/>
                <a:ext cx="1649048" cy="2263646"/>
              </a:xfrm>
              <a:custGeom>
                <a:avLst/>
                <a:gdLst>
                  <a:gd name="connsiteX0" fmla="*/ 0 w 1854200"/>
                  <a:gd name="connsiteY0" fmla="*/ 0 h 2545256"/>
                  <a:gd name="connsiteX1" fmla="*/ 606986 w 1854200"/>
                  <a:gd name="connsiteY1" fmla="*/ 0 h 2545256"/>
                  <a:gd name="connsiteX2" fmla="*/ 1854200 w 1854200"/>
                  <a:gd name="connsiteY2" fmla="*/ 1272628 h 2545256"/>
                  <a:gd name="connsiteX3" fmla="*/ 606986 w 1854200"/>
                  <a:gd name="connsiteY3" fmla="*/ 2545256 h 2545256"/>
                  <a:gd name="connsiteX4" fmla="*/ 0 w 1854200"/>
                  <a:gd name="connsiteY4" fmla="*/ 2545256 h 2545256"/>
                  <a:gd name="connsiteX5" fmla="*/ 1247214 w 1854200"/>
                  <a:gd name="connsiteY5" fmla="*/ 1272628 h 2545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4200" h="2545256">
                    <a:moveTo>
                      <a:pt x="0" y="0"/>
                    </a:moveTo>
                    <a:lnTo>
                      <a:pt x="606986" y="0"/>
                    </a:lnTo>
                    <a:lnTo>
                      <a:pt x="1854200" y="1272628"/>
                    </a:lnTo>
                    <a:lnTo>
                      <a:pt x="606986" y="2545256"/>
                    </a:lnTo>
                    <a:lnTo>
                      <a:pt x="0" y="2545256"/>
                    </a:lnTo>
                    <a:lnTo>
                      <a:pt x="1247214" y="1272628"/>
                    </a:lnTo>
                    <a:close/>
                  </a:path>
                </a:pathLst>
              </a:custGeom>
              <a:solidFill>
                <a:srgbClr val="00AEEF">
                  <a:alpha val="2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en-US" sz="788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A980C3B0-B8F3-4926-8ADB-C044507978EF}"/>
                  </a:ext>
                </a:extLst>
              </p:cNvPr>
              <p:cNvSpPr/>
              <p:nvPr/>
            </p:nvSpPr>
            <p:spPr>
              <a:xfrm>
                <a:off x="10639179" y="4717483"/>
                <a:ext cx="1649048" cy="2263646"/>
              </a:xfrm>
              <a:custGeom>
                <a:avLst/>
                <a:gdLst>
                  <a:gd name="connsiteX0" fmla="*/ 0 w 1854200"/>
                  <a:gd name="connsiteY0" fmla="*/ 0 h 2545256"/>
                  <a:gd name="connsiteX1" fmla="*/ 606986 w 1854200"/>
                  <a:gd name="connsiteY1" fmla="*/ 0 h 2545256"/>
                  <a:gd name="connsiteX2" fmla="*/ 1854200 w 1854200"/>
                  <a:gd name="connsiteY2" fmla="*/ 1272628 h 2545256"/>
                  <a:gd name="connsiteX3" fmla="*/ 606986 w 1854200"/>
                  <a:gd name="connsiteY3" fmla="*/ 2545256 h 2545256"/>
                  <a:gd name="connsiteX4" fmla="*/ 0 w 1854200"/>
                  <a:gd name="connsiteY4" fmla="*/ 2545256 h 2545256"/>
                  <a:gd name="connsiteX5" fmla="*/ 1247214 w 1854200"/>
                  <a:gd name="connsiteY5" fmla="*/ 1272628 h 2545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4200" h="2545256">
                    <a:moveTo>
                      <a:pt x="0" y="0"/>
                    </a:moveTo>
                    <a:lnTo>
                      <a:pt x="606986" y="0"/>
                    </a:lnTo>
                    <a:lnTo>
                      <a:pt x="1854200" y="1272628"/>
                    </a:lnTo>
                    <a:lnTo>
                      <a:pt x="606986" y="2545256"/>
                    </a:lnTo>
                    <a:lnTo>
                      <a:pt x="0" y="2545256"/>
                    </a:lnTo>
                    <a:lnTo>
                      <a:pt x="1247214" y="1272628"/>
                    </a:lnTo>
                    <a:close/>
                  </a:path>
                </a:pathLst>
              </a:custGeom>
              <a:solidFill>
                <a:srgbClr val="00AEEF">
                  <a:alpha val="2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en-US" sz="788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FC63A1F-B752-94BC-2542-3A15EE4278B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950326" y="5996097"/>
              <a:ext cx="1433113" cy="727538"/>
            </a:xfrm>
            <a:prstGeom prst="rect">
              <a:avLst/>
            </a:prstGeom>
          </p:spPr>
        </p:pic>
      </p:grpSp>
      <p:sp>
        <p:nvSpPr>
          <p:cNvPr id="10" name="Google Shape;150;p40">
            <a:extLst>
              <a:ext uri="{FF2B5EF4-FFF2-40B4-BE49-F238E27FC236}">
                <a16:creationId xmlns:a16="http://schemas.microsoft.com/office/drawing/2014/main" id="{048EE994-2621-A8B4-01D2-98660F421B06}"/>
              </a:ext>
            </a:extLst>
          </p:cNvPr>
          <p:cNvSpPr txBox="1"/>
          <p:nvPr userDrawn="1"/>
        </p:nvSpPr>
        <p:spPr>
          <a:xfrm>
            <a:off x="360045" y="8603069"/>
            <a:ext cx="2357438" cy="124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183" rIns="0" bIns="27183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en-US" sz="450" b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rPr>
              <a:t>©2022 TransCelerate BioPharma Inc., All rights reserved. </a:t>
            </a:r>
            <a:endParaRPr sz="1013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1C7128-F28E-79DD-2DCC-CDE8C7FDB1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32960" y="8780771"/>
            <a:ext cx="247952" cy="21126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Google Shape;150;p40">
            <a:extLst>
              <a:ext uri="{FF2B5EF4-FFF2-40B4-BE49-F238E27FC236}">
                <a16:creationId xmlns:a16="http://schemas.microsoft.com/office/drawing/2014/main" id="{F62F6581-4B3F-01E3-48BB-7C353C81DCE0}"/>
              </a:ext>
            </a:extLst>
          </p:cNvPr>
          <p:cNvSpPr txBox="1"/>
          <p:nvPr userDrawn="1"/>
        </p:nvSpPr>
        <p:spPr>
          <a:xfrm>
            <a:off x="68205" y="8964847"/>
            <a:ext cx="2357438" cy="124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183" rIns="0" bIns="27183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en-US" sz="450" b="0" u="none" strike="noStrike" cap="none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©2023 TRANSCELERATE BIOPHARMA INC., ALL RIGHTS RESERVED. </a:t>
            </a:r>
            <a:endParaRPr lang="en-US" sz="1013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515F5B-2177-6ED8-24F8-68FDE80D0BB8}"/>
              </a:ext>
            </a:extLst>
          </p:cNvPr>
          <p:cNvSpPr/>
          <p:nvPr userDrawn="1"/>
        </p:nvSpPr>
        <p:spPr>
          <a:xfrm>
            <a:off x="1269124" y="-17118"/>
            <a:ext cx="5588876" cy="457200"/>
          </a:xfrm>
          <a:prstGeom prst="rect">
            <a:avLst/>
          </a:prstGeom>
          <a:solidFill>
            <a:srgbClr val="FA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1">
            <a:extLst>
              <a:ext uri="{FF2B5EF4-FFF2-40B4-BE49-F238E27FC236}">
                <a16:creationId xmlns:a16="http://schemas.microsoft.com/office/drawing/2014/main" id="{8B5E4B89-4C87-D50F-B275-F83BE3B58693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4" y="-17118"/>
            <a:ext cx="5517730" cy="457200"/>
          </a:xfrm>
          <a:custGeom>
            <a:avLst/>
            <a:gdLst>
              <a:gd name="connsiteX0" fmla="*/ 578178 w 6040886"/>
              <a:gd name="connsiteY0" fmla="*/ 0 h 640080"/>
              <a:gd name="connsiteX1" fmla="*/ 1325989 w 6040886"/>
              <a:gd name="connsiteY1" fmla="*/ 0 h 640080"/>
              <a:gd name="connsiteX2" fmla="*/ 1325988 w 6040886"/>
              <a:gd name="connsiteY2" fmla="*/ 1 h 640080"/>
              <a:gd name="connsiteX3" fmla="*/ 1616030 w 6040886"/>
              <a:gd name="connsiteY3" fmla="*/ 1 h 640080"/>
              <a:gd name="connsiteX4" fmla="*/ 1616031 w 6040886"/>
              <a:gd name="connsiteY4" fmla="*/ 0 h 640080"/>
              <a:gd name="connsiteX5" fmla="*/ 2363842 w 6040886"/>
              <a:gd name="connsiteY5" fmla="*/ 0 h 640080"/>
              <a:gd name="connsiteX6" fmla="*/ 2363841 w 6040886"/>
              <a:gd name="connsiteY6" fmla="*/ 1 h 640080"/>
              <a:gd name="connsiteX7" fmla="*/ 5003033 w 6040886"/>
              <a:gd name="connsiteY7" fmla="*/ 1 h 640080"/>
              <a:gd name="connsiteX8" fmla="*/ 6040886 w 6040886"/>
              <a:gd name="connsiteY8" fmla="*/ 1 h 640080"/>
              <a:gd name="connsiteX9" fmla="*/ 6040886 w 6040886"/>
              <a:gd name="connsiteY9" fmla="*/ 639425 h 640080"/>
              <a:gd name="connsiteX10" fmla="*/ 5003033 w 6040886"/>
              <a:gd name="connsiteY10" fmla="*/ 639425 h 640080"/>
              <a:gd name="connsiteX11" fmla="*/ 1786256 w 6040886"/>
              <a:gd name="connsiteY11" fmla="*/ 639425 h 640080"/>
              <a:gd name="connsiteX12" fmla="*/ 1785664 w 6040886"/>
              <a:gd name="connsiteY12" fmla="*/ 640080 h 640080"/>
              <a:gd name="connsiteX13" fmla="*/ 1037853 w 6040886"/>
              <a:gd name="connsiteY13" fmla="*/ 640080 h 640080"/>
              <a:gd name="connsiteX14" fmla="*/ 1038445 w 6040886"/>
              <a:gd name="connsiteY14" fmla="*/ 639425 h 640080"/>
              <a:gd name="connsiteX15" fmla="*/ 748403 w 6040886"/>
              <a:gd name="connsiteY15" fmla="*/ 639425 h 640080"/>
              <a:gd name="connsiteX16" fmla="*/ 747811 w 6040886"/>
              <a:gd name="connsiteY16" fmla="*/ 640080 h 640080"/>
              <a:gd name="connsiteX17" fmla="*/ 0 w 6040886"/>
              <a:gd name="connsiteY17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40886" h="640080">
                <a:moveTo>
                  <a:pt x="578178" y="0"/>
                </a:moveTo>
                <a:lnTo>
                  <a:pt x="1325989" y="0"/>
                </a:lnTo>
                <a:lnTo>
                  <a:pt x="1325988" y="1"/>
                </a:lnTo>
                <a:lnTo>
                  <a:pt x="1616030" y="1"/>
                </a:lnTo>
                <a:lnTo>
                  <a:pt x="1616031" y="0"/>
                </a:lnTo>
                <a:lnTo>
                  <a:pt x="2363842" y="0"/>
                </a:lnTo>
                <a:lnTo>
                  <a:pt x="2363841" y="1"/>
                </a:lnTo>
                <a:lnTo>
                  <a:pt x="5003033" y="1"/>
                </a:lnTo>
                <a:lnTo>
                  <a:pt x="6040886" y="1"/>
                </a:lnTo>
                <a:lnTo>
                  <a:pt x="6040886" y="639425"/>
                </a:lnTo>
                <a:lnTo>
                  <a:pt x="5003033" y="639425"/>
                </a:lnTo>
                <a:lnTo>
                  <a:pt x="1786256" y="639425"/>
                </a:lnTo>
                <a:lnTo>
                  <a:pt x="1785664" y="640080"/>
                </a:lnTo>
                <a:lnTo>
                  <a:pt x="1037853" y="640080"/>
                </a:lnTo>
                <a:lnTo>
                  <a:pt x="1038445" y="639425"/>
                </a:lnTo>
                <a:lnTo>
                  <a:pt x="748403" y="639425"/>
                </a:lnTo>
                <a:lnTo>
                  <a:pt x="747811" y="640080"/>
                </a:lnTo>
                <a:lnTo>
                  <a:pt x="0" y="6400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788"/>
          </a:p>
        </p:txBody>
      </p:sp>
    </p:spTree>
    <p:extLst>
      <p:ext uri="{BB962C8B-B14F-4D97-AF65-F5344CB8AC3E}">
        <p14:creationId xmlns:p14="http://schemas.microsoft.com/office/powerpoint/2010/main" val="1555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with graph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55F6B41-A1F7-93D4-C1D8-1E8DCC84A3FC}"/>
              </a:ext>
            </a:extLst>
          </p:cNvPr>
          <p:cNvGrpSpPr/>
          <p:nvPr userDrawn="1"/>
        </p:nvGrpSpPr>
        <p:grpSpPr>
          <a:xfrm>
            <a:off x="4747957" y="8024647"/>
            <a:ext cx="1718285" cy="1122238"/>
            <a:chOff x="8454778" y="4717483"/>
            <a:chExt cx="3833449" cy="226364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84C679B-57BF-9052-A682-73C39A8B22D9}"/>
                </a:ext>
              </a:extLst>
            </p:cNvPr>
            <p:cNvSpPr/>
            <p:nvPr/>
          </p:nvSpPr>
          <p:spPr>
            <a:xfrm>
              <a:off x="8454778" y="4717483"/>
              <a:ext cx="1649048" cy="2263646"/>
            </a:xfrm>
            <a:custGeom>
              <a:avLst/>
              <a:gdLst>
                <a:gd name="connsiteX0" fmla="*/ 0 w 1854200"/>
                <a:gd name="connsiteY0" fmla="*/ 0 h 2545256"/>
                <a:gd name="connsiteX1" fmla="*/ 606986 w 1854200"/>
                <a:gd name="connsiteY1" fmla="*/ 0 h 2545256"/>
                <a:gd name="connsiteX2" fmla="*/ 1854200 w 1854200"/>
                <a:gd name="connsiteY2" fmla="*/ 1272628 h 2545256"/>
                <a:gd name="connsiteX3" fmla="*/ 606986 w 1854200"/>
                <a:gd name="connsiteY3" fmla="*/ 2545256 h 2545256"/>
                <a:gd name="connsiteX4" fmla="*/ 0 w 1854200"/>
                <a:gd name="connsiteY4" fmla="*/ 2545256 h 2545256"/>
                <a:gd name="connsiteX5" fmla="*/ 1247214 w 1854200"/>
                <a:gd name="connsiteY5" fmla="*/ 1272628 h 25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4200" h="2545256">
                  <a:moveTo>
                    <a:pt x="0" y="0"/>
                  </a:moveTo>
                  <a:lnTo>
                    <a:pt x="606986" y="0"/>
                  </a:lnTo>
                  <a:lnTo>
                    <a:pt x="1854200" y="1272628"/>
                  </a:lnTo>
                  <a:lnTo>
                    <a:pt x="606986" y="2545256"/>
                  </a:lnTo>
                  <a:lnTo>
                    <a:pt x="0" y="2545256"/>
                  </a:lnTo>
                  <a:lnTo>
                    <a:pt x="1247214" y="1272628"/>
                  </a:lnTo>
                  <a:close/>
                </a:path>
              </a:pathLst>
            </a:custGeom>
            <a:solidFill>
              <a:srgbClr val="00AEEF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788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7236AD3-E891-1780-58E7-3899198086B6}"/>
                </a:ext>
              </a:extLst>
            </p:cNvPr>
            <p:cNvSpPr/>
            <p:nvPr/>
          </p:nvSpPr>
          <p:spPr>
            <a:xfrm>
              <a:off x="9546978" y="4717483"/>
              <a:ext cx="1649048" cy="2263646"/>
            </a:xfrm>
            <a:custGeom>
              <a:avLst/>
              <a:gdLst>
                <a:gd name="connsiteX0" fmla="*/ 0 w 1854200"/>
                <a:gd name="connsiteY0" fmla="*/ 0 h 2545256"/>
                <a:gd name="connsiteX1" fmla="*/ 606986 w 1854200"/>
                <a:gd name="connsiteY1" fmla="*/ 0 h 2545256"/>
                <a:gd name="connsiteX2" fmla="*/ 1854200 w 1854200"/>
                <a:gd name="connsiteY2" fmla="*/ 1272628 h 2545256"/>
                <a:gd name="connsiteX3" fmla="*/ 606986 w 1854200"/>
                <a:gd name="connsiteY3" fmla="*/ 2545256 h 2545256"/>
                <a:gd name="connsiteX4" fmla="*/ 0 w 1854200"/>
                <a:gd name="connsiteY4" fmla="*/ 2545256 h 2545256"/>
                <a:gd name="connsiteX5" fmla="*/ 1247214 w 1854200"/>
                <a:gd name="connsiteY5" fmla="*/ 1272628 h 25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4200" h="2545256">
                  <a:moveTo>
                    <a:pt x="0" y="0"/>
                  </a:moveTo>
                  <a:lnTo>
                    <a:pt x="606986" y="0"/>
                  </a:lnTo>
                  <a:lnTo>
                    <a:pt x="1854200" y="1272628"/>
                  </a:lnTo>
                  <a:lnTo>
                    <a:pt x="606986" y="2545256"/>
                  </a:lnTo>
                  <a:lnTo>
                    <a:pt x="0" y="2545256"/>
                  </a:lnTo>
                  <a:lnTo>
                    <a:pt x="1247214" y="1272628"/>
                  </a:lnTo>
                  <a:close/>
                </a:path>
              </a:pathLst>
            </a:custGeom>
            <a:solidFill>
              <a:srgbClr val="00AEEF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sz="788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980C3B0-B8F3-4926-8ADB-C044507978EF}"/>
                </a:ext>
              </a:extLst>
            </p:cNvPr>
            <p:cNvSpPr/>
            <p:nvPr/>
          </p:nvSpPr>
          <p:spPr>
            <a:xfrm>
              <a:off x="10639179" y="4717483"/>
              <a:ext cx="1649048" cy="2263646"/>
            </a:xfrm>
            <a:custGeom>
              <a:avLst/>
              <a:gdLst>
                <a:gd name="connsiteX0" fmla="*/ 0 w 1854200"/>
                <a:gd name="connsiteY0" fmla="*/ 0 h 2545256"/>
                <a:gd name="connsiteX1" fmla="*/ 606986 w 1854200"/>
                <a:gd name="connsiteY1" fmla="*/ 0 h 2545256"/>
                <a:gd name="connsiteX2" fmla="*/ 1854200 w 1854200"/>
                <a:gd name="connsiteY2" fmla="*/ 1272628 h 2545256"/>
                <a:gd name="connsiteX3" fmla="*/ 606986 w 1854200"/>
                <a:gd name="connsiteY3" fmla="*/ 2545256 h 2545256"/>
                <a:gd name="connsiteX4" fmla="*/ 0 w 1854200"/>
                <a:gd name="connsiteY4" fmla="*/ 2545256 h 2545256"/>
                <a:gd name="connsiteX5" fmla="*/ 1247214 w 1854200"/>
                <a:gd name="connsiteY5" fmla="*/ 1272628 h 25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4200" h="2545256">
                  <a:moveTo>
                    <a:pt x="0" y="0"/>
                  </a:moveTo>
                  <a:lnTo>
                    <a:pt x="606986" y="0"/>
                  </a:lnTo>
                  <a:lnTo>
                    <a:pt x="1854200" y="1272628"/>
                  </a:lnTo>
                  <a:lnTo>
                    <a:pt x="606986" y="2545256"/>
                  </a:lnTo>
                  <a:lnTo>
                    <a:pt x="0" y="2545256"/>
                  </a:lnTo>
                  <a:lnTo>
                    <a:pt x="1247214" y="1272628"/>
                  </a:lnTo>
                  <a:close/>
                </a:path>
              </a:pathLst>
            </a:custGeom>
            <a:solidFill>
              <a:srgbClr val="00AEEF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sz="788"/>
            </a:p>
          </p:txBody>
        </p:sp>
      </p:grpSp>
      <p:sp>
        <p:nvSpPr>
          <p:cNvPr id="10" name="Google Shape;150;p40">
            <a:extLst>
              <a:ext uri="{FF2B5EF4-FFF2-40B4-BE49-F238E27FC236}">
                <a16:creationId xmlns:a16="http://schemas.microsoft.com/office/drawing/2014/main" id="{048EE994-2621-A8B4-01D2-98660F421B06}"/>
              </a:ext>
            </a:extLst>
          </p:cNvPr>
          <p:cNvSpPr txBox="1"/>
          <p:nvPr userDrawn="1"/>
        </p:nvSpPr>
        <p:spPr>
          <a:xfrm>
            <a:off x="360045" y="8603069"/>
            <a:ext cx="2357438" cy="124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183" rIns="0" bIns="27183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en-US" sz="450" b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rPr>
              <a:t>©2022 TransCelerate BioPharma Inc., All rights reserved. </a:t>
            </a:r>
            <a:endParaRPr sz="1013">
              <a:solidFill>
                <a:schemeClr val="bg1"/>
              </a:solidFill>
            </a:endParaRPr>
          </a:p>
        </p:txBody>
      </p:sp>
      <p:sp>
        <p:nvSpPr>
          <p:cNvPr id="14" name="Google Shape;150;p40">
            <a:extLst>
              <a:ext uri="{FF2B5EF4-FFF2-40B4-BE49-F238E27FC236}">
                <a16:creationId xmlns:a16="http://schemas.microsoft.com/office/drawing/2014/main" id="{F62F6581-4B3F-01E3-48BB-7C353C81DCE0}"/>
              </a:ext>
            </a:extLst>
          </p:cNvPr>
          <p:cNvSpPr txBox="1"/>
          <p:nvPr userDrawn="1"/>
        </p:nvSpPr>
        <p:spPr>
          <a:xfrm>
            <a:off x="68205" y="8964847"/>
            <a:ext cx="2357438" cy="124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183" rIns="0" bIns="27183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en-US" sz="450" b="0" u="none" strike="noStrike" cap="none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©2023 TRANSCELERATE BIOPHARMA INC., ALL RIGHTS RESERVED. </a:t>
            </a:r>
            <a:endParaRPr lang="en-US" sz="1013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515F5B-2177-6ED8-24F8-68FDE80D0BB8}"/>
              </a:ext>
            </a:extLst>
          </p:cNvPr>
          <p:cNvSpPr/>
          <p:nvPr userDrawn="1"/>
        </p:nvSpPr>
        <p:spPr>
          <a:xfrm>
            <a:off x="1269124" y="-17118"/>
            <a:ext cx="5588876" cy="457200"/>
          </a:xfrm>
          <a:prstGeom prst="rect">
            <a:avLst/>
          </a:prstGeom>
          <a:solidFill>
            <a:srgbClr val="FA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1">
            <a:extLst>
              <a:ext uri="{FF2B5EF4-FFF2-40B4-BE49-F238E27FC236}">
                <a16:creationId xmlns:a16="http://schemas.microsoft.com/office/drawing/2014/main" id="{8B5E4B89-4C87-D50F-B275-F83BE3B58693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4" y="-17118"/>
            <a:ext cx="5517730" cy="457200"/>
          </a:xfrm>
          <a:custGeom>
            <a:avLst/>
            <a:gdLst>
              <a:gd name="connsiteX0" fmla="*/ 578178 w 6040886"/>
              <a:gd name="connsiteY0" fmla="*/ 0 h 640080"/>
              <a:gd name="connsiteX1" fmla="*/ 1325989 w 6040886"/>
              <a:gd name="connsiteY1" fmla="*/ 0 h 640080"/>
              <a:gd name="connsiteX2" fmla="*/ 1325988 w 6040886"/>
              <a:gd name="connsiteY2" fmla="*/ 1 h 640080"/>
              <a:gd name="connsiteX3" fmla="*/ 1616030 w 6040886"/>
              <a:gd name="connsiteY3" fmla="*/ 1 h 640080"/>
              <a:gd name="connsiteX4" fmla="*/ 1616031 w 6040886"/>
              <a:gd name="connsiteY4" fmla="*/ 0 h 640080"/>
              <a:gd name="connsiteX5" fmla="*/ 2363842 w 6040886"/>
              <a:gd name="connsiteY5" fmla="*/ 0 h 640080"/>
              <a:gd name="connsiteX6" fmla="*/ 2363841 w 6040886"/>
              <a:gd name="connsiteY6" fmla="*/ 1 h 640080"/>
              <a:gd name="connsiteX7" fmla="*/ 5003033 w 6040886"/>
              <a:gd name="connsiteY7" fmla="*/ 1 h 640080"/>
              <a:gd name="connsiteX8" fmla="*/ 6040886 w 6040886"/>
              <a:gd name="connsiteY8" fmla="*/ 1 h 640080"/>
              <a:gd name="connsiteX9" fmla="*/ 6040886 w 6040886"/>
              <a:gd name="connsiteY9" fmla="*/ 639425 h 640080"/>
              <a:gd name="connsiteX10" fmla="*/ 5003033 w 6040886"/>
              <a:gd name="connsiteY10" fmla="*/ 639425 h 640080"/>
              <a:gd name="connsiteX11" fmla="*/ 1786256 w 6040886"/>
              <a:gd name="connsiteY11" fmla="*/ 639425 h 640080"/>
              <a:gd name="connsiteX12" fmla="*/ 1785664 w 6040886"/>
              <a:gd name="connsiteY12" fmla="*/ 640080 h 640080"/>
              <a:gd name="connsiteX13" fmla="*/ 1037853 w 6040886"/>
              <a:gd name="connsiteY13" fmla="*/ 640080 h 640080"/>
              <a:gd name="connsiteX14" fmla="*/ 1038445 w 6040886"/>
              <a:gd name="connsiteY14" fmla="*/ 639425 h 640080"/>
              <a:gd name="connsiteX15" fmla="*/ 748403 w 6040886"/>
              <a:gd name="connsiteY15" fmla="*/ 639425 h 640080"/>
              <a:gd name="connsiteX16" fmla="*/ 747811 w 6040886"/>
              <a:gd name="connsiteY16" fmla="*/ 640080 h 640080"/>
              <a:gd name="connsiteX17" fmla="*/ 0 w 6040886"/>
              <a:gd name="connsiteY17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40886" h="640080">
                <a:moveTo>
                  <a:pt x="578178" y="0"/>
                </a:moveTo>
                <a:lnTo>
                  <a:pt x="1325989" y="0"/>
                </a:lnTo>
                <a:lnTo>
                  <a:pt x="1325988" y="1"/>
                </a:lnTo>
                <a:lnTo>
                  <a:pt x="1616030" y="1"/>
                </a:lnTo>
                <a:lnTo>
                  <a:pt x="1616031" y="0"/>
                </a:lnTo>
                <a:lnTo>
                  <a:pt x="2363842" y="0"/>
                </a:lnTo>
                <a:lnTo>
                  <a:pt x="2363841" y="1"/>
                </a:lnTo>
                <a:lnTo>
                  <a:pt x="5003033" y="1"/>
                </a:lnTo>
                <a:lnTo>
                  <a:pt x="6040886" y="1"/>
                </a:lnTo>
                <a:lnTo>
                  <a:pt x="6040886" y="639425"/>
                </a:lnTo>
                <a:lnTo>
                  <a:pt x="5003033" y="639425"/>
                </a:lnTo>
                <a:lnTo>
                  <a:pt x="1786256" y="639425"/>
                </a:lnTo>
                <a:lnTo>
                  <a:pt x="1785664" y="640080"/>
                </a:lnTo>
                <a:lnTo>
                  <a:pt x="1037853" y="640080"/>
                </a:lnTo>
                <a:lnTo>
                  <a:pt x="1038445" y="639425"/>
                </a:lnTo>
                <a:lnTo>
                  <a:pt x="748403" y="639425"/>
                </a:lnTo>
                <a:lnTo>
                  <a:pt x="747811" y="640080"/>
                </a:lnTo>
                <a:lnTo>
                  <a:pt x="0" y="6400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788"/>
          </a:p>
        </p:txBody>
      </p:sp>
    </p:spTree>
    <p:extLst>
      <p:ext uri="{BB962C8B-B14F-4D97-AF65-F5344CB8AC3E}">
        <p14:creationId xmlns:p14="http://schemas.microsoft.com/office/powerpoint/2010/main" val="285585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layout w/o typ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3E8862B9-5ECA-2B5C-56AE-E2FD4764A0B0}"/>
              </a:ext>
            </a:extLst>
          </p:cNvPr>
          <p:cNvSpPr/>
          <p:nvPr userDrawn="1"/>
        </p:nvSpPr>
        <p:spPr>
          <a:xfrm>
            <a:off x="6408667" y="8653686"/>
            <a:ext cx="178529" cy="222203"/>
          </a:xfrm>
          <a:custGeom>
            <a:avLst/>
            <a:gdLst>
              <a:gd name="connsiteX0" fmla="*/ 226542 w 317384"/>
              <a:gd name="connsiteY0" fmla="*/ 0 h 359681"/>
              <a:gd name="connsiteX1" fmla="*/ 317384 w 317384"/>
              <a:gd name="connsiteY1" fmla="*/ 0 h 359681"/>
              <a:gd name="connsiteX2" fmla="*/ 90842 w 317384"/>
              <a:gd name="connsiteY2" fmla="*/ 359681 h 359681"/>
              <a:gd name="connsiteX3" fmla="*/ 0 w 317384"/>
              <a:gd name="connsiteY3" fmla="*/ 359681 h 359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384" h="359681">
                <a:moveTo>
                  <a:pt x="226542" y="0"/>
                </a:moveTo>
                <a:lnTo>
                  <a:pt x="317384" y="0"/>
                </a:lnTo>
                <a:lnTo>
                  <a:pt x="90842" y="359681"/>
                </a:lnTo>
                <a:lnTo>
                  <a:pt x="0" y="3596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788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FBDD859-2F94-48E0-F23C-DD86A29BC76E}"/>
              </a:ext>
            </a:extLst>
          </p:cNvPr>
          <p:cNvSpPr/>
          <p:nvPr userDrawn="1"/>
        </p:nvSpPr>
        <p:spPr>
          <a:xfrm>
            <a:off x="6459873" y="8653686"/>
            <a:ext cx="321039" cy="222203"/>
          </a:xfrm>
          <a:custGeom>
            <a:avLst/>
            <a:gdLst>
              <a:gd name="connsiteX0" fmla="*/ 226352 w 570736"/>
              <a:gd name="connsiteY0" fmla="*/ 144532 h 359681"/>
              <a:gd name="connsiteX1" fmla="*/ 224249 w 570736"/>
              <a:gd name="connsiteY1" fmla="*/ 147871 h 359681"/>
              <a:gd name="connsiteX2" fmla="*/ 226352 w 570736"/>
              <a:gd name="connsiteY2" fmla="*/ 147871 h 359681"/>
              <a:gd name="connsiteX3" fmla="*/ 226352 w 570736"/>
              <a:gd name="connsiteY3" fmla="*/ 0 h 359681"/>
              <a:gd name="connsiteX4" fmla="*/ 226542 w 570736"/>
              <a:gd name="connsiteY4" fmla="*/ 0 h 359681"/>
              <a:gd name="connsiteX5" fmla="*/ 317384 w 570736"/>
              <a:gd name="connsiteY5" fmla="*/ 0 h 359681"/>
              <a:gd name="connsiteX6" fmla="*/ 570736 w 570736"/>
              <a:gd name="connsiteY6" fmla="*/ 0 h 359681"/>
              <a:gd name="connsiteX7" fmla="*/ 570736 w 570736"/>
              <a:gd name="connsiteY7" fmla="*/ 359681 h 359681"/>
              <a:gd name="connsiteX8" fmla="*/ 281534 w 570736"/>
              <a:gd name="connsiteY8" fmla="*/ 359681 h 359681"/>
              <a:gd name="connsiteX9" fmla="*/ 226352 w 570736"/>
              <a:gd name="connsiteY9" fmla="*/ 359681 h 359681"/>
              <a:gd name="connsiteX10" fmla="*/ 90842 w 570736"/>
              <a:gd name="connsiteY10" fmla="*/ 359681 h 359681"/>
              <a:gd name="connsiteX11" fmla="*/ 59152 w 570736"/>
              <a:gd name="connsiteY11" fmla="*/ 359681 h 359681"/>
              <a:gd name="connsiteX12" fmla="*/ 0 w 570736"/>
              <a:gd name="connsiteY12" fmla="*/ 359681 h 359681"/>
              <a:gd name="connsiteX13" fmla="*/ 226352 w 570736"/>
              <a:gd name="connsiteY13" fmla="*/ 302 h 359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0736" h="359681">
                <a:moveTo>
                  <a:pt x="226352" y="144532"/>
                </a:moveTo>
                <a:lnTo>
                  <a:pt x="224249" y="147871"/>
                </a:lnTo>
                <a:lnTo>
                  <a:pt x="226352" y="147871"/>
                </a:lnTo>
                <a:close/>
                <a:moveTo>
                  <a:pt x="226352" y="0"/>
                </a:moveTo>
                <a:lnTo>
                  <a:pt x="226542" y="0"/>
                </a:lnTo>
                <a:lnTo>
                  <a:pt x="317384" y="0"/>
                </a:lnTo>
                <a:lnTo>
                  <a:pt x="570736" y="0"/>
                </a:lnTo>
                <a:lnTo>
                  <a:pt x="570736" y="359681"/>
                </a:lnTo>
                <a:lnTo>
                  <a:pt x="281534" y="359681"/>
                </a:lnTo>
                <a:lnTo>
                  <a:pt x="226352" y="359681"/>
                </a:lnTo>
                <a:lnTo>
                  <a:pt x="90842" y="359681"/>
                </a:lnTo>
                <a:lnTo>
                  <a:pt x="59152" y="359681"/>
                </a:lnTo>
                <a:lnTo>
                  <a:pt x="0" y="359681"/>
                </a:lnTo>
                <a:lnTo>
                  <a:pt x="226352" y="3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013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36BC0-FD84-55AA-14DA-B8BD4D22D1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32960" y="8957214"/>
            <a:ext cx="247952" cy="97886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5AFC4EE-2C87-D9B7-2BBB-0500FEAD7A86}"/>
              </a:ext>
            </a:extLst>
          </p:cNvPr>
          <p:cNvGrpSpPr/>
          <p:nvPr userDrawn="1"/>
        </p:nvGrpSpPr>
        <p:grpSpPr>
          <a:xfrm>
            <a:off x="4747957" y="8040412"/>
            <a:ext cx="1718285" cy="1114355"/>
            <a:chOff x="8454778" y="4717483"/>
            <a:chExt cx="3833449" cy="2263646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31B765A3-6743-449B-CC23-D69BA633A583}"/>
                </a:ext>
              </a:extLst>
            </p:cNvPr>
            <p:cNvSpPr/>
            <p:nvPr/>
          </p:nvSpPr>
          <p:spPr>
            <a:xfrm>
              <a:off x="8454778" y="4717483"/>
              <a:ext cx="1649048" cy="2263646"/>
            </a:xfrm>
            <a:custGeom>
              <a:avLst/>
              <a:gdLst>
                <a:gd name="connsiteX0" fmla="*/ 0 w 1854200"/>
                <a:gd name="connsiteY0" fmla="*/ 0 h 2545256"/>
                <a:gd name="connsiteX1" fmla="*/ 606986 w 1854200"/>
                <a:gd name="connsiteY1" fmla="*/ 0 h 2545256"/>
                <a:gd name="connsiteX2" fmla="*/ 1854200 w 1854200"/>
                <a:gd name="connsiteY2" fmla="*/ 1272628 h 2545256"/>
                <a:gd name="connsiteX3" fmla="*/ 606986 w 1854200"/>
                <a:gd name="connsiteY3" fmla="*/ 2545256 h 2545256"/>
                <a:gd name="connsiteX4" fmla="*/ 0 w 1854200"/>
                <a:gd name="connsiteY4" fmla="*/ 2545256 h 2545256"/>
                <a:gd name="connsiteX5" fmla="*/ 1247214 w 1854200"/>
                <a:gd name="connsiteY5" fmla="*/ 1272628 h 25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4200" h="2545256">
                  <a:moveTo>
                    <a:pt x="0" y="0"/>
                  </a:moveTo>
                  <a:lnTo>
                    <a:pt x="606986" y="0"/>
                  </a:lnTo>
                  <a:lnTo>
                    <a:pt x="1854200" y="1272628"/>
                  </a:lnTo>
                  <a:lnTo>
                    <a:pt x="606986" y="2545256"/>
                  </a:lnTo>
                  <a:lnTo>
                    <a:pt x="0" y="2545256"/>
                  </a:lnTo>
                  <a:lnTo>
                    <a:pt x="1247214" y="1272628"/>
                  </a:lnTo>
                  <a:close/>
                </a:path>
              </a:pathLst>
            </a:custGeom>
            <a:solidFill>
              <a:srgbClr val="00AEEF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788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16FF2C5-B170-B80B-3760-1987A24B1D4E}"/>
                </a:ext>
              </a:extLst>
            </p:cNvPr>
            <p:cNvSpPr/>
            <p:nvPr/>
          </p:nvSpPr>
          <p:spPr>
            <a:xfrm>
              <a:off x="9546978" y="4717483"/>
              <a:ext cx="1649048" cy="2263646"/>
            </a:xfrm>
            <a:custGeom>
              <a:avLst/>
              <a:gdLst>
                <a:gd name="connsiteX0" fmla="*/ 0 w 1854200"/>
                <a:gd name="connsiteY0" fmla="*/ 0 h 2545256"/>
                <a:gd name="connsiteX1" fmla="*/ 606986 w 1854200"/>
                <a:gd name="connsiteY1" fmla="*/ 0 h 2545256"/>
                <a:gd name="connsiteX2" fmla="*/ 1854200 w 1854200"/>
                <a:gd name="connsiteY2" fmla="*/ 1272628 h 2545256"/>
                <a:gd name="connsiteX3" fmla="*/ 606986 w 1854200"/>
                <a:gd name="connsiteY3" fmla="*/ 2545256 h 2545256"/>
                <a:gd name="connsiteX4" fmla="*/ 0 w 1854200"/>
                <a:gd name="connsiteY4" fmla="*/ 2545256 h 2545256"/>
                <a:gd name="connsiteX5" fmla="*/ 1247214 w 1854200"/>
                <a:gd name="connsiteY5" fmla="*/ 1272628 h 25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4200" h="2545256">
                  <a:moveTo>
                    <a:pt x="0" y="0"/>
                  </a:moveTo>
                  <a:lnTo>
                    <a:pt x="606986" y="0"/>
                  </a:lnTo>
                  <a:lnTo>
                    <a:pt x="1854200" y="1272628"/>
                  </a:lnTo>
                  <a:lnTo>
                    <a:pt x="606986" y="2545256"/>
                  </a:lnTo>
                  <a:lnTo>
                    <a:pt x="0" y="2545256"/>
                  </a:lnTo>
                  <a:lnTo>
                    <a:pt x="1247214" y="1272628"/>
                  </a:lnTo>
                  <a:close/>
                </a:path>
              </a:pathLst>
            </a:custGeom>
            <a:solidFill>
              <a:srgbClr val="00AEEF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sz="788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99330E1-F46A-EBF3-0891-3AA713FE9CAE}"/>
                </a:ext>
              </a:extLst>
            </p:cNvPr>
            <p:cNvSpPr/>
            <p:nvPr/>
          </p:nvSpPr>
          <p:spPr>
            <a:xfrm>
              <a:off x="10639179" y="4717483"/>
              <a:ext cx="1649048" cy="2263646"/>
            </a:xfrm>
            <a:custGeom>
              <a:avLst/>
              <a:gdLst>
                <a:gd name="connsiteX0" fmla="*/ 0 w 1854200"/>
                <a:gd name="connsiteY0" fmla="*/ 0 h 2545256"/>
                <a:gd name="connsiteX1" fmla="*/ 606986 w 1854200"/>
                <a:gd name="connsiteY1" fmla="*/ 0 h 2545256"/>
                <a:gd name="connsiteX2" fmla="*/ 1854200 w 1854200"/>
                <a:gd name="connsiteY2" fmla="*/ 1272628 h 2545256"/>
                <a:gd name="connsiteX3" fmla="*/ 606986 w 1854200"/>
                <a:gd name="connsiteY3" fmla="*/ 2545256 h 2545256"/>
                <a:gd name="connsiteX4" fmla="*/ 0 w 1854200"/>
                <a:gd name="connsiteY4" fmla="*/ 2545256 h 2545256"/>
                <a:gd name="connsiteX5" fmla="*/ 1247214 w 1854200"/>
                <a:gd name="connsiteY5" fmla="*/ 1272628 h 25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4200" h="2545256">
                  <a:moveTo>
                    <a:pt x="0" y="0"/>
                  </a:moveTo>
                  <a:lnTo>
                    <a:pt x="606986" y="0"/>
                  </a:lnTo>
                  <a:lnTo>
                    <a:pt x="1854200" y="1272628"/>
                  </a:lnTo>
                  <a:lnTo>
                    <a:pt x="606986" y="2545256"/>
                  </a:lnTo>
                  <a:lnTo>
                    <a:pt x="0" y="2545256"/>
                  </a:lnTo>
                  <a:lnTo>
                    <a:pt x="1247214" y="1272628"/>
                  </a:lnTo>
                  <a:close/>
                </a:path>
              </a:pathLst>
            </a:custGeom>
            <a:solidFill>
              <a:srgbClr val="00AEEF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sz="788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60EB6D7-E26F-D2B5-B4CF-80DD590F0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98103" y="8585554"/>
            <a:ext cx="806126" cy="3763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95C8D0-BFE6-936A-2B2F-A1053A1E640F}"/>
              </a:ext>
            </a:extLst>
          </p:cNvPr>
          <p:cNvSpPr/>
          <p:nvPr userDrawn="1"/>
        </p:nvSpPr>
        <p:spPr>
          <a:xfrm>
            <a:off x="1269124" y="-17118"/>
            <a:ext cx="5588876" cy="457200"/>
          </a:xfrm>
          <a:prstGeom prst="rect">
            <a:avLst/>
          </a:prstGeom>
          <a:solidFill>
            <a:srgbClr val="FA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1">
            <a:extLst>
              <a:ext uri="{FF2B5EF4-FFF2-40B4-BE49-F238E27FC236}">
                <a16:creationId xmlns:a16="http://schemas.microsoft.com/office/drawing/2014/main" id="{2ABA2F14-728F-B1DB-E7F4-9904AA753AF8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4" y="-17118"/>
            <a:ext cx="5517730" cy="457200"/>
          </a:xfrm>
          <a:custGeom>
            <a:avLst/>
            <a:gdLst>
              <a:gd name="connsiteX0" fmla="*/ 578178 w 6040886"/>
              <a:gd name="connsiteY0" fmla="*/ 0 h 640080"/>
              <a:gd name="connsiteX1" fmla="*/ 1325989 w 6040886"/>
              <a:gd name="connsiteY1" fmla="*/ 0 h 640080"/>
              <a:gd name="connsiteX2" fmla="*/ 1325988 w 6040886"/>
              <a:gd name="connsiteY2" fmla="*/ 1 h 640080"/>
              <a:gd name="connsiteX3" fmla="*/ 1616030 w 6040886"/>
              <a:gd name="connsiteY3" fmla="*/ 1 h 640080"/>
              <a:gd name="connsiteX4" fmla="*/ 1616031 w 6040886"/>
              <a:gd name="connsiteY4" fmla="*/ 0 h 640080"/>
              <a:gd name="connsiteX5" fmla="*/ 2363842 w 6040886"/>
              <a:gd name="connsiteY5" fmla="*/ 0 h 640080"/>
              <a:gd name="connsiteX6" fmla="*/ 2363841 w 6040886"/>
              <a:gd name="connsiteY6" fmla="*/ 1 h 640080"/>
              <a:gd name="connsiteX7" fmla="*/ 5003033 w 6040886"/>
              <a:gd name="connsiteY7" fmla="*/ 1 h 640080"/>
              <a:gd name="connsiteX8" fmla="*/ 6040886 w 6040886"/>
              <a:gd name="connsiteY8" fmla="*/ 1 h 640080"/>
              <a:gd name="connsiteX9" fmla="*/ 6040886 w 6040886"/>
              <a:gd name="connsiteY9" fmla="*/ 639425 h 640080"/>
              <a:gd name="connsiteX10" fmla="*/ 5003033 w 6040886"/>
              <a:gd name="connsiteY10" fmla="*/ 639425 h 640080"/>
              <a:gd name="connsiteX11" fmla="*/ 1786256 w 6040886"/>
              <a:gd name="connsiteY11" fmla="*/ 639425 h 640080"/>
              <a:gd name="connsiteX12" fmla="*/ 1785664 w 6040886"/>
              <a:gd name="connsiteY12" fmla="*/ 640080 h 640080"/>
              <a:gd name="connsiteX13" fmla="*/ 1037853 w 6040886"/>
              <a:gd name="connsiteY13" fmla="*/ 640080 h 640080"/>
              <a:gd name="connsiteX14" fmla="*/ 1038445 w 6040886"/>
              <a:gd name="connsiteY14" fmla="*/ 639425 h 640080"/>
              <a:gd name="connsiteX15" fmla="*/ 748403 w 6040886"/>
              <a:gd name="connsiteY15" fmla="*/ 639425 h 640080"/>
              <a:gd name="connsiteX16" fmla="*/ 747811 w 6040886"/>
              <a:gd name="connsiteY16" fmla="*/ 640080 h 640080"/>
              <a:gd name="connsiteX17" fmla="*/ 0 w 6040886"/>
              <a:gd name="connsiteY17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40886" h="640080">
                <a:moveTo>
                  <a:pt x="578178" y="0"/>
                </a:moveTo>
                <a:lnTo>
                  <a:pt x="1325989" y="0"/>
                </a:lnTo>
                <a:lnTo>
                  <a:pt x="1325988" y="1"/>
                </a:lnTo>
                <a:lnTo>
                  <a:pt x="1616030" y="1"/>
                </a:lnTo>
                <a:lnTo>
                  <a:pt x="1616031" y="0"/>
                </a:lnTo>
                <a:lnTo>
                  <a:pt x="2363842" y="0"/>
                </a:lnTo>
                <a:lnTo>
                  <a:pt x="2363841" y="1"/>
                </a:lnTo>
                <a:lnTo>
                  <a:pt x="5003033" y="1"/>
                </a:lnTo>
                <a:lnTo>
                  <a:pt x="6040886" y="1"/>
                </a:lnTo>
                <a:lnTo>
                  <a:pt x="6040886" y="639425"/>
                </a:lnTo>
                <a:lnTo>
                  <a:pt x="5003033" y="639425"/>
                </a:lnTo>
                <a:lnTo>
                  <a:pt x="1786256" y="639425"/>
                </a:lnTo>
                <a:lnTo>
                  <a:pt x="1785664" y="640080"/>
                </a:lnTo>
                <a:lnTo>
                  <a:pt x="1037853" y="640080"/>
                </a:lnTo>
                <a:lnTo>
                  <a:pt x="1038445" y="639425"/>
                </a:lnTo>
                <a:lnTo>
                  <a:pt x="748403" y="639425"/>
                </a:lnTo>
                <a:lnTo>
                  <a:pt x="747811" y="640080"/>
                </a:lnTo>
                <a:lnTo>
                  <a:pt x="0" y="6400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788"/>
          </a:p>
        </p:txBody>
      </p:sp>
    </p:spTree>
    <p:extLst>
      <p:ext uri="{BB962C8B-B14F-4D97-AF65-F5344CB8AC3E}">
        <p14:creationId xmlns:p14="http://schemas.microsoft.com/office/powerpoint/2010/main" val="48471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slide oran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70AE4F-1F1A-7205-633B-A8BD60F9281B}"/>
              </a:ext>
            </a:extLst>
          </p:cNvPr>
          <p:cNvSpPr/>
          <p:nvPr userDrawn="1"/>
        </p:nvSpPr>
        <p:spPr>
          <a:xfrm>
            <a:off x="-1" y="0"/>
            <a:ext cx="3429001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6AC18-FA49-B423-1B50-BBE05A808F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74B248-2DEA-B360-13E7-8FBE162FD9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54" y="2002128"/>
            <a:ext cx="2690659" cy="436273"/>
          </a:xfrm>
          <a:prstGeom prst="rect">
            <a:avLst/>
          </a:prstGeom>
        </p:spPr>
        <p:txBody>
          <a:bodyPr lIns="0" anchor="b"/>
          <a:lstStyle>
            <a:lvl1pPr algn="l">
              <a:defRPr kumimoji="0" lang="en-US" sz="1575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E9E34-57E7-D911-79FF-A1AF5648B75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2197" y="3126659"/>
            <a:ext cx="2690516" cy="47981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102870" indent="0">
              <a:buNone/>
              <a:defRPr>
                <a:solidFill>
                  <a:schemeClr val="bg1"/>
                </a:solidFill>
              </a:defRPr>
            </a:lvl2pPr>
            <a:lvl3pPr marL="205740" indent="0">
              <a:buNone/>
              <a:defRPr>
                <a:solidFill>
                  <a:schemeClr val="bg1"/>
                </a:solidFill>
              </a:defRPr>
            </a:lvl3pPr>
            <a:lvl4pPr marL="308610" indent="0">
              <a:buNone/>
              <a:defRPr>
                <a:solidFill>
                  <a:schemeClr val="bg1"/>
                </a:solidFill>
              </a:defRPr>
            </a:lvl4pPr>
            <a:lvl5pPr marL="41148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54FB15A-6E6B-FC56-F488-BA450CD758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29000" y="0"/>
            <a:ext cx="3429001" cy="9144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1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slide blu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70AE4F-1F1A-7205-633B-A8BD60F9281B}"/>
              </a:ext>
            </a:extLst>
          </p:cNvPr>
          <p:cNvSpPr/>
          <p:nvPr userDrawn="1"/>
        </p:nvSpPr>
        <p:spPr>
          <a:xfrm>
            <a:off x="-1" y="0"/>
            <a:ext cx="3429001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6AC18-FA49-B423-1B50-BBE05A808F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74B248-2DEA-B360-13E7-8FBE162FD9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54" y="2002128"/>
            <a:ext cx="2690659" cy="436273"/>
          </a:xfrm>
          <a:prstGeom prst="rect">
            <a:avLst/>
          </a:prstGeom>
        </p:spPr>
        <p:txBody>
          <a:bodyPr lIns="0" anchor="b"/>
          <a:lstStyle>
            <a:lvl1pPr algn="l">
              <a:defRPr kumimoji="0" lang="en-US" sz="1575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E9E34-57E7-D911-79FF-A1AF5648B75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2197" y="3126659"/>
            <a:ext cx="2690516" cy="47981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102870" indent="0">
              <a:buNone/>
              <a:defRPr>
                <a:solidFill>
                  <a:schemeClr val="bg1"/>
                </a:solidFill>
              </a:defRPr>
            </a:lvl2pPr>
            <a:lvl3pPr marL="205740" indent="0">
              <a:buNone/>
              <a:defRPr>
                <a:solidFill>
                  <a:schemeClr val="bg1"/>
                </a:solidFill>
              </a:defRPr>
            </a:lvl3pPr>
            <a:lvl4pPr marL="308610" indent="0">
              <a:buNone/>
              <a:defRPr>
                <a:solidFill>
                  <a:schemeClr val="bg1"/>
                </a:solidFill>
              </a:defRPr>
            </a:lvl4pPr>
            <a:lvl5pPr marL="41148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54FB15A-6E6B-FC56-F488-BA450CD758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29000" y="0"/>
            <a:ext cx="3429001" cy="9144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7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711" y="256031"/>
            <a:ext cx="6063220" cy="21813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6A023F6-A273-0A50-30C2-BCBF48CB2A79}"/>
              </a:ext>
            </a:extLst>
          </p:cNvPr>
          <p:cNvSpPr/>
          <p:nvPr userDrawn="1"/>
        </p:nvSpPr>
        <p:spPr>
          <a:xfrm>
            <a:off x="6408667" y="8838424"/>
            <a:ext cx="178529" cy="266065"/>
          </a:xfrm>
          <a:custGeom>
            <a:avLst/>
            <a:gdLst>
              <a:gd name="connsiteX0" fmla="*/ 226542 w 317384"/>
              <a:gd name="connsiteY0" fmla="*/ 0 h 359681"/>
              <a:gd name="connsiteX1" fmla="*/ 317384 w 317384"/>
              <a:gd name="connsiteY1" fmla="*/ 0 h 359681"/>
              <a:gd name="connsiteX2" fmla="*/ 90842 w 317384"/>
              <a:gd name="connsiteY2" fmla="*/ 359681 h 359681"/>
              <a:gd name="connsiteX3" fmla="*/ 0 w 317384"/>
              <a:gd name="connsiteY3" fmla="*/ 359681 h 359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384" h="359681">
                <a:moveTo>
                  <a:pt x="226542" y="0"/>
                </a:moveTo>
                <a:lnTo>
                  <a:pt x="317384" y="0"/>
                </a:lnTo>
                <a:lnTo>
                  <a:pt x="90842" y="359681"/>
                </a:lnTo>
                <a:lnTo>
                  <a:pt x="0" y="3596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788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49833A8A-D6B1-2337-8975-EA340004A491}"/>
              </a:ext>
            </a:extLst>
          </p:cNvPr>
          <p:cNvSpPr/>
          <p:nvPr userDrawn="1"/>
        </p:nvSpPr>
        <p:spPr>
          <a:xfrm>
            <a:off x="6459873" y="8838424"/>
            <a:ext cx="321039" cy="266065"/>
          </a:xfrm>
          <a:custGeom>
            <a:avLst/>
            <a:gdLst>
              <a:gd name="connsiteX0" fmla="*/ 226352 w 570736"/>
              <a:gd name="connsiteY0" fmla="*/ 144532 h 359681"/>
              <a:gd name="connsiteX1" fmla="*/ 224249 w 570736"/>
              <a:gd name="connsiteY1" fmla="*/ 147871 h 359681"/>
              <a:gd name="connsiteX2" fmla="*/ 226352 w 570736"/>
              <a:gd name="connsiteY2" fmla="*/ 147871 h 359681"/>
              <a:gd name="connsiteX3" fmla="*/ 226352 w 570736"/>
              <a:gd name="connsiteY3" fmla="*/ 0 h 359681"/>
              <a:gd name="connsiteX4" fmla="*/ 226542 w 570736"/>
              <a:gd name="connsiteY4" fmla="*/ 0 h 359681"/>
              <a:gd name="connsiteX5" fmla="*/ 317384 w 570736"/>
              <a:gd name="connsiteY5" fmla="*/ 0 h 359681"/>
              <a:gd name="connsiteX6" fmla="*/ 570736 w 570736"/>
              <a:gd name="connsiteY6" fmla="*/ 0 h 359681"/>
              <a:gd name="connsiteX7" fmla="*/ 570736 w 570736"/>
              <a:gd name="connsiteY7" fmla="*/ 359681 h 359681"/>
              <a:gd name="connsiteX8" fmla="*/ 281534 w 570736"/>
              <a:gd name="connsiteY8" fmla="*/ 359681 h 359681"/>
              <a:gd name="connsiteX9" fmla="*/ 226352 w 570736"/>
              <a:gd name="connsiteY9" fmla="*/ 359681 h 359681"/>
              <a:gd name="connsiteX10" fmla="*/ 90842 w 570736"/>
              <a:gd name="connsiteY10" fmla="*/ 359681 h 359681"/>
              <a:gd name="connsiteX11" fmla="*/ 59152 w 570736"/>
              <a:gd name="connsiteY11" fmla="*/ 359681 h 359681"/>
              <a:gd name="connsiteX12" fmla="*/ 0 w 570736"/>
              <a:gd name="connsiteY12" fmla="*/ 359681 h 359681"/>
              <a:gd name="connsiteX13" fmla="*/ 226352 w 570736"/>
              <a:gd name="connsiteY13" fmla="*/ 302 h 359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0736" h="359681">
                <a:moveTo>
                  <a:pt x="226352" y="144532"/>
                </a:moveTo>
                <a:lnTo>
                  <a:pt x="224249" y="147871"/>
                </a:lnTo>
                <a:lnTo>
                  <a:pt x="226352" y="147871"/>
                </a:lnTo>
                <a:close/>
                <a:moveTo>
                  <a:pt x="226352" y="0"/>
                </a:moveTo>
                <a:lnTo>
                  <a:pt x="226542" y="0"/>
                </a:lnTo>
                <a:lnTo>
                  <a:pt x="317384" y="0"/>
                </a:lnTo>
                <a:lnTo>
                  <a:pt x="570736" y="0"/>
                </a:lnTo>
                <a:lnTo>
                  <a:pt x="570736" y="359681"/>
                </a:lnTo>
                <a:lnTo>
                  <a:pt x="281534" y="359681"/>
                </a:lnTo>
                <a:lnTo>
                  <a:pt x="226352" y="359681"/>
                </a:lnTo>
                <a:lnTo>
                  <a:pt x="90842" y="359681"/>
                </a:lnTo>
                <a:lnTo>
                  <a:pt x="59152" y="359681"/>
                </a:lnTo>
                <a:lnTo>
                  <a:pt x="0" y="359681"/>
                </a:lnTo>
                <a:lnTo>
                  <a:pt x="226352" y="3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013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32960" y="8843835"/>
            <a:ext cx="247952" cy="2112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450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29770F-637C-3B98-3987-150F75AD50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17204" y="8655585"/>
            <a:ext cx="806126" cy="45705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6440A46-29F5-8E01-1BB4-747210B9D877}"/>
              </a:ext>
            </a:extLst>
          </p:cNvPr>
          <p:cNvGrpSpPr/>
          <p:nvPr userDrawn="1"/>
        </p:nvGrpSpPr>
        <p:grpSpPr>
          <a:xfrm>
            <a:off x="0" y="1"/>
            <a:ext cx="430449" cy="730200"/>
            <a:chOff x="-1" y="0"/>
            <a:chExt cx="765243" cy="715789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D7D6B05-0867-1BD6-8DD3-D914752DF988}"/>
                </a:ext>
              </a:extLst>
            </p:cNvPr>
            <p:cNvSpPr/>
            <p:nvPr userDrawn="1"/>
          </p:nvSpPr>
          <p:spPr>
            <a:xfrm rot="10800000">
              <a:off x="79211" y="0"/>
              <a:ext cx="686031" cy="715789"/>
            </a:xfrm>
            <a:custGeom>
              <a:avLst/>
              <a:gdLst>
                <a:gd name="connsiteX0" fmla="*/ 226542 w 317384"/>
                <a:gd name="connsiteY0" fmla="*/ 0 h 359681"/>
                <a:gd name="connsiteX1" fmla="*/ 317384 w 317384"/>
                <a:gd name="connsiteY1" fmla="*/ 0 h 359681"/>
                <a:gd name="connsiteX2" fmla="*/ 90842 w 317384"/>
                <a:gd name="connsiteY2" fmla="*/ 359681 h 359681"/>
                <a:gd name="connsiteX3" fmla="*/ 0 w 317384"/>
                <a:gd name="connsiteY3" fmla="*/ 359681 h 35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384" h="359681">
                  <a:moveTo>
                    <a:pt x="226542" y="0"/>
                  </a:moveTo>
                  <a:lnTo>
                    <a:pt x="317384" y="0"/>
                  </a:lnTo>
                  <a:lnTo>
                    <a:pt x="90842" y="359681"/>
                  </a:lnTo>
                  <a:lnTo>
                    <a:pt x="0" y="3596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788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C4E972C-1086-EA13-80AA-B45088870DA2}"/>
                </a:ext>
              </a:extLst>
            </p:cNvPr>
            <p:cNvSpPr/>
            <p:nvPr userDrawn="1"/>
          </p:nvSpPr>
          <p:spPr>
            <a:xfrm rot="10800000">
              <a:off x="-1" y="0"/>
              <a:ext cx="599520" cy="715788"/>
            </a:xfrm>
            <a:custGeom>
              <a:avLst/>
              <a:gdLst>
                <a:gd name="connsiteX0" fmla="*/ 607349 w 744216"/>
                <a:gd name="connsiteY0" fmla="*/ 365296 h 888546"/>
                <a:gd name="connsiteX1" fmla="*/ 607349 w 744216"/>
                <a:gd name="connsiteY1" fmla="*/ 357048 h 888546"/>
                <a:gd name="connsiteX2" fmla="*/ 601706 w 744216"/>
                <a:gd name="connsiteY2" fmla="*/ 365296 h 888546"/>
                <a:gd name="connsiteX3" fmla="*/ 744216 w 744216"/>
                <a:gd name="connsiteY3" fmla="*/ 888546 h 888546"/>
                <a:gd name="connsiteX4" fmla="*/ 607349 w 744216"/>
                <a:gd name="connsiteY4" fmla="*/ 888546 h 888546"/>
                <a:gd name="connsiteX5" fmla="*/ 243748 w 744216"/>
                <a:gd name="connsiteY5" fmla="*/ 888546 h 888546"/>
                <a:gd name="connsiteX6" fmla="*/ 158717 w 744216"/>
                <a:gd name="connsiteY6" fmla="*/ 888546 h 888546"/>
                <a:gd name="connsiteX7" fmla="*/ 0 w 744216"/>
                <a:gd name="connsiteY7" fmla="*/ 888546 h 888546"/>
                <a:gd name="connsiteX8" fmla="*/ 607349 w 744216"/>
                <a:gd name="connsiteY8" fmla="*/ 746 h 888546"/>
                <a:gd name="connsiteX9" fmla="*/ 607349 w 744216"/>
                <a:gd name="connsiteY9" fmla="*/ 0 h 888546"/>
                <a:gd name="connsiteX10" fmla="*/ 607859 w 744216"/>
                <a:gd name="connsiteY10" fmla="*/ 0 h 888546"/>
                <a:gd name="connsiteX11" fmla="*/ 744216 w 744216"/>
                <a:gd name="connsiteY11" fmla="*/ 0 h 8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4216" h="888546">
                  <a:moveTo>
                    <a:pt x="607349" y="365296"/>
                  </a:moveTo>
                  <a:lnTo>
                    <a:pt x="607349" y="357048"/>
                  </a:lnTo>
                  <a:lnTo>
                    <a:pt x="601706" y="365296"/>
                  </a:lnTo>
                  <a:close/>
                  <a:moveTo>
                    <a:pt x="744216" y="888546"/>
                  </a:moveTo>
                  <a:lnTo>
                    <a:pt x="607349" y="888546"/>
                  </a:lnTo>
                  <a:lnTo>
                    <a:pt x="243748" y="888546"/>
                  </a:lnTo>
                  <a:lnTo>
                    <a:pt x="158717" y="888546"/>
                  </a:lnTo>
                  <a:lnTo>
                    <a:pt x="0" y="888546"/>
                  </a:lnTo>
                  <a:lnTo>
                    <a:pt x="607349" y="746"/>
                  </a:lnTo>
                  <a:lnTo>
                    <a:pt x="607349" y="0"/>
                  </a:lnTo>
                  <a:lnTo>
                    <a:pt x="607859" y="0"/>
                  </a:lnTo>
                  <a:lnTo>
                    <a:pt x="744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sz="1013"/>
            </a:p>
          </p:txBody>
        </p:sp>
      </p:grpSp>
      <p:sp>
        <p:nvSpPr>
          <p:cNvPr id="3" name="Google Shape;150;p40">
            <a:extLst>
              <a:ext uri="{FF2B5EF4-FFF2-40B4-BE49-F238E27FC236}">
                <a16:creationId xmlns:a16="http://schemas.microsoft.com/office/drawing/2014/main" id="{82CB2677-C0AD-BE7B-F040-9207D032A96C}"/>
              </a:ext>
            </a:extLst>
          </p:cNvPr>
          <p:cNvSpPr txBox="1"/>
          <p:nvPr userDrawn="1"/>
        </p:nvSpPr>
        <p:spPr>
          <a:xfrm>
            <a:off x="68205" y="8964847"/>
            <a:ext cx="2357438" cy="124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183" rIns="0" bIns="27183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en-US" sz="450" b="0" u="none" strike="noStrike" cap="none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©2023 TRANSCELERATE BIOPHARMA INC., ALL RIGHTS RESERVED. </a:t>
            </a:r>
            <a:endParaRPr lang="en-US" sz="1013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87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3" r:id="rId2"/>
    <p:sldLayoutId id="2147483688" r:id="rId3"/>
    <p:sldLayoutId id="2147483697" r:id="rId4"/>
    <p:sldLayoutId id="2147483693" r:id="rId5"/>
    <p:sldLayoutId id="2147483695" r:id="rId6"/>
    <p:sldLayoutId id="2147483696" r:id="rId7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0" lang="en-US" sz="1575" b="1" i="0" u="none" strike="noStrike" kern="1200" cap="none" spc="0" normalizeH="0" baseline="0">
          <a:ln>
            <a:noFill/>
          </a:ln>
          <a:solidFill>
            <a:srgbClr val="575757"/>
          </a:solidFill>
          <a:effectLst/>
          <a:uLnTx/>
          <a:uFillTx/>
          <a:latin typeface="+mj-lt"/>
          <a:ea typeface="+mn-ea"/>
          <a:cs typeface="Calibri Light" panose="020F0302020204030204" pitchFamily="34" charset="0"/>
        </a:defRPr>
      </a:lvl1pPr>
    </p:titleStyle>
    <p:bodyStyle>
      <a:lvl1pPr marL="102870" indent="-102870" algn="l" defTabSz="514350" rtl="0" eaLnBrk="1" latinLnBrk="0" hangingPunct="1">
        <a:lnSpc>
          <a:spcPct val="90000"/>
        </a:lnSpc>
        <a:spcBef>
          <a:spcPct val="0"/>
        </a:spcBef>
        <a:spcAft>
          <a:spcPts val="338"/>
        </a:spcAft>
        <a:buClr>
          <a:schemeClr val="accent1"/>
        </a:buClr>
        <a:buFont typeface="Arial" panose="020B0604020202020204" pitchFamily="34" charset="0"/>
        <a:buChar char="•"/>
        <a:tabLst/>
        <a:defRPr kumimoji="0" lang="en-US" sz="788" b="0" i="0" u="none" strike="noStrike" kern="1200" cap="none" spc="0" normalizeH="0" baseline="0" dirty="0">
          <a:ln>
            <a:noFill/>
          </a:ln>
          <a:solidFill>
            <a:srgbClr val="575757"/>
          </a:solidFill>
          <a:effectLst/>
          <a:uLnTx/>
          <a:uFillTx/>
          <a:latin typeface="+mn-lt"/>
          <a:ea typeface="+mn-ea"/>
          <a:cs typeface="Calibri Light" panose="020F0302020204030204" pitchFamily="34" charset="0"/>
        </a:defRPr>
      </a:lvl1pPr>
      <a:lvl2pPr marL="205740" indent="-102870" algn="l" defTabSz="514350" rtl="0" eaLnBrk="1" latinLnBrk="0" hangingPunct="1">
        <a:lnSpc>
          <a:spcPct val="90000"/>
        </a:lnSpc>
        <a:spcBef>
          <a:spcPct val="0"/>
        </a:spcBef>
        <a:spcAft>
          <a:spcPts val="338"/>
        </a:spcAft>
        <a:buClr>
          <a:schemeClr val="accent1"/>
        </a:buClr>
        <a:buFont typeface="Arial" panose="020B0604020202020204" pitchFamily="34" charset="0"/>
        <a:buChar char="•"/>
        <a:tabLst/>
        <a:defRPr kumimoji="0" lang="en-US" sz="788" b="0" i="0" u="none" strike="noStrike" kern="1200" cap="none" spc="0" normalizeH="0" baseline="0" dirty="0">
          <a:ln>
            <a:noFill/>
          </a:ln>
          <a:solidFill>
            <a:srgbClr val="575757"/>
          </a:solidFill>
          <a:effectLst/>
          <a:uLnTx/>
          <a:uFillTx/>
          <a:latin typeface="+mn-lt"/>
          <a:ea typeface="+mn-ea"/>
          <a:cs typeface="Calibri Light" panose="020F0302020204030204" pitchFamily="34" charset="0"/>
        </a:defRPr>
      </a:lvl2pPr>
      <a:lvl3pPr marL="308610" indent="-102870" algn="l" defTabSz="514350" rtl="0" eaLnBrk="1" latinLnBrk="0" hangingPunct="1">
        <a:lnSpc>
          <a:spcPct val="90000"/>
        </a:lnSpc>
        <a:spcBef>
          <a:spcPct val="0"/>
        </a:spcBef>
        <a:spcAft>
          <a:spcPts val="338"/>
        </a:spcAft>
        <a:buClr>
          <a:schemeClr val="accent1"/>
        </a:buClr>
        <a:buFont typeface="Arial" panose="020B0604020202020204" pitchFamily="34" charset="0"/>
        <a:buChar char="•"/>
        <a:defRPr kumimoji="0" lang="en-US" sz="788" b="0" i="0" u="none" strike="noStrike" kern="1200" cap="none" spc="0" normalizeH="0" baseline="0" dirty="0">
          <a:ln>
            <a:noFill/>
          </a:ln>
          <a:solidFill>
            <a:srgbClr val="575757"/>
          </a:solidFill>
          <a:effectLst/>
          <a:uLnTx/>
          <a:uFillTx/>
          <a:latin typeface="+mn-lt"/>
          <a:ea typeface="+mn-ea"/>
          <a:cs typeface="Calibri Light" panose="020F0302020204030204" pitchFamily="34" charset="0"/>
        </a:defRPr>
      </a:lvl3pPr>
      <a:lvl4pPr marL="411480" indent="-102870" algn="l" defTabSz="514350" rtl="0" eaLnBrk="1" latinLnBrk="0" hangingPunct="1">
        <a:lnSpc>
          <a:spcPct val="90000"/>
        </a:lnSpc>
        <a:spcBef>
          <a:spcPct val="0"/>
        </a:spcBef>
        <a:spcAft>
          <a:spcPts val="338"/>
        </a:spcAft>
        <a:buClr>
          <a:schemeClr val="accent1"/>
        </a:buClr>
        <a:buFont typeface="Arial" panose="020B0604020202020204" pitchFamily="34" charset="0"/>
        <a:buChar char="•"/>
        <a:defRPr kumimoji="0" lang="en-US" sz="788" b="0" i="0" u="none" strike="noStrike" kern="1200" cap="none" spc="0" normalizeH="0" baseline="0" dirty="0">
          <a:ln>
            <a:noFill/>
          </a:ln>
          <a:solidFill>
            <a:srgbClr val="575757"/>
          </a:solidFill>
          <a:effectLst/>
          <a:uLnTx/>
          <a:uFillTx/>
          <a:latin typeface="+mn-lt"/>
          <a:ea typeface="+mn-ea"/>
          <a:cs typeface="Calibri Light" panose="020F0302020204030204" pitchFamily="34" charset="0"/>
        </a:defRPr>
      </a:lvl4pPr>
      <a:lvl5pPr marL="514350" indent="-102870" algn="l" defTabSz="514350" rtl="0" eaLnBrk="1" latinLnBrk="0" hangingPunct="1">
        <a:lnSpc>
          <a:spcPct val="90000"/>
        </a:lnSpc>
        <a:spcBef>
          <a:spcPct val="0"/>
        </a:spcBef>
        <a:spcAft>
          <a:spcPts val="338"/>
        </a:spcAft>
        <a:buClr>
          <a:schemeClr val="accent1"/>
        </a:buClr>
        <a:buFont typeface="Arial" panose="020B0604020202020204" pitchFamily="34" charset="0"/>
        <a:buChar char="•"/>
        <a:defRPr kumimoji="0" lang="en-US" sz="788" b="0" i="0" u="none" strike="noStrike" kern="1200" cap="none" spc="0" normalizeH="0" baseline="0" dirty="0">
          <a:ln>
            <a:noFill/>
          </a:ln>
          <a:solidFill>
            <a:srgbClr val="575757"/>
          </a:solidFill>
          <a:effectLst/>
          <a:uLnTx/>
          <a:uFillTx/>
          <a:latin typeface="+mn-lt"/>
          <a:ea typeface="+mn-ea"/>
          <a:cs typeface="Calibri Light" panose="020F030202020403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480">
          <p15:clr>
            <a:srgbClr val="F26B43"/>
          </p15:clr>
        </p15:guide>
        <p15:guide id="3" pos="7272">
          <p15:clr>
            <a:srgbClr val="F26B43"/>
          </p15:clr>
        </p15:guide>
        <p15:guide id="4" orient="horz" pos="2016">
          <p15:clr>
            <a:srgbClr val="F26B43"/>
          </p15:clr>
        </p15:guide>
        <p15:guide id="5" orient="horz" pos="3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A7A20-EE3B-89B5-00DD-6B5925956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jumping off a stack of papers&#10;&#10;AI-generated content may be incorrect.">
            <a:extLst>
              <a:ext uri="{FF2B5EF4-FFF2-40B4-BE49-F238E27FC236}">
                <a16:creationId xmlns:a16="http://schemas.microsoft.com/office/drawing/2014/main" id="{04E00B80-C35A-D544-48A2-BC9C61CDD7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" t="11193" b="38932"/>
          <a:stretch>
            <a:fillRect/>
          </a:stretch>
        </p:blipFill>
        <p:spPr>
          <a:xfrm>
            <a:off x="9423" y="439615"/>
            <a:ext cx="6853262" cy="342048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C2578E-0B00-29D3-3A8C-C79ACD4B2A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90B0E-2867-1C5E-5929-4706E0BE3B3B}"/>
              </a:ext>
            </a:extLst>
          </p:cNvPr>
          <p:cNvSpPr txBox="1"/>
          <p:nvPr/>
        </p:nvSpPr>
        <p:spPr>
          <a:xfrm>
            <a:off x="10987" y="4351610"/>
            <a:ext cx="6857999" cy="40722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127000"/>
          </a:effectLst>
        </p:spPr>
        <p:txBody>
          <a:bodyPr wrap="square" lIns="182880" tIns="182880" rIns="182880" bIns="182880">
            <a:noAutofit/>
          </a:bodyPr>
          <a:lstStyle/>
          <a:p>
            <a:pPr algn="ctr">
              <a:spcAft>
                <a:spcPts val="128"/>
              </a:spcAft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Instructions to Novartis Location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F9A6D0-0E28-17E1-47E4-1851013AC2C9}"/>
              </a:ext>
            </a:extLst>
          </p:cNvPr>
          <p:cNvSpPr txBox="1"/>
          <p:nvPr/>
        </p:nvSpPr>
        <p:spPr>
          <a:xfrm>
            <a:off x="-3724" y="441434"/>
            <a:ext cx="686172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FFFF00">
                      <a:alpha val="43000"/>
                    </a:srgbClr>
                  </a:outerShdw>
                </a:effectLst>
              </a:rPr>
              <a:t>TransCelerate Digital Data Flow (DDF)</a:t>
            </a:r>
          </a:p>
          <a:p>
            <a:pPr algn="ctr">
              <a:spcAft>
                <a:spcPts val="600"/>
              </a:spcAft>
            </a:pPr>
            <a:r>
              <a:rPr lang="en-US" sz="4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FFFF00">
                      <a:alpha val="43000"/>
                    </a:srgbClr>
                  </a:outerShdw>
                </a:effectLst>
              </a:rPr>
              <a:t>Mission Possible!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8073F1-13C8-10C6-F3C1-F909A2E49B1C}"/>
              </a:ext>
            </a:extLst>
          </p:cNvPr>
          <p:cNvSpPr txBox="1"/>
          <p:nvPr/>
        </p:nvSpPr>
        <p:spPr>
          <a:xfrm>
            <a:off x="0" y="8506672"/>
            <a:ext cx="505284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TransCelerate does not endorse, certify or recommend any solution provider or product. All adoption or use of any solution, deliverable, standard, technology, product, or vendor is purely voluntary.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03B88F-4A57-C228-6151-00EBB4BE32DA}"/>
              </a:ext>
            </a:extLst>
          </p:cNvPr>
          <p:cNvSpPr txBox="1"/>
          <p:nvPr/>
        </p:nvSpPr>
        <p:spPr>
          <a:xfrm>
            <a:off x="-8043" y="3852974"/>
            <a:ext cx="6876869" cy="498636"/>
          </a:xfrm>
          <a:prstGeom prst="rect">
            <a:avLst/>
          </a:prstGeom>
          <a:solidFill>
            <a:srgbClr val="00AEEF"/>
          </a:solidFill>
          <a:ln w="28575"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approaches for protocol digitalization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7BB5D-B2CC-823B-B2C0-1BCF1BF04EF1}"/>
              </a:ext>
            </a:extLst>
          </p:cNvPr>
          <p:cNvSpPr txBox="1"/>
          <p:nvPr/>
        </p:nvSpPr>
        <p:spPr>
          <a:xfrm>
            <a:off x="4243239" y="2695554"/>
            <a:ext cx="2467021" cy="369332"/>
          </a:xfrm>
          <a:prstGeom prst="rect">
            <a:avLst/>
          </a:prstGeom>
          <a:solidFill>
            <a:srgbClr val="FFFFFF">
              <a:alpha val="25098"/>
            </a:srgbClr>
          </a:solidFill>
          <a:effectLst>
            <a:softEdge rad="63500"/>
          </a:effec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r">
              <a:defRPr sz="12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>
                <a:effectLst>
                  <a:outerShdw blurRad="38100" dist="76200" dir="2700000" algn="tl">
                    <a:srgbClr val="000000">
                      <a:alpha val="43137"/>
                    </a:srgbClr>
                  </a:outerShdw>
                </a:effectLst>
              </a:rPr>
              <a:t>Hosted by Novartis</a:t>
            </a:r>
          </a:p>
          <a:p>
            <a:r>
              <a:rPr lang="en-US" dirty="0">
                <a:effectLst>
                  <a:outerShdw blurRad="38100" dist="76200" dir="2700000" algn="tl">
                    <a:srgbClr val="000000">
                      <a:alpha val="43137"/>
                    </a:srgbClr>
                  </a:outerShdw>
                </a:effectLst>
              </a:rPr>
              <a:t>In East Hanover, New Jersey, USA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9EBD8-4B87-9005-00E6-4BF37FE7BAC0}"/>
              </a:ext>
            </a:extLst>
          </p:cNvPr>
          <p:cNvSpPr txBox="1"/>
          <p:nvPr/>
        </p:nvSpPr>
        <p:spPr>
          <a:xfrm>
            <a:off x="5083213" y="3079545"/>
            <a:ext cx="1627047" cy="738664"/>
          </a:xfrm>
          <a:prstGeom prst="rect">
            <a:avLst/>
          </a:prstGeom>
          <a:solidFill>
            <a:srgbClr val="FFFFFF">
              <a:alpha val="25098"/>
            </a:srgbClr>
          </a:solidFill>
          <a:effectLst>
            <a:softEdge rad="63500"/>
          </a:effectLst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b="1" i="1" dirty="0">
                <a:solidFill>
                  <a:srgbClr val="FFFFFF"/>
                </a:solidFill>
                <a:effectLst>
                  <a:outerShdw blurRad="38100" dist="76200" dir="2700000" algn="tl">
                    <a:srgbClr val="000000">
                      <a:alpha val="43137"/>
                    </a:srgbClr>
                  </a:outerShdw>
                </a:effectLst>
              </a:rPr>
              <a:t>September 24, 2025</a:t>
            </a:r>
          </a:p>
          <a:p>
            <a:pPr algn="r"/>
            <a:r>
              <a:rPr lang="en-US" sz="1200" b="1" i="1" dirty="0">
                <a:solidFill>
                  <a:srgbClr val="FFFFFF"/>
                </a:solidFill>
                <a:effectLst>
                  <a:outerShdw blurRad="38100" dist="76200" dir="2700000" algn="tl">
                    <a:srgbClr val="000000">
                      <a:alpha val="43137"/>
                    </a:srgbClr>
                  </a:outerShdw>
                </a:effectLst>
              </a:rPr>
              <a:t>8:30 AM – 5:00 PM EDT</a:t>
            </a:r>
          </a:p>
          <a:p>
            <a:pPr algn="r"/>
            <a:r>
              <a:rPr lang="en-US" sz="1200" b="1" i="1" dirty="0">
                <a:solidFill>
                  <a:srgbClr val="FFFFFF"/>
                </a:solidFill>
                <a:effectLst>
                  <a:outerShdw blurRad="38100" dist="76200" dir="2700000" algn="tl">
                    <a:srgbClr val="000000">
                      <a:alpha val="43137"/>
                    </a:srgbClr>
                  </a:outerShdw>
                </a:effectLst>
              </a:rPr>
              <a:t>September 25, 2025</a:t>
            </a:r>
          </a:p>
          <a:p>
            <a:pPr algn="r"/>
            <a:r>
              <a:rPr lang="en-US" sz="1200" b="1" i="1" dirty="0">
                <a:solidFill>
                  <a:srgbClr val="FFFFFF"/>
                </a:solidFill>
                <a:effectLst>
                  <a:outerShdw blurRad="38100" dist="76200" dir="2700000" algn="tl">
                    <a:srgbClr val="000000">
                      <a:alpha val="43137"/>
                    </a:srgbClr>
                  </a:outerShdw>
                </a:effectLst>
              </a:rPr>
              <a:t>9:00 AM – 2:45 PM EDT</a:t>
            </a:r>
          </a:p>
        </p:txBody>
      </p:sp>
    </p:spTree>
    <p:extLst>
      <p:ext uri="{BB962C8B-B14F-4D97-AF65-F5344CB8AC3E}">
        <p14:creationId xmlns:p14="http://schemas.microsoft.com/office/powerpoint/2010/main" val="172232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41279-C9EF-5372-2273-B6F562D0A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011014-42A5-3E60-105B-39510E763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08392"/>
              </p:ext>
            </p:extLst>
          </p:nvPr>
        </p:nvGraphicFramePr>
        <p:xfrm>
          <a:off x="100274" y="511520"/>
          <a:ext cx="6683400" cy="536287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556408">
                  <a:extLst>
                    <a:ext uri="{9D8B030D-6E8A-4147-A177-3AD203B41FA5}">
                      <a16:colId xmlns:a16="http://schemas.microsoft.com/office/drawing/2014/main" val="3140407179"/>
                    </a:ext>
                  </a:extLst>
                </a:gridCol>
                <a:gridCol w="917185">
                  <a:extLst>
                    <a:ext uri="{9D8B030D-6E8A-4147-A177-3AD203B41FA5}">
                      <a16:colId xmlns:a16="http://schemas.microsoft.com/office/drawing/2014/main" val="2969958724"/>
                    </a:ext>
                  </a:extLst>
                </a:gridCol>
                <a:gridCol w="4209807">
                  <a:extLst>
                    <a:ext uri="{9D8B030D-6E8A-4147-A177-3AD203B41FA5}">
                      <a16:colId xmlns:a16="http://schemas.microsoft.com/office/drawing/2014/main" val="605746186"/>
                    </a:ext>
                  </a:extLst>
                </a:gridCol>
              </a:tblGrid>
              <a:tr h="2570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Time (EDT)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5E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Day 1 topics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5E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797712"/>
                  </a:ext>
                </a:extLst>
              </a:tr>
              <a:tr h="257059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kern="1200" dirty="0">
                          <a:solidFill>
                            <a:schemeClr val="tx2"/>
                          </a:solidFill>
                          <a:effectLst/>
                        </a:rPr>
                        <a:t>8:30 </a:t>
                      </a: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</a:rPr>
                        <a:t>–</a:t>
                      </a:r>
                      <a:r>
                        <a:rPr lang="en-GB" sz="1200" b="1" kern="1200" dirty="0">
                          <a:solidFill>
                            <a:schemeClr val="tx2"/>
                          </a:solidFill>
                          <a:effectLst/>
                        </a:rPr>
                        <a:t> 9:00 AM</a:t>
                      </a:r>
                      <a:endParaRPr lang="en-GB" sz="12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Times New Roman"/>
                        </a:rPr>
                        <a:t>Welcome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476622"/>
                  </a:ext>
                </a:extLst>
              </a:tr>
              <a:tr h="300917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9:00 – 10:00 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About Digital Data Flow (DDF)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DDF overview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USDM updates via CDISC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Protocol digitalization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63495"/>
                  </a:ext>
                </a:extLst>
              </a:tr>
              <a:tr h="292838">
                <a:tc gridSpan="3"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10:00 – 10:15 AM: Morning break</a:t>
                      </a:r>
                      <a:endParaRPr lang="en-GB" sz="1200" b="1" i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R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117818"/>
                  </a:ext>
                </a:extLst>
              </a:tr>
              <a:tr h="292838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</a:rPr>
                        <a:t>10:15 – 11:30 AM</a:t>
                      </a:r>
                    </a:p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kern="1200" dirty="0">
                          <a:solidFill>
                            <a:schemeClr val="tx2"/>
                          </a:solidFill>
                          <a:effectLst/>
                        </a:rPr>
                        <a:t>16:15 – 17:30 CEST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200" b="1" kern="1200" dirty="0">
                          <a:solidFill>
                            <a:schemeClr val="tx2"/>
                          </a:solidFill>
                          <a:effectLst/>
                        </a:rPr>
                        <a:t>                         Adoption stories and Q&amp;A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794971"/>
                  </a:ext>
                </a:extLst>
              </a:tr>
              <a:tr h="292838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</a:rPr>
                        <a:t>11:30 – 12:00 PM</a:t>
                      </a:r>
                      <a:endParaRPr lang="en-GB" sz="12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GB" sz="1200" b="1" kern="1200" dirty="0">
                          <a:solidFill>
                            <a:schemeClr val="tx2"/>
                          </a:solidFill>
                          <a:effectLst/>
                        </a:rPr>
                        <a:t>Use case overview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88879"/>
                  </a:ext>
                </a:extLst>
              </a:tr>
              <a:tr h="256999">
                <a:tc gridSpan="3"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12:00 PM – 1:00 PM: Networking lunch </a:t>
                      </a:r>
                      <a:endParaRPr lang="en-GB" sz="1200" b="1" i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1">
                          <a:effectLst/>
                          <a:latin typeface="+mn-lt"/>
                        </a:rPr>
                        <a:t>LUNCH 12:30-1:15PM </a:t>
                      </a:r>
                      <a:r>
                        <a:rPr lang="en-GB" sz="1200" b="0" i="1">
                          <a:effectLst/>
                          <a:latin typeface="+mn-lt"/>
                        </a:rPr>
                        <a:t>(opens at 12:15)</a:t>
                      </a:r>
                      <a:endParaRPr lang="en-GB" sz="1200" i="1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5810" marR="45810" marT="45810" marB="45810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73946"/>
                  </a:ext>
                </a:extLst>
              </a:tr>
              <a:tr h="3051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</a:rPr>
                        <a:t>1:00 – 2:10 PM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Panel Breakout Sessions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Change Management Strategy and Approach for Protocol Digitalization: Considerations Across Assessment, Planning and Implementation</a:t>
                      </a:r>
                    </a:p>
                    <a:p>
                      <a:pPr marL="285750" indent="-285750"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DDF from Ideation to Implementation: Developing Capabilities to Realize the Vision of Protocol Digitalization</a:t>
                      </a:r>
                    </a:p>
                    <a:p>
                      <a:pPr marL="285750" indent="-285750"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AI in Protocol Digitalization: Leveraging Artificial Intelligence to Enhance Trial Design and Execution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413333"/>
                  </a:ext>
                </a:extLst>
              </a:tr>
              <a:tr h="256999">
                <a:tc gridSpan="3"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200" b="1" kern="1200" dirty="0">
                          <a:solidFill>
                            <a:schemeClr val="tx1"/>
                          </a:solidFill>
                          <a:effectLst/>
                        </a:rPr>
                        <a:t>2:10 – 2:25 PM: Afternoon break</a:t>
                      </a:r>
                      <a:endParaRPr lang="en-GB" sz="12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i="1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Break (20mins)</a:t>
                      </a:r>
                      <a:endParaRPr lang="en-GB" sz="1200" i="1">
                        <a:solidFill>
                          <a:schemeClr val="tx2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810" marR="45810" marT="45810" marB="45810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105113"/>
                  </a:ext>
                </a:extLst>
              </a:tr>
              <a:tr h="281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2"/>
                          </a:solidFill>
                          <a:effectLst/>
                        </a:rPr>
                        <a:t>2:25 – 3:00 PM 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</a:rPr>
                        <a:t>Breakout session briefing</a:t>
                      </a:r>
                      <a:endParaRPr lang="en-GB" sz="1200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485891"/>
                  </a:ext>
                </a:extLst>
              </a:tr>
              <a:tr h="281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2"/>
                          </a:solidFill>
                          <a:effectLst/>
                        </a:rPr>
                        <a:t>3:00 – 3:30 PM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GB" sz="1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Day 2 preview and close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622497"/>
                  </a:ext>
                </a:extLst>
              </a:tr>
              <a:tr h="2819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2"/>
                          </a:solidFill>
                          <a:effectLst/>
                        </a:rPr>
                        <a:t>3:30 – 5:00 PM 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indent="0" algn="l" defTabSz="51435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Mix and mingle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86398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8A6A38B-EE1A-50F8-EAA1-E18EAD06181E}"/>
              </a:ext>
            </a:extLst>
          </p:cNvPr>
          <p:cNvSpPr/>
          <p:nvPr/>
        </p:nvSpPr>
        <p:spPr>
          <a:xfrm>
            <a:off x="1658094" y="2296803"/>
            <a:ext cx="1078174" cy="204717"/>
          </a:xfrm>
          <a:prstGeom prst="rect">
            <a:avLst/>
          </a:prstGeom>
          <a:solidFill>
            <a:srgbClr val="FA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Livestream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05DE8-0C01-C5E9-505E-18DAE0237858}"/>
              </a:ext>
            </a:extLst>
          </p:cNvPr>
          <p:cNvSpPr txBox="1"/>
          <p:nvPr/>
        </p:nvSpPr>
        <p:spPr>
          <a:xfrm>
            <a:off x="172468" y="112322"/>
            <a:ext cx="466566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entury Gothic Regular"/>
                <a:ea typeface="+mn-ea"/>
                <a:cs typeface="+mn-cs"/>
              </a:rPr>
              <a:t>DDF Mission Possible Agenda – United States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1A7275-BB8C-921B-BA49-AD886541D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824910"/>
              </p:ext>
            </p:extLst>
          </p:nvPr>
        </p:nvGraphicFramePr>
        <p:xfrm>
          <a:off x="100274" y="5981647"/>
          <a:ext cx="6683400" cy="293355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556408">
                  <a:extLst>
                    <a:ext uri="{9D8B030D-6E8A-4147-A177-3AD203B41FA5}">
                      <a16:colId xmlns:a16="http://schemas.microsoft.com/office/drawing/2014/main" val="3140407179"/>
                    </a:ext>
                  </a:extLst>
                </a:gridCol>
                <a:gridCol w="5126992">
                  <a:extLst>
                    <a:ext uri="{9D8B030D-6E8A-4147-A177-3AD203B41FA5}">
                      <a16:colId xmlns:a16="http://schemas.microsoft.com/office/drawing/2014/main" val="2969958724"/>
                    </a:ext>
                  </a:extLst>
                </a:gridCol>
              </a:tblGrid>
              <a:tr h="2744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Time (EDT)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5E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Day 2 topics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5E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797712"/>
                  </a:ext>
                </a:extLst>
              </a:tr>
              <a:tr h="274479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kern="1200" dirty="0">
                          <a:solidFill>
                            <a:schemeClr val="tx2"/>
                          </a:solidFill>
                          <a:effectLst/>
                        </a:rPr>
                        <a:t>9:00 </a:t>
                      </a: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</a:rPr>
                        <a:t>–</a:t>
                      </a:r>
                      <a:r>
                        <a:rPr lang="en-GB" sz="1200" b="1" kern="1200" dirty="0">
                          <a:solidFill>
                            <a:schemeClr val="tx2"/>
                          </a:solidFill>
                          <a:effectLst/>
                        </a:rPr>
                        <a:t> 9:15 AM</a:t>
                      </a:r>
                      <a:endParaRPr lang="en-GB" sz="12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Times New Roman"/>
                        </a:rPr>
                        <a:t>Introductions and recap</a:t>
                      </a:r>
                    </a:p>
                  </a:txBody>
                  <a:tcPr>
                    <a:lnR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476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9:15 – 10:15 AM</a:t>
                      </a:r>
                    </a:p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i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15:15 – 16:15 </a:t>
                      </a:r>
                      <a:r>
                        <a:rPr lang="en-US" sz="1200" b="0" i="1" kern="1200" dirty="0">
                          <a:solidFill>
                            <a:schemeClr val="tx2"/>
                          </a:solidFill>
                          <a:effectLst/>
                        </a:rPr>
                        <a:t>CEST</a:t>
                      </a:r>
                      <a:endParaRPr lang="en-GB" sz="1200" b="0" i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27113" indent="0"/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Protocol Digitalization: Catalyzing Connections to Accelerate Impact</a:t>
                      </a:r>
                    </a:p>
                  </a:txBody>
                  <a:tcPr>
                    <a:lnR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363495"/>
                  </a:ext>
                </a:extLst>
              </a:tr>
              <a:tr h="296023">
                <a:tc gridSpan="2"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10:15 – 10:30 AM: Morning break</a:t>
                      </a:r>
                      <a:endParaRPr lang="en-GB" sz="1200" b="1" i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R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117818"/>
                  </a:ext>
                </a:extLst>
              </a:tr>
              <a:tr h="250130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</a:rPr>
                        <a:t>10:30 – 11:30 AM</a:t>
                      </a:r>
                    </a:p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16:30 – 17:30 </a:t>
                      </a:r>
                      <a:r>
                        <a:rPr lang="en-US" sz="1200" b="0" i="1" kern="1200" dirty="0">
                          <a:solidFill>
                            <a:schemeClr val="tx2"/>
                          </a:solidFill>
                          <a:effectLst/>
                        </a:rPr>
                        <a:t>CEST</a:t>
                      </a:r>
                      <a:endParaRPr lang="en-GB" sz="1200" b="0" i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27113" indent="0"/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Learnings from Early Adopters 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794971"/>
                  </a:ext>
                </a:extLst>
              </a:tr>
              <a:tr h="274415">
                <a:tc gridSpan="2"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11:30 AM – 12:30 PM: Networking lunch </a:t>
                      </a:r>
                      <a:endParaRPr lang="en-GB" sz="1200" b="1" i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i="1">
                          <a:effectLst/>
                          <a:latin typeface="+mn-lt"/>
                        </a:rPr>
                        <a:t>LUNCH 12:30-1:15PM </a:t>
                      </a:r>
                      <a:r>
                        <a:rPr lang="en-GB" sz="1200" b="0" i="1">
                          <a:effectLst/>
                          <a:latin typeface="+mn-lt"/>
                        </a:rPr>
                        <a:t>(opens at 12:15)</a:t>
                      </a:r>
                      <a:endParaRPr lang="en-GB" sz="1200" i="1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5810" marR="45810" marT="45810" marB="45810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73946"/>
                  </a:ext>
                </a:extLst>
              </a:tr>
              <a:tr h="308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</a:rPr>
                        <a:t>12:30 – 1:15 PM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Vendor solution orientation</a:t>
                      </a:r>
                    </a:p>
                  </a:txBody>
                  <a:tcPr>
                    <a:lnR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13333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2"/>
                          </a:solidFill>
                          <a:effectLst/>
                        </a:rPr>
                        <a:t>1:15 – 2:15 PM 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Vendor poster visits</a:t>
                      </a:r>
                    </a:p>
                  </a:txBody>
                  <a:tcPr>
                    <a:lnR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485891"/>
                  </a:ext>
                </a:extLst>
              </a:tr>
              <a:tr h="2850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2"/>
                          </a:solidFill>
                          <a:effectLst/>
                        </a:rPr>
                        <a:t>2:15 – 2:45 PM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Action toolkit, survey, wrap up, and close</a:t>
                      </a:r>
                    </a:p>
                  </a:txBody>
                  <a:tcPr>
                    <a:lnR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62249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130E525-E14F-5EB3-F0AB-E8F4171B0D81}"/>
              </a:ext>
            </a:extLst>
          </p:cNvPr>
          <p:cNvSpPr/>
          <p:nvPr/>
        </p:nvSpPr>
        <p:spPr>
          <a:xfrm>
            <a:off x="1658094" y="6651506"/>
            <a:ext cx="1078174" cy="204717"/>
          </a:xfrm>
          <a:prstGeom prst="rect">
            <a:avLst/>
          </a:prstGeom>
          <a:solidFill>
            <a:srgbClr val="FA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Livestream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470CC-DE9F-039C-6268-FA0FFCC09631}"/>
              </a:ext>
            </a:extLst>
          </p:cNvPr>
          <p:cNvSpPr/>
          <p:nvPr/>
        </p:nvSpPr>
        <p:spPr>
          <a:xfrm>
            <a:off x="1658094" y="7423723"/>
            <a:ext cx="1078174" cy="204717"/>
          </a:xfrm>
          <a:prstGeom prst="rect">
            <a:avLst/>
          </a:prstGeom>
          <a:solidFill>
            <a:srgbClr val="FA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Livestream</a:t>
            </a:r>
          </a:p>
        </p:txBody>
      </p:sp>
    </p:spTree>
    <p:extLst>
      <p:ext uri="{BB962C8B-B14F-4D97-AF65-F5344CB8AC3E}">
        <p14:creationId xmlns:p14="http://schemas.microsoft.com/office/powerpoint/2010/main" val="2829640426"/>
      </p:ext>
    </p:extLst>
  </p:cSld>
  <p:clrMapOvr>
    <a:masterClrMapping/>
  </p:clrMapOvr>
</p:sld>
</file>

<file path=ppt/theme/theme1.xml><?xml version="1.0" encoding="utf-8"?>
<a:theme xmlns:a="http://schemas.openxmlformats.org/drawingml/2006/main" name="Transcelerate theme">
  <a:themeElements>
    <a:clrScheme name="Transcelerate 6">
      <a:dk1>
        <a:srgbClr val="575757"/>
      </a:dk1>
      <a:lt1>
        <a:srgbClr val="FFFFFF"/>
      </a:lt1>
      <a:dk2>
        <a:srgbClr val="145E99"/>
      </a:dk2>
      <a:lt2>
        <a:srgbClr val="E7E6E6"/>
      </a:lt2>
      <a:accent1>
        <a:srgbClr val="00AEEF"/>
      </a:accent1>
      <a:accent2>
        <a:srgbClr val="F35F1A"/>
      </a:accent2>
      <a:accent3>
        <a:srgbClr val="FAB324"/>
      </a:accent3>
      <a:accent4>
        <a:srgbClr val="FA8E23"/>
      </a:accent4>
      <a:accent5>
        <a:srgbClr val="BD3870"/>
      </a:accent5>
      <a:accent6>
        <a:srgbClr val="DF9041"/>
      </a:accent6>
      <a:hlink>
        <a:srgbClr val="BB4D38"/>
      </a:hlink>
      <a:folHlink>
        <a:srgbClr val="BB4D38"/>
      </a:folHlink>
    </a:clrScheme>
    <a:fontScheme name="Test">
      <a:majorFont>
        <a:latin typeface="Century Gothic Bold"/>
        <a:ea typeface=""/>
        <a:cs typeface=""/>
      </a:majorFont>
      <a:minorFont>
        <a:latin typeface="Century Gothic Regula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431346-b3cd-4241-813b-87ac3851561b">
      <Terms xmlns="http://schemas.microsoft.com/office/infopath/2007/PartnerControls"/>
    </lcf76f155ced4ddcb4097134ff3c332f>
    <Audience xmlns="23431346-b3cd-4241-813b-87ac3851561b" xsi:nil="true"/>
    <TaxCatchAll xmlns="1e6ce477-9493-4a39-9848-d11bef8e2276" xsi:nil="true"/>
    <_dlc_DocId xmlns="1e6ce477-9493-4a39-9848-d11bef8e2276">TRNSCLRT-1255232668-8671</_dlc_DocId>
    <_dlc_DocIdUrl xmlns="1e6ce477-9493-4a39-9848-d11bef8e2276">
      <Url>https://transceleratebiopharma.sharepoint.com/harmonization/_layouts/15/DocIdRedir.aspx?ID=TRNSCLRT-1255232668-8671</Url>
      <Description>TRNSCLRT-1255232668-8671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81FAE34F8D9B4CA1B6E86DDCBAF58C" ma:contentTypeVersion="51" ma:contentTypeDescription="Create a new document." ma:contentTypeScope="" ma:versionID="d4e9765fa165b8fa76311093430229de">
  <xsd:schema xmlns:xsd="http://www.w3.org/2001/XMLSchema" xmlns:xs="http://www.w3.org/2001/XMLSchema" xmlns:p="http://schemas.microsoft.com/office/2006/metadata/properties" xmlns:ns2="1e6ce477-9493-4a39-9848-d11bef8e2276" xmlns:ns3="23431346-b3cd-4241-813b-87ac3851561b" targetNamespace="http://schemas.microsoft.com/office/2006/metadata/properties" ma:root="true" ma:fieldsID="d49b93c426a24e02feb3c275302f6ad2" ns2:_="" ns3:_="">
    <xsd:import namespace="1e6ce477-9493-4a39-9848-d11bef8e2276"/>
    <xsd:import namespace="23431346-b3cd-4241-813b-87ac3851561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Audience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2:SharedWithUsers" minOccurs="0"/>
                <xsd:element ref="ns2:SharedWithDetails" minOccurs="0"/>
                <xsd:element ref="ns3:MediaServiceObjectDetectorVersions" minOccurs="0"/>
                <xsd:element ref="ns3:MediaServiceSearchPropertie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6ce477-9493-4a39-9848-d11bef8e227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4" nillable="true" ma:displayName="Taxonomy Catch All Column" ma:hidden="true" ma:list="{be0793bb-0728-4a2d-8136-ce73b07e7b1b}" ma:internalName="TaxCatchAll" ma:showField="CatchAllData" ma:web="1e6ce477-9493-4a39-9848-d11bef8e227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431346-b3cd-4241-813b-87ac385156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Audience" ma:index="20" nillable="true" ma:displayName="Audience" ma:format="Dropdown" ma:internalName="Audience">
      <xsd:simpleType>
        <xsd:restriction base="dms:Text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95db1aa9-94f2-4e66-8194-7ffc0092fd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2A390F-B8B1-422C-9353-9DBEB4B7F7DF}">
  <ds:schemaRefs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23431346-b3cd-4241-813b-87ac3851561b"/>
    <ds:schemaRef ds:uri="1e6ce477-9493-4a39-9848-d11bef8e2276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CDDE855-5572-4A97-9BDE-73CA495FBA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6ce477-9493-4a39-9848-d11bef8e2276"/>
    <ds:schemaRef ds:uri="23431346-b3cd-4241-813b-87ac385156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4036DF-6E9B-4B35-AB94-E649DD20B848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FB9C725-D635-4C08-B333-3743301E28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1014</TotalTime>
  <Words>336</Words>
  <Application>Microsoft Office PowerPoint</Application>
  <PresentationFormat>Letter Paper (8.5x11 in)</PresentationFormat>
  <Paragraphs>65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 Bold</vt:lpstr>
      <vt:lpstr>Century Gothic Regular</vt:lpstr>
      <vt:lpstr>Segoe UI</vt:lpstr>
      <vt:lpstr>Transcelerate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Nip, Jun</dc:creator>
  <cp:lastModifiedBy>Nip, Jun</cp:lastModifiedBy>
  <cp:revision>76</cp:revision>
  <cp:lastPrinted>2023-08-09T17:51:49Z</cp:lastPrinted>
  <dcterms:created xsi:type="dcterms:W3CDTF">2023-08-09T13:33:32Z</dcterms:created>
  <dcterms:modified xsi:type="dcterms:W3CDTF">2025-08-01T15:13:07Z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0x010100E981FAE34F8D9B4CA1B6E86DDCBAF58C</vt:lpwstr>
  </property>
  <property fmtid="{D5CDD505-2E9C-101B-9397-08002B2CF9AE}" pid="3" name="_dlc_DocIdItemGuid">
    <vt:lpwstr>bb16c21f-25c9-48e4-94b3-70c372427afa</vt:lpwstr>
  </property>
  <property fmtid="{D5CDD505-2E9C-101B-9397-08002B2CF9AE}" pid="4" name="MediaServiceImageTags">
    <vt:lpwstr/>
  </property>
</Properties>
</file>