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0:41:16.6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135 1 24575,'23'0'0,"-3"0"0,-13 0 0,0 0 0,12 3 0,-8-3 0,36 10 0,-32-9 0,36 12 0,-40-11 0,21 10 0,-26-7 0,19 8 0,-18-5 0,6 2 0,-4 1 0,-1 12 0,0-9 0,2 18 0,-10-22 0,0 13 0,-1-15 0,-8 6 0,1-4 0,-13 1 0,8-3 0,-3-2 0,12-3 0,-6-2 0,2 2 0,-3-3 0,-3 0 0,6 0 0,-12 0 0,11 0 0,-14-3 0,14 2 0,-8-5 0,9 5 0,-5-5 0,5 5 0,-3-2 0,1 3 0,2-4 0,-3 4 0,4-7 0,-3 6 0,2-2 0,-2 3 0,-1-3 0,3 2 0,-5-5 0,5 5 0,-9-5 0,8 5 0,-14-6 0,17 3 0,-17 0 0,18 1 0,-9 0 0,7-1 0,0-3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0:41:20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0 361 24575,'26'0'0,"-5"0"0,-11 0 0,3-4 0,-4 4 0,20-10 0,-18 8 0,37-10 0,-35 7 0,54-9 0,-51 6 0,60-2 0,-29 3 0,3 3 0,-12 1 0,8 3 0,-30 0 0,70 3 0,-71 1 0,60 6 0,-64-5 0,37 4 0,-38-5 0,10 0 0,-48-7 0,23-2 0,-30-2 0,21-3 0,5 9 0,-40-25 0,34 21 0,-60-37 0,59 33 0,-46-33 0,50 31 0,-34-38 0,34 39 0,-24-38 0,30 40 0,-10-22 0,12 25 0,-3-5 0,-7 13 0,9 1 0,-8 0 0,3 5 0,1-7 0,-21 14 0,22-14 0,-11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1:29:32.2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1690 169 24575,'-18'9'0,"2"-5"0,8 0 0,-1-4 0,1 0 0,-1 4 0,1-3 0,-1 2 0,1-3 0,-1 0 0,-7 4 0,6-3 0,-6 6 0,8-6 0,-8 3 0,2-4 0,-3 0 0,1 4 0,6-3 0,-2 2 0,4-3 0,-4 0 0,2 0 0,-2 0 0,4 0 0,-1 0 0,-3 0 0,3 0 0,-7-3 0,6 2 0,-2-3 0,4 4 0,-8 0 0,5 0 0,-8 0 0,9 0 0,-6-4 0,7 3 0,-3-3 0,3 4 0,1 0 0,-1 0 0,-3 0 0,3 0 0,-4 0 0,5 0 0,0 0 0,-1 0 0,1 0 0,-1 0 0,1 0 0,-1 0 0,-3 0 0,3 0 0,-3 0 0,3 0 0,-3 0 0,3 0 0,-7 0 0,6 0 0,-6 0 0,7 0 0,-3-3 0,3 2 0,8-3 0,13 4 0,-4 4 0,10-3 0,-13 2 0,3-3 0,11 4 0,-8-3 0,16 6 0,-17-6 0,10 3 0,-11-4 0,7 0 0,-7 0 0,3 0 0,-4 0 0,1 0 0,-1 0 0,0-4 0,1 3 0,-1-2 0,0 3 0,0-4 0,1 3 0,-1-3 0,-3 0 0,2 3 0,-2-2 0,-1-1 0,4 3 0,-4-3 0,5 4 0,-5-4 0,4 3 0,-4-2 0,1-1 0,2 3 0,-2-3 0,3 4 0,1 0 0,-1-3 0,0 2 0,0-3 0,-3 0 0,2 3 0,-2-3 0,3 4 0,-3-3 0,2 2 0,-2-3 0,3 4 0,-3-4 0,6 3 0,-5-3 0,6 4 0,-8-3 0,4 2 0,-4-3 0,5 4 0,-1 0 0,0 0 0,0 0 0,-3-4 0,2 3 0,-2-2 0,3 3 0,1 0 0,-1 0 0,0 0 0,1 0 0,-1 0 0,-3-4 0,9 3 0,-7-3 0,16 4 0,-13 0 0,6 0 0,-8 0 0,-7 0 0,-13 0 0,0 4 0,-4 0 0,9 1 0,-1-1 0,-2-4 0,-10 0 0,10 0 0,-10 0 0,11 0 0,-7 0 0,10 3 0,-12-2 0,11 3 0,-13-4 0,11 0 0,-3 0 0,3 0 0,-3 4 0,3-3 0,-3 2 0,3-3 0,-3 0 0,3 0 0,-7 0 0,6 0 0,-2 0 0,7 4 0,-6-3 0,5 3 0,-6-4 0,4 0 0,-1 0 0,1 0 0,-1 3 0,1-2 0,0 3 0,-1-4 0,1 0 0,3 4 0,-3-3 0,4 2 0,-5-3 0,1 0 0,3 4 0,-2-3 0,2 3 0,-4-4 0,1 0 0,3 3 0,-2-2 0,2 3 0,-3-4 0,-1 0 0,1 0 0,-1 0 0,1 0 0,3 4 0,-2-3 0,2 2 0,-3-3 0,-1 0 0,1 0 0,-1 0 0,1 4 0,-1-3 0,1 3 0,-1-4 0,1 0 0,0 0 0,-1 0 0,4 3 0,-2-2 0,2 3 0,-3-4 0,-1 0 0,1 0 0,-1 0 0,1 0 0,3 4 0,-2-3 0,2 2 0,-3-3 0,-1 0 0,1 0 0,-1 0 0,-7 0 0,6 0 0,-17 0 0,12 4 0,-21 1 0,20-1 0,-22 4 0,25-8 0,-10 4 0,15-4 0,7 0 0,9-7 0,2 5 0,6-9 0,-8 10 0,0-7 0,12 0 0,-9-2 0,23-6 0,-22 7 0,30-7 0,-30 10 0,34-9 0,-30 10 0,27-8 0,-27 9 0,18-8 0,-23 11 0,12-7 0,-18 4 0,14 0 0,-13-1 0,17-3 0,-12 8 0,12-8 0,-13 7 0,17-6 0,-16 6 0,12-3 0,-14 4 0,3 0 0,-4 0 0,1 0 0,-1 0 0,0 0 0,-3-4 0,2 3 0,-2-3 0,3 4 0,4-3 0,-2 2 0,5-3 0,-6 0 0,11 3 0,-10-2 0,13-1 0,-13-1 0,13 0 0,-12 2 0,12 3 0,-17-4 0,9 3 0,-37 5 0,13 5 0,-27 4 0,18-1 0,-40 11 0,32-15 0,-59 18 0,53-20 0,-51 9 0,46-9-3277,-45 9 0,58-14 3047,-22 7-831,14-8 1061,14 0-29,-32 4 29,37-4 0,-22 4 0,29 0 3276,-13-3-308,13 2-1386,-6-3-1582,4 0 48,-1 0-48,1 0 0,-1 0 0,1 0 0,0 0 0,-1 0 0,1 0 0,-5 0 0,4 0 0,-11 0 0,14 4 0,-24-3 0,21 3 0,-25-4 0,22 0 0,-22 3 0,21-2 0,-29 3 0,29-4 0,-22 4 0,25-3 0,-17 2 0,15-3 0,-11 4 0,14-3 0,-11 3 0,10-4 0,-10 3 0,10-2 0,-5 3 0,5-4 0,-10 0 0,10 4 0,-6-3 0,8 2 0,-1-3 0,1 0 0,-1 0 0,1 0 0,-1 4 0,1-3 0,0 3 0,-1-4 0,1 0 0,-1 0 0,1 0 0,-1 0 0,1 0 0,-1 0 0,1 0 0,0 0 0,-1 0 0,1 0 0,3 3 0,1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1:29:35.4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24575,'18'0'0,"-2"4"0,-8-3 0,0 3 0,1-4 0,-1 3 0,0-2 0,15 14 0,-11-12 0,23 15 0,-24-16 0,12 9 0,-14-10 0,10 10 0,-12-5 0,11 2 0,-12-4 0,10 0 0,-7 0 0,3 1 0,-4-2 0,0-3 0,-3 4 0,2-3 0,-2 3 0,0-1 0,2-2 0,-2 3 0,-1-4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E531-0250-CB44-A98F-BE2928BD6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1F17-8239-8B4A-82E8-983F3FD23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6A9C-20D4-0245-B4C2-22CAF341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35B9-A5F2-4349-93CD-152BBB1D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4B3F-E6EA-5444-9888-37EF9581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05D-35A5-5340-82EF-6A3B2277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8872B-3A39-B34D-B728-A547E1F6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E495-9AE0-B140-BA83-219BC60C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A85A-8874-E84C-B9EA-0358ED6E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FE041-1D4F-2F4B-9C2E-6D26106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AE019-7457-2A4A-BAD6-DFB363026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2E33E-E9ED-694F-BE15-BD55FB96F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6AC0-F01A-2246-BCA0-96C0FA48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0FCD-2D7B-DD4C-859F-3547322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9721-3A19-9B42-A75B-D42E701C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9DEE-0D69-304F-B71A-C3FAF43D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D59C-6216-D948-AE18-6FCBC5F9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79E2-670B-D246-942B-0E715156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52E2-5A78-F841-A12E-A73F6E2D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DEE5-64D2-0140-9C40-A76F383B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AF27-5495-2D46-A386-B5E34AEF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7371A-FBE4-6348-99CE-4281AD58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3B4B-AB0F-5244-9D75-C9B5D3C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C27A-D5F4-6145-829D-C06892B0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1063-F41F-BF49-B30C-C41630DA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445E-3CEE-AF48-AC0C-88A070D0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C09C-0562-4B42-B947-010E5729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89A3B-CF6F-AE4F-9FC4-9969174B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3FBF-7B02-3B48-84CA-8EAE4257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092C7-F0E5-D44E-91E0-0160E54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1C4BB-A1F4-074C-BB01-D861200C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70AC-44E0-9643-AC3F-1E39F2C1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A59CA-E74D-F54A-B152-10D98E32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314F8-6536-7F47-9651-838ABFC2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AD09A-2107-1A4A-B7C9-A83A302A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41D3-1015-C048-A0B2-6EA39CCEA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80122-5166-A84C-9328-3669F68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71778-E1B6-1249-A0EE-C7218860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2878E-0ACB-B042-AD61-BC175882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39E-A431-ED46-BD7A-634E45D5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693D2-116F-B34B-A696-58E47F1D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D844A-1A0D-5548-911C-99CB60CB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7C403-CED0-A342-9BAF-7900BF59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DC8DD-958E-504E-8C1F-E650EC4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240EE-6CCC-AA42-9DDC-68C36C37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CD576-C482-8C49-9F3E-1A0EC072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A320-5DD7-1842-889A-6F891D00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BD80-62CA-CF41-B26D-3A3D4E82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8ACC-EEFC-8C48-8417-EE7DFCAF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BF91-FB67-9848-BC90-EFF721BF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21A14-5E4B-EC42-9EE3-ECFEAFF6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1005A-8769-F14B-91AA-F0B6D0AF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F632-C67D-1249-9CE3-BEFBAB95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30B78-4FE9-5946-B505-AA481B796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8FC41-C56A-D141-8BDE-C8C229812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9B5E8-36FD-7149-99B2-B66C3AA8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ED44-A143-1D45-A473-3CB755C5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6D91-5CAB-684D-81CD-59A33A6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E87E-756F-034C-8B88-80D85CCC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A4ED-F42A-0849-A445-9D40C5939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886C-EE06-CD47-A588-6B329CB0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4501-7A7F-1A4A-9EBE-C06A5B56025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33FD-B4D4-714E-BD84-98A927C15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4A2F-FD50-4843-BD92-0CC5D61E5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C224-FAB0-6848-A156-E5AA240F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6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78E6-5C3F-C948-8895-8C18B0B9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452"/>
            <a:ext cx="10515600" cy="1325563"/>
          </a:xfrm>
        </p:spPr>
        <p:txBody>
          <a:bodyPr/>
          <a:lstStyle/>
          <a:p>
            <a:r>
              <a:rPr lang="en-US" dirty="0"/>
              <a:t>Formal Verification of Multipliers</a:t>
            </a:r>
            <a:br>
              <a:rPr lang="en-US" dirty="0"/>
            </a:br>
            <a:r>
              <a:rPr lang="en-US" dirty="0"/>
              <a:t>by Computer Algebra brief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11F9-3792-A749-AB36-23472A677354}"/>
              </a:ext>
            </a:extLst>
          </p:cNvPr>
          <p:cNvSpPr txBox="1"/>
          <p:nvPr/>
        </p:nvSpPr>
        <p:spPr>
          <a:xfrm>
            <a:off x="9249103" y="4771696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Chen Tang</a:t>
            </a:r>
          </a:p>
        </p:txBody>
      </p:sp>
    </p:spTree>
    <p:extLst>
      <p:ext uri="{BB962C8B-B14F-4D97-AF65-F5344CB8AC3E}">
        <p14:creationId xmlns:p14="http://schemas.microsoft.com/office/powerpoint/2010/main" val="209767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6E5-E5A4-8143-A4D2-F125794C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formal way of writing the reduction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AE4DE-4E1D-DE47-9C23-20279EA82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200" y="1898650"/>
            <a:ext cx="5689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2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CF6D-230A-ED40-B723-71C9F3F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AMULET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7043-B9F7-4C42-AF3F-4550131F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Amulet is a tool developed based on such ideology of verification. </a:t>
            </a:r>
          </a:p>
          <a:p>
            <a:r>
              <a:rPr lang="en-US" dirty="0"/>
              <a:t>Licensed under MIT. </a:t>
            </a:r>
          </a:p>
          <a:p>
            <a:r>
              <a:rPr lang="en-US" dirty="0"/>
              <a:t>Trying to improve the runtime by applying the idea of parallel programing. </a:t>
            </a:r>
          </a:p>
          <a:p>
            <a:r>
              <a:rPr lang="en-US" dirty="0"/>
              <a:t>Is there a way to break the reduction progress into independent processes?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6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831C-AE85-D941-9B28-77FECFC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 on simple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91E1DB-83AB-EE41-BBC3-938F1AB3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11800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A039A-2FA1-B14F-A838-2262726DAB94}"/>
              </a:ext>
            </a:extLst>
          </p:cNvPr>
          <p:cNvSpPr txBox="1"/>
          <p:nvPr/>
        </p:nvSpPr>
        <p:spPr>
          <a:xfrm>
            <a:off x="819896" y="5635959"/>
            <a:ext cx="1106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 is consisted by the combination of x4 and x3. x4 is consisted by x2 ci-1. However, x3 is only consisted of ai and bi. </a:t>
            </a:r>
          </a:p>
          <a:p>
            <a:r>
              <a:rPr lang="en-US" dirty="0"/>
              <a:t>Therefore the reduction process can be divided into two relatively independent processes: reduce x3 and reduce x4.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B37EB-DD68-F446-8669-3EEBEFF89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" r="445"/>
          <a:stretch/>
        </p:blipFill>
        <p:spPr>
          <a:xfrm>
            <a:off x="1049115" y="4434289"/>
            <a:ext cx="9005073" cy="10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0316-C66D-A944-8469-037F0982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4" y="2766218"/>
            <a:ext cx="10515600" cy="1325563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2718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B014-CC5C-5C4F-94FF-4C85D522B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BE04-C30B-9946-9337-A50AB517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2BCDE2-D95A-DD4D-9E7F-B662ECA5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37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09DCAA-6389-D34C-BE32-4A123C760081}"/>
                  </a:ext>
                </a:extLst>
              </p14:cNvPr>
              <p14:cNvContentPartPr/>
              <p14:nvPr/>
            </p14:nvContentPartPr>
            <p14:xfrm>
              <a:off x="11632978" y="6608052"/>
              <a:ext cx="167400" cy="92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09DCAA-6389-D34C-BE32-4A123C7600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69978" y="6545412"/>
                <a:ext cx="293040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50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device&#10;&#10;Description automatically generated">
            <a:extLst>
              <a:ext uri="{FF2B5EF4-FFF2-40B4-BE49-F238E27FC236}">
                <a16:creationId xmlns:a16="http://schemas.microsoft.com/office/drawing/2014/main" id="{D9344668-BEBB-714B-B2FF-BB3B5097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1"/>
            <a:ext cx="12192000" cy="6819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312B51-1151-384C-9AF8-899B829058FE}"/>
                  </a:ext>
                </a:extLst>
              </p14:cNvPr>
              <p14:cNvContentPartPr/>
              <p14:nvPr/>
            </p14:nvContentPartPr>
            <p14:xfrm>
              <a:off x="11509138" y="6576012"/>
              <a:ext cx="288360" cy="130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312B51-1151-384C-9AF8-899B82905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6138" y="6513012"/>
                <a:ext cx="41400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5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189-0492-FB47-B85D-3D1302AF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polynomials of basic Boolean gates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70CA-66CF-9743-88E3-66909855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z=¬a =⇒ g:=−z+1−a </a:t>
            </a:r>
          </a:p>
          <a:p>
            <a:r>
              <a:rPr lang="en-US" dirty="0"/>
              <a:t>z=</a:t>
            </a:r>
            <a:r>
              <a:rPr lang="en-US" dirty="0" err="1"/>
              <a:t>a∧b</a:t>
            </a:r>
            <a:r>
              <a:rPr lang="en-US" dirty="0"/>
              <a:t> =⇒ g:=−</a:t>
            </a:r>
            <a:r>
              <a:rPr lang="en-US" dirty="0" err="1"/>
              <a:t>z+ab</a:t>
            </a:r>
            <a:r>
              <a:rPr lang="en-US" dirty="0"/>
              <a:t> </a:t>
            </a:r>
          </a:p>
          <a:p>
            <a:r>
              <a:rPr lang="en-US" dirty="0"/>
              <a:t>z=</a:t>
            </a:r>
            <a:r>
              <a:rPr lang="en-US" dirty="0" err="1"/>
              <a:t>a∨b</a:t>
            </a:r>
            <a:r>
              <a:rPr lang="en-US" dirty="0"/>
              <a:t> =⇒ g:=−</a:t>
            </a:r>
            <a:r>
              <a:rPr lang="en-US" dirty="0" err="1"/>
              <a:t>z+a+b−ab</a:t>
            </a:r>
            <a:r>
              <a:rPr lang="en-US" dirty="0"/>
              <a:t> </a:t>
            </a:r>
          </a:p>
          <a:p>
            <a:r>
              <a:rPr lang="en-US" dirty="0"/>
              <a:t>z=</a:t>
            </a:r>
            <a:r>
              <a:rPr lang="en-US" dirty="0" err="1"/>
              <a:t>a⊕b</a:t>
            </a:r>
            <a:r>
              <a:rPr lang="en-US" dirty="0"/>
              <a:t> =⇒ g:=−z+a+b−2ab.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F259-F58A-1143-9B0A-F28590AE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Algorithm to Understand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3C22A-36AD-E640-A5E7-352B7ECE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855" y="1803400"/>
            <a:ext cx="5842000" cy="162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9811C-9FED-F440-B0CF-352BEF2805E6}"/>
              </a:ext>
            </a:extLst>
          </p:cNvPr>
          <p:cNvSpPr txBox="1"/>
          <p:nvPr/>
        </p:nvSpPr>
        <p:spPr>
          <a:xfrm>
            <a:off x="838199" y="3710152"/>
            <a:ext cx="1029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Spoly</a:t>
            </a:r>
            <a:r>
              <a:rPr lang="en-US" dirty="0"/>
              <a:t>(</a:t>
            </a:r>
            <a:r>
              <a:rPr lang="en-US" dirty="0" err="1"/>
              <a:t>p,g</a:t>
            </a:r>
            <a:r>
              <a:rPr lang="en-US" dirty="0"/>
              <a:t>) is nothing more than a simplified algorithm to get the remainder of p/g (polynomial division)</a:t>
            </a:r>
          </a:p>
          <a:p>
            <a:r>
              <a:rPr lang="en-US" dirty="0"/>
              <a:t>Explanation: </a:t>
            </a:r>
          </a:p>
          <a:p>
            <a:r>
              <a:rPr lang="en-US" dirty="0"/>
              <a:t>Suppose p:= x4x3 + x1 and a polynomial g := −x4 + x2x1, </a:t>
            </a:r>
          </a:p>
          <a:p>
            <a:r>
              <a:rPr lang="en-US" dirty="0"/>
              <a:t>Then </a:t>
            </a:r>
            <a:r>
              <a:rPr lang="en-US" dirty="0" err="1"/>
              <a:t>Spoly</a:t>
            </a:r>
            <a:r>
              <a:rPr lang="en-US" dirty="0"/>
              <a:t>(p, g) = x4x3 p − x4x3 g = x3x2x1 + x1 </a:t>
            </a:r>
          </a:p>
          <a:p>
            <a:r>
              <a:rPr lang="en-US" dirty="0"/>
              <a:t>Doing polynomial division provides the same result: suppose we do p/g</a:t>
            </a:r>
          </a:p>
          <a:p>
            <a:r>
              <a:rPr lang="en-US" dirty="0"/>
              <a:t>(x4x3+x1)/(-x4+x2x1)=-x3(Quotient) ……x1+x3x2x1(Remainer)</a:t>
            </a:r>
          </a:p>
          <a:p>
            <a:endParaRPr lang="en-US" dirty="0"/>
          </a:p>
          <a:p>
            <a:r>
              <a:rPr lang="en-US" dirty="0"/>
              <a:t>Conclusion: </a:t>
            </a:r>
            <a:r>
              <a:rPr lang="en-US" dirty="0" err="1"/>
              <a:t>Spoly</a:t>
            </a:r>
            <a:r>
              <a:rPr lang="en-US" dirty="0"/>
              <a:t>(</a:t>
            </a:r>
            <a:r>
              <a:rPr lang="en-US" dirty="0" err="1"/>
              <a:t>p,g</a:t>
            </a:r>
            <a:r>
              <a:rPr lang="en-US" dirty="0"/>
              <a:t>) means the remainder of dividing p by g.</a:t>
            </a:r>
          </a:p>
        </p:txBody>
      </p:sp>
    </p:spTree>
    <p:extLst>
      <p:ext uri="{BB962C8B-B14F-4D97-AF65-F5344CB8AC3E}">
        <p14:creationId xmlns:p14="http://schemas.microsoft.com/office/powerpoint/2010/main" val="29618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EDAF-4F22-4543-896B-6EB5B282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3D52D-0FF1-7F4C-85D7-E81422C2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1" y="1600599"/>
            <a:ext cx="7784757" cy="3551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EABF6-AD06-524A-8789-58C85856B35A}"/>
              </a:ext>
            </a:extLst>
          </p:cNvPr>
          <p:cNvSpPr txBox="1"/>
          <p:nvPr/>
        </p:nvSpPr>
        <p:spPr>
          <a:xfrm>
            <a:off x="2318952" y="5152170"/>
            <a:ext cx="51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467F4-80B8-4D43-BC42-392F1EDE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59" y="5222370"/>
            <a:ext cx="2489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6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09E80D-A6A9-BE45-AB85-08679333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53914" cy="2305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8CE91-0B98-974F-B81E-EEB5C2B9784F}"/>
              </a:ext>
            </a:extLst>
          </p:cNvPr>
          <p:cNvSpPr txBox="1"/>
          <p:nvPr/>
        </p:nvSpPr>
        <p:spPr>
          <a:xfrm>
            <a:off x="197708" y="2446638"/>
            <a:ext cx="67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convert the circuit to algebraic model: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4DC33-34DB-5348-B0DC-852A5766C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" r="445"/>
          <a:stretch/>
        </p:blipFill>
        <p:spPr>
          <a:xfrm>
            <a:off x="1593463" y="2956905"/>
            <a:ext cx="9005073" cy="1094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6DC6F-2A83-E74F-9B9B-15CF2B2E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842" y="1152851"/>
            <a:ext cx="2489200" cy="26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9B1E8-268E-9047-B460-0111D9ACCC76}"/>
              </a:ext>
            </a:extLst>
          </p:cNvPr>
          <p:cNvSpPr txBox="1"/>
          <p:nvPr/>
        </p:nvSpPr>
        <p:spPr>
          <a:xfrm>
            <a:off x="6919163" y="1093971"/>
            <a:ext cx="119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E81113-98BB-7241-B78C-9FADEB7F15C6}"/>
                  </a:ext>
                </a:extLst>
              </p14:cNvPr>
              <p14:cNvContentPartPr/>
              <p14:nvPr/>
            </p14:nvContentPartPr>
            <p14:xfrm>
              <a:off x="1398454" y="2866670"/>
              <a:ext cx="608760" cy="87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E81113-98BB-7241-B78C-9FADEB7F15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2454" y="2831030"/>
                <a:ext cx="680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6A6B0E-3D14-B346-8596-2574BA5DFA39}"/>
                  </a:ext>
                </a:extLst>
              </p14:cNvPr>
              <p14:cNvContentPartPr/>
              <p14:nvPr/>
            </p14:nvContentPartPr>
            <p14:xfrm>
              <a:off x="1833694" y="2933630"/>
              <a:ext cx="120240" cy="4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6A6B0E-3D14-B346-8596-2574BA5DFA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7694" y="2897630"/>
                <a:ext cx="191880" cy="117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170E3E5-793B-A948-91AF-7AF6FED1AA1F}"/>
              </a:ext>
            </a:extLst>
          </p:cNvPr>
          <p:cNvSpPr txBox="1"/>
          <p:nvPr/>
        </p:nvSpPr>
        <p:spPr>
          <a:xfrm>
            <a:off x="197708" y="4404640"/>
            <a:ext cx="472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Then, we reduce </a:t>
            </a:r>
            <a:r>
              <a:rPr lang="en-US" dirty="0" err="1"/>
              <a:t>Pspec</a:t>
            </a:r>
            <a:r>
              <a:rPr lang="en-US" dirty="0"/>
              <a:t> by g1 to g6 sequentially.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50677-3CE9-914C-B100-F7620A4DD1EF}"/>
              </a:ext>
            </a:extLst>
          </p:cNvPr>
          <p:cNvSpPr txBox="1"/>
          <p:nvPr/>
        </p:nvSpPr>
        <p:spPr>
          <a:xfrm>
            <a:off x="6919163" y="1349104"/>
            <a:ext cx="30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Pspec</a:t>
            </a:r>
            <a:r>
              <a:rPr lang="en-US" dirty="0"/>
              <a:t> :=- </a:t>
            </a:r>
            <a:r>
              <a:rPr lang="en-US" dirty="0" err="1"/>
              <a:t>si</a:t>
            </a:r>
            <a:r>
              <a:rPr lang="en-US" dirty="0"/>
              <a:t> - 2ci + ai + bi + ci-1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2BA9E-8FB4-7E4A-9E83-8DACB35435D5}"/>
              </a:ext>
            </a:extLst>
          </p:cNvPr>
          <p:cNvSpPr/>
          <p:nvPr/>
        </p:nvSpPr>
        <p:spPr>
          <a:xfrm>
            <a:off x="197708" y="4773972"/>
            <a:ext cx="8314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MI10"/>
              </a:rPr>
              <a:t>Following such (topological) order of polynomial variable: c</a:t>
            </a:r>
            <a:r>
              <a:rPr lang="en-US" sz="800" dirty="0">
                <a:latin typeface="CMMI7"/>
              </a:rPr>
              <a:t>i </a:t>
            </a:r>
            <a:r>
              <a:rPr lang="en-US" dirty="0">
                <a:latin typeface="CMMI10"/>
              </a:rPr>
              <a:t>&gt;</a:t>
            </a:r>
            <a:r>
              <a:rPr lang="en-US" dirty="0" err="1">
                <a:latin typeface="CMMI10"/>
              </a:rPr>
              <a:t>s</a:t>
            </a:r>
            <a:r>
              <a:rPr lang="en-US" sz="800" dirty="0" err="1">
                <a:latin typeface="CMMI7"/>
              </a:rPr>
              <a:t>i</a:t>
            </a:r>
            <a:r>
              <a:rPr lang="en-US" sz="800" dirty="0">
                <a:latin typeface="CMMI7"/>
              </a:rPr>
              <a:t> </a:t>
            </a:r>
            <a:r>
              <a:rPr lang="en-US" dirty="0">
                <a:latin typeface="CMMI10"/>
              </a:rPr>
              <a:t>&gt;x</a:t>
            </a:r>
            <a:r>
              <a:rPr lang="en-US" sz="800" dirty="0">
                <a:latin typeface="CMR7"/>
              </a:rPr>
              <a:t>4 </a:t>
            </a:r>
            <a:r>
              <a:rPr lang="en-US" dirty="0">
                <a:latin typeface="CMMI10"/>
              </a:rPr>
              <a:t>&gt;x</a:t>
            </a:r>
            <a:r>
              <a:rPr lang="en-US" sz="800" dirty="0">
                <a:latin typeface="CMR7"/>
              </a:rPr>
              <a:t>3 </a:t>
            </a:r>
            <a:r>
              <a:rPr lang="en-US" dirty="0">
                <a:latin typeface="CMMI10"/>
              </a:rPr>
              <a:t>&gt;x</a:t>
            </a:r>
            <a:r>
              <a:rPr lang="en-US" sz="800" dirty="0">
                <a:latin typeface="CMR7"/>
              </a:rPr>
              <a:t>2 </a:t>
            </a:r>
            <a:r>
              <a:rPr lang="en-US" dirty="0">
                <a:latin typeface="CMMI10"/>
              </a:rPr>
              <a:t>&gt;x</a:t>
            </a:r>
            <a:r>
              <a:rPr lang="en-US" sz="800" dirty="0">
                <a:latin typeface="CMR7"/>
              </a:rPr>
              <a:t>1 </a:t>
            </a:r>
            <a:r>
              <a:rPr lang="en-US" dirty="0">
                <a:latin typeface="CMMI10"/>
              </a:rPr>
              <a:t>&gt; c</a:t>
            </a:r>
            <a:r>
              <a:rPr lang="en-US" sz="800" dirty="0">
                <a:latin typeface="CMMI7"/>
              </a:rPr>
              <a:t>i</a:t>
            </a:r>
            <a:r>
              <a:rPr lang="en-US" sz="800" dirty="0">
                <a:latin typeface="CMSY7"/>
              </a:rPr>
              <a:t>−</a:t>
            </a:r>
            <a:r>
              <a:rPr lang="en-US" sz="800" dirty="0">
                <a:latin typeface="CMR7"/>
              </a:rPr>
              <a:t>1 </a:t>
            </a:r>
            <a:r>
              <a:rPr lang="en-US" dirty="0">
                <a:latin typeface="CMMI10"/>
              </a:rPr>
              <a:t>&gt; b</a:t>
            </a:r>
            <a:r>
              <a:rPr lang="en-US" sz="800" dirty="0">
                <a:latin typeface="CMMI7"/>
              </a:rPr>
              <a:t>i </a:t>
            </a:r>
            <a:r>
              <a:rPr lang="en-US" dirty="0">
                <a:latin typeface="CMMI10"/>
              </a:rPr>
              <a:t>&gt; a</a:t>
            </a:r>
            <a:r>
              <a:rPr lang="en-US" sz="800" dirty="0">
                <a:latin typeface="CMMI7"/>
              </a:rPr>
              <a:t>i</a:t>
            </a:r>
            <a:r>
              <a:rPr lang="en-US" dirty="0">
                <a:latin typeface="NimbusRomNo9L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9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FEE1B5-CD17-A146-A3BE-597537C43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146" y="288499"/>
            <a:ext cx="8130746" cy="6281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D02FA-98A2-5349-9657-6968A1E81088}"/>
              </a:ext>
            </a:extLst>
          </p:cNvPr>
          <p:cNvSpPr txBox="1"/>
          <p:nvPr/>
        </p:nvSpPr>
        <p:spPr>
          <a:xfrm>
            <a:off x="494270" y="654908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Process:</a:t>
            </a:r>
          </a:p>
        </p:txBody>
      </p:sp>
    </p:spTree>
    <p:extLst>
      <p:ext uri="{BB962C8B-B14F-4D97-AF65-F5344CB8AC3E}">
        <p14:creationId xmlns:p14="http://schemas.microsoft.com/office/powerpoint/2010/main" val="15290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72B-B4D7-A642-8AE8-E3DE5643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477"/>
            <a:ext cx="10515600" cy="1325563"/>
          </a:xfrm>
        </p:spPr>
        <p:txBody>
          <a:bodyPr/>
          <a:lstStyle/>
          <a:p>
            <a:r>
              <a:rPr lang="en-US" dirty="0"/>
              <a:t>To Summarize the process: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0F278-66FB-3E41-A252-6C77E799D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32" y="2072084"/>
            <a:ext cx="9467335" cy="2713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5085A6-980D-4F42-B88F-13A3D56DA2A0}"/>
              </a:ext>
            </a:extLst>
          </p:cNvPr>
          <p:cNvSpPr txBox="1"/>
          <p:nvPr/>
        </p:nvSpPr>
        <p:spPr>
          <a:xfrm>
            <a:off x="1362332" y="4981959"/>
            <a:ext cx="454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the result is 0, therefore, it is verified!</a:t>
            </a:r>
          </a:p>
        </p:txBody>
      </p:sp>
    </p:spTree>
    <p:extLst>
      <p:ext uri="{BB962C8B-B14F-4D97-AF65-F5344CB8AC3E}">
        <p14:creationId xmlns:p14="http://schemas.microsoft.com/office/powerpoint/2010/main" val="343332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391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CMMI10</vt:lpstr>
      <vt:lpstr>CMMI7</vt:lpstr>
      <vt:lpstr>CMR7</vt:lpstr>
      <vt:lpstr>CMSY7</vt:lpstr>
      <vt:lpstr>NimbusRomNo9L</vt:lpstr>
      <vt:lpstr>Arial</vt:lpstr>
      <vt:lpstr>Calibri</vt:lpstr>
      <vt:lpstr>Calibri Light</vt:lpstr>
      <vt:lpstr>Office Theme</vt:lpstr>
      <vt:lpstr>Formal Verification of Multipliers by Computer Algebra brief Summary</vt:lpstr>
      <vt:lpstr>PowerPoint Presentation</vt:lpstr>
      <vt:lpstr>PowerPoint Presentation</vt:lpstr>
      <vt:lpstr>The polynomials of basic Boolean gates </vt:lpstr>
      <vt:lpstr>An Important Algorithm to Understand</vt:lpstr>
      <vt:lpstr>An example: </vt:lpstr>
      <vt:lpstr>PowerPoint Presentation</vt:lpstr>
      <vt:lpstr>PowerPoint Presentation</vt:lpstr>
      <vt:lpstr>To Summarize the process:</vt:lpstr>
      <vt:lpstr>The formal way of writing the reduction process</vt:lpstr>
      <vt:lpstr>AMULET</vt:lpstr>
      <vt:lpstr>Simple idea on simple example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of Multipliers </dc:title>
  <dc:creator>Chen Tang</dc:creator>
  <cp:lastModifiedBy>Chen Tang</cp:lastModifiedBy>
  <cp:revision>16</cp:revision>
  <dcterms:created xsi:type="dcterms:W3CDTF">2020-07-11T23:19:27Z</dcterms:created>
  <dcterms:modified xsi:type="dcterms:W3CDTF">2020-08-13T19:26:58Z</dcterms:modified>
</cp:coreProperties>
</file>