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3726" r:id="rId1"/>
    <p:sldMasterId id="2147483738" r:id="rId2"/>
  </p:sldMasterIdLst>
  <p:notesMasterIdLst>
    <p:notesMasterId r:id="rId16"/>
  </p:notesMasterIdLst>
  <p:handoutMasterIdLst>
    <p:handoutMasterId r:id="rId17"/>
  </p:handoutMasterIdLst>
  <p:sldIdLst>
    <p:sldId id="425" r:id="rId3"/>
    <p:sldId id="423" r:id="rId4"/>
    <p:sldId id="415" r:id="rId5"/>
    <p:sldId id="414" r:id="rId6"/>
    <p:sldId id="419" r:id="rId7"/>
    <p:sldId id="327" r:id="rId8"/>
    <p:sldId id="424" r:id="rId9"/>
    <p:sldId id="267" r:id="rId10"/>
    <p:sldId id="412" r:id="rId11"/>
    <p:sldId id="421" r:id="rId12"/>
    <p:sldId id="413" r:id="rId13"/>
    <p:sldId id="422" r:id="rId14"/>
    <p:sldId id="40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3" autoAdjust="0"/>
    <p:restoredTop sz="96271" autoAdjust="0"/>
  </p:normalViewPr>
  <p:slideViewPr>
    <p:cSldViewPr snapToGrid="0" snapToObjects="1">
      <p:cViewPr varScale="1">
        <p:scale>
          <a:sx n="69" d="100"/>
          <a:sy n="69" d="100"/>
        </p:scale>
        <p:origin x="131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5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36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52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3379-CDE8-564F-A32A-D111D2B5DEDF}" type="datetime1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1270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39DB-0282-2D43-A88B-5F84187E61CB}" type="datetime1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9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33E0-C5EC-BE4E-AAE9-D56E452479DD}" type="datetime1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89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F42C-B4E1-5841-9147-5DFD4C8BD9AC}" type="datetime1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9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55B8-4A35-2F4B-9BE5-A9E032A37919}" type="datetime1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65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96-B6B6-9F46-8145-E884FC689B52}" type="datetime1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17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8181-6EF9-BB46-881E-49425AE4A1D6}" type="datetime1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25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B58-9E1D-8C4A-B30B-612CD10181F2}" type="datetime1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31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D06-D031-574C-B314-3D3A913D09A7}" type="datetime1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91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8501-297D-E04E-8371-D2DC10164BF0}" type="datetime1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464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0354-FE89-EB42-A40C-D608C6421438}" type="datetime1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6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A35E-C1E6-2F43-8D1F-8D1A0506DE17}" type="datetime1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09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E002-C9C3-8B41-BCCA-4C3D472D296D}" type="datetime1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12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4892-FDBA-334B-B903-5C82D96F601B}" type="datetime1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8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82C5-10F4-024F-B461-568BB589AC83}" type="datetime1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5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C3B7-D02A-A04B-90C6-1ABC246C483D}" type="datetime1">
              <a:rPr lang="en-US" smtClean="0"/>
              <a:t>3/6/2019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2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BEF8-8D86-144F-A470-7B3703EFCEC9}" type="datetime1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07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2D03-A66B-894C-99E9-CCC3E8C15D2F}" type="datetime1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71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3EF3-9D1A-AB4B-A2CC-56F2A1F031E5}" type="datetime1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88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EB34-34E0-ED47-A72E-77439100E0C1}" type="datetime1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2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F122-2B3D-7B4C-AB84-64E5124E11F9}" type="datetime1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9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2BCC-C4CA-584C-B495-6C2009ADC7DF}" type="datetime1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3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6CF60A4-F499-2743-ACBB-982E5F01925A}" type="datetime1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261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7437D-136E-7246-8394-8265CCC540D4}" type="datetime1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7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hyperlink" Target="http://www.ucalgary.ca/IOSTEM/files/IOSTEM/media_crop/44/public/sensors.jp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Touch Sensor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BEGINNER PROGRAMMING LESSON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8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6396"/>
            <a:ext cx="4414983" cy="478918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Program your robot to move until it hits the edge of a wall. Then back up and turn right 90 degrees.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050" y="1609410"/>
            <a:ext cx="1423624" cy="1291340"/>
          </a:xfrm>
          <a:prstGeom prst="rect">
            <a:avLst/>
          </a:prstGeom>
        </p:spPr>
      </p:pic>
      <p:pic>
        <p:nvPicPr>
          <p:cNvPr id="4" name="Picture 3" descr="Screen Shot 2014-08-08 at 6.00.3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9250" y="1412696"/>
            <a:ext cx="2209800" cy="3009900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7830" y="1022882"/>
            <a:ext cx="3354455" cy="3898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8614" y="3059546"/>
            <a:ext cx="177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= released</a:t>
            </a:r>
          </a:p>
          <a:p>
            <a:r>
              <a:rPr lang="en-US" dirty="0" smtClean="0"/>
              <a:t>1 = pressed</a:t>
            </a:r>
          </a:p>
          <a:p>
            <a:r>
              <a:rPr lang="en-US" dirty="0" smtClean="0"/>
              <a:t>2 = bumped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58614" y="3313545"/>
            <a:ext cx="1465477" cy="427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2182" y="5137528"/>
            <a:ext cx="3263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Hint: </a:t>
            </a:r>
            <a:r>
              <a:rPr lang="en-US" dirty="0" smtClean="0"/>
              <a:t>You will combine Move Steering + Turning + Wait Block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3564" y="3740727"/>
            <a:ext cx="3352800" cy="241069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747873" y="3982876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2937168" y="4677410"/>
            <a:ext cx="10806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83593" y="5065356"/>
            <a:ext cx="0" cy="6001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77495" y="4889846"/>
            <a:ext cx="5403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14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 Solution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728" y="1524318"/>
            <a:ext cx="8415235" cy="344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236"/>
            <a:ext cx="8245474" cy="5100927"/>
          </a:xfrm>
        </p:spPr>
        <p:txBody>
          <a:bodyPr/>
          <a:lstStyle/>
          <a:p>
            <a:r>
              <a:rPr lang="en-US" dirty="0" smtClean="0"/>
              <a:t>Why did you use MOTOR ON for these challenges?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0" dirty="0" smtClean="0">
                <a:solidFill>
                  <a:srgbClr val="FF0000"/>
                </a:solidFill>
              </a:rPr>
              <a:t>You want to read the sensor while the motor is on.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Why do we use the WAIT FOR BLOCK in these challenges?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0" dirty="0" smtClean="0">
                <a:solidFill>
                  <a:srgbClr val="FF0000"/>
                </a:solidFill>
              </a:rPr>
              <a:t>We need to program to wait for the correct reading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What is the difference between PRESSED, RELEASED and BUMPED?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0" dirty="0" smtClean="0">
                <a:solidFill>
                  <a:srgbClr val="FF0000"/>
                </a:solidFill>
              </a:rPr>
              <a:t>PRESSED = pushed in, RELEASED = not pushed, </a:t>
            </a:r>
            <a:br>
              <a:rPr lang="en-US" b="0" dirty="0" smtClean="0">
                <a:solidFill>
                  <a:srgbClr val="FF0000"/>
                </a:solidFill>
              </a:rPr>
            </a:br>
            <a:r>
              <a:rPr lang="en-US" b="0" dirty="0" smtClean="0">
                <a:solidFill>
                  <a:srgbClr val="FF0000"/>
                </a:solidFill>
              </a:rPr>
              <a:t>	BUMPED = pressed and released recently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What are some situations you might want to use each of these for?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b="0" dirty="0" smtClean="0">
                <a:solidFill>
                  <a:srgbClr val="FF0000"/>
                </a:solidFill>
              </a:rPr>
              <a:t>PRESSED = running into a wall, BUMPED = tapped by hand</a:t>
            </a:r>
            <a:br>
              <a:rPr lang="en-US" b="0" dirty="0" smtClean="0">
                <a:solidFill>
                  <a:srgbClr val="FF0000"/>
                </a:solidFill>
              </a:rPr>
            </a:br>
            <a:r>
              <a:rPr lang="en-US" b="0" dirty="0" smtClean="0">
                <a:solidFill>
                  <a:srgbClr val="FF0000"/>
                </a:solidFill>
              </a:rPr>
              <a:t>	RELEASED = no longer touching a wall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1929"/>
            <a:ext cx="8245474" cy="4545960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</a:t>
            </a:r>
            <a:r>
              <a:rPr lang="en-US" sz="1800" dirty="0" err="1" smtClean="0"/>
              <a:t>Seshan</a:t>
            </a:r>
            <a:r>
              <a:rPr lang="en-US" sz="1800" dirty="0" smtClean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77523"/>
            <a:ext cx="8245474" cy="4373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the Touch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the Wait For Block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the difference between the Wait For Block and the Sensor Blocks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when to use Move Block’s “On” mode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sensor?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sensor lets an EV3 program measure and collect data about is surroundings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EV3 sensors include:</a:t>
            </a:r>
          </a:p>
          <a:p>
            <a:pPr marL="800100" lvl="1" indent="-342900"/>
            <a:r>
              <a:rPr lang="en-US" dirty="0" smtClean="0"/>
              <a:t>Color – measures color and darkness</a:t>
            </a:r>
          </a:p>
          <a:p>
            <a:pPr marL="800100" lvl="1" indent="-342900"/>
            <a:r>
              <a:rPr lang="en-US" dirty="0" smtClean="0"/>
              <a:t>Gyro – measures rotation of robot </a:t>
            </a:r>
          </a:p>
          <a:p>
            <a:pPr marL="800100" lvl="1" indent="-342900"/>
            <a:r>
              <a:rPr lang="en-US" dirty="0" smtClean="0"/>
              <a:t>Ultrasonic – measures distance to nearby surfaces</a:t>
            </a:r>
          </a:p>
          <a:p>
            <a:pPr marL="800100" lvl="1" indent="-342900"/>
            <a:r>
              <a:rPr lang="en-US" dirty="0" smtClean="0"/>
              <a:t>Touch – measures contact with surface</a:t>
            </a:r>
          </a:p>
          <a:p>
            <a:pPr marL="800100" lvl="1" indent="-342900"/>
            <a:r>
              <a:rPr lang="en-US" dirty="0" smtClean="0"/>
              <a:t>Infrared – measures IR remote’s signals</a:t>
            </a:r>
          </a:p>
          <a:p>
            <a:pPr marL="800100" lvl="1" indent="-342900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6179" y="4297339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199" y="6280694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www.ucalgary.ca/IOSTEM/files/IOSTEM/media_crop/44/public/sensors.jpg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7774" y="4297339"/>
            <a:ext cx="1587717" cy="17531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66976" y="5801527"/>
            <a:ext cx="1326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Infrared Sensor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6141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TOUCH SENSOR?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07" y="1408946"/>
            <a:ext cx="6429267" cy="499534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Touch Sensor can detect when the sensor’s red button has been pressed or released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With this information, you can program an action when the sensor is: </a:t>
            </a:r>
          </a:p>
          <a:p>
            <a:pPr algn="r"/>
            <a:r>
              <a:rPr lang="en-US" b="0" dirty="0" smtClean="0"/>
              <a:t>	</a:t>
            </a:r>
            <a:r>
              <a:rPr lang="en-US" dirty="0" smtClean="0"/>
              <a:t>Currently Pressed</a:t>
            </a:r>
          </a:p>
          <a:p>
            <a:pPr algn="r"/>
            <a:r>
              <a:rPr lang="en-US" dirty="0"/>
              <a:t>	</a:t>
            </a:r>
            <a:r>
              <a:rPr lang="en-US" dirty="0" smtClean="0"/>
              <a:t>Currently Released</a:t>
            </a:r>
          </a:p>
          <a:p>
            <a:pPr algn="r"/>
            <a:r>
              <a:rPr lang="en-US" dirty="0"/>
              <a:t>	</a:t>
            </a:r>
            <a:r>
              <a:rPr lang="en-US" dirty="0" smtClean="0"/>
              <a:t>Pressed and Released Just Before (Bumped)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When might you use this sensor?</a:t>
            </a:r>
          </a:p>
          <a:p>
            <a:pPr marL="800100" lvl="1" indent="-342900"/>
            <a:r>
              <a:rPr lang="en-US" b="0" dirty="0" smtClean="0"/>
              <a:t>Useful for programming “moving until touch sensor is pressed/released/bumped”</a:t>
            </a:r>
          </a:p>
          <a:p>
            <a:pPr marL="800100" lvl="1" indent="-342900"/>
            <a:r>
              <a:rPr lang="en-US" b="0" dirty="0" smtClean="0"/>
              <a:t>For example, if you put a touch sensor on the front the robot, you can have it stop moving if it runs into something.</a:t>
            </a:r>
          </a:p>
          <a:p>
            <a:pPr marL="800100" lvl="1" indent="-342900"/>
            <a:r>
              <a:rPr lang="en-US" b="0" dirty="0" smtClean="0"/>
              <a:t>You can also have your program start or stop when a touch sensor is pressed.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 descr="Screen Shot 2014-08-08 at 6.00.39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62030" y="1280800"/>
            <a:ext cx="1728714" cy="239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1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0082"/>
          </a:xfrm>
        </p:spPr>
        <p:txBody>
          <a:bodyPr/>
          <a:lstStyle/>
          <a:p>
            <a:r>
              <a:rPr lang="en-US" dirty="0" smtClean="0"/>
              <a:t>What Does “Bumped” Mean?*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856351"/>
              </p:ext>
            </p:extLst>
          </p:nvPr>
        </p:nvGraphicFramePr>
        <p:xfrm>
          <a:off x="457200" y="2763247"/>
          <a:ext cx="7958036" cy="30558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0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5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Time</a:t>
                      </a:r>
                      <a:endParaRPr lang="en-US" sz="1400" dirty="0">
                        <a:effectLst/>
                      </a:endParaRP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Action</a:t>
                      </a: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Pressed</a:t>
                      </a: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Released</a:t>
                      </a: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Bumped</a:t>
                      </a:r>
                    </a:p>
                  </a:txBody>
                  <a:tcPr marL="62703" marR="15676" marT="15676" marB="156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starts released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is pressed in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3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is </a:t>
                      </a:r>
                      <a:r>
                        <a:rPr lang="en-US" sz="1400" dirty="0" smtClean="0">
                          <a:effectLst/>
                        </a:rPr>
                        <a:t>released, and program reads sensor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sng" dirty="0">
                          <a:solidFill>
                            <a:schemeClr val="tx2"/>
                          </a:solidFill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4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is still released, and the program tests the Touch Sensor again</a:t>
                      </a:r>
                    </a:p>
                  </a:txBody>
                  <a:tcPr marL="15676" marR="62703" marT="15676" marB="15676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1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5</a:t>
                      </a:r>
                    </a:p>
                  </a:txBody>
                  <a:tcPr marL="15676" marR="62703" marT="15676" marB="15676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is pressed a second time</a:t>
                      </a:r>
                    </a:p>
                  </a:txBody>
                  <a:tcPr marL="15676" marR="62703" marT="15676" marB="156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4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Button is released, but the program does not read the sensor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200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secs</a:t>
                      </a:r>
                      <a:r>
                        <a:rPr lang="en-US" sz="1400" baseline="0" dirty="0" smtClean="0">
                          <a:effectLst/>
                        </a:rPr>
                        <a:t> later…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Program reads sensor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sng" dirty="0">
                          <a:solidFill>
                            <a:schemeClr val="tx2"/>
                          </a:solidFill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201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is still released, and the program tests the Touch Sensor again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256037"/>
            <a:ext cx="7958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sensor basically is like a True/False switch</a:t>
            </a:r>
          </a:p>
          <a:p>
            <a:r>
              <a:rPr lang="en-US" dirty="0" smtClean="0"/>
              <a:t>“Bumped” can be tricky.  What conditions must be there for the sensor to read True for Bumped?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6189" y="5987141"/>
            <a:ext cx="440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Based on the Lego EV3 help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942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you program with the Touch Sensor?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08" y="2698270"/>
            <a:ext cx="2428156" cy="2359273"/>
          </a:xfrm>
        </p:spPr>
        <p:txBody>
          <a:bodyPr>
            <a:normAutofit/>
          </a:bodyPr>
          <a:lstStyle/>
          <a:p>
            <a:r>
              <a:rPr lang="en-US" b="0" u="sng" dirty="0" smtClean="0"/>
              <a:t>Yellow Sensor Tab: </a:t>
            </a:r>
            <a:r>
              <a:rPr lang="en-US" b="0" u="sng" dirty="0"/>
              <a:t>Sensor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Used to Read and Compare Sensor Values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3028" y="2193634"/>
            <a:ext cx="3354455" cy="389814"/>
          </a:xfrm>
          <a:prstGeom prst="rect">
            <a:avLst/>
          </a:prstGeom>
        </p:spPr>
      </p:pic>
      <p:pic>
        <p:nvPicPr>
          <p:cNvPr id="8" name="Picture 7" descr="Screen Shot 2014-08-07 at 12.29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481" y="2138057"/>
            <a:ext cx="2991825" cy="3898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7455" y="5439046"/>
            <a:ext cx="7146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n>
                  <a:solidFill>
                    <a:srgbClr val="FF6600"/>
                  </a:solidFill>
                </a:ln>
              </a:rPr>
              <a:t>In this lesson, we will use the </a:t>
            </a:r>
          </a:p>
          <a:p>
            <a:pPr algn="ctr"/>
            <a:r>
              <a:rPr lang="en-US" sz="2800" b="1" dirty="0" smtClean="0">
                <a:ln>
                  <a:solidFill>
                    <a:srgbClr val="FF6600"/>
                  </a:solidFill>
                </a:ln>
              </a:rPr>
              <a:t>Wait For Block</a:t>
            </a:r>
            <a:endParaRPr lang="en-US" sz="2800" b="1" dirty="0">
              <a:ln>
                <a:solidFill>
                  <a:srgbClr val="FF6600"/>
                </a:solidFill>
              </a:ln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92114" y="2720731"/>
            <a:ext cx="2282426" cy="235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u="sng" dirty="0" smtClean="0"/>
              <a:t>Orange Flow Tab: Wait for Block</a:t>
            </a:r>
          </a:p>
          <a:p>
            <a:pPr lvl="1"/>
            <a:r>
              <a:rPr lang="en-US" dirty="0" smtClean="0"/>
              <a:t>Used to wait for a sensor reading (or time)</a:t>
            </a:r>
          </a:p>
        </p:txBody>
      </p:sp>
      <p:pic>
        <p:nvPicPr>
          <p:cNvPr id="11" name="Picture 10" descr="Screen Shot 2014-08-08 at 6.00.39 PM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79854" y="2709409"/>
            <a:ext cx="1322819" cy="18305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199" y="1357745"/>
            <a:ext cx="8114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There is a Touch Sensor Block in the Yellow Tab, but there is a Wait for Touch in the Orange Tab. What is the difference!!????!</a:t>
            </a:r>
          </a:p>
        </p:txBody>
      </p:sp>
      <p:sp>
        <p:nvSpPr>
          <p:cNvPr id="13" name="Oval 12"/>
          <p:cNvSpPr/>
          <p:nvPr/>
        </p:nvSpPr>
        <p:spPr>
          <a:xfrm>
            <a:off x="7185891" y="2709409"/>
            <a:ext cx="838420" cy="8835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228" y="3175784"/>
            <a:ext cx="22098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7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on and OFF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75701" y="3830831"/>
            <a:ext cx="3128895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Rookie Tip: </a:t>
            </a:r>
            <a:r>
              <a:rPr lang="en-US" dirty="0" smtClean="0"/>
              <a:t>Motor On needs to be followed by another block (e.g. Wait Block)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301374"/>
            <a:ext cx="5683541" cy="4855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would happen if you placed a Move Steering Block and left the motor “On”?</a:t>
            </a:r>
          </a:p>
          <a:p>
            <a:r>
              <a:rPr lang="en-US" dirty="0" smtClean="0"/>
              <a:t>Would the robot…</a:t>
            </a:r>
          </a:p>
          <a:p>
            <a:r>
              <a:rPr lang="en-US" dirty="0" smtClean="0"/>
              <a:t>	1) Move?</a:t>
            </a:r>
          </a:p>
          <a:p>
            <a:r>
              <a:rPr lang="en-US" dirty="0" smtClean="0"/>
              <a:t>	2) Move for a little while?</a:t>
            </a:r>
          </a:p>
          <a:p>
            <a:r>
              <a:rPr lang="en-US" dirty="0" smtClean="0"/>
              <a:t>	3) Not move at all?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ANS. Not move at all.</a:t>
            </a:r>
          </a:p>
          <a:p>
            <a:endParaRPr lang="en-US" dirty="0" smtClean="0"/>
          </a:p>
          <a:p>
            <a:r>
              <a:rPr lang="en-US" dirty="0" smtClean="0"/>
              <a:t>What does Motor Off do?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2952" y="1531006"/>
            <a:ext cx="2191430" cy="151714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072887" y="2514362"/>
            <a:ext cx="667262" cy="629478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4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6616"/>
            <a:ext cx="4414983" cy="478918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Program your robot to move straight until you tap the sensor with your hand.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050" y="1609410"/>
            <a:ext cx="1423624" cy="1291340"/>
          </a:xfrm>
          <a:prstGeom prst="rect">
            <a:avLst/>
          </a:prstGeom>
        </p:spPr>
      </p:pic>
      <p:pic>
        <p:nvPicPr>
          <p:cNvPr id="4" name="Picture 3" descr="Screen Shot 2014-08-08 at 6.00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9250" y="1412696"/>
            <a:ext cx="2209800" cy="3009900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7830" y="1022882"/>
            <a:ext cx="3354455" cy="3898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8614" y="3059546"/>
            <a:ext cx="177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= released</a:t>
            </a:r>
          </a:p>
          <a:p>
            <a:r>
              <a:rPr lang="en-US" dirty="0" smtClean="0"/>
              <a:t>1 = pressed</a:t>
            </a:r>
          </a:p>
          <a:p>
            <a:r>
              <a:rPr lang="en-US" dirty="0" smtClean="0"/>
              <a:t>2 = bumped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00126" y="3659908"/>
            <a:ext cx="1465477" cy="427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69250" y="4507688"/>
            <a:ext cx="32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Hint: </a:t>
            </a:r>
            <a:r>
              <a:rPr lang="en-US" dirty="0" smtClean="0"/>
              <a:t>You will combine: Move Steering + Wait Block 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58995" y="3736712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1782623" y="4407670"/>
            <a:ext cx="10806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pixabay.com/static/uploads/photo/2014/03/25/16/58/hand-297767_64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1515" y="3818559"/>
            <a:ext cx="972977" cy="100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51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screenshot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88" y="1121023"/>
            <a:ext cx="7620946" cy="482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92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6384</TotalTime>
  <Words>675</Words>
  <Application>Microsoft Office PowerPoint</Application>
  <PresentationFormat>On-screen Show (4:3)</PresentationFormat>
  <Paragraphs>152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BEGINNER PROGRAMMING LESSON</vt:lpstr>
      <vt:lpstr>Lesson Objectives</vt:lpstr>
      <vt:lpstr>What is a sensor?</vt:lpstr>
      <vt:lpstr>WHAT IS A TOUCH SENSOR? </vt:lpstr>
      <vt:lpstr>What Does “Bumped” Mean?*</vt:lpstr>
      <vt:lpstr>HOW Do you program with the Touch Sensor?</vt:lpstr>
      <vt:lpstr>Move on and OFF</vt:lpstr>
      <vt:lpstr>CHALLENGE 1</vt:lpstr>
      <vt:lpstr>Challenge 1 Solution</vt:lpstr>
      <vt:lpstr>CHALLENGE 2</vt:lpstr>
      <vt:lpstr>Challenge 2 Solution </vt:lpstr>
      <vt:lpstr>DISCUSSION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Paul Cockram</cp:lastModifiedBy>
  <cp:revision>7</cp:revision>
  <dcterms:created xsi:type="dcterms:W3CDTF">2014-08-07T02:19:13Z</dcterms:created>
  <dcterms:modified xsi:type="dcterms:W3CDTF">2019-03-06T12:16:54Z</dcterms:modified>
</cp:coreProperties>
</file>