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sldIdLst>
    <p:sldId id="256" r:id="rId5"/>
    <p:sldId id="257" r:id="rId6"/>
    <p:sldId id="262" r:id="rId7"/>
    <p:sldId id="265" r:id="rId8"/>
    <p:sldId id="258" r:id="rId9"/>
    <p:sldId id="264" r:id="rId10"/>
    <p:sldId id="267" r:id="rId11"/>
    <p:sldId id="275" r:id="rId12"/>
    <p:sldId id="270" r:id="rId13"/>
    <p:sldId id="271" r:id="rId14"/>
    <p:sldId id="273" r:id="rId15"/>
    <p:sldId id="274"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C33"/>
    <a:srgbClr val="B4A4C8"/>
    <a:srgbClr val="FFD597"/>
    <a:srgbClr val="FFE2B7"/>
    <a:srgbClr val="FFBD5D"/>
    <a:srgbClr val="E0A928"/>
    <a:srgbClr val="FFF0D9"/>
    <a:srgbClr val="CCB8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60" autoAdjust="0"/>
  </p:normalViewPr>
  <p:slideViewPr>
    <p:cSldViewPr>
      <p:cViewPr>
        <p:scale>
          <a:sx n="60" d="100"/>
          <a:sy n="60" d="100"/>
        </p:scale>
        <p:origin x="-15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EE0F6C8B-71CF-48D2-B377-D3EAA4821AA5}" type="datetimeFigureOut">
              <a:rPr lang="en-US"/>
              <a:pPr>
                <a:defRPr/>
              </a:pPr>
              <a:t>6/20/2016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74B204FE-5EB2-4A02-8B16-85316B6DEC1E}" type="slidenum">
              <a:rPr lang="en-US"/>
              <a:pPr>
                <a:defRPr/>
              </a:pPr>
              <a:t>‹#›</a:t>
            </a:fld>
            <a:endParaRPr lang="en-US"/>
          </a:p>
        </p:txBody>
      </p:sp>
    </p:spTree>
    <p:extLst>
      <p:ext uri="{BB962C8B-B14F-4D97-AF65-F5344CB8AC3E}">
        <p14:creationId xmlns:p14="http://schemas.microsoft.com/office/powerpoint/2010/main" val="24750478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For both the </a:t>
            </a:r>
            <a:r>
              <a:rPr lang="en-US" sz="1200" b="1" kern="1200" dirty="0" err="1">
                <a:solidFill>
                  <a:schemeClr val="tx1"/>
                </a:solidFill>
                <a:latin typeface="+mn-lt"/>
                <a:ea typeface="+mn-ea"/>
                <a:cs typeface="+mn-cs"/>
              </a:rPr>
              <a:t>DrawImage</a:t>
            </a:r>
            <a:r>
              <a:rPr lang="en-US" sz="1200" kern="1200" dirty="0">
                <a:solidFill>
                  <a:schemeClr val="tx1"/>
                </a:solidFill>
                <a:latin typeface="+mn-lt"/>
                <a:ea typeface="+mn-ea"/>
                <a:cs typeface="+mn-cs"/>
              </a:rPr>
              <a:t> and </a:t>
            </a:r>
            <a:r>
              <a:rPr lang="en-US" sz="1200" b="1" kern="1200" dirty="0" err="1">
                <a:solidFill>
                  <a:schemeClr val="tx1"/>
                </a:solidFill>
                <a:latin typeface="+mn-lt"/>
                <a:ea typeface="+mn-ea"/>
                <a:cs typeface="+mn-cs"/>
              </a:rPr>
              <a:t>DrawResizedImage</a:t>
            </a:r>
            <a:r>
              <a:rPr lang="en-US" sz="1200" kern="1200" baseline="0" dirty="0">
                <a:solidFill>
                  <a:schemeClr val="tx1"/>
                </a:solidFill>
                <a:latin typeface="+mn-lt"/>
                <a:ea typeface="+mn-ea"/>
                <a:cs typeface="+mn-cs"/>
              </a:rPr>
              <a:t> operations, y</a:t>
            </a:r>
            <a:r>
              <a:rPr lang="en-US" sz="1200" kern="1200" dirty="0">
                <a:solidFill>
                  <a:schemeClr val="tx1"/>
                </a:solidFill>
                <a:latin typeface="+mn-lt"/>
                <a:ea typeface="+mn-ea"/>
                <a:cs typeface="+mn-cs"/>
              </a:rPr>
              <a:t>ou must specify not only</a:t>
            </a:r>
            <a:r>
              <a:rPr lang="en-US" sz="1200" kern="1200" baseline="0" dirty="0">
                <a:solidFill>
                  <a:schemeClr val="tx1"/>
                </a:solidFill>
                <a:latin typeface="+mn-lt"/>
                <a:ea typeface="+mn-ea"/>
                <a:cs typeface="+mn-cs"/>
              </a:rPr>
              <a:t> the file name of the image that you want to display but also its path. If the file is stored on your computer, you can specify the local path. If the file is stored on a website or network server, you can specify the URL or absolute path. The images in this example are provided with Small Basic and are stored on your computer.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You must also specify </a:t>
            </a:r>
            <a:r>
              <a:rPr lang="en-US" sz="1200" kern="1200" dirty="0">
                <a:solidFill>
                  <a:schemeClr val="tx1"/>
                </a:solidFill>
                <a:latin typeface="+mn-lt"/>
                <a:ea typeface="+mn-ea"/>
                <a:cs typeface="+mn-cs"/>
              </a:rPr>
              <a:t>the location</a:t>
            </a:r>
            <a:r>
              <a:rPr lang="en-US" sz="1200" kern="1200" baseline="0" dirty="0">
                <a:solidFill>
                  <a:schemeClr val="tx1"/>
                </a:solidFill>
                <a:latin typeface="+mn-lt"/>
                <a:ea typeface="+mn-ea"/>
                <a:cs typeface="+mn-cs"/>
              </a:rPr>
              <a:t> where the image or resized image will appear on the screen, and you specify that location by including the x-coordinate and the y-coordinate of the upper-left corner of the image. For the </a:t>
            </a:r>
            <a:r>
              <a:rPr lang="en-US" sz="1200" b="1" kern="1200" baseline="0" dirty="0" err="1">
                <a:solidFill>
                  <a:schemeClr val="tx1"/>
                </a:solidFill>
                <a:latin typeface="+mn-lt"/>
                <a:ea typeface="+mn-ea"/>
                <a:cs typeface="+mn-cs"/>
              </a:rPr>
              <a:t>DrawResizedImage</a:t>
            </a:r>
            <a:r>
              <a:rPr lang="en-US" sz="1200" kern="1200" baseline="0" dirty="0">
                <a:solidFill>
                  <a:schemeClr val="tx1"/>
                </a:solidFill>
                <a:latin typeface="+mn-lt"/>
                <a:ea typeface="+mn-ea"/>
                <a:cs typeface="+mn-cs"/>
              </a:rPr>
              <a:t> operation only,</a:t>
            </a:r>
            <a:r>
              <a:rPr lang="en-US" sz="1200" kern="1200" dirty="0">
                <a:solidFill>
                  <a:schemeClr val="tx1"/>
                </a:solidFill>
                <a:latin typeface="+mn-lt"/>
                <a:ea typeface="+mn-ea"/>
                <a:cs typeface="+mn-cs"/>
              </a:rPr>
              <a:t> you specify how</a:t>
            </a:r>
            <a:r>
              <a:rPr lang="en-US" sz="1200" kern="1200" baseline="0" dirty="0">
                <a:solidFill>
                  <a:schemeClr val="tx1"/>
                </a:solidFill>
                <a:latin typeface="+mn-lt"/>
                <a:ea typeface="+mn-ea"/>
                <a:cs typeface="+mn-cs"/>
              </a:rPr>
              <a:t> big you want the image to appear by including the new width and height of the image</a:t>
            </a:r>
            <a:r>
              <a:rPr lang="en-US" sz="1200"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To</a:t>
            </a:r>
            <a:r>
              <a:rPr lang="en-US" sz="1200" kern="1200" baseline="0" dirty="0">
                <a:solidFill>
                  <a:schemeClr val="tx1"/>
                </a:solidFill>
                <a:latin typeface="+mn-lt"/>
                <a:ea typeface="+mn-ea"/>
                <a:cs typeface="+mn-cs"/>
              </a:rPr>
              <a:t> run your program and display your images, you </a:t>
            </a:r>
            <a:r>
              <a:rPr lang="en-US" sz="1200" kern="1200" dirty="0">
                <a:solidFill>
                  <a:schemeClr val="tx1"/>
                </a:solidFill>
                <a:latin typeface="+mn-lt"/>
                <a:ea typeface="+mn-ea"/>
                <a:cs typeface="+mn-cs"/>
              </a:rPr>
              <a:t>click </a:t>
            </a:r>
            <a:r>
              <a:rPr lang="en-US" sz="1200" b="1" kern="1200" dirty="0">
                <a:solidFill>
                  <a:schemeClr val="tx1"/>
                </a:solidFill>
                <a:latin typeface="+mn-lt"/>
                <a:ea typeface="+mn-ea"/>
                <a:cs typeface="+mn-cs"/>
              </a:rPr>
              <a:t>Run</a:t>
            </a:r>
            <a:r>
              <a:rPr lang="en-US" sz="1200" b="0" kern="1200" dirty="0">
                <a:solidFill>
                  <a:schemeClr val="tx1"/>
                </a:solidFill>
                <a:latin typeface="+mn-lt"/>
                <a:ea typeface="+mn-ea"/>
                <a:cs typeface="+mn-cs"/>
              </a:rPr>
              <a:t> o</a:t>
            </a:r>
            <a:r>
              <a:rPr lang="en-US" sz="1200" kern="1200" dirty="0">
                <a:solidFill>
                  <a:schemeClr val="tx1"/>
                </a:solidFill>
                <a:latin typeface="+mn-lt"/>
                <a:ea typeface="+mn-ea"/>
                <a:cs typeface="+mn-cs"/>
              </a:rPr>
              <a:t>n the toolbar, or you press F5 on the keyboard.</a:t>
            </a:r>
          </a:p>
          <a:p>
            <a:endParaRPr lang="en-US" sz="1200" kern="1200" dirty="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latin typeface="Calibri" pitchFamily="34" charset="0"/>
              </a:rPr>
              <a:t>You</a:t>
            </a:r>
            <a:r>
              <a:rPr lang="en-US" sz="1200" baseline="0" dirty="0">
                <a:latin typeface="Calibri" pitchFamily="34" charset="0"/>
              </a:rPr>
              <a:t> can also use t</a:t>
            </a:r>
            <a:r>
              <a:rPr lang="en-US" sz="1200" dirty="0">
                <a:latin typeface="Calibri" pitchFamily="34" charset="0"/>
              </a:rPr>
              <a:t>he </a:t>
            </a:r>
            <a:r>
              <a:rPr lang="en-US" sz="1200" b="1" dirty="0" err="1">
                <a:latin typeface="Calibri" pitchFamily="34" charset="0"/>
              </a:rPr>
              <a:t>SetPixel</a:t>
            </a:r>
            <a:r>
              <a:rPr lang="en-US" sz="1200" b="1" dirty="0">
                <a:latin typeface="Calibri" pitchFamily="34" charset="0"/>
              </a:rPr>
              <a:t> </a:t>
            </a:r>
            <a:r>
              <a:rPr lang="en-US" sz="1200" dirty="0">
                <a:latin typeface="Calibri" pitchFamily="34" charset="0"/>
              </a:rPr>
              <a:t>operation to draw</a:t>
            </a:r>
            <a:r>
              <a:rPr lang="en-US" sz="1200" baseline="0" dirty="0">
                <a:latin typeface="Calibri" pitchFamily="34" charset="0"/>
              </a:rPr>
              <a:t> a</a:t>
            </a:r>
            <a:r>
              <a:rPr lang="en-US" sz="1200" dirty="0">
                <a:latin typeface="Calibri" pitchFamily="34" charset="0"/>
              </a:rPr>
              <a:t> pixel in the graphics window at the location that you specify by including its x-coordinate and its</a:t>
            </a:r>
            <a:r>
              <a:rPr lang="en-US" sz="1200" baseline="0" dirty="0">
                <a:latin typeface="Calibri" pitchFamily="34" charset="0"/>
              </a:rPr>
              <a:t> </a:t>
            </a:r>
            <a:r>
              <a:rPr lang="en-US" sz="1200" dirty="0">
                <a:latin typeface="Calibri" pitchFamily="34" charset="0"/>
              </a:rPr>
              <a:t>y-coordinate.</a:t>
            </a:r>
          </a:p>
          <a:p>
            <a:endParaRPr lang="en-US" sz="1200" kern="1200" dirty="0">
              <a:solidFill>
                <a:schemeClr val="tx1"/>
              </a:solidFill>
              <a:latin typeface="+mn-lt"/>
              <a:ea typeface="+mn-ea"/>
              <a:cs typeface="+mn-cs"/>
            </a:endParaRPr>
          </a:p>
          <a:p>
            <a:r>
              <a:rPr lang="en-US" sz="1200" u="sng" kern="1200" dirty="0">
                <a:solidFill>
                  <a:schemeClr val="tx1"/>
                </a:solidFill>
                <a:latin typeface="+mn-lt"/>
                <a:ea typeface="+mn-ea"/>
                <a:cs typeface="+mn-cs"/>
              </a:rPr>
              <a:t>Code:</a:t>
            </a:r>
          </a:p>
          <a:p>
            <a:endParaRPr lang="en-US" sz="1200" u="sng" kern="1200" dirty="0">
              <a:solidFill>
                <a:schemeClr val="tx1"/>
              </a:solidFill>
              <a:latin typeface="+mn-lt"/>
              <a:ea typeface="+mn-ea"/>
              <a:cs typeface="+mn-cs"/>
            </a:endParaRPr>
          </a:p>
          <a:p>
            <a:r>
              <a:rPr lang="en-US" sz="1200" kern="1200" dirty="0" err="1">
                <a:solidFill>
                  <a:schemeClr val="tx1"/>
                </a:solidFill>
                <a:latin typeface="+mn-lt"/>
                <a:ea typeface="+mn-ea"/>
                <a:cs typeface="+mn-cs"/>
              </a:rPr>
              <a:t>GraphicsWindow.Title</a:t>
            </a:r>
            <a:r>
              <a:rPr lang="en-US" sz="1200" kern="1200" dirty="0">
                <a:solidFill>
                  <a:schemeClr val="tx1"/>
                </a:solidFill>
                <a:latin typeface="+mn-lt"/>
                <a:ea typeface="+mn-ea"/>
                <a:cs typeface="+mn-cs"/>
              </a:rPr>
              <a:t> = "Graphics Window"</a:t>
            </a:r>
          </a:p>
          <a:p>
            <a:r>
              <a:rPr lang="en-US" sz="1200" kern="1200" dirty="0" err="1">
                <a:solidFill>
                  <a:schemeClr val="tx1"/>
                </a:solidFill>
                <a:latin typeface="+mn-lt"/>
                <a:ea typeface="+mn-ea"/>
                <a:cs typeface="+mn-cs"/>
              </a:rPr>
              <a:t>GraphicsWindow.Width</a:t>
            </a:r>
            <a:r>
              <a:rPr lang="en-US" sz="1200" kern="1200" dirty="0">
                <a:solidFill>
                  <a:schemeClr val="tx1"/>
                </a:solidFill>
                <a:latin typeface="+mn-lt"/>
                <a:ea typeface="+mn-ea"/>
                <a:cs typeface="+mn-cs"/>
              </a:rPr>
              <a:t> = 800</a:t>
            </a:r>
          </a:p>
          <a:p>
            <a:r>
              <a:rPr lang="en-US" sz="1200" kern="1200" dirty="0" err="1">
                <a:solidFill>
                  <a:schemeClr val="tx1"/>
                </a:solidFill>
                <a:latin typeface="+mn-lt"/>
                <a:ea typeface="+mn-ea"/>
                <a:cs typeface="+mn-cs"/>
              </a:rPr>
              <a:t>GraphicsWindow.Height</a:t>
            </a:r>
            <a:r>
              <a:rPr lang="en-US" sz="1200" kern="1200" dirty="0">
                <a:solidFill>
                  <a:schemeClr val="tx1"/>
                </a:solidFill>
                <a:latin typeface="+mn-lt"/>
                <a:ea typeface="+mn-ea"/>
                <a:cs typeface="+mn-cs"/>
              </a:rPr>
              <a:t> = 600</a:t>
            </a:r>
          </a:p>
          <a:p>
            <a:r>
              <a:rPr lang="en-US" sz="1200" kern="1200" dirty="0">
                <a:solidFill>
                  <a:schemeClr val="tx1"/>
                </a:solidFill>
                <a:latin typeface="+mn-lt"/>
                <a:ea typeface="+mn-ea"/>
                <a:cs typeface="+mn-cs"/>
              </a:rPr>
              <a:t>image1 = "C:\Small Basic\Sunset.jpg"</a:t>
            </a:r>
          </a:p>
          <a:p>
            <a:r>
              <a:rPr lang="en-US" sz="1200" kern="1200" dirty="0" err="1">
                <a:solidFill>
                  <a:schemeClr val="tx1"/>
                </a:solidFill>
                <a:latin typeface="+mn-lt"/>
                <a:ea typeface="+mn-ea"/>
                <a:cs typeface="+mn-cs"/>
              </a:rPr>
              <a:t>GraphicsWindow.DrawImage</a:t>
            </a:r>
            <a:r>
              <a:rPr lang="en-US" sz="1200" kern="1200" dirty="0">
                <a:solidFill>
                  <a:schemeClr val="tx1"/>
                </a:solidFill>
                <a:latin typeface="+mn-lt"/>
                <a:ea typeface="+mn-ea"/>
                <a:cs typeface="+mn-cs"/>
              </a:rPr>
              <a:t>(image1, 0, 0)</a:t>
            </a:r>
          </a:p>
          <a:p>
            <a:r>
              <a:rPr lang="en-US" sz="1200" kern="1200" dirty="0">
                <a:solidFill>
                  <a:schemeClr val="tx1"/>
                </a:solidFill>
                <a:latin typeface="+mn-lt"/>
                <a:ea typeface="+mn-ea"/>
                <a:cs typeface="+mn-cs"/>
              </a:rPr>
              <a:t>image2 = "C:\Small Basic\Winter.jpg"</a:t>
            </a:r>
          </a:p>
          <a:p>
            <a:r>
              <a:rPr lang="en-US" sz="1200" kern="1200" dirty="0" err="1">
                <a:solidFill>
                  <a:schemeClr val="tx1"/>
                </a:solidFill>
                <a:latin typeface="+mn-lt"/>
                <a:ea typeface="+mn-ea"/>
                <a:cs typeface="+mn-cs"/>
              </a:rPr>
              <a:t>GraphicsWindow.DrawResizedImage</a:t>
            </a:r>
            <a:r>
              <a:rPr lang="en-US" sz="1200" kern="1200" dirty="0">
                <a:solidFill>
                  <a:schemeClr val="tx1"/>
                </a:solidFill>
                <a:latin typeface="+mn-lt"/>
                <a:ea typeface="+mn-ea"/>
                <a:cs typeface="+mn-cs"/>
              </a:rPr>
              <a:t>(image2, 100, 100, 200, 200)</a:t>
            </a:r>
            <a:endParaRPr lang="en-US" sz="1200" u="sng"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Ensure that you specify the</a:t>
            </a:r>
            <a:r>
              <a:rPr lang="en-US" sz="1200" kern="1200" baseline="0" dirty="0">
                <a:solidFill>
                  <a:schemeClr val="tx1"/>
                </a:solidFill>
                <a:latin typeface="+mn-lt"/>
                <a:ea typeface="+mn-ea"/>
                <a:cs typeface="+mn-cs"/>
              </a:rPr>
              <a:t> correct path and file name for </a:t>
            </a:r>
            <a:r>
              <a:rPr lang="en-US" sz="1200" kern="1200" dirty="0">
                <a:solidFill>
                  <a:schemeClr val="tx1"/>
                </a:solidFill>
                <a:latin typeface="+mn-lt"/>
                <a:ea typeface="+mn-ea"/>
                <a:cs typeface="+mn-cs"/>
              </a:rPr>
              <a:t>the image that you want to</a:t>
            </a:r>
            <a:r>
              <a:rPr lang="en-US" sz="1200" kern="1200" baseline="0" dirty="0">
                <a:solidFill>
                  <a:schemeClr val="tx1"/>
                </a:solidFill>
                <a:latin typeface="+mn-lt"/>
                <a:ea typeface="+mn-ea"/>
                <a:cs typeface="+mn-cs"/>
              </a:rPr>
              <a:t> display</a:t>
            </a:r>
            <a:r>
              <a:rPr lang="en-US" sz="1200" kern="1200" dirty="0">
                <a:solidFill>
                  <a:schemeClr val="tx1"/>
                </a:solidFill>
                <a:latin typeface="+mn-lt"/>
                <a:ea typeface="+mn-ea"/>
                <a:cs typeface="+mn-cs"/>
              </a:rPr>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u="sng"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u="sng" dirty="0"/>
              <a:t>Solution</a:t>
            </a:r>
            <a:r>
              <a:rPr lang="en-US" dirty="0"/>
              <a:t>:</a:t>
            </a:r>
          </a:p>
          <a:p>
            <a:r>
              <a:rPr lang="en-US" sz="1200" kern="1200" dirty="0">
                <a:solidFill>
                  <a:schemeClr val="tx1"/>
                </a:solidFill>
                <a:latin typeface="+mn-lt"/>
                <a:ea typeface="+mn-ea"/>
                <a:cs typeface="+mn-cs"/>
              </a:rPr>
              <a:t>  </a:t>
            </a:r>
          </a:p>
          <a:p>
            <a:r>
              <a:rPr lang="en-US" sz="1200" kern="1200" dirty="0" err="1">
                <a:solidFill>
                  <a:schemeClr val="tx1"/>
                </a:solidFill>
                <a:latin typeface="+mn-lt"/>
                <a:ea typeface="+mn-ea"/>
                <a:cs typeface="+mn-cs"/>
              </a:rPr>
              <a:t>GraphicsWindow.Show</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GraphicsWindow.Title</a:t>
            </a:r>
            <a:r>
              <a:rPr lang="en-US" sz="1200" kern="1200" dirty="0">
                <a:solidFill>
                  <a:schemeClr val="tx1"/>
                </a:solidFill>
                <a:latin typeface="+mn-lt"/>
                <a:ea typeface="+mn-ea"/>
                <a:cs typeface="+mn-cs"/>
              </a:rPr>
              <a:t> = "A Graphics Window"</a:t>
            </a:r>
          </a:p>
          <a:p>
            <a:r>
              <a:rPr lang="en-US" sz="1200" kern="1200" dirty="0" err="1">
                <a:solidFill>
                  <a:schemeClr val="tx1"/>
                </a:solidFill>
                <a:latin typeface="+mn-lt"/>
                <a:ea typeface="+mn-ea"/>
                <a:cs typeface="+mn-cs"/>
              </a:rPr>
              <a:t>GraphicsWindow.Height</a:t>
            </a:r>
            <a:r>
              <a:rPr lang="en-US" sz="1200" kern="1200" dirty="0">
                <a:solidFill>
                  <a:schemeClr val="tx1"/>
                </a:solidFill>
                <a:latin typeface="+mn-lt"/>
                <a:ea typeface="+mn-ea"/>
                <a:cs typeface="+mn-cs"/>
              </a:rPr>
              <a:t> = 640</a:t>
            </a:r>
          </a:p>
          <a:p>
            <a:r>
              <a:rPr lang="en-US" sz="1200" kern="1200" dirty="0" err="1">
                <a:solidFill>
                  <a:schemeClr val="tx1"/>
                </a:solidFill>
                <a:latin typeface="+mn-lt"/>
                <a:ea typeface="+mn-ea"/>
                <a:cs typeface="+mn-cs"/>
              </a:rPr>
              <a:t>GraphicsWindow.Width</a:t>
            </a:r>
            <a:r>
              <a:rPr lang="en-US" sz="1200" kern="1200" dirty="0">
                <a:solidFill>
                  <a:schemeClr val="tx1"/>
                </a:solidFill>
                <a:latin typeface="+mn-lt"/>
                <a:ea typeface="+mn-ea"/>
                <a:cs typeface="+mn-cs"/>
              </a:rPr>
              <a:t> = 800</a:t>
            </a:r>
          </a:p>
          <a:p>
            <a:r>
              <a:rPr lang="en-US" sz="1200" kern="1200" dirty="0" err="1">
                <a:solidFill>
                  <a:schemeClr val="tx1"/>
                </a:solidFill>
                <a:latin typeface="+mn-lt"/>
                <a:ea typeface="+mn-ea"/>
                <a:cs typeface="+mn-cs"/>
              </a:rPr>
              <a:t>GraphicsWindow.BackgroundColor</a:t>
            </a:r>
            <a:r>
              <a:rPr lang="en-US" sz="1200" kern="1200" dirty="0">
                <a:solidFill>
                  <a:schemeClr val="tx1"/>
                </a:solidFill>
                <a:latin typeface="+mn-lt"/>
                <a:ea typeface="+mn-ea"/>
                <a:cs typeface="+mn-cs"/>
              </a:rPr>
              <a:t> = "Black"</a:t>
            </a:r>
          </a:p>
          <a:p>
            <a:endParaRPr lang="en-US"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GraphicsWindow.PenWidth</a:t>
            </a:r>
            <a:r>
              <a:rPr lang="en-US" sz="1200" kern="1200" dirty="0">
                <a:solidFill>
                  <a:schemeClr val="tx1"/>
                </a:solidFill>
                <a:latin typeface="+mn-lt"/>
                <a:ea typeface="+mn-ea"/>
                <a:cs typeface="+mn-cs"/>
              </a:rPr>
              <a:t> = 10</a:t>
            </a:r>
          </a:p>
          <a:p>
            <a:r>
              <a:rPr lang="en-US" sz="1200" kern="1200" dirty="0" err="1">
                <a:solidFill>
                  <a:schemeClr val="tx1"/>
                </a:solidFill>
                <a:latin typeface="+mn-lt"/>
                <a:ea typeface="+mn-ea"/>
                <a:cs typeface="+mn-cs"/>
              </a:rPr>
              <a:t>GraphicsWindow.PenColor</a:t>
            </a:r>
            <a:r>
              <a:rPr lang="en-US" sz="1200" kern="1200" dirty="0">
                <a:solidFill>
                  <a:schemeClr val="tx1"/>
                </a:solidFill>
                <a:latin typeface="+mn-lt"/>
                <a:ea typeface="+mn-ea"/>
                <a:cs typeface="+mn-cs"/>
              </a:rPr>
              <a:t> = "Gold"</a:t>
            </a:r>
          </a:p>
          <a:p>
            <a:r>
              <a:rPr lang="en-US" sz="1200" kern="1200" dirty="0" err="1">
                <a:solidFill>
                  <a:schemeClr val="tx1"/>
                </a:solidFill>
                <a:latin typeface="+mn-lt"/>
                <a:ea typeface="+mn-ea"/>
                <a:cs typeface="+mn-cs"/>
              </a:rPr>
              <a:t>GraphicsWindow.DrawLine</a:t>
            </a:r>
            <a:r>
              <a:rPr lang="en-US" sz="1200" kern="1200" dirty="0">
                <a:solidFill>
                  <a:schemeClr val="tx1"/>
                </a:solidFill>
                <a:latin typeface="+mn-lt"/>
                <a:ea typeface="+mn-ea"/>
                <a:cs typeface="+mn-cs"/>
              </a:rPr>
              <a:t>(65, 100, 65, 370)</a:t>
            </a:r>
          </a:p>
          <a:p>
            <a:r>
              <a:rPr lang="en-US" sz="1200" kern="1200" dirty="0" err="1">
                <a:solidFill>
                  <a:schemeClr val="tx1"/>
                </a:solidFill>
                <a:latin typeface="+mn-lt"/>
                <a:ea typeface="+mn-ea"/>
                <a:cs typeface="+mn-cs"/>
              </a:rPr>
              <a:t>GraphicsWindow.PenColor</a:t>
            </a:r>
            <a:r>
              <a:rPr lang="en-US" sz="1200" kern="1200" dirty="0">
                <a:solidFill>
                  <a:schemeClr val="tx1"/>
                </a:solidFill>
                <a:latin typeface="+mn-lt"/>
                <a:ea typeface="+mn-ea"/>
                <a:cs typeface="+mn-cs"/>
              </a:rPr>
              <a:t> = "Black"</a:t>
            </a:r>
          </a:p>
          <a:p>
            <a:r>
              <a:rPr lang="en-US" sz="1200" kern="1200" dirty="0" err="1">
                <a:solidFill>
                  <a:schemeClr val="tx1"/>
                </a:solidFill>
                <a:latin typeface="+mn-lt"/>
                <a:ea typeface="+mn-ea"/>
                <a:cs typeface="+mn-cs"/>
              </a:rPr>
              <a:t>GraphicsWindow.BrushColor</a:t>
            </a:r>
            <a:r>
              <a:rPr lang="en-US" sz="1200" kern="1200" dirty="0">
                <a:solidFill>
                  <a:schemeClr val="tx1"/>
                </a:solidFill>
                <a:latin typeface="+mn-lt"/>
                <a:ea typeface="+mn-ea"/>
                <a:cs typeface="+mn-cs"/>
              </a:rPr>
              <a:t> = "Cyan"</a:t>
            </a:r>
          </a:p>
          <a:p>
            <a:r>
              <a:rPr lang="en-US" sz="1200" kern="1200" dirty="0" err="1">
                <a:solidFill>
                  <a:schemeClr val="tx1"/>
                </a:solidFill>
                <a:latin typeface="+mn-lt"/>
                <a:ea typeface="+mn-ea"/>
                <a:cs typeface="+mn-cs"/>
              </a:rPr>
              <a:t>GraphicsWindow.DrawEllipse</a:t>
            </a:r>
            <a:r>
              <a:rPr lang="en-US" sz="1200" kern="1200" dirty="0">
                <a:solidFill>
                  <a:schemeClr val="tx1"/>
                </a:solidFill>
                <a:latin typeface="+mn-lt"/>
                <a:ea typeface="+mn-ea"/>
                <a:cs typeface="+mn-cs"/>
              </a:rPr>
              <a:t>(70, 250, 100, 100)</a:t>
            </a:r>
          </a:p>
          <a:p>
            <a:r>
              <a:rPr lang="en-US" sz="1200" kern="1200" dirty="0" err="1">
                <a:solidFill>
                  <a:schemeClr val="tx1"/>
                </a:solidFill>
                <a:latin typeface="+mn-lt"/>
                <a:ea typeface="+mn-ea"/>
                <a:cs typeface="+mn-cs"/>
              </a:rPr>
              <a:t>GraphicsWindow.FillEllipse</a:t>
            </a:r>
            <a:r>
              <a:rPr lang="en-US" sz="1200" kern="1200" dirty="0">
                <a:solidFill>
                  <a:schemeClr val="tx1"/>
                </a:solidFill>
                <a:latin typeface="+mn-lt"/>
                <a:ea typeface="+mn-ea"/>
                <a:cs typeface="+mn-cs"/>
              </a:rPr>
              <a:t>(70, 250, 100, 100)</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For i = 1 To 10</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GraphicsWindow.PenColor</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GraphicsWindow.GetRandomColor</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GraphicsWindow.PenWidth</a:t>
            </a:r>
            <a:r>
              <a:rPr lang="en-US" sz="1200" kern="1200" dirty="0">
                <a:solidFill>
                  <a:schemeClr val="tx1"/>
                </a:solidFill>
                <a:latin typeface="+mn-lt"/>
                <a:ea typeface="+mn-ea"/>
                <a:cs typeface="+mn-cs"/>
              </a:rPr>
              <a:t> = 2</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GraphicsWindow.Drawrectangle</a:t>
            </a:r>
            <a:r>
              <a:rPr lang="en-US" sz="1200" kern="1200" dirty="0">
                <a:solidFill>
                  <a:schemeClr val="tx1"/>
                </a:solidFill>
                <a:latin typeface="+mn-lt"/>
                <a:ea typeface="+mn-ea"/>
                <a:cs typeface="+mn-cs"/>
              </a:rPr>
              <a:t>(100, i * 20, 50, 10)</a:t>
            </a:r>
          </a:p>
          <a:p>
            <a:r>
              <a:rPr lang="en-US" sz="1200" b="1" kern="1200" dirty="0" err="1">
                <a:solidFill>
                  <a:schemeClr val="tx1"/>
                </a:solidFill>
                <a:latin typeface="+mn-lt"/>
                <a:ea typeface="+mn-ea"/>
                <a:cs typeface="+mn-cs"/>
              </a:rPr>
              <a:t>EndFor</a:t>
            </a:r>
            <a:r>
              <a:rPr lang="en-US" sz="1200" b="1"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image1 = "C:\Small Basic\Winter.jpg"</a:t>
            </a:r>
          </a:p>
          <a:p>
            <a:r>
              <a:rPr lang="en-US" sz="1200" kern="1200" dirty="0" err="1">
                <a:solidFill>
                  <a:schemeClr val="tx1"/>
                </a:solidFill>
                <a:latin typeface="+mn-lt"/>
                <a:ea typeface="+mn-ea"/>
                <a:cs typeface="+mn-cs"/>
              </a:rPr>
              <a:t>GraphicsWindow.DrawResizedImage</a:t>
            </a:r>
            <a:r>
              <a:rPr lang="en-US" sz="1200" kern="1200" dirty="0">
                <a:solidFill>
                  <a:schemeClr val="tx1"/>
                </a:solidFill>
                <a:latin typeface="+mn-lt"/>
                <a:ea typeface="+mn-ea"/>
                <a:cs typeface="+mn-cs"/>
              </a:rPr>
              <a:t>(image1, 200, 100, 500, 500)</a:t>
            </a:r>
          </a:p>
          <a:p>
            <a:endParaRPr lang="en-US"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GraphicsWindow.ShowMessage</a:t>
            </a:r>
            <a:r>
              <a:rPr lang="en-US" sz="1200" kern="1200" dirty="0">
                <a:solidFill>
                  <a:schemeClr val="tx1"/>
                </a:solidFill>
                <a:latin typeface="+mn-lt"/>
                <a:ea typeface="+mn-ea"/>
                <a:cs typeface="+mn-cs"/>
              </a:rPr>
              <a:t>("Have a nice day!", "Message")</a:t>
            </a:r>
            <a:endParaRPr lang="en-US" dirty="0"/>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EC411D-C483-4DCC-9CE6-23BC676CA4D5}" type="slidenum">
              <a:rPr lang="en-US"/>
              <a:pPr fontAlgn="base">
                <a:spcBef>
                  <a:spcPct val="0"/>
                </a:spcBef>
                <a:spcAft>
                  <a:spcPct val="0"/>
                </a:spcAft>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b="0" dirty="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07364D5-8D52-4E68-A740-DBE6205A5BF7}" type="slidenum">
              <a:rPr lang="en-US"/>
              <a:pPr fontAlgn="base">
                <a:spcBef>
                  <a:spcPct val="0"/>
                </a:spcBef>
                <a:spcAft>
                  <a:spcPct val="0"/>
                </a:spcAft>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p:spPr>
      </p:sp>
      <p:sp>
        <p:nvSpPr>
          <p:cNvPr id="46083" name="Rectangle 3"/>
          <p:cNvSpPr>
            <a:spLocks noGrp="1"/>
          </p:cNvSpPr>
          <p:nvPr>
            <p:ph type="body" idx="1"/>
          </p:nvPr>
        </p:nvSpPr>
        <p:spPr bwMode="auto">
          <a:noFill/>
        </p:spPr>
        <p:txBody>
          <a:bodyPr wrap="square" numCol="1" anchor="t" anchorCtr="0" compatLnSpc="1">
            <a:prstTxWarp prst="textNoShape">
              <a:avLst/>
            </a:prstTxWarp>
          </a:bodyPr>
          <a:lstStyle/>
          <a:p>
            <a:r>
              <a:rPr lang="en-US" sz="1200" kern="1200" dirty="0">
                <a:solidFill>
                  <a:schemeClr val="tx1"/>
                </a:solidFill>
                <a:latin typeface="+mn-lt"/>
                <a:ea typeface="+mn-ea"/>
                <a:cs typeface="+mn-cs"/>
              </a:rPr>
              <a:t>You can display the graphics window by typing the statement </a:t>
            </a:r>
            <a:r>
              <a:rPr lang="en-US" sz="1200" b="1" kern="1200" dirty="0" err="1">
                <a:solidFill>
                  <a:schemeClr val="tx1"/>
                </a:solidFill>
                <a:latin typeface="+mn-lt"/>
                <a:ea typeface="+mn-ea"/>
                <a:cs typeface="+mn-cs"/>
              </a:rPr>
              <a:t>GraphicsWindow.Show</a:t>
            </a:r>
            <a:r>
              <a:rPr lang="en-US" sz="1200" b="1" kern="1200" dirty="0">
                <a:solidFill>
                  <a:schemeClr val="tx1"/>
                </a:solidFill>
                <a:latin typeface="+mn-lt"/>
                <a:ea typeface="+mn-ea"/>
                <a:cs typeface="+mn-cs"/>
              </a:rPr>
              <a:t>() </a:t>
            </a:r>
            <a:r>
              <a:rPr lang="en-US" sz="1200" kern="1200" dirty="0">
                <a:solidFill>
                  <a:schemeClr val="tx1"/>
                </a:solidFill>
                <a:latin typeface="+mn-lt"/>
                <a:ea typeface="+mn-ea"/>
                <a:cs typeface="+mn-cs"/>
              </a:rPr>
              <a:t>in the editor window.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Similarly, you can hide the graphics window by using the </a:t>
            </a:r>
            <a:r>
              <a:rPr lang="en-US" sz="1200" b="1" kern="1200" dirty="0" err="1">
                <a:solidFill>
                  <a:schemeClr val="tx1"/>
                </a:solidFill>
                <a:latin typeface="+mn-lt"/>
                <a:ea typeface="+mn-ea"/>
                <a:cs typeface="+mn-cs"/>
              </a:rPr>
              <a:t>GraphicsWindow.Hide</a:t>
            </a:r>
            <a:r>
              <a:rPr lang="en-US" sz="1200" b="1" kern="1200" dirty="0">
                <a:solidFill>
                  <a:schemeClr val="tx1"/>
                </a:solidFill>
                <a:latin typeface="+mn-lt"/>
                <a:ea typeface="+mn-ea"/>
                <a:cs typeface="+mn-cs"/>
              </a:rPr>
              <a:t>() </a:t>
            </a:r>
            <a:r>
              <a:rPr lang="en-US" sz="1200" kern="1200" dirty="0">
                <a:solidFill>
                  <a:schemeClr val="tx1"/>
                </a:solidFill>
                <a:latin typeface="+mn-lt"/>
                <a:ea typeface="+mn-ea"/>
                <a:cs typeface="+mn-cs"/>
              </a:rPr>
              <a:t>statement. </a:t>
            </a:r>
          </a:p>
          <a:p>
            <a:r>
              <a:rPr lang="en-US" sz="1200" kern="1200" dirty="0">
                <a:solidFill>
                  <a:schemeClr val="tx1"/>
                </a:solidFill>
                <a:latin typeface="+mn-lt"/>
                <a:ea typeface="+mn-ea"/>
                <a:cs typeface="+mn-cs"/>
              </a:rPr>
              <a:t>You can also modify the look and feel of the graphics window by specifying a range of properties. For example, you can set its title by using the </a:t>
            </a:r>
            <a:r>
              <a:rPr lang="en-US" sz="1200" b="1" kern="1200" dirty="0">
                <a:solidFill>
                  <a:schemeClr val="tx1"/>
                </a:solidFill>
                <a:latin typeface="+mn-lt"/>
                <a:ea typeface="+mn-ea"/>
                <a:cs typeface="+mn-cs"/>
              </a:rPr>
              <a:t>Title</a:t>
            </a:r>
            <a:r>
              <a:rPr lang="en-US" sz="1200" kern="1200" dirty="0">
                <a:solidFill>
                  <a:schemeClr val="tx1"/>
                </a:solidFill>
                <a:latin typeface="+mn-lt"/>
                <a:ea typeface="+mn-ea"/>
                <a:cs typeface="+mn-cs"/>
              </a:rPr>
              <a:t> property of the </a:t>
            </a:r>
            <a:r>
              <a:rPr lang="en-US" sz="1200" b="1" kern="1200" dirty="0">
                <a:solidFill>
                  <a:schemeClr val="tx1"/>
                </a:solidFill>
                <a:latin typeface="+mn-lt"/>
                <a:ea typeface="+mn-ea"/>
                <a:cs typeface="+mn-cs"/>
              </a:rPr>
              <a:t>GraphicsWindow</a:t>
            </a:r>
            <a:r>
              <a:rPr lang="en-US" sz="1200" kern="1200" dirty="0">
                <a:solidFill>
                  <a:schemeClr val="tx1"/>
                </a:solidFill>
                <a:latin typeface="+mn-lt"/>
                <a:ea typeface="+mn-ea"/>
                <a:cs typeface="+mn-cs"/>
              </a:rPr>
              <a:t> object. Similarly, you can</a:t>
            </a:r>
            <a:r>
              <a:rPr lang="en-US" sz="1200" kern="1200" baseline="0" dirty="0">
                <a:solidFill>
                  <a:schemeClr val="tx1"/>
                </a:solidFill>
                <a:latin typeface="+mn-lt"/>
                <a:ea typeface="+mn-ea"/>
                <a:cs typeface="+mn-cs"/>
              </a:rPr>
              <a:t> mod</a:t>
            </a:r>
            <a:r>
              <a:rPr lang="en-US" sz="1200" kern="1200" dirty="0">
                <a:solidFill>
                  <a:schemeClr val="tx1"/>
                </a:solidFill>
                <a:latin typeface="+mn-lt"/>
                <a:ea typeface="+mn-ea"/>
                <a:cs typeface="+mn-cs"/>
              </a:rPr>
              <a:t>ify the height, width, and background color of the graphics window by specifying the </a:t>
            </a:r>
            <a:r>
              <a:rPr lang="en-US" sz="1200" b="1" kern="1200" dirty="0">
                <a:solidFill>
                  <a:schemeClr val="tx1"/>
                </a:solidFill>
                <a:latin typeface="+mn-lt"/>
                <a:ea typeface="+mn-ea"/>
                <a:cs typeface="+mn-cs"/>
              </a:rPr>
              <a:t>Height</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rPr>
              <a:t>Width</a:t>
            </a:r>
            <a:r>
              <a:rPr lang="en-US" sz="1200" kern="1200" dirty="0">
                <a:solidFill>
                  <a:schemeClr val="tx1"/>
                </a:solidFill>
                <a:latin typeface="+mn-lt"/>
                <a:ea typeface="+mn-ea"/>
                <a:cs typeface="+mn-cs"/>
              </a:rPr>
              <a:t>,</a:t>
            </a:r>
            <a:r>
              <a:rPr lang="en-US" sz="1200" b="1" kern="1200" dirty="0">
                <a:solidFill>
                  <a:schemeClr val="tx1"/>
                </a:solidFill>
                <a:latin typeface="+mn-lt"/>
                <a:ea typeface="+mn-ea"/>
                <a:cs typeface="+mn-cs"/>
              </a:rPr>
              <a:t> </a:t>
            </a:r>
            <a:r>
              <a:rPr lang="en-US" sz="1200" kern="1200" dirty="0">
                <a:solidFill>
                  <a:schemeClr val="tx1"/>
                </a:solidFill>
                <a:latin typeface="+mn-lt"/>
                <a:ea typeface="+mn-ea"/>
                <a:cs typeface="+mn-cs"/>
              </a:rPr>
              <a:t>and</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BackgroundColor</a:t>
            </a:r>
            <a:r>
              <a:rPr lang="en-US" sz="1200" kern="1200" dirty="0">
                <a:solidFill>
                  <a:schemeClr val="tx1"/>
                </a:solidFill>
                <a:latin typeface="+mn-lt"/>
                <a:ea typeface="+mn-ea"/>
                <a:cs typeface="+mn-cs"/>
              </a:rPr>
              <a:t> properties, respectively.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When you run the program below, a graphics window appears with the properties that you specified, instead of the black text window.</a:t>
            </a:r>
          </a:p>
          <a:p>
            <a:endParaRPr lang="en-US" sz="1200" kern="1200" dirty="0">
              <a:solidFill>
                <a:schemeClr val="tx1"/>
              </a:solidFill>
              <a:latin typeface="+mn-lt"/>
              <a:ea typeface="+mn-ea"/>
              <a:cs typeface="+mn-cs"/>
            </a:endParaRPr>
          </a:p>
          <a:p>
            <a:r>
              <a:rPr lang="en-US" sz="1200" u="sng" kern="1200" dirty="0">
                <a:solidFill>
                  <a:schemeClr val="tx1"/>
                </a:solidFill>
                <a:latin typeface="+mn-lt"/>
                <a:ea typeface="+mn-ea"/>
                <a:cs typeface="+mn-cs"/>
              </a:rPr>
              <a:t>Code:</a:t>
            </a:r>
          </a:p>
          <a:p>
            <a:endParaRPr lang="en-US" sz="1200" u="sng" kern="1200" dirty="0">
              <a:solidFill>
                <a:schemeClr val="tx1"/>
              </a:solidFill>
              <a:latin typeface="+mn-lt"/>
              <a:ea typeface="+mn-ea"/>
              <a:cs typeface="+mn-cs"/>
            </a:endParaRPr>
          </a:p>
          <a:p>
            <a:r>
              <a:rPr lang="en-US" sz="1200" kern="1200" dirty="0" err="1">
                <a:solidFill>
                  <a:schemeClr val="tx1"/>
                </a:solidFill>
                <a:latin typeface="+mn-lt"/>
                <a:ea typeface="+mn-ea"/>
                <a:cs typeface="+mn-cs"/>
              </a:rPr>
              <a:t>GraphicsWindow.Show</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GraphicsWindow.Title</a:t>
            </a:r>
            <a:r>
              <a:rPr lang="en-US" sz="1200" kern="1200" dirty="0">
                <a:solidFill>
                  <a:schemeClr val="tx1"/>
                </a:solidFill>
                <a:latin typeface="+mn-lt"/>
                <a:ea typeface="+mn-ea"/>
                <a:cs typeface="+mn-cs"/>
              </a:rPr>
              <a:t> = "A Graphics Window"</a:t>
            </a:r>
          </a:p>
          <a:p>
            <a:r>
              <a:rPr lang="en-US" sz="1200" kern="1200" dirty="0" err="1">
                <a:solidFill>
                  <a:schemeClr val="tx1"/>
                </a:solidFill>
                <a:latin typeface="+mn-lt"/>
                <a:ea typeface="+mn-ea"/>
                <a:cs typeface="+mn-cs"/>
              </a:rPr>
              <a:t>GraphicsWindow.Height</a:t>
            </a:r>
            <a:r>
              <a:rPr lang="en-US" sz="1200" kern="1200" dirty="0">
                <a:solidFill>
                  <a:schemeClr val="tx1"/>
                </a:solidFill>
                <a:latin typeface="+mn-lt"/>
                <a:ea typeface="+mn-ea"/>
                <a:cs typeface="+mn-cs"/>
              </a:rPr>
              <a:t> = 300</a:t>
            </a:r>
          </a:p>
          <a:p>
            <a:r>
              <a:rPr lang="en-US" sz="1200" kern="1200" dirty="0" err="1">
                <a:solidFill>
                  <a:schemeClr val="tx1"/>
                </a:solidFill>
                <a:latin typeface="+mn-lt"/>
                <a:ea typeface="+mn-ea"/>
                <a:cs typeface="+mn-cs"/>
              </a:rPr>
              <a:t>GraphicsWindow.Width</a:t>
            </a:r>
            <a:r>
              <a:rPr lang="en-US" sz="1200" kern="1200" dirty="0">
                <a:solidFill>
                  <a:schemeClr val="tx1"/>
                </a:solidFill>
                <a:latin typeface="+mn-lt"/>
                <a:ea typeface="+mn-ea"/>
                <a:cs typeface="+mn-cs"/>
              </a:rPr>
              <a:t> = 350</a:t>
            </a:r>
          </a:p>
          <a:p>
            <a:r>
              <a:rPr lang="en-US" sz="1200" kern="1200" dirty="0" err="1">
                <a:solidFill>
                  <a:schemeClr val="tx1"/>
                </a:solidFill>
                <a:latin typeface="+mn-lt"/>
                <a:ea typeface="+mn-ea"/>
                <a:cs typeface="+mn-cs"/>
              </a:rPr>
              <a:t>GraphicsWindow.BackgroundColor</a:t>
            </a:r>
            <a:r>
              <a:rPr lang="en-US" sz="1200" kern="1200" dirty="0">
                <a:solidFill>
                  <a:schemeClr val="tx1"/>
                </a:solidFill>
                <a:latin typeface="+mn-lt"/>
                <a:ea typeface="+mn-ea"/>
                <a:cs typeface="+mn-cs"/>
              </a:rPr>
              <a:t> = "Cyan"</a:t>
            </a:r>
            <a:endParaRPr lang="en-US" u="sng"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p:spPr>
      </p:sp>
      <p:sp>
        <p:nvSpPr>
          <p:cNvPr id="44035" name="Rectangle 3"/>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n-US" sz="1200" kern="1200" dirty="0">
                <a:solidFill>
                  <a:schemeClr val="tx1"/>
                </a:solidFill>
                <a:latin typeface="+mn-lt"/>
                <a:ea typeface="+mn-ea"/>
                <a:cs typeface="+mn-cs"/>
              </a:rPr>
              <a:t>You</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can use some properties and operations of the </a:t>
            </a:r>
            <a:r>
              <a:rPr lang="en-US" sz="1200" b="1" kern="1200" dirty="0" err="1">
                <a:solidFill>
                  <a:schemeClr val="tx1"/>
                </a:solidFill>
                <a:latin typeface="+mn-lt"/>
                <a:ea typeface="+mn-ea"/>
                <a:cs typeface="+mn-cs"/>
              </a:rPr>
              <a:t>GraphicsWindow</a:t>
            </a:r>
            <a:r>
              <a:rPr lang="en-US" sz="1200" kern="1200" baseline="0" dirty="0">
                <a:solidFill>
                  <a:schemeClr val="tx1"/>
                </a:solidFill>
                <a:latin typeface="+mn-lt"/>
                <a:ea typeface="+mn-ea"/>
                <a:cs typeface="+mn-cs"/>
              </a:rPr>
              <a:t> object </a:t>
            </a:r>
            <a:r>
              <a:rPr lang="en-US" sz="1200" kern="1200" dirty="0">
                <a:solidFill>
                  <a:schemeClr val="tx1"/>
                </a:solidFill>
                <a:latin typeface="+mn-lt"/>
                <a:ea typeface="+mn-ea"/>
                <a:cs typeface="+mn-cs"/>
              </a:rPr>
              <a:t>only for displaying shapes, but you can use other properties (such as </a:t>
            </a:r>
            <a:r>
              <a:rPr lang="en-US" sz="1200" b="1" kern="1200" dirty="0" err="1">
                <a:solidFill>
                  <a:schemeClr val="tx1"/>
                </a:solidFill>
                <a:latin typeface="+mn-lt"/>
                <a:ea typeface="+mn-ea"/>
                <a:cs typeface="+mn-cs"/>
              </a:rPr>
              <a:t>MouseX</a:t>
            </a:r>
            <a:r>
              <a:rPr lang="en-US" sz="1200" kern="1200" dirty="0">
                <a:solidFill>
                  <a:schemeClr val="tx1"/>
                </a:solidFill>
                <a:latin typeface="+mn-lt"/>
                <a:ea typeface="+mn-ea"/>
                <a:cs typeface="+mn-cs"/>
              </a:rPr>
              <a:t> and </a:t>
            </a:r>
            <a:r>
              <a:rPr lang="en-US" sz="1200" b="1" kern="1200" dirty="0" err="1">
                <a:solidFill>
                  <a:schemeClr val="tx1"/>
                </a:solidFill>
                <a:latin typeface="+mn-lt"/>
                <a:ea typeface="+mn-ea"/>
                <a:cs typeface="+mn-cs"/>
              </a:rPr>
              <a:t>MouseY</a:t>
            </a:r>
            <a:r>
              <a:rPr lang="en-US" sz="1200" b="1" kern="1200" dirty="0">
                <a:solidFill>
                  <a:schemeClr val="tx1"/>
                </a:solidFill>
                <a:latin typeface="+mn-lt"/>
                <a:ea typeface="+mn-ea"/>
                <a:cs typeface="+mn-cs"/>
              </a:rPr>
              <a:t>)</a:t>
            </a:r>
            <a:r>
              <a:rPr lang="en-US" sz="1200" kern="1200" dirty="0">
                <a:solidFill>
                  <a:schemeClr val="tx1"/>
                </a:solidFill>
                <a:latin typeface="+mn-lt"/>
                <a:ea typeface="+mn-ea"/>
                <a:cs typeface="+mn-cs"/>
              </a:rPr>
              <a:t> when you work with mouse and keyboard actions in your program. You will learn more about these properties, along with events and interactivity in Small Basic, later in the curriculum.</a:t>
            </a:r>
          </a:p>
          <a:p>
            <a:pPr>
              <a:lnSpc>
                <a:spcPct val="90000"/>
              </a:lnSpc>
            </a:pPr>
            <a:endParaRPr lang="en-US" sz="1200" kern="1200" dirty="0">
              <a:solidFill>
                <a:schemeClr val="tx1"/>
              </a:solidFill>
              <a:latin typeface="+mn-lt"/>
              <a:ea typeface="+mn-ea"/>
              <a:cs typeface="+mn-cs"/>
            </a:endParaRPr>
          </a:p>
          <a:p>
            <a:pPr>
              <a:lnSpc>
                <a:spcPct val="90000"/>
              </a:lnSpc>
            </a:pPr>
            <a:r>
              <a:rPr lang="en-US" sz="1200" u="sng" kern="1200" dirty="0">
                <a:solidFill>
                  <a:schemeClr val="tx1"/>
                </a:solidFill>
                <a:latin typeface="+mn-lt"/>
                <a:ea typeface="+mn-ea"/>
                <a:cs typeface="+mn-cs"/>
              </a:rPr>
              <a:t>Code</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GraphicsWindow.PenColor</a:t>
            </a:r>
            <a:r>
              <a:rPr lang="en-US" sz="1200" kern="1200" dirty="0">
                <a:solidFill>
                  <a:schemeClr val="tx1"/>
                </a:solidFill>
                <a:latin typeface="+mn-lt"/>
                <a:ea typeface="+mn-ea"/>
                <a:cs typeface="+mn-cs"/>
              </a:rPr>
              <a:t> = "Purple"</a:t>
            </a:r>
          </a:p>
          <a:p>
            <a:r>
              <a:rPr lang="en-US" sz="1200" kern="1200" dirty="0" err="1">
                <a:solidFill>
                  <a:schemeClr val="tx1"/>
                </a:solidFill>
                <a:latin typeface="+mn-lt"/>
                <a:ea typeface="+mn-ea"/>
                <a:cs typeface="+mn-cs"/>
              </a:rPr>
              <a:t>GraphicsWindow.PenWidth</a:t>
            </a:r>
            <a:r>
              <a:rPr lang="en-US" sz="1200" kern="1200" dirty="0">
                <a:solidFill>
                  <a:schemeClr val="tx1"/>
                </a:solidFill>
                <a:latin typeface="+mn-lt"/>
                <a:ea typeface="+mn-ea"/>
                <a:cs typeface="+mn-cs"/>
              </a:rPr>
              <a:t> = 3</a:t>
            </a:r>
          </a:p>
          <a:p>
            <a:r>
              <a:rPr lang="en-US" sz="1200" kern="1200" dirty="0" err="1">
                <a:solidFill>
                  <a:schemeClr val="tx1"/>
                </a:solidFill>
                <a:latin typeface="+mn-lt"/>
                <a:ea typeface="+mn-ea"/>
                <a:cs typeface="+mn-cs"/>
              </a:rPr>
              <a:t>GraphicsWindow.BrushColor</a:t>
            </a:r>
            <a:r>
              <a:rPr lang="en-US" sz="1200" kern="1200" dirty="0">
                <a:solidFill>
                  <a:schemeClr val="tx1"/>
                </a:solidFill>
                <a:latin typeface="+mn-lt"/>
                <a:ea typeface="+mn-ea"/>
                <a:cs typeface="+mn-cs"/>
              </a:rPr>
              <a:t> = "Green"</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x = </a:t>
            </a:r>
            <a:r>
              <a:rPr lang="en-US" sz="1200" kern="1200" dirty="0" err="1">
                <a:solidFill>
                  <a:schemeClr val="tx1"/>
                </a:solidFill>
                <a:latin typeface="+mn-lt"/>
                <a:ea typeface="+mn-ea"/>
                <a:cs typeface="+mn-cs"/>
              </a:rPr>
              <a:t>GraphicsWindow.MouseX</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y = </a:t>
            </a:r>
            <a:r>
              <a:rPr lang="en-US" sz="1200" kern="1200" dirty="0" err="1">
                <a:solidFill>
                  <a:schemeClr val="tx1"/>
                </a:solidFill>
                <a:latin typeface="+mn-lt"/>
                <a:ea typeface="+mn-ea"/>
                <a:cs typeface="+mn-cs"/>
              </a:rPr>
              <a:t>GraphicsWindow.MouseY</a:t>
            </a:r>
            <a:endParaRPr lang="en-US" sz="10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p:spPr>
      </p:sp>
      <p:sp>
        <p:nvSpPr>
          <p:cNvPr id="48131" name="Rectangle 3"/>
          <p:cNvSpPr>
            <a:spLocks noGrp="1"/>
          </p:cNvSpPr>
          <p:nvPr>
            <p:ph type="body" idx="1"/>
          </p:nvPr>
        </p:nvSpPr>
        <p:spPr bwMode="auto">
          <a:noFill/>
        </p:spPr>
        <p:txBody>
          <a:bodyPr wrap="square" numCol="1" anchor="t" anchorCtr="0" compatLnSpc="1">
            <a:prstTxWarp prst="textNoShape">
              <a:avLst/>
            </a:prstTxWarp>
          </a:bodyPr>
          <a:lstStyle/>
          <a:p>
            <a:r>
              <a:rPr lang="en-US" sz="1200" kern="1200" dirty="0">
                <a:solidFill>
                  <a:schemeClr val="tx1"/>
                </a:solidFill>
                <a:latin typeface="+mn-lt"/>
                <a:ea typeface="+mn-ea"/>
                <a:cs typeface="+mn-cs"/>
              </a:rPr>
              <a:t>In this example:</a:t>
            </a:r>
          </a:p>
          <a:p>
            <a:endParaRPr lang="en-US" sz="1200" kern="1200" dirty="0">
              <a:solidFill>
                <a:schemeClr val="tx1"/>
              </a:solidFill>
              <a:latin typeface="+mn-lt"/>
              <a:ea typeface="+mn-ea"/>
              <a:cs typeface="+mn-cs"/>
            </a:endParaRPr>
          </a:p>
          <a:p>
            <a:pPr marL="228600" lvl="0" indent="-228600">
              <a:buFont typeface="+mj-lt"/>
              <a:buAutoNum type="arabicPeriod"/>
            </a:pPr>
            <a:r>
              <a:rPr lang="en-US" sz="1200" kern="1200" dirty="0">
                <a:solidFill>
                  <a:schemeClr val="tx1"/>
                </a:solidFill>
                <a:latin typeface="+mn-lt"/>
                <a:ea typeface="+mn-ea"/>
                <a:cs typeface="+mn-cs"/>
              </a:rPr>
              <a:t>You start by setting the title, the width, and the height of the graphics window.</a:t>
            </a:r>
          </a:p>
          <a:p>
            <a:pPr marL="457200" lvl="1" indent="0">
              <a:buFont typeface="+mj-lt"/>
              <a:buNone/>
            </a:pPr>
            <a:r>
              <a:rPr lang="en-US" sz="1200" kern="1200" dirty="0">
                <a:solidFill>
                  <a:schemeClr val="tx1"/>
                </a:solidFill>
                <a:latin typeface="+mn-lt"/>
                <a:ea typeface="+mn-ea"/>
                <a:cs typeface="+mn-cs"/>
              </a:rPr>
              <a:t>When</a:t>
            </a:r>
            <a:r>
              <a:rPr lang="en-US" sz="1200" kern="1200" baseline="0" dirty="0">
                <a:solidFill>
                  <a:schemeClr val="tx1"/>
                </a:solidFill>
                <a:latin typeface="+mn-lt"/>
                <a:ea typeface="+mn-ea"/>
                <a:cs typeface="+mn-cs"/>
              </a:rPr>
              <a:t> you set the width and the height, make sure to specify an area that is large enough to hold all of the shapes that you want to draw.</a:t>
            </a:r>
          </a:p>
          <a:p>
            <a:pPr marL="457200" lvl="1" indent="0">
              <a:buFont typeface="+mj-lt"/>
              <a:buNone/>
            </a:pPr>
            <a:endParaRPr lang="en-US" sz="1200" kern="1200" dirty="0">
              <a:solidFill>
                <a:schemeClr val="tx1"/>
              </a:solidFill>
              <a:latin typeface="+mn-lt"/>
              <a:ea typeface="+mn-ea"/>
              <a:cs typeface="+mn-cs"/>
            </a:endParaRPr>
          </a:p>
          <a:p>
            <a:pPr marL="228600" marR="0" lvl="0" indent="-228600" algn="l" defTabSz="914400" rtl="0" eaLnBrk="1" fontAlgn="base" latinLnBrk="0" hangingPunct="1">
              <a:lnSpc>
                <a:spcPct val="100000"/>
              </a:lnSpc>
              <a:spcBef>
                <a:spcPct val="30000"/>
              </a:spcBef>
              <a:spcAft>
                <a:spcPct val="0"/>
              </a:spcAft>
              <a:buClrTx/>
              <a:buSzTx/>
              <a:buFont typeface="+mj-lt"/>
              <a:buAutoNum type="arabicPeriod"/>
              <a:tabLst/>
              <a:defRPr/>
            </a:pPr>
            <a:r>
              <a:rPr lang="en-US" sz="1200" kern="1200" dirty="0">
                <a:solidFill>
                  <a:schemeClr val="tx1"/>
                </a:solidFill>
                <a:latin typeface="+mn-lt"/>
                <a:ea typeface="+mn-ea"/>
                <a:cs typeface="+mn-cs"/>
              </a:rPr>
              <a:t>You then</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use the </a:t>
            </a:r>
            <a:r>
              <a:rPr lang="en-US" sz="1200" b="1" kern="1200" dirty="0" err="1">
                <a:solidFill>
                  <a:schemeClr val="tx1"/>
                </a:solidFill>
                <a:latin typeface="+mn-lt"/>
                <a:ea typeface="+mn-ea"/>
                <a:cs typeface="+mn-cs"/>
              </a:rPr>
              <a:t>PenColor</a:t>
            </a:r>
            <a:r>
              <a:rPr lang="en-US" sz="1200" kern="1200" dirty="0">
                <a:solidFill>
                  <a:schemeClr val="tx1"/>
                </a:solidFill>
                <a:latin typeface="+mn-lt"/>
                <a:ea typeface="+mn-ea"/>
                <a:cs typeface="+mn-cs"/>
              </a:rPr>
              <a:t> and </a:t>
            </a:r>
            <a:r>
              <a:rPr lang="en-US" sz="1200" b="1" kern="1200" dirty="0" err="1">
                <a:solidFill>
                  <a:schemeClr val="tx1"/>
                </a:solidFill>
                <a:latin typeface="+mn-lt"/>
                <a:ea typeface="+mn-ea"/>
                <a:cs typeface="+mn-cs"/>
              </a:rPr>
              <a:t>PenWidth</a:t>
            </a:r>
            <a:r>
              <a:rPr lang="en-US" sz="1200" kern="1200" dirty="0">
                <a:solidFill>
                  <a:schemeClr val="tx1"/>
                </a:solidFill>
                <a:latin typeface="+mn-lt"/>
                <a:ea typeface="+mn-ea"/>
                <a:cs typeface="+mn-cs"/>
              </a:rPr>
              <a:t> properties</a:t>
            </a:r>
            <a:r>
              <a:rPr lang="en-US" sz="1200" kern="1200" baseline="0" dirty="0">
                <a:solidFill>
                  <a:schemeClr val="tx1"/>
                </a:solidFill>
                <a:latin typeface="+mn-lt"/>
                <a:ea typeface="+mn-ea"/>
                <a:cs typeface="+mn-cs"/>
              </a:rPr>
              <a:t> to specify the border color and border thickness of the first shape that you want to draw</a:t>
            </a:r>
            <a:r>
              <a:rPr lang="en-US" sz="1200" kern="1200" dirty="0">
                <a:solidFill>
                  <a:schemeClr val="tx1"/>
                </a:solidFill>
                <a:latin typeface="+mn-lt"/>
                <a:ea typeface="+mn-ea"/>
                <a:cs typeface="+mn-cs"/>
              </a:rPr>
              <a:t>. </a:t>
            </a:r>
          </a:p>
          <a:p>
            <a:pPr marL="457200" marR="0" lvl="1" indent="0" algn="l" defTabSz="914400" rtl="0" eaLnBrk="1" fontAlgn="base" latinLnBrk="0" hangingPunct="1">
              <a:lnSpc>
                <a:spcPct val="100000"/>
              </a:lnSpc>
              <a:spcBef>
                <a:spcPct val="30000"/>
              </a:spcBef>
              <a:spcAft>
                <a:spcPct val="0"/>
              </a:spcAft>
              <a:buClrTx/>
              <a:buSzTx/>
              <a:buFont typeface="+mj-lt"/>
              <a:buNone/>
              <a:tabLst/>
              <a:defRPr/>
            </a:pPr>
            <a:r>
              <a:rPr lang="en-US" sz="1200" kern="1200" dirty="0">
                <a:solidFill>
                  <a:schemeClr val="tx1"/>
                </a:solidFill>
                <a:latin typeface="+mn-lt"/>
                <a:ea typeface="+mn-ea"/>
                <a:cs typeface="+mn-cs"/>
              </a:rPr>
              <a:t>You can also use these properties later to specify a</a:t>
            </a:r>
            <a:r>
              <a:rPr lang="en-US" sz="1200" kern="1200" baseline="0" dirty="0">
                <a:solidFill>
                  <a:schemeClr val="tx1"/>
                </a:solidFill>
                <a:latin typeface="+mn-lt"/>
                <a:ea typeface="+mn-ea"/>
                <a:cs typeface="+mn-cs"/>
              </a:rPr>
              <a:t> different</a:t>
            </a:r>
            <a:r>
              <a:rPr lang="en-US" sz="1200" kern="1200" dirty="0">
                <a:solidFill>
                  <a:schemeClr val="tx1"/>
                </a:solidFill>
                <a:latin typeface="+mn-lt"/>
                <a:ea typeface="+mn-ea"/>
                <a:cs typeface="+mn-cs"/>
              </a:rPr>
              <a:t> border color and border thickness for your</a:t>
            </a:r>
            <a:r>
              <a:rPr lang="en-US" sz="1200" kern="1200" baseline="0" dirty="0">
                <a:solidFill>
                  <a:schemeClr val="tx1"/>
                </a:solidFill>
                <a:latin typeface="+mn-lt"/>
                <a:ea typeface="+mn-ea"/>
                <a:cs typeface="+mn-cs"/>
              </a:rPr>
              <a:t> next shape.</a:t>
            </a:r>
          </a:p>
          <a:p>
            <a:pPr marL="457200" marR="0" lvl="1" indent="0" algn="l" defTabSz="914400" rtl="0" eaLnBrk="1" fontAlgn="base" latinLnBrk="0" hangingPunct="1">
              <a:lnSpc>
                <a:spcPct val="100000"/>
              </a:lnSpc>
              <a:spcBef>
                <a:spcPct val="30000"/>
              </a:spcBef>
              <a:spcAft>
                <a:spcPct val="0"/>
              </a:spcAft>
              <a:buClrTx/>
              <a:buSzTx/>
              <a:buFont typeface="+mj-lt"/>
              <a:buNone/>
              <a:tabLst/>
              <a:defRPr/>
            </a:pPr>
            <a:endParaRPr lang="en-US" sz="1200" kern="1200" dirty="0">
              <a:solidFill>
                <a:schemeClr val="tx1"/>
              </a:solidFill>
              <a:latin typeface="+mn-lt"/>
              <a:ea typeface="+mn-ea"/>
              <a:cs typeface="+mn-cs"/>
            </a:endParaRPr>
          </a:p>
          <a:p>
            <a:pPr marL="228600" lvl="0" indent="-228600">
              <a:buFont typeface="+mj-lt"/>
              <a:buAutoNum type="arabicPeriod"/>
            </a:pPr>
            <a:r>
              <a:rPr lang="en-US" sz="1200" kern="1200" dirty="0">
                <a:solidFill>
                  <a:schemeClr val="tx1"/>
                </a:solidFill>
                <a:latin typeface="+mn-lt"/>
                <a:ea typeface="+mn-ea"/>
                <a:cs typeface="+mn-cs"/>
              </a:rPr>
              <a:t>To draw a rectangle, you use the </a:t>
            </a:r>
            <a:r>
              <a:rPr lang="en-US" sz="1200" b="1" kern="1200" dirty="0" err="1">
                <a:solidFill>
                  <a:schemeClr val="tx1"/>
                </a:solidFill>
                <a:latin typeface="+mn-lt"/>
                <a:ea typeface="+mn-ea"/>
                <a:cs typeface="+mn-cs"/>
              </a:rPr>
              <a:t>DrawRectangle</a:t>
            </a:r>
            <a:r>
              <a:rPr lang="en-US" sz="1200" kern="1200" dirty="0">
                <a:solidFill>
                  <a:schemeClr val="tx1"/>
                </a:solidFill>
                <a:latin typeface="+mn-lt"/>
                <a:ea typeface="+mn-ea"/>
                <a:cs typeface="+mn-cs"/>
              </a:rPr>
              <a:t> operation, and you specify its parameters, which are values that determine how the rectangle</a:t>
            </a:r>
            <a:r>
              <a:rPr lang="en-US" sz="1200" kern="1200" baseline="0" dirty="0">
                <a:solidFill>
                  <a:schemeClr val="tx1"/>
                </a:solidFill>
                <a:latin typeface="+mn-lt"/>
                <a:ea typeface="+mn-ea"/>
                <a:cs typeface="+mn-cs"/>
              </a:rPr>
              <a:t> looks</a:t>
            </a:r>
            <a:r>
              <a:rPr lang="en-US" sz="1200" kern="1200" dirty="0">
                <a:solidFill>
                  <a:schemeClr val="tx1"/>
                </a:solidFill>
                <a:latin typeface="+mn-lt"/>
                <a:ea typeface="+mn-ea"/>
                <a:cs typeface="+mn-cs"/>
              </a:rPr>
              <a:t>.</a:t>
            </a:r>
          </a:p>
          <a:p>
            <a:pPr marL="457200" lvl="1" indent="0">
              <a:buFont typeface="+mj-lt"/>
              <a:buNone/>
            </a:pPr>
            <a:r>
              <a:rPr lang="en-US" sz="1200" kern="1200" dirty="0">
                <a:solidFill>
                  <a:schemeClr val="tx1"/>
                </a:solidFill>
                <a:latin typeface="+mn-lt"/>
                <a:ea typeface="+mn-ea"/>
                <a:cs typeface="+mn-cs"/>
              </a:rPr>
              <a:t>These parameters include not only the x-coordinate and the y-coordinate of the rectangle, which determine the location of its upper-left corner, but</a:t>
            </a:r>
            <a:r>
              <a:rPr lang="en-US" sz="1200" kern="1200" baseline="0" dirty="0">
                <a:solidFill>
                  <a:schemeClr val="tx1"/>
                </a:solidFill>
                <a:latin typeface="+mn-lt"/>
                <a:ea typeface="+mn-ea"/>
                <a:cs typeface="+mn-cs"/>
              </a:rPr>
              <a:t> also</a:t>
            </a:r>
            <a:r>
              <a:rPr lang="en-US" sz="1200" kern="1200" dirty="0">
                <a:solidFill>
                  <a:schemeClr val="tx1"/>
                </a:solidFill>
                <a:latin typeface="+mn-lt"/>
                <a:ea typeface="+mn-ea"/>
                <a:cs typeface="+mn-cs"/>
              </a:rPr>
              <a:t> the width and the</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height of the rectangle, which determine its size and proportions.</a:t>
            </a:r>
          </a:p>
          <a:p>
            <a:pPr marL="457200" lvl="1" indent="0">
              <a:buFont typeface="+mj-lt"/>
              <a:buNone/>
            </a:pPr>
            <a:r>
              <a:rPr lang="en-US" sz="1200" kern="1200" dirty="0">
                <a:solidFill>
                  <a:schemeClr val="tx1"/>
                </a:solidFill>
                <a:latin typeface="+mn-lt"/>
                <a:ea typeface="+mn-ea"/>
                <a:cs typeface="+mn-cs"/>
              </a:rPr>
              <a:t> </a:t>
            </a:r>
          </a:p>
          <a:p>
            <a:pPr marL="228600" lvl="0" indent="-228600">
              <a:buFont typeface="+mj-lt"/>
              <a:buAutoNum type="arabicPeriod"/>
            </a:pPr>
            <a:r>
              <a:rPr lang="en-US" sz="1200" kern="1200" dirty="0">
                <a:solidFill>
                  <a:schemeClr val="tx1"/>
                </a:solidFill>
                <a:latin typeface="+mn-lt"/>
                <a:ea typeface="+mn-ea"/>
                <a:cs typeface="+mn-cs"/>
              </a:rPr>
              <a:t>To fill the rectangle with a color, you use the </a:t>
            </a:r>
            <a:r>
              <a:rPr lang="en-US" sz="1200" b="1" kern="1200" dirty="0" err="1">
                <a:solidFill>
                  <a:schemeClr val="tx1"/>
                </a:solidFill>
                <a:latin typeface="+mn-lt"/>
                <a:ea typeface="+mn-ea"/>
                <a:cs typeface="+mn-cs"/>
              </a:rPr>
              <a:t>FillRectangle</a:t>
            </a:r>
            <a:r>
              <a:rPr lang="en-US" sz="1200" kern="1200" dirty="0">
                <a:solidFill>
                  <a:schemeClr val="tx1"/>
                </a:solidFill>
                <a:latin typeface="+mn-lt"/>
                <a:ea typeface="+mn-ea"/>
                <a:cs typeface="+mn-cs"/>
              </a:rPr>
              <a:t> operation, and you specify the same parameters as you specified for the </a:t>
            </a:r>
            <a:r>
              <a:rPr lang="en-US" sz="1200" b="1" kern="1200" dirty="0" err="1">
                <a:solidFill>
                  <a:schemeClr val="tx1"/>
                </a:solidFill>
                <a:latin typeface="+mn-lt"/>
                <a:ea typeface="+mn-ea"/>
                <a:cs typeface="+mn-cs"/>
              </a:rPr>
              <a:t>DrawRectangle</a:t>
            </a:r>
            <a:r>
              <a:rPr lang="en-US" sz="1200" kern="1200" dirty="0">
                <a:solidFill>
                  <a:schemeClr val="tx1"/>
                </a:solidFill>
                <a:latin typeface="+mn-lt"/>
                <a:ea typeface="+mn-ea"/>
                <a:cs typeface="+mn-cs"/>
              </a:rPr>
              <a:t> operation.</a:t>
            </a:r>
          </a:p>
          <a:p>
            <a:pPr marL="457200" lvl="1" indent="0">
              <a:buFont typeface="+mj-lt"/>
              <a:buNone/>
            </a:pPr>
            <a:r>
              <a:rPr lang="en-US" sz="1200" kern="1200" dirty="0">
                <a:solidFill>
                  <a:schemeClr val="tx1"/>
                </a:solidFill>
                <a:latin typeface="+mn-lt"/>
                <a:ea typeface="+mn-ea"/>
                <a:cs typeface="+mn-cs"/>
              </a:rPr>
              <a:t>If you do not specify</a:t>
            </a:r>
            <a:r>
              <a:rPr lang="en-US" sz="1200" kern="1200" baseline="0" dirty="0">
                <a:solidFill>
                  <a:schemeClr val="tx1"/>
                </a:solidFill>
                <a:latin typeface="+mn-lt"/>
                <a:ea typeface="+mn-ea"/>
                <a:cs typeface="+mn-cs"/>
              </a:rPr>
              <a:t> a fill color with the </a:t>
            </a:r>
            <a:r>
              <a:rPr lang="en-US" sz="1200" b="1" kern="1200" baseline="0" dirty="0" err="1">
                <a:solidFill>
                  <a:schemeClr val="tx1"/>
                </a:solidFill>
                <a:latin typeface="+mn-lt"/>
                <a:ea typeface="+mn-ea"/>
                <a:cs typeface="+mn-cs"/>
              </a:rPr>
              <a:t>BrushColor</a:t>
            </a:r>
            <a:r>
              <a:rPr lang="en-US" sz="1200" kern="1200" baseline="0" dirty="0">
                <a:solidFill>
                  <a:schemeClr val="tx1"/>
                </a:solidFill>
                <a:latin typeface="+mn-lt"/>
                <a:ea typeface="+mn-ea"/>
                <a:cs typeface="+mn-cs"/>
              </a:rPr>
              <a:t> property, the shape is filled with slate blue, as the output shows.</a:t>
            </a:r>
            <a:endParaRPr lang="en-US" sz="1200" kern="1200" dirty="0">
              <a:solidFill>
                <a:schemeClr val="tx1"/>
              </a:solidFill>
              <a:latin typeface="+mn-lt"/>
              <a:ea typeface="+mn-ea"/>
              <a:cs typeface="+mn-cs"/>
            </a:endParaRPr>
          </a:p>
          <a:p>
            <a:pPr marL="457200" lvl="1" indent="0">
              <a:buFont typeface="+mj-lt"/>
              <a:buNone/>
            </a:pPr>
            <a:endParaRPr lang="en-US" sz="1200" kern="1200" dirty="0">
              <a:solidFill>
                <a:schemeClr val="tx1"/>
              </a:solidFill>
              <a:latin typeface="+mn-lt"/>
              <a:ea typeface="+mn-ea"/>
              <a:cs typeface="+mn-cs"/>
            </a:endParaRPr>
          </a:p>
          <a:p>
            <a:pPr marL="228600" lvl="0" indent="-228600">
              <a:buFont typeface="+mj-lt"/>
              <a:buAutoNum type="arabicPeriod"/>
            </a:pPr>
            <a:r>
              <a:rPr lang="en-US" sz="1200" kern="1200" dirty="0">
                <a:solidFill>
                  <a:schemeClr val="tx1"/>
                </a:solidFill>
                <a:latin typeface="+mn-lt"/>
                <a:ea typeface="+mn-ea"/>
                <a:cs typeface="+mn-cs"/>
              </a:rPr>
              <a:t>To</a:t>
            </a:r>
            <a:r>
              <a:rPr lang="en-US" sz="1200" kern="1200" baseline="0" dirty="0">
                <a:solidFill>
                  <a:schemeClr val="tx1"/>
                </a:solidFill>
                <a:latin typeface="+mn-lt"/>
                <a:ea typeface="+mn-ea"/>
                <a:cs typeface="+mn-cs"/>
              </a:rPr>
              <a:t> draw an ellipse and fill it with a different color, you specify the color by using the </a:t>
            </a:r>
            <a:r>
              <a:rPr lang="en-US" sz="1200" b="1" kern="1200" baseline="0" dirty="0" err="1">
                <a:solidFill>
                  <a:schemeClr val="tx1"/>
                </a:solidFill>
                <a:latin typeface="+mn-lt"/>
                <a:ea typeface="+mn-ea"/>
                <a:cs typeface="+mn-cs"/>
              </a:rPr>
              <a:t>BrushColor</a:t>
            </a:r>
            <a:r>
              <a:rPr lang="en-US" sz="1200" kern="1200" baseline="0" dirty="0">
                <a:solidFill>
                  <a:schemeClr val="tx1"/>
                </a:solidFill>
                <a:latin typeface="+mn-lt"/>
                <a:ea typeface="+mn-ea"/>
                <a:cs typeface="+mn-cs"/>
              </a:rPr>
              <a:t> property, draw the ellipse by using the </a:t>
            </a:r>
            <a:r>
              <a:rPr lang="en-US" sz="1200" b="1" kern="1200" baseline="0" dirty="0" err="1">
                <a:solidFill>
                  <a:schemeClr val="tx1"/>
                </a:solidFill>
                <a:latin typeface="+mn-lt"/>
                <a:ea typeface="+mn-ea"/>
                <a:cs typeface="+mn-cs"/>
              </a:rPr>
              <a:t>DrawEllipse</a:t>
            </a:r>
            <a:r>
              <a:rPr lang="en-US" sz="1200" kern="1200" baseline="0" dirty="0">
                <a:solidFill>
                  <a:schemeClr val="tx1"/>
                </a:solidFill>
                <a:latin typeface="+mn-lt"/>
                <a:ea typeface="+mn-ea"/>
                <a:cs typeface="+mn-cs"/>
              </a:rPr>
              <a:t> operation, and fill the ellipse with the </a:t>
            </a:r>
            <a:r>
              <a:rPr lang="en-US" sz="1200" b="1" kern="1200" baseline="0" dirty="0" err="1">
                <a:solidFill>
                  <a:schemeClr val="tx1"/>
                </a:solidFill>
                <a:latin typeface="+mn-lt"/>
                <a:ea typeface="+mn-ea"/>
                <a:cs typeface="+mn-cs"/>
              </a:rPr>
              <a:t>FillEllipse</a:t>
            </a:r>
            <a:r>
              <a:rPr lang="en-US" sz="1200" kern="1200" baseline="0" dirty="0">
                <a:solidFill>
                  <a:schemeClr val="tx1"/>
                </a:solidFill>
                <a:latin typeface="+mn-lt"/>
                <a:ea typeface="+mn-ea"/>
                <a:cs typeface="+mn-cs"/>
              </a:rPr>
              <a:t> operation.</a:t>
            </a:r>
          </a:p>
          <a:p>
            <a:pPr marL="457200" lvl="1" indent="0">
              <a:buFont typeface="+mj-lt"/>
              <a:buNone/>
            </a:pPr>
            <a:r>
              <a:rPr lang="en-US" sz="1200" kern="1200" baseline="0" dirty="0">
                <a:solidFill>
                  <a:schemeClr val="tx1"/>
                </a:solidFill>
                <a:latin typeface="+mn-lt"/>
                <a:ea typeface="+mn-ea"/>
                <a:cs typeface="+mn-cs"/>
              </a:rPr>
              <a:t>Just as you did with the </a:t>
            </a:r>
            <a:r>
              <a:rPr lang="en-US" sz="1200" b="1" kern="1200" baseline="0" dirty="0" err="1">
                <a:solidFill>
                  <a:schemeClr val="tx1"/>
                </a:solidFill>
                <a:latin typeface="+mn-lt"/>
                <a:ea typeface="+mn-ea"/>
                <a:cs typeface="+mn-cs"/>
              </a:rPr>
              <a:t>DrawRectangle</a:t>
            </a:r>
            <a:r>
              <a:rPr lang="en-US" sz="1200" kern="1200" baseline="0" dirty="0">
                <a:solidFill>
                  <a:schemeClr val="tx1"/>
                </a:solidFill>
                <a:latin typeface="+mn-lt"/>
                <a:ea typeface="+mn-ea"/>
                <a:cs typeface="+mn-cs"/>
              </a:rPr>
              <a:t> operation, you specify parameters that determine the location, size, and shape of the ellipse. For example, you can draw a circle by specifying the same value for the width and height of the ellipse. You should specify the same values for the parameters of the </a:t>
            </a:r>
            <a:r>
              <a:rPr lang="en-US" sz="1200" b="1" kern="1200" baseline="0" dirty="0" err="1">
                <a:solidFill>
                  <a:schemeClr val="tx1"/>
                </a:solidFill>
                <a:latin typeface="+mn-lt"/>
                <a:ea typeface="+mn-ea"/>
                <a:cs typeface="+mn-cs"/>
              </a:rPr>
              <a:t>FillEllipse</a:t>
            </a:r>
            <a:r>
              <a:rPr lang="en-US" sz="1200" kern="1200" baseline="0" dirty="0">
                <a:solidFill>
                  <a:schemeClr val="tx1"/>
                </a:solidFill>
                <a:latin typeface="+mn-lt"/>
                <a:ea typeface="+mn-ea"/>
                <a:cs typeface="+mn-cs"/>
              </a:rPr>
              <a:t> operation as you did for the</a:t>
            </a:r>
            <a:r>
              <a:rPr lang="en-US" sz="1200" b="1" kern="1200" baseline="0" dirty="0">
                <a:solidFill>
                  <a:schemeClr val="tx1"/>
                </a:solidFill>
                <a:latin typeface="+mn-lt"/>
                <a:ea typeface="+mn-ea"/>
                <a:cs typeface="+mn-cs"/>
              </a:rPr>
              <a:t> </a:t>
            </a:r>
            <a:r>
              <a:rPr lang="en-US" sz="1200" b="1" kern="1200" baseline="0" dirty="0" err="1">
                <a:solidFill>
                  <a:schemeClr val="tx1"/>
                </a:solidFill>
                <a:latin typeface="+mn-lt"/>
                <a:ea typeface="+mn-ea"/>
                <a:cs typeface="+mn-cs"/>
              </a:rPr>
              <a:t>DrawEllipse</a:t>
            </a:r>
            <a:r>
              <a:rPr lang="en-US" sz="1200" kern="1200" baseline="0" dirty="0">
                <a:solidFill>
                  <a:schemeClr val="tx1"/>
                </a:solidFill>
                <a:latin typeface="+mn-lt"/>
                <a:ea typeface="+mn-ea"/>
                <a:cs typeface="+mn-cs"/>
              </a:rPr>
              <a:t> operation. </a:t>
            </a:r>
            <a:endParaRPr lang="en-US" sz="1200" kern="1200" dirty="0">
              <a:solidFill>
                <a:schemeClr val="tx1"/>
              </a:solidFill>
              <a:latin typeface="+mn-lt"/>
              <a:ea typeface="+mn-ea"/>
              <a:cs typeface="+mn-cs"/>
            </a:endParaRPr>
          </a:p>
          <a:p>
            <a:pPr marL="228600" lvl="0" indent="-228600">
              <a:buFont typeface="+mj-lt"/>
              <a:buAutoNum type="arabicPeriod"/>
            </a:pPr>
            <a:endParaRPr lang="en-US" sz="1200" kern="1200" dirty="0">
              <a:solidFill>
                <a:schemeClr val="tx1"/>
              </a:solidFill>
              <a:latin typeface="+mn-lt"/>
              <a:ea typeface="+mn-ea"/>
              <a:cs typeface="+mn-cs"/>
            </a:endParaRPr>
          </a:p>
          <a:p>
            <a:pPr marL="228600" lvl="0" indent="-228600">
              <a:buFont typeface="+mj-lt"/>
              <a:buAutoNum type="arabicPeriod"/>
            </a:pPr>
            <a:r>
              <a:rPr lang="en-US" sz="1200" kern="1200" dirty="0">
                <a:solidFill>
                  <a:schemeClr val="tx1"/>
                </a:solidFill>
                <a:latin typeface="+mn-lt"/>
                <a:ea typeface="+mn-ea"/>
                <a:cs typeface="+mn-cs"/>
              </a:rPr>
              <a:t>To draw a line, you specify the color</a:t>
            </a:r>
            <a:r>
              <a:rPr lang="en-US" sz="1200" kern="1200" baseline="0" dirty="0">
                <a:solidFill>
                  <a:schemeClr val="tx1"/>
                </a:solidFill>
                <a:latin typeface="+mn-lt"/>
                <a:ea typeface="+mn-ea"/>
                <a:cs typeface="+mn-cs"/>
              </a:rPr>
              <a:t> of the line by using the </a:t>
            </a:r>
            <a:r>
              <a:rPr lang="en-US" sz="1200" b="1" kern="1200" dirty="0" err="1">
                <a:solidFill>
                  <a:schemeClr val="tx1"/>
                </a:solidFill>
                <a:latin typeface="+mn-lt"/>
                <a:ea typeface="+mn-ea"/>
                <a:cs typeface="+mn-cs"/>
              </a:rPr>
              <a:t>PenColor</a:t>
            </a:r>
            <a:r>
              <a:rPr lang="en-US" sz="1200" kern="1200" dirty="0">
                <a:solidFill>
                  <a:schemeClr val="tx1"/>
                </a:solidFill>
                <a:latin typeface="+mn-lt"/>
                <a:ea typeface="+mn-ea"/>
                <a:cs typeface="+mn-cs"/>
              </a:rPr>
              <a:t> property,</a:t>
            </a:r>
            <a:r>
              <a:rPr lang="en-US" sz="1200" kern="1200" baseline="0" dirty="0">
                <a:solidFill>
                  <a:schemeClr val="tx1"/>
                </a:solidFill>
                <a:latin typeface="+mn-lt"/>
                <a:ea typeface="+mn-ea"/>
                <a:cs typeface="+mn-cs"/>
              </a:rPr>
              <a:t> and you specify the location, length, and angle of the line by using the </a:t>
            </a:r>
            <a:r>
              <a:rPr lang="en-US" sz="1200" b="1" kern="1200" dirty="0" err="1">
                <a:solidFill>
                  <a:schemeClr val="tx1"/>
                </a:solidFill>
                <a:latin typeface="+mn-lt"/>
                <a:ea typeface="+mn-ea"/>
                <a:cs typeface="+mn-cs"/>
              </a:rPr>
              <a:t>DrawLine</a:t>
            </a:r>
            <a:r>
              <a:rPr lang="en-US" sz="1200" b="1" kern="1200" dirty="0">
                <a:solidFill>
                  <a:schemeClr val="tx1"/>
                </a:solidFill>
                <a:latin typeface="+mn-lt"/>
                <a:ea typeface="+mn-ea"/>
                <a:cs typeface="+mn-cs"/>
              </a:rPr>
              <a:t> </a:t>
            </a:r>
            <a:r>
              <a:rPr lang="en-US" sz="1200" kern="1200" dirty="0">
                <a:solidFill>
                  <a:schemeClr val="tx1"/>
                </a:solidFill>
                <a:latin typeface="+mn-lt"/>
                <a:ea typeface="+mn-ea"/>
                <a:cs typeface="+mn-cs"/>
              </a:rPr>
              <a:t>operation and its parameters. </a:t>
            </a:r>
          </a:p>
          <a:p>
            <a:pPr lvl="1"/>
            <a:r>
              <a:rPr lang="en-US" sz="1200" kern="1200" dirty="0">
                <a:solidFill>
                  <a:schemeClr val="tx1"/>
                </a:solidFill>
                <a:latin typeface="+mn-lt"/>
                <a:ea typeface="+mn-ea"/>
                <a:cs typeface="+mn-cs"/>
              </a:rPr>
              <a:t>T</a:t>
            </a:r>
            <a:r>
              <a:rPr lang="en-US" sz="1200" kern="1200" baseline="0" dirty="0">
                <a:solidFill>
                  <a:schemeClr val="tx1"/>
                </a:solidFill>
                <a:latin typeface="+mn-lt"/>
                <a:ea typeface="+mn-ea"/>
                <a:cs typeface="+mn-cs"/>
              </a:rPr>
              <a:t>o specify the parameters of the </a:t>
            </a:r>
            <a:r>
              <a:rPr lang="en-US" sz="1200" b="1" kern="1200" baseline="0" dirty="0" err="1">
                <a:solidFill>
                  <a:schemeClr val="tx1"/>
                </a:solidFill>
                <a:latin typeface="+mn-lt"/>
                <a:ea typeface="+mn-ea"/>
                <a:cs typeface="+mn-cs"/>
              </a:rPr>
              <a:t>DrawLine</a:t>
            </a:r>
            <a:r>
              <a:rPr lang="en-US" sz="1200" kern="1200" baseline="0" dirty="0">
                <a:solidFill>
                  <a:schemeClr val="tx1"/>
                </a:solidFill>
                <a:latin typeface="+mn-lt"/>
                <a:ea typeface="+mn-ea"/>
                <a:cs typeface="+mn-cs"/>
              </a:rPr>
              <a:t> operation, you must include the x-coordinate and the y-coordinate of one end of the line and the x-coordinate and the y-coordinate of the other end of the line.</a:t>
            </a:r>
          </a:p>
          <a:p>
            <a:pPr lvl="1"/>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To check the output of your program, click </a:t>
            </a:r>
            <a:r>
              <a:rPr lang="en-US" sz="1200" b="1" kern="1200" dirty="0">
                <a:solidFill>
                  <a:schemeClr val="tx1"/>
                </a:solidFill>
                <a:latin typeface="+mn-lt"/>
                <a:ea typeface="+mn-ea"/>
                <a:cs typeface="+mn-cs"/>
              </a:rPr>
              <a:t>Run </a:t>
            </a:r>
            <a:r>
              <a:rPr lang="en-US" sz="1200" kern="1200" dirty="0">
                <a:solidFill>
                  <a:schemeClr val="tx1"/>
                </a:solidFill>
                <a:latin typeface="+mn-lt"/>
                <a:ea typeface="+mn-ea"/>
                <a:cs typeface="+mn-cs"/>
              </a:rPr>
              <a:t>on the toolbar, or press F5 on the keyboard. Shapes that appear in the graphics window reflect the type, size, location,</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and colors that you specified in your code.</a:t>
            </a:r>
          </a:p>
          <a:p>
            <a:endParaRPr lang="en-US" sz="1200" kern="1200" dirty="0">
              <a:solidFill>
                <a:schemeClr val="tx1"/>
              </a:solidFill>
              <a:latin typeface="+mn-lt"/>
              <a:ea typeface="+mn-ea"/>
              <a:cs typeface="+mn-cs"/>
            </a:endParaRPr>
          </a:p>
          <a:p>
            <a:r>
              <a:rPr lang="en-US" sz="1200" u="sng" kern="1200" dirty="0">
                <a:solidFill>
                  <a:schemeClr val="tx1"/>
                </a:solidFill>
                <a:latin typeface="+mn-lt"/>
                <a:ea typeface="+mn-ea"/>
                <a:cs typeface="+mn-cs"/>
              </a:rPr>
              <a:t>Code:</a:t>
            </a:r>
          </a:p>
          <a:p>
            <a:endParaRPr lang="en-US" sz="1200" u="sng" kern="1200" dirty="0">
              <a:solidFill>
                <a:schemeClr val="tx1"/>
              </a:solidFill>
              <a:latin typeface="+mn-lt"/>
              <a:ea typeface="+mn-ea"/>
              <a:cs typeface="+mn-cs"/>
            </a:endParaRPr>
          </a:p>
          <a:p>
            <a:r>
              <a:rPr lang="en-US" sz="1200" kern="1200" dirty="0" err="1">
                <a:solidFill>
                  <a:schemeClr val="tx1"/>
                </a:solidFill>
                <a:latin typeface="+mn-lt"/>
                <a:ea typeface="+mn-ea"/>
                <a:cs typeface="+mn-cs"/>
              </a:rPr>
              <a:t>GraphicsWindow.Title</a:t>
            </a:r>
            <a:r>
              <a:rPr lang="en-US" sz="1200" kern="1200" dirty="0">
                <a:solidFill>
                  <a:schemeClr val="tx1"/>
                </a:solidFill>
                <a:latin typeface="+mn-lt"/>
                <a:ea typeface="+mn-ea"/>
                <a:cs typeface="+mn-cs"/>
              </a:rPr>
              <a:t> = "Graphics Window"</a:t>
            </a:r>
          </a:p>
          <a:p>
            <a:r>
              <a:rPr lang="en-US" sz="1200" kern="1200" dirty="0" err="1">
                <a:solidFill>
                  <a:schemeClr val="tx1"/>
                </a:solidFill>
                <a:latin typeface="+mn-lt"/>
                <a:ea typeface="+mn-ea"/>
                <a:cs typeface="+mn-cs"/>
              </a:rPr>
              <a:t>GraphicsWindow.Height</a:t>
            </a:r>
            <a:r>
              <a:rPr lang="en-US" sz="1200" kern="1200" dirty="0">
                <a:solidFill>
                  <a:schemeClr val="tx1"/>
                </a:solidFill>
                <a:latin typeface="+mn-lt"/>
                <a:ea typeface="+mn-ea"/>
                <a:cs typeface="+mn-cs"/>
              </a:rPr>
              <a:t> = 300</a:t>
            </a:r>
          </a:p>
          <a:p>
            <a:r>
              <a:rPr lang="en-US" sz="1200" kern="1200" dirty="0" err="1">
                <a:solidFill>
                  <a:schemeClr val="tx1"/>
                </a:solidFill>
                <a:latin typeface="+mn-lt"/>
                <a:ea typeface="+mn-ea"/>
                <a:cs typeface="+mn-cs"/>
              </a:rPr>
              <a:t>GraphicsWindow.Width</a:t>
            </a:r>
            <a:r>
              <a:rPr lang="en-US" sz="1200" kern="1200" dirty="0">
                <a:solidFill>
                  <a:schemeClr val="tx1"/>
                </a:solidFill>
                <a:latin typeface="+mn-lt"/>
                <a:ea typeface="+mn-ea"/>
                <a:cs typeface="+mn-cs"/>
              </a:rPr>
              <a:t> = 300</a:t>
            </a:r>
          </a:p>
          <a:p>
            <a:r>
              <a:rPr lang="en-US" sz="1200" kern="1200" dirty="0" err="1">
                <a:solidFill>
                  <a:schemeClr val="tx1"/>
                </a:solidFill>
                <a:latin typeface="+mn-lt"/>
                <a:ea typeface="+mn-ea"/>
                <a:cs typeface="+mn-cs"/>
              </a:rPr>
              <a:t>GraphicsWindow.PenColor</a:t>
            </a:r>
            <a:r>
              <a:rPr lang="en-US" sz="1200" kern="1200" dirty="0">
                <a:solidFill>
                  <a:schemeClr val="tx1"/>
                </a:solidFill>
                <a:latin typeface="+mn-lt"/>
                <a:ea typeface="+mn-ea"/>
                <a:cs typeface="+mn-cs"/>
              </a:rPr>
              <a:t> = "Black"</a:t>
            </a:r>
          </a:p>
          <a:p>
            <a:r>
              <a:rPr lang="en-US" sz="1200" kern="1200" dirty="0" err="1">
                <a:solidFill>
                  <a:schemeClr val="tx1"/>
                </a:solidFill>
                <a:latin typeface="+mn-lt"/>
                <a:ea typeface="+mn-ea"/>
                <a:cs typeface="+mn-cs"/>
              </a:rPr>
              <a:t>GraphicsWindow.PenWidth</a:t>
            </a:r>
            <a:r>
              <a:rPr lang="en-US" sz="1200" kern="1200" dirty="0">
                <a:solidFill>
                  <a:schemeClr val="tx1"/>
                </a:solidFill>
                <a:latin typeface="+mn-lt"/>
                <a:ea typeface="+mn-ea"/>
                <a:cs typeface="+mn-cs"/>
              </a:rPr>
              <a:t> = 3</a:t>
            </a:r>
          </a:p>
          <a:p>
            <a:r>
              <a:rPr lang="en-US" sz="1200" kern="1200" dirty="0" err="1">
                <a:solidFill>
                  <a:schemeClr val="tx1"/>
                </a:solidFill>
                <a:latin typeface="+mn-lt"/>
                <a:ea typeface="+mn-ea"/>
                <a:cs typeface="+mn-cs"/>
              </a:rPr>
              <a:t>GraphicsWindow.DrawRectangle</a:t>
            </a:r>
            <a:r>
              <a:rPr lang="en-US" sz="1200" kern="1200" dirty="0">
                <a:solidFill>
                  <a:schemeClr val="tx1"/>
                </a:solidFill>
                <a:latin typeface="+mn-lt"/>
                <a:ea typeface="+mn-ea"/>
                <a:cs typeface="+mn-cs"/>
              </a:rPr>
              <a:t>(70, 60, 100, 150)</a:t>
            </a:r>
          </a:p>
          <a:p>
            <a:r>
              <a:rPr lang="en-US" sz="1200" kern="1200" dirty="0" err="1">
                <a:solidFill>
                  <a:schemeClr val="tx1"/>
                </a:solidFill>
                <a:latin typeface="+mn-lt"/>
                <a:ea typeface="+mn-ea"/>
                <a:cs typeface="+mn-cs"/>
              </a:rPr>
              <a:t>GraphicsWindow.FillRectangle</a:t>
            </a:r>
            <a:r>
              <a:rPr lang="en-US" sz="1200" kern="1200" dirty="0">
                <a:solidFill>
                  <a:schemeClr val="tx1"/>
                </a:solidFill>
                <a:latin typeface="+mn-lt"/>
                <a:ea typeface="+mn-ea"/>
                <a:cs typeface="+mn-cs"/>
              </a:rPr>
              <a:t>(70, 60, 100, 150)</a:t>
            </a:r>
          </a:p>
          <a:p>
            <a:r>
              <a:rPr lang="en-US" sz="1200" kern="1200" dirty="0" err="1">
                <a:solidFill>
                  <a:schemeClr val="tx1"/>
                </a:solidFill>
                <a:latin typeface="+mn-lt"/>
                <a:ea typeface="+mn-ea"/>
                <a:cs typeface="+mn-cs"/>
              </a:rPr>
              <a:t>GraphicsWindow.BrushColor</a:t>
            </a:r>
            <a:r>
              <a:rPr lang="en-US" sz="1200" kern="1200" dirty="0">
                <a:solidFill>
                  <a:schemeClr val="tx1"/>
                </a:solidFill>
                <a:latin typeface="+mn-lt"/>
                <a:ea typeface="+mn-ea"/>
                <a:cs typeface="+mn-cs"/>
              </a:rPr>
              <a:t> = "Green"</a:t>
            </a:r>
          </a:p>
          <a:p>
            <a:r>
              <a:rPr lang="en-US" sz="1200" kern="1200" dirty="0" err="1">
                <a:solidFill>
                  <a:schemeClr val="tx1"/>
                </a:solidFill>
                <a:latin typeface="+mn-lt"/>
                <a:ea typeface="+mn-ea"/>
                <a:cs typeface="+mn-cs"/>
              </a:rPr>
              <a:t>GraphicsWindow.DrawEllipse</a:t>
            </a:r>
            <a:r>
              <a:rPr lang="en-US" sz="1200" kern="1200" dirty="0">
                <a:solidFill>
                  <a:schemeClr val="tx1"/>
                </a:solidFill>
                <a:latin typeface="+mn-lt"/>
                <a:ea typeface="+mn-ea"/>
                <a:cs typeface="+mn-cs"/>
              </a:rPr>
              <a:t>(200, 150, 50, 100)</a:t>
            </a:r>
          </a:p>
          <a:p>
            <a:r>
              <a:rPr lang="en-US" sz="1200" kern="1200" dirty="0" err="1">
                <a:solidFill>
                  <a:schemeClr val="tx1"/>
                </a:solidFill>
                <a:latin typeface="+mn-lt"/>
                <a:ea typeface="+mn-ea"/>
                <a:cs typeface="+mn-cs"/>
              </a:rPr>
              <a:t>GraphicsWindow.FillEllipse</a:t>
            </a:r>
            <a:r>
              <a:rPr lang="en-US" sz="1200" kern="1200" dirty="0">
                <a:solidFill>
                  <a:schemeClr val="tx1"/>
                </a:solidFill>
                <a:latin typeface="+mn-lt"/>
                <a:ea typeface="+mn-ea"/>
                <a:cs typeface="+mn-cs"/>
              </a:rPr>
              <a:t>(200, 150, 50, 100)</a:t>
            </a:r>
          </a:p>
          <a:p>
            <a:r>
              <a:rPr lang="en-US" sz="1200" kern="1200" dirty="0" err="1">
                <a:solidFill>
                  <a:schemeClr val="tx1"/>
                </a:solidFill>
                <a:latin typeface="+mn-lt"/>
                <a:ea typeface="+mn-ea"/>
                <a:cs typeface="+mn-cs"/>
              </a:rPr>
              <a:t>GraphicsWindow.PenColor</a:t>
            </a:r>
            <a:r>
              <a:rPr lang="en-US" sz="1200" kern="1200" dirty="0">
                <a:solidFill>
                  <a:schemeClr val="tx1"/>
                </a:solidFill>
                <a:latin typeface="+mn-lt"/>
                <a:ea typeface="+mn-ea"/>
                <a:cs typeface="+mn-cs"/>
              </a:rPr>
              <a:t> = "Gold"</a:t>
            </a:r>
          </a:p>
          <a:p>
            <a:r>
              <a:rPr lang="en-US" sz="1200" kern="1200" dirty="0" err="1">
                <a:solidFill>
                  <a:schemeClr val="tx1"/>
                </a:solidFill>
                <a:latin typeface="+mn-lt"/>
                <a:ea typeface="+mn-ea"/>
                <a:cs typeface="+mn-cs"/>
              </a:rPr>
              <a:t>GraphicsWindow.DrawLine</a:t>
            </a:r>
            <a:r>
              <a:rPr lang="en-US" sz="1200" kern="1200" dirty="0">
                <a:solidFill>
                  <a:schemeClr val="tx1"/>
                </a:solidFill>
                <a:latin typeface="+mn-lt"/>
                <a:ea typeface="+mn-ea"/>
                <a:cs typeface="+mn-cs"/>
              </a:rPr>
              <a:t>(10, 200, 250, 200)</a:t>
            </a:r>
            <a:endParaRPr lang="en-US" u="sng"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You can choose from a variety </a:t>
            </a:r>
            <a:r>
              <a:rPr lang="en-US" sz="1200" kern="1200" baseline="0">
                <a:solidFill>
                  <a:schemeClr val="tx1"/>
                </a:solidFill>
                <a:latin typeface="+mn-lt"/>
                <a:ea typeface="+mn-ea"/>
                <a:cs typeface="+mn-cs"/>
              </a:rPr>
              <a:t>of colors</a:t>
            </a:r>
            <a:r>
              <a:rPr lang="en-US" sz="1200">
                <a:latin typeface="Calibri" pitchFamily="34" charset="0"/>
              </a:rPr>
              <a:t> that </a:t>
            </a:r>
            <a:r>
              <a:rPr lang="en-US" sz="1200" kern="1200" baseline="0">
                <a:solidFill>
                  <a:schemeClr val="tx1"/>
                </a:solidFill>
                <a:latin typeface="+mn-lt"/>
                <a:ea typeface="+mn-ea"/>
                <a:cs typeface="+mn-cs"/>
              </a:rPr>
              <a:t>Small Basic supports. In this slide, the colors are </a:t>
            </a:r>
            <a:r>
              <a:rPr lang="en-US" sz="1200" kern="1200" baseline="0" dirty="0">
                <a:solidFill>
                  <a:schemeClr val="tx1"/>
                </a:solidFill>
                <a:latin typeface="+mn-lt"/>
                <a:ea typeface="+mn-ea"/>
                <a:cs typeface="+mn-cs"/>
              </a:rPr>
              <a:t>categorized by their base hue. In your code, you </a:t>
            </a:r>
            <a:r>
              <a:rPr lang="en-US" sz="1200" kern="1200" baseline="0">
                <a:solidFill>
                  <a:schemeClr val="tx1"/>
                </a:solidFill>
                <a:latin typeface="+mn-lt"/>
                <a:ea typeface="+mn-ea"/>
                <a:cs typeface="+mn-cs"/>
              </a:rPr>
              <a:t>can specify the color by either its name or its color code, which is a hexadecimal (base 12) number.</a:t>
            </a:r>
            <a:endParaRPr lang="en-US" dirty="0"/>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kern="1200" dirty="0">
                <a:solidFill>
                  <a:schemeClr val="tx1"/>
                </a:solidFill>
                <a:latin typeface="+mn-lt"/>
                <a:ea typeface="+mn-ea"/>
                <a:cs typeface="+mn-cs"/>
              </a:rPr>
              <a:t>In addition to drawing shapes, you can also create colorful designs by using conditions and loops. In this example, you create a barcode-like design with lines by using</a:t>
            </a:r>
            <a:r>
              <a:rPr lang="en-US" sz="1200" kern="1200" baseline="0" dirty="0">
                <a:solidFill>
                  <a:schemeClr val="tx1"/>
                </a:solidFill>
                <a:latin typeface="+mn-lt"/>
                <a:ea typeface="+mn-ea"/>
                <a:cs typeface="+mn-cs"/>
              </a:rPr>
              <a:t> a </a:t>
            </a:r>
            <a:r>
              <a:rPr lang="en-US" sz="1200" b="1" kern="1200" baseline="0" dirty="0">
                <a:solidFill>
                  <a:schemeClr val="tx1"/>
                </a:solidFill>
                <a:latin typeface="+mn-lt"/>
                <a:ea typeface="+mn-ea"/>
                <a:cs typeface="+mn-cs"/>
              </a:rPr>
              <a:t>For</a:t>
            </a:r>
            <a:r>
              <a:rPr lang="en-US" sz="1200" kern="1200" baseline="0" dirty="0">
                <a:solidFill>
                  <a:schemeClr val="tx1"/>
                </a:solidFill>
                <a:latin typeface="+mn-lt"/>
                <a:ea typeface="+mn-ea"/>
                <a:cs typeface="+mn-cs"/>
              </a:rPr>
              <a:t> loop</a:t>
            </a:r>
            <a:r>
              <a:rPr lang="en-US" sz="1200" kern="1200" dirty="0">
                <a:solidFill>
                  <a:schemeClr val="tx1"/>
                </a:solidFill>
                <a:latin typeface="+mn-lt"/>
                <a:ea typeface="+mn-ea"/>
                <a:cs typeface="+mn-cs"/>
              </a:rPr>
              <a:t>. You also randomize the colors of the lines by using the </a:t>
            </a:r>
            <a:r>
              <a:rPr lang="en-US" sz="1200" b="1" kern="1200" dirty="0" err="1">
                <a:solidFill>
                  <a:schemeClr val="tx1"/>
                </a:solidFill>
                <a:latin typeface="+mn-lt"/>
                <a:ea typeface="+mn-ea"/>
                <a:cs typeface="+mn-cs"/>
              </a:rPr>
              <a:t>GetRandomColor</a:t>
            </a:r>
            <a:r>
              <a:rPr lang="en-US" sz="1200" b="1" kern="1200" dirty="0">
                <a:solidFill>
                  <a:schemeClr val="tx1"/>
                </a:solidFill>
                <a:latin typeface="+mn-lt"/>
                <a:ea typeface="+mn-ea"/>
                <a:cs typeface="+mn-cs"/>
              </a:rPr>
              <a:t> </a:t>
            </a:r>
            <a:r>
              <a:rPr lang="en-US" sz="1200" kern="1200" dirty="0">
                <a:solidFill>
                  <a:schemeClr val="tx1"/>
                </a:solidFill>
                <a:latin typeface="+mn-lt"/>
                <a:ea typeface="+mn-ea"/>
                <a:cs typeface="+mn-cs"/>
              </a:rPr>
              <a:t>operation. You can display a message box in your program by using the</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ShowMessage</a:t>
            </a:r>
            <a:r>
              <a:rPr lang="en-US" sz="1200" kern="1200" baseline="0" dirty="0">
                <a:solidFill>
                  <a:schemeClr val="tx1"/>
                </a:solidFill>
                <a:latin typeface="+mn-lt"/>
                <a:ea typeface="+mn-ea"/>
                <a:cs typeface="+mn-cs"/>
              </a:rPr>
              <a:t> operation of the </a:t>
            </a:r>
            <a:r>
              <a:rPr lang="en-US" sz="1200" b="1" kern="1200" baseline="0" dirty="0" err="1">
                <a:solidFill>
                  <a:schemeClr val="tx1"/>
                </a:solidFill>
                <a:latin typeface="+mn-lt"/>
                <a:ea typeface="+mn-ea"/>
                <a:cs typeface="+mn-cs"/>
              </a:rPr>
              <a:t>GraphicsWindow</a:t>
            </a:r>
            <a:r>
              <a:rPr lang="en-US" sz="1200" kern="1200" baseline="0" dirty="0">
                <a:solidFill>
                  <a:schemeClr val="tx1"/>
                </a:solidFill>
                <a:latin typeface="+mn-lt"/>
                <a:ea typeface="+mn-ea"/>
                <a:cs typeface="+mn-cs"/>
              </a:rPr>
              <a:t> object</a:t>
            </a:r>
            <a:r>
              <a:rPr lang="en-US" sz="1200" kern="1200" dirty="0">
                <a:solidFill>
                  <a:schemeClr val="tx1"/>
                </a:solidFill>
                <a:latin typeface="+mn-lt"/>
                <a:ea typeface="+mn-ea"/>
                <a:cs typeface="+mn-cs"/>
              </a:rPr>
              <a:t>. For this operation, you must provide only two parameters—the message that appears in the box and the title that appears at the top</a:t>
            </a:r>
            <a:r>
              <a:rPr lang="en-US" sz="1200" kern="1200" baseline="0" dirty="0">
                <a:solidFill>
                  <a:schemeClr val="tx1"/>
                </a:solidFill>
                <a:latin typeface="+mn-lt"/>
                <a:ea typeface="+mn-ea"/>
                <a:cs typeface="+mn-cs"/>
              </a:rPr>
              <a:t> of</a:t>
            </a:r>
            <a:r>
              <a:rPr lang="en-US" sz="1200" kern="1200" dirty="0">
                <a:solidFill>
                  <a:schemeClr val="tx1"/>
                </a:solidFill>
                <a:latin typeface="+mn-lt"/>
                <a:ea typeface="+mn-ea"/>
                <a:cs typeface="+mn-cs"/>
              </a:rPr>
              <a:t> the message box.</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To run the program, you click </a:t>
            </a:r>
            <a:r>
              <a:rPr lang="en-US" sz="1200" b="1" kern="1200" dirty="0">
                <a:solidFill>
                  <a:schemeClr val="tx1"/>
                </a:solidFill>
                <a:latin typeface="+mn-lt"/>
                <a:ea typeface="+mn-ea"/>
                <a:cs typeface="+mn-cs"/>
              </a:rPr>
              <a:t>Run</a:t>
            </a:r>
            <a:r>
              <a:rPr lang="en-US" sz="1200" kern="1200" dirty="0">
                <a:solidFill>
                  <a:schemeClr val="tx1"/>
                </a:solidFill>
                <a:latin typeface="+mn-lt"/>
                <a:ea typeface="+mn-ea"/>
                <a:cs typeface="+mn-cs"/>
              </a:rPr>
              <a:t> on the toolbar, or you press F5 on the keyboard.</a:t>
            </a:r>
          </a:p>
          <a:p>
            <a:endParaRPr lang="en-US" sz="1200" kern="1200" dirty="0">
              <a:solidFill>
                <a:schemeClr val="tx1"/>
              </a:solidFill>
              <a:latin typeface="+mn-lt"/>
              <a:ea typeface="+mn-ea"/>
              <a:cs typeface="+mn-cs"/>
            </a:endParaRPr>
          </a:p>
          <a:p>
            <a:r>
              <a:rPr lang="en-US" sz="1200" u="sng" kern="1200" dirty="0">
                <a:solidFill>
                  <a:schemeClr val="tx1"/>
                </a:solidFill>
                <a:latin typeface="+mn-lt"/>
                <a:ea typeface="+mn-ea"/>
                <a:cs typeface="+mn-cs"/>
              </a:rPr>
              <a:t>Code:</a:t>
            </a:r>
          </a:p>
          <a:p>
            <a:endParaRPr lang="en-US" sz="1200" u="sng" kern="1200" dirty="0">
              <a:solidFill>
                <a:schemeClr val="tx1"/>
              </a:solidFill>
              <a:latin typeface="+mn-lt"/>
              <a:ea typeface="+mn-ea"/>
              <a:cs typeface="+mn-cs"/>
            </a:endParaRPr>
          </a:p>
          <a:p>
            <a:r>
              <a:rPr lang="en-US" sz="1200" kern="1200" dirty="0" err="1">
                <a:solidFill>
                  <a:schemeClr val="tx1"/>
                </a:solidFill>
                <a:latin typeface="+mn-lt"/>
                <a:ea typeface="+mn-ea"/>
                <a:cs typeface="+mn-cs"/>
              </a:rPr>
              <a:t>GraphicsWindow.Title</a:t>
            </a:r>
            <a:r>
              <a:rPr lang="en-US" sz="1200" kern="1200" dirty="0">
                <a:solidFill>
                  <a:schemeClr val="tx1"/>
                </a:solidFill>
                <a:latin typeface="+mn-lt"/>
                <a:ea typeface="+mn-ea"/>
                <a:cs typeface="+mn-cs"/>
              </a:rPr>
              <a:t> = "Graphics Window"</a:t>
            </a:r>
          </a:p>
          <a:p>
            <a:r>
              <a:rPr lang="en-US" sz="1200" kern="1200" dirty="0" err="1">
                <a:solidFill>
                  <a:schemeClr val="tx1"/>
                </a:solidFill>
                <a:latin typeface="+mn-lt"/>
                <a:ea typeface="+mn-ea"/>
                <a:cs typeface="+mn-cs"/>
              </a:rPr>
              <a:t>GraphicsWindow.BackgroundColor</a:t>
            </a:r>
            <a:r>
              <a:rPr lang="en-US" sz="1200" kern="1200" dirty="0">
                <a:solidFill>
                  <a:schemeClr val="tx1"/>
                </a:solidFill>
                <a:latin typeface="+mn-lt"/>
                <a:ea typeface="+mn-ea"/>
                <a:cs typeface="+mn-cs"/>
              </a:rPr>
              <a:t> = "White"</a:t>
            </a:r>
          </a:p>
          <a:p>
            <a:r>
              <a:rPr lang="en-US" sz="1200" kern="1200" dirty="0" err="1">
                <a:solidFill>
                  <a:schemeClr val="tx1"/>
                </a:solidFill>
                <a:latin typeface="+mn-lt"/>
                <a:ea typeface="+mn-ea"/>
                <a:cs typeface="+mn-cs"/>
              </a:rPr>
              <a:t>GraphicsWindow.Width</a:t>
            </a:r>
            <a:r>
              <a:rPr lang="en-US" sz="1200" kern="1200" dirty="0">
                <a:solidFill>
                  <a:schemeClr val="tx1"/>
                </a:solidFill>
                <a:latin typeface="+mn-lt"/>
                <a:ea typeface="+mn-ea"/>
                <a:cs typeface="+mn-cs"/>
              </a:rPr>
              <a:t> = 325</a:t>
            </a:r>
          </a:p>
          <a:p>
            <a:r>
              <a:rPr lang="en-US" sz="1200" kern="1200" dirty="0" err="1">
                <a:solidFill>
                  <a:schemeClr val="tx1"/>
                </a:solidFill>
                <a:latin typeface="+mn-lt"/>
                <a:ea typeface="+mn-ea"/>
                <a:cs typeface="+mn-cs"/>
              </a:rPr>
              <a:t>GraphicsWindow.Height</a:t>
            </a:r>
            <a:r>
              <a:rPr lang="en-US" sz="1200" kern="1200" dirty="0">
                <a:solidFill>
                  <a:schemeClr val="tx1"/>
                </a:solidFill>
                <a:latin typeface="+mn-lt"/>
                <a:ea typeface="+mn-ea"/>
                <a:cs typeface="+mn-cs"/>
              </a:rPr>
              <a:t> = 200</a:t>
            </a:r>
          </a:p>
          <a:p>
            <a:r>
              <a:rPr lang="en-US" sz="1200" b="1" kern="1200" dirty="0">
                <a:solidFill>
                  <a:schemeClr val="tx1"/>
                </a:solidFill>
                <a:latin typeface="+mn-lt"/>
                <a:ea typeface="+mn-ea"/>
                <a:cs typeface="+mn-cs"/>
              </a:rPr>
              <a:t>For </a:t>
            </a:r>
            <a:r>
              <a:rPr lang="en-US" sz="1200" b="1" kern="1200" dirty="0" err="1">
                <a:solidFill>
                  <a:schemeClr val="tx1"/>
                </a:solidFill>
                <a:latin typeface="+mn-lt"/>
                <a:ea typeface="+mn-ea"/>
                <a:cs typeface="+mn-cs"/>
              </a:rPr>
              <a:t>i</a:t>
            </a:r>
            <a:r>
              <a:rPr lang="en-US" sz="1200" b="1" kern="1200" dirty="0">
                <a:solidFill>
                  <a:schemeClr val="tx1"/>
                </a:solidFill>
                <a:latin typeface="+mn-lt"/>
                <a:ea typeface="+mn-ea"/>
                <a:cs typeface="+mn-cs"/>
              </a:rPr>
              <a:t> = 1 To 15</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GraphicsWindow.PenColor</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GraphicsWindow.GetRandomColor</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GraphicsWindow.PenWidth</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i</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GraphicsWindow.DrawLine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i</a:t>
            </a:r>
            <a:r>
              <a:rPr lang="en-US" sz="1200" kern="1200" dirty="0">
                <a:solidFill>
                  <a:schemeClr val="tx1"/>
                </a:solidFill>
                <a:latin typeface="+mn-lt"/>
                <a:ea typeface="+mn-ea"/>
                <a:cs typeface="+mn-cs"/>
              </a:rPr>
              <a:t> * 20, 20, </a:t>
            </a:r>
            <a:r>
              <a:rPr lang="en-US" sz="1200" kern="1200" dirty="0" err="1">
                <a:solidFill>
                  <a:schemeClr val="tx1"/>
                </a:solidFill>
                <a:latin typeface="+mn-lt"/>
                <a:ea typeface="+mn-ea"/>
                <a:cs typeface="+mn-cs"/>
              </a:rPr>
              <a:t>i</a:t>
            </a:r>
            <a:r>
              <a:rPr lang="en-US" sz="1200" kern="1200" dirty="0">
                <a:solidFill>
                  <a:schemeClr val="tx1"/>
                </a:solidFill>
                <a:latin typeface="+mn-lt"/>
                <a:ea typeface="+mn-ea"/>
                <a:cs typeface="+mn-cs"/>
              </a:rPr>
              <a:t> * 20, 180)</a:t>
            </a:r>
          </a:p>
          <a:p>
            <a:r>
              <a:rPr lang="en-US" sz="1200" b="1" kern="1200" dirty="0" err="1">
                <a:solidFill>
                  <a:schemeClr val="tx1"/>
                </a:solidFill>
                <a:latin typeface="+mn-lt"/>
                <a:ea typeface="+mn-ea"/>
                <a:cs typeface="+mn-cs"/>
              </a:rPr>
              <a:t>EndFor</a:t>
            </a:r>
            <a:endParaRPr lang="en-US" sz="1200" b="1" kern="1200" dirty="0">
              <a:solidFill>
                <a:schemeClr val="tx1"/>
              </a:solidFill>
              <a:latin typeface="+mn-lt"/>
              <a:ea typeface="+mn-ea"/>
              <a:cs typeface="+mn-cs"/>
            </a:endParaRPr>
          </a:p>
          <a:p>
            <a:r>
              <a:rPr lang="en-US" sz="1200" kern="1200" dirty="0" err="1">
                <a:solidFill>
                  <a:schemeClr val="tx1"/>
                </a:solidFill>
                <a:latin typeface="+mn-lt"/>
                <a:ea typeface="+mn-ea"/>
                <a:cs typeface="+mn-cs"/>
              </a:rPr>
              <a:t>GraphicsWindow.ShowMessage</a:t>
            </a:r>
            <a:r>
              <a:rPr lang="en-US" sz="1200" kern="1200" dirty="0">
                <a:solidFill>
                  <a:schemeClr val="tx1"/>
                </a:solidFill>
                <a:latin typeface="+mn-lt"/>
                <a:ea typeface="+mn-ea"/>
                <a:cs typeface="+mn-cs"/>
              </a:rPr>
              <a:t>("Create wonderful designs and shapes in Small Basic", "Message")</a:t>
            </a:r>
            <a:endParaRPr lang="en-US" u="sng"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3810179-2271-4F8B-B6B7-AF01E46243A6}" type="slidenum">
              <a:rPr lang="en-US"/>
              <a:pPr fontAlgn="base">
                <a:spcBef>
                  <a:spcPct val="0"/>
                </a:spcBef>
                <a:spcAft>
                  <a:spcPct val="0"/>
                </a:spcAft>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A8AE693-3821-4C6F-94C1-A9D9B4184AC6}" type="datetimeFigureOut">
              <a:rPr lang="en-US"/>
              <a:pPr>
                <a:defRPr/>
              </a:pPr>
              <a:t>6/20/2016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C983C0-1503-41F0-ACB6-3CEC177DB35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2EF288E-E737-4884-B953-F70AE6B9344E}" type="datetimeFigureOut">
              <a:rPr lang="en-US"/>
              <a:pPr>
                <a:defRPr/>
              </a:pPr>
              <a:t>6/20/2016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B7CD28-DB56-4A62-B2B8-0078F14D042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0730AB2-D613-4471-8D49-22BDD0528E3E}" type="datetimeFigureOut">
              <a:rPr lang="en-US"/>
              <a:pPr>
                <a:defRPr/>
              </a:pPr>
              <a:t>6/20/2016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37B53D-D021-49E6-9560-BED1EF26A4E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D7A30E7-2C74-457C-B2BB-65F41C87F69B}" type="datetimeFigureOut">
              <a:rPr lang="en-US"/>
              <a:pPr>
                <a:defRPr/>
              </a:pPr>
              <a:t>6/20/2016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547923-A4B4-4DC0-9BCC-41EE3FF47A1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93B2B45-5E71-429B-BABF-08666D508B21}" type="datetimeFigureOut">
              <a:rPr lang="en-US"/>
              <a:pPr>
                <a:defRPr/>
              </a:pPr>
              <a:t>6/20/2016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5F905E-6F90-43A5-B4E9-A4CB4C92352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F2A0A970-E7DC-4038-9069-91858D648BDF}" type="datetimeFigureOut">
              <a:rPr lang="en-US"/>
              <a:pPr>
                <a:defRPr/>
              </a:pPr>
              <a:t>6/20/2016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22D0A86-63F7-4A09-A3BB-4FEF6E1CA73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DFFB5EC0-D7C5-48CF-B776-E6D248544D38}" type="datetimeFigureOut">
              <a:rPr lang="en-US"/>
              <a:pPr>
                <a:defRPr/>
              </a:pPr>
              <a:t>6/20/2016</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3C5D531A-C242-4D36-840F-DB2719B73BD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729BED35-003C-4A58-B1E5-829F85A8243A}" type="datetimeFigureOut">
              <a:rPr lang="en-US"/>
              <a:pPr>
                <a:defRPr/>
              </a:pPr>
              <a:t>6/20/2016</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56D55FB8-A7C1-412A-B91E-469A65B27FB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BA081C31-4FEF-4A7C-AD58-36F796D68FEE}" type="datetimeFigureOut">
              <a:rPr lang="en-US"/>
              <a:pPr>
                <a:defRPr/>
              </a:pPr>
              <a:t>6/20/2016</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22F4AFA8-A904-43C3-BBCD-8CA4EFD09B3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A2EAF47B-2750-4EC9-9010-ACB665A03744}" type="datetimeFigureOut">
              <a:rPr lang="en-US"/>
              <a:pPr>
                <a:defRPr/>
              </a:pPr>
              <a:t>6/20/2016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4DAF09D4-991E-476F-8D16-084841D0C8E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4499D0E9-0297-4C39-A884-53F2147ABE11}" type="datetimeFigureOut">
              <a:rPr lang="en-US"/>
              <a:pPr>
                <a:defRPr/>
              </a:pPr>
              <a:t>6/20/2016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9059162-F0EC-429E-B952-23CB5876EA1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6200" y="0"/>
            <a:ext cx="8229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defRPr>
            </a:lvl1pPr>
          </a:lstStyle>
          <a:p>
            <a:pPr>
              <a:defRPr/>
            </a:pPr>
            <a:fld id="{460397C0-55EF-4EAC-8889-593472E51D6D}" type="datetimeFigureOut">
              <a:rPr lang="en-US"/>
              <a:pPr>
                <a:defRPr/>
              </a:pPr>
              <a:t>6/20/2016</a:t>
            </a:fld>
            <a:endParaRPr lang="en-US" dirty="0"/>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bg1"/>
                </a:solidFill>
                <a:latin typeface="+mn-lt"/>
              </a:defRPr>
            </a:lvl1pPr>
          </a:lstStyle>
          <a:p>
            <a:pPr>
              <a:defRPr/>
            </a:pPr>
            <a:r>
              <a:rPr lang="fr-FR"/>
              <a:t>TUTORIAUX | STBI</a:t>
            </a:r>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defRPr>
            </a:lvl1pPr>
          </a:lstStyle>
          <a:p>
            <a:pPr>
              <a:defRPr/>
            </a:pPr>
            <a:fld id="{9EBCE1EC-0DFD-4A1B-8518-0C3C9BCFCDEB}" type="slidenum">
              <a:rPr lang="en-US"/>
              <a:pPr>
                <a:defRPr/>
              </a:pPr>
              <a:t>‹#›</a:t>
            </a:fld>
            <a:endParaRPr lang="en-US" dirty="0"/>
          </a:p>
        </p:txBody>
      </p:sp>
      <p:pic>
        <p:nvPicPr>
          <p:cNvPr id="1030" name="Picture 6" descr="innernew.jpg"/>
          <p:cNvPicPr>
            <a:picLocks noChangeAspect="1"/>
          </p:cNvPicPr>
          <p:nvPr userDrawn="1"/>
        </p:nvPicPr>
        <p:blipFill>
          <a:blip r:embed="rId13"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rtl="0" fontAlgn="base">
        <a:spcBef>
          <a:spcPct val="0"/>
        </a:spcBef>
        <a:spcAft>
          <a:spcPct val="0"/>
        </a:spcAft>
        <a:defRPr sz="2000" kern="1200">
          <a:solidFill>
            <a:schemeClr val="bg1"/>
          </a:solidFill>
          <a:latin typeface="Verdana" pitchFamily="34" charset="0"/>
          <a:ea typeface="+mj-ea"/>
          <a:cs typeface="Tahoma" pitchFamily="34" charset="0"/>
        </a:defRPr>
      </a:lvl1pPr>
      <a:lvl2pPr algn="l" rtl="0" fontAlgn="base">
        <a:spcBef>
          <a:spcPct val="0"/>
        </a:spcBef>
        <a:spcAft>
          <a:spcPct val="0"/>
        </a:spcAft>
        <a:defRPr sz="2000">
          <a:solidFill>
            <a:schemeClr val="bg1"/>
          </a:solidFill>
          <a:latin typeface="Verdana" pitchFamily="34" charset="0"/>
          <a:cs typeface="Tahoma" pitchFamily="34" charset="0"/>
        </a:defRPr>
      </a:lvl2pPr>
      <a:lvl3pPr algn="l" rtl="0" fontAlgn="base">
        <a:spcBef>
          <a:spcPct val="0"/>
        </a:spcBef>
        <a:spcAft>
          <a:spcPct val="0"/>
        </a:spcAft>
        <a:defRPr sz="2000">
          <a:solidFill>
            <a:schemeClr val="bg1"/>
          </a:solidFill>
          <a:latin typeface="Verdana" pitchFamily="34" charset="0"/>
          <a:cs typeface="Tahoma" pitchFamily="34" charset="0"/>
        </a:defRPr>
      </a:lvl3pPr>
      <a:lvl4pPr algn="l" rtl="0" fontAlgn="base">
        <a:spcBef>
          <a:spcPct val="0"/>
        </a:spcBef>
        <a:spcAft>
          <a:spcPct val="0"/>
        </a:spcAft>
        <a:defRPr sz="2000">
          <a:solidFill>
            <a:schemeClr val="bg1"/>
          </a:solidFill>
          <a:latin typeface="Verdana" pitchFamily="34" charset="0"/>
          <a:cs typeface="Tahoma" pitchFamily="34" charset="0"/>
        </a:defRPr>
      </a:lvl4pPr>
      <a:lvl5pPr algn="l" rtl="0" fontAlgn="base">
        <a:spcBef>
          <a:spcPct val="0"/>
        </a:spcBef>
        <a:spcAft>
          <a:spcPct val="0"/>
        </a:spcAft>
        <a:defRPr sz="2000">
          <a:solidFill>
            <a:schemeClr val="bg1"/>
          </a:solidFill>
          <a:latin typeface="Verdana" pitchFamily="34" charset="0"/>
          <a:cs typeface="Tahoma" pitchFamily="34" charset="0"/>
        </a:defRPr>
      </a:lvl5pPr>
      <a:lvl6pPr marL="457200" algn="l" rtl="0" fontAlgn="base">
        <a:spcBef>
          <a:spcPct val="0"/>
        </a:spcBef>
        <a:spcAft>
          <a:spcPct val="0"/>
        </a:spcAft>
        <a:defRPr sz="2000">
          <a:solidFill>
            <a:schemeClr val="bg1"/>
          </a:solidFill>
          <a:latin typeface="Verdana" pitchFamily="34" charset="0"/>
          <a:cs typeface="Tahoma" pitchFamily="34" charset="0"/>
        </a:defRPr>
      </a:lvl6pPr>
      <a:lvl7pPr marL="914400" algn="l" rtl="0" fontAlgn="base">
        <a:spcBef>
          <a:spcPct val="0"/>
        </a:spcBef>
        <a:spcAft>
          <a:spcPct val="0"/>
        </a:spcAft>
        <a:defRPr sz="2000">
          <a:solidFill>
            <a:schemeClr val="bg1"/>
          </a:solidFill>
          <a:latin typeface="Verdana" pitchFamily="34" charset="0"/>
          <a:cs typeface="Tahoma" pitchFamily="34" charset="0"/>
        </a:defRPr>
      </a:lvl7pPr>
      <a:lvl8pPr marL="1371600" algn="l" rtl="0" fontAlgn="base">
        <a:spcBef>
          <a:spcPct val="0"/>
        </a:spcBef>
        <a:spcAft>
          <a:spcPct val="0"/>
        </a:spcAft>
        <a:defRPr sz="2000">
          <a:solidFill>
            <a:schemeClr val="bg1"/>
          </a:solidFill>
          <a:latin typeface="Verdana" pitchFamily="34" charset="0"/>
          <a:cs typeface="Tahoma" pitchFamily="34" charset="0"/>
        </a:defRPr>
      </a:lvl8pPr>
      <a:lvl9pPr marL="1828800" algn="l" rtl="0" fontAlgn="base">
        <a:spcBef>
          <a:spcPct val="0"/>
        </a:spcBef>
        <a:spcAft>
          <a:spcPct val="0"/>
        </a:spcAft>
        <a:defRPr sz="2000">
          <a:solidFill>
            <a:schemeClr val="bg1"/>
          </a:solidFill>
          <a:latin typeface="Verdan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9" descr="bgnew.jpg"/>
          <p:cNvPicPr>
            <a:picLocks noChangeAspect="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grpSp>
        <p:nvGrpSpPr>
          <p:cNvPr id="13315" name="Group 17"/>
          <p:cNvGrpSpPr>
            <a:grpSpLocks/>
          </p:cNvGrpSpPr>
          <p:nvPr/>
        </p:nvGrpSpPr>
        <p:grpSpPr bwMode="auto">
          <a:xfrm>
            <a:off x="762000" y="685800"/>
            <a:ext cx="7772400" cy="1255713"/>
            <a:chOff x="838200" y="1143000"/>
            <a:chExt cx="7772400" cy="1255931"/>
          </a:xfrm>
        </p:grpSpPr>
        <p:sp>
          <p:nvSpPr>
            <p:cNvPr id="7" name="Rounded Rectangle 6"/>
            <p:cNvSpPr/>
            <p:nvPr/>
          </p:nvSpPr>
          <p:spPr>
            <a:xfrm>
              <a:off x="838200" y="1143000"/>
              <a:ext cx="7772400" cy="1066985"/>
            </a:xfrm>
            <a:prstGeom prst="roundRect">
              <a:avLst/>
            </a:prstGeom>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8" name="TextBox 7"/>
            <p:cNvSpPr txBox="1"/>
            <p:nvPr/>
          </p:nvSpPr>
          <p:spPr>
            <a:xfrm>
              <a:off x="1524000" y="1371640"/>
              <a:ext cx="6553200" cy="646225"/>
            </a:xfrm>
            <a:prstGeom prst="rect">
              <a:avLst/>
            </a:prstGeom>
            <a:noFill/>
          </p:spPr>
          <p:txBody>
            <a:bodyPr>
              <a:spAutoFit/>
            </a:bodyPr>
            <a:lstStyle/>
            <a:p>
              <a:pPr algn="ctr" fontAlgn="auto">
                <a:spcBef>
                  <a:spcPts val="0"/>
                </a:spcBef>
                <a:spcAft>
                  <a:spcPts val="0"/>
                </a:spcAft>
                <a:defRPr/>
              </a:pPr>
              <a:r>
                <a:rPr lang="fr-FR" sz="3600" b="1" dirty="0">
                  <a:latin typeface="+mj-lt"/>
                  <a:cs typeface="Tahoma" pitchFamily="34" charset="0"/>
                </a:rPr>
                <a:t>Microsoft</a:t>
              </a:r>
              <a:r>
                <a:rPr lang="en-US" sz="3600" b="1" dirty="0">
                  <a:latin typeface="+mj-lt"/>
                  <a:cs typeface="Tahoma" pitchFamily="34" charset="0"/>
                </a:rPr>
                <a:t>®</a:t>
              </a:r>
              <a:r>
                <a:rPr lang="fr-FR" sz="3600" b="1" dirty="0">
                  <a:latin typeface="+mj-lt"/>
                  <a:cs typeface="Tahoma" pitchFamily="34" charset="0"/>
                </a:rPr>
                <a:t> Small Basic</a:t>
              </a:r>
              <a:endParaRPr lang="en-US" sz="3600" b="1" dirty="0">
                <a:latin typeface="+mj-lt"/>
                <a:cs typeface="Tahoma" pitchFamily="34" charset="0"/>
              </a:endParaRPr>
            </a:p>
          </p:txBody>
        </p:sp>
        <p:sp>
          <p:nvSpPr>
            <p:cNvPr id="9" name="TextBox 8"/>
            <p:cNvSpPr txBox="1"/>
            <p:nvPr/>
          </p:nvSpPr>
          <p:spPr>
            <a:xfrm>
              <a:off x="1524000" y="1752706"/>
              <a:ext cx="6553200" cy="646225"/>
            </a:xfrm>
            <a:prstGeom prst="rect">
              <a:avLst/>
            </a:prstGeom>
            <a:noFill/>
          </p:spPr>
          <p:txBody>
            <a:bodyPr>
              <a:spAutoFit/>
            </a:bodyPr>
            <a:lstStyle/>
            <a:p>
              <a:pPr algn="ctr" fontAlgn="auto">
                <a:spcBef>
                  <a:spcPts val="0"/>
                </a:spcBef>
                <a:spcAft>
                  <a:spcPts val="0"/>
                </a:spcAft>
                <a:defRPr/>
              </a:pPr>
              <a:endParaRPr lang="en-US" sz="3600" dirty="0">
                <a:effectLst>
                  <a:reflection blurRad="6350" stA="55000" endA="300" endPos="45500" dir="5400000" sy="-100000" algn="bl" rotWithShape="0"/>
                </a:effectLst>
                <a:latin typeface="+mn-lt"/>
                <a:cs typeface="Tahoma" pitchFamily="34" charset="0"/>
              </a:endParaRPr>
            </a:p>
          </p:txBody>
        </p:sp>
      </p:grpSp>
      <p:sp>
        <p:nvSpPr>
          <p:cNvPr id="19" name="Rounded Rectangle 18"/>
          <p:cNvSpPr/>
          <p:nvPr/>
        </p:nvSpPr>
        <p:spPr>
          <a:xfrm>
            <a:off x="1447800" y="1752600"/>
            <a:ext cx="6400800" cy="838200"/>
          </a:xfrm>
          <a:prstGeom prst="roundRect">
            <a:avLst/>
          </a:prstGeom>
          <a:gradFill>
            <a:gsLst>
              <a:gs pos="0">
                <a:schemeClr val="bg1">
                  <a:alpha val="0"/>
                </a:schemeClr>
              </a:gs>
              <a:gs pos="0">
                <a:schemeClr val="bg1"/>
              </a:gs>
              <a:gs pos="50000">
                <a:schemeClr val="accent1">
                  <a:tint val="44500"/>
                  <a:satMod val="160000"/>
                  <a:alpha val="0"/>
                </a:schemeClr>
              </a:gs>
              <a:gs pos="100000">
                <a:schemeClr val="accent1">
                  <a:tint val="23500"/>
                  <a:satMod val="160000"/>
                </a:schemeClr>
              </a:gs>
            </a:gsLst>
            <a:lin ang="5400000" scaled="0"/>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accent4">
                    <a:lumMod val="75000"/>
                  </a:schemeClr>
                </a:solidFill>
                <a:latin typeface="+mj-lt"/>
              </a:rPr>
              <a:t>Graphics Window</a:t>
            </a:r>
            <a:endParaRPr lang="en-US" sz="2800" dirty="0">
              <a:solidFill>
                <a:schemeClr val="accent4">
                  <a:lumMod val="75000"/>
                </a:schemeClr>
              </a:solidFill>
              <a:effectLst>
                <a:reflection blurRad="6350" stA="55000" endA="300" endPos="45500" dir="5400000" sy="-100000" algn="bl" rotWithShape="0"/>
              </a:effectLst>
              <a:latin typeface="+mj-lt"/>
              <a:cs typeface="Tahoma" pitchFamily="34" charset="0"/>
            </a:endParaRPr>
          </a:p>
        </p:txBody>
      </p:sp>
      <p:sp>
        <p:nvSpPr>
          <p:cNvPr id="11" name="Rounded Rectangle 10"/>
          <p:cNvSpPr/>
          <p:nvPr/>
        </p:nvSpPr>
        <p:spPr>
          <a:xfrm>
            <a:off x="1981200" y="2590800"/>
            <a:ext cx="5334000" cy="658813"/>
          </a:xfrm>
          <a:prstGeom prst="roundRect">
            <a:avLst/>
          </a:prstGeom>
          <a:gradFill>
            <a:gsLst>
              <a:gs pos="0">
                <a:srgbClr val="FFE2B7"/>
              </a:gs>
              <a:gs pos="50000">
                <a:srgbClr val="FFC000"/>
              </a:gs>
            </a:gsLst>
            <a:lin ang="16200000" scaled="1"/>
          </a:gradFill>
          <a:ln/>
        </p:spPr>
        <p:style>
          <a:lnRef idx="3">
            <a:schemeClr val="lt1"/>
          </a:lnRef>
          <a:fillRef idx="1">
            <a:schemeClr val="accent6"/>
          </a:fillRef>
          <a:effectRef idx="1">
            <a:schemeClr val="accent6"/>
          </a:effectRef>
          <a:fontRef idx="minor">
            <a:schemeClr val="lt1"/>
          </a:fontRef>
        </p:style>
        <p:txBody>
          <a:bodyPr anchor="ctr"/>
          <a:lstStyle/>
          <a:p>
            <a:pPr algn="ctr" fontAlgn="auto">
              <a:lnSpc>
                <a:spcPct val="150000"/>
              </a:lnSpc>
              <a:spcBef>
                <a:spcPts val="0"/>
              </a:spcBef>
              <a:spcAft>
                <a:spcPts val="0"/>
              </a:spcAft>
              <a:defRPr/>
            </a:pPr>
            <a:r>
              <a:rPr lang="en-US" b="1" dirty="0">
                <a:solidFill>
                  <a:srgbClr val="205D0B"/>
                </a:solidFill>
              </a:rPr>
              <a:t>Estimated time to complete this lesson: 1 hour</a:t>
            </a:r>
            <a:endParaRPr lang="en-US" dirty="0">
              <a:solidFill>
                <a:srgbClr val="205D0B"/>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diamond(in)">
                                      <p:cBhvr>
                                        <p:cTn id="7" dur="20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76200" y="0"/>
            <a:ext cx="8229600" cy="563563"/>
          </a:xfrm>
        </p:spPr>
        <p:txBody>
          <a:bodyPr>
            <a:noAutofit/>
          </a:bodyPr>
          <a:lstStyle/>
          <a:p>
            <a:r>
              <a:rPr lang="en-US" sz="2400" b="1" dirty="0">
                <a:latin typeface="Calibri" pitchFamily="34" charset="0"/>
              </a:rPr>
              <a:t>Exploring the Graphics Window</a:t>
            </a:r>
          </a:p>
        </p:txBody>
      </p:sp>
      <p:sp>
        <p:nvSpPr>
          <p:cNvPr id="13" name="Chevron 12"/>
          <p:cNvSpPr/>
          <p:nvPr/>
        </p:nvSpPr>
        <p:spPr>
          <a:xfrm>
            <a:off x="5143499" y="4724400"/>
            <a:ext cx="381000" cy="1524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7"/>
          <p:cNvGrpSpPr>
            <a:grpSpLocks/>
          </p:cNvGrpSpPr>
          <p:nvPr/>
        </p:nvGrpSpPr>
        <p:grpSpPr bwMode="auto">
          <a:xfrm>
            <a:off x="228600" y="685800"/>
            <a:ext cx="8686800" cy="838200"/>
            <a:chOff x="228600" y="762000"/>
            <a:chExt cx="8305800" cy="990600"/>
          </a:xfrm>
        </p:grpSpPr>
        <p:sp>
          <p:nvSpPr>
            <p:cNvPr id="16" name="Rounded Rectangle 15"/>
            <p:cNvSpPr/>
            <p:nvPr/>
          </p:nvSpPr>
          <p:spPr>
            <a:xfrm>
              <a:off x="228600" y="762000"/>
              <a:ext cx="8305800" cy="990600"/>
            </a:xfrm>
            <a:prstGeom prst="roundRect">
              <a:avLst>
                <a:gd name="adj" fmla="val 32500"/>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dirty="0">
                <a:solidFill>
                  <a:schemeClr val="accent4">
                    <a:lumMod val="50000"/>
                  </a:schemeClr>
                </a:solidFill>
              </a:endParaRPr>
            </a:p>
          </p:txBody>
        </p:sp>
        <p:sp>
          <p:nvSpPr>
            <p:cNvPr id="18" name="TextBox 12"/>
            <p:cNvSpPr txBox="1">
              <a:spLocks noChangeArrowheads="1"/>
            </p:cNvSpPr>
            <p:nvPr/>
          </p:nvSpPr>
          <p:spPr bwMode="auto">
            <a:xfrm>
              <a:off x="315120" y="852055"/>
              <a:ext cx="8143081" cy="836593"/>
            </a:xfrm>
            <a:prstGeom prst="rect">
              <a:avLst/>
            </a:prstGeom>
            <a:noFill/>
            <a:ln w="9525">
              <a:noFill/>
              <a:miter lim="800000"/>
              <a:headEnd/>
              <a:tailEnd/>
            </a:ln>
          </p:spPr>
          <p:txBody>
            <a:bodyPr wrap="square">
              <a:spAutoFit/>
            </a:bodyPr>
            <a:lstStyle/>
            <a:p>
              <a:r>
                <a:rPr lang="en-US" sz="2000">
                  <a:latin typeface="Calibri" pitchFamily="34" charset="0"/>
                </a:rPr>
                <a:t>You can display images by using the </a:t>
              </a:r>
              <a:r>
                <a:rPr lang="en-US" sz="2000" b="1">
                  <a:latin typeface="Calibri" pitchFamily="34" charset="0"/>
                </a:rPr>
                <a:t>DrawImage</a:t>
              </a:r>
              <a:r>
                <a:rPr lang="en-US" sz="2000">
                  <a:latin typeface="Calibri" pitchFamily="34" charset="0"/>
                </a:rPr>
                <a:t> and </a:t>
              </a:r>
              <a:r>
                <a:rPr lang="en-US" sz="2000" b="1">
                  <a:latin typeface="Calibri" pitchFamily="34" charset="0"/>
                </a:rPr>
                <a:t>DrawResizedImage</a:t>
              </a:r>
              <a:r>
                <a:rPr lang="en-US" sz="2000">
                  <a:latin typeface="Calibri" pitchFamily="34" charset="0"/>
                </a:rPr>
                <a:t> operations of the </a:t>
              </a:r>
              <a:r>
                <a:rPr lang="en-US" sz="2000" b="1">
                  <a:latin typeface="Calibri" pitchFamily="34" charset="0"/>
                </a:rPr>
                <a:t>GraphicsWindow</a:t>
              </a:r>
              <a:r>
                <a:rPr lang="en-US" sz="2000">
                  <a:latin typeface="Calibri" pitchFamily="34" charset="0"/>
                </a:rPr>
                <a:t> object. Let’s </a:t>
              </a:r>
              <a:r>
                <a:rPr lang="en-US" sz="2000" dirty="0">
                  <a:latin typeface="Calibri" pitchFamily="34" charset="0"/>
                </a:rPr>
                <a:t>look at an example…</a:t>
              </a:r>
            </a:p>
          </p:txBody>
        </p:sp>
      </p:grpSp>
      <p:grpSp>
        <p:nvGrpSpPr>
          <p:cNvPr id="28" name="Group 27"/>
          <p:cNvGrpSpPr/>
          <p:nvPr/>
        </p:nvGrpSpPr>
        <p:grpSpPr>
          <a:xfrm>
            <a:off x="308323" y="4775200"/>
            <a:ext cx="4588551" cy="1336139"/>
            <a:chOff x="334121" y="1578739"/>
            <a:chExt cx="5658817" cy="2498457"/>
          </a:xfrm>
        </p:grpSpPr>
        <p:sp>
          <p:nvSpPr>
            <p:cNvPr id="21" name="Rounded Rectangle 20"/>
            <p:cNvSpPr/>
            <p:nvPr/>
          </p:nvSpPr>
          <p:spPr bwMode="auto">
            <a:xfrm>
              <a:off x="334121" y="1602487"/>
              <a:ext cx="5658817" cy="2474709"/>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sp>
          <p:nvSpPr>
            <p:cNvPr id="22" name="TextBox 20"/>
            <p:cNvSpPr txBox="1">
              <a:spLocks noChangeArrowheads="1"/>
            </p:cNvSpPr>
            <p:nvPr/>
          </p:nvSpPr>
          <p:spPr bwMode="auto">
            <a:xfrm>
              <a:off x="573176" y="1578739"/>
              <a:ext cx="5359073" cy="2474709"/>
            </a:xfrm>
            <a:prstGeom prst="rect">
              <a:avLst/>
            </a:prstGeom>
            <a:noFill/>
            <a:ln w="9525">
              <a:noFill/>
              <a:miter lim="800000"/>
              <a:headEnd/>
              <a:tailEnd/>
            </a:ln>
          </p:spPr>
          <p:txBody>
            <a:bodyPr wrap="square">
              <a:spAutoFit/>
            </a:bodyPr>
            <a:lstStyle/>
            <a:p>
              <a:r>
                <a:rPr lang="en-US" sz="2000" dirty="0">
                  <a:latin typeface="Calibri" pitchFamily="34" charset="0"/>
                </a:rPr>
                <a:t>For the </a:t>
              </a:r>
              <a:r>
                <a:rPr lang="en-US" sz="2000" b="1" dirty="0" err="1">
                  <a:latin typeface="Calibri" pitchFamily="34" charset="0"/>
                </a:rPr>
                <a:t>DrawResizedImage</a:t>
              </a:r>
              <a:r>
                <a:rPr lang="en-US" sz="2000" dirty="0">
                  <a:latin typeface="Calibri" pitchFamily="34" charset="0"/>
                </a:rPr>
                <a:t> operation, you specify the full path, and then the file name, the location on the screen, and the new size of the image.</a:t>
              </a:r>
            </a:p>
          </p:txBody>
        </p:sp>
      </p:grpSp>
      <p:grpSp>
        <p:nvGrpSpPr>
          <p:cNvPr id="27" name="Group 26"/>
          <p:cNvGrpSpPr/>
          <p:nvPr/>
        </p:nvGrpSpPr>
        <p:grpSpPr>
          <a:xfrm>
            <a:off x="-3274683" y="-42144"/>
            <a:ext cx="6096000" cy="1143000"/>
            <a:chOff x="2954216" y="4030579"/>
            <a:chExt cx="5961184" cy="1082842"/>
          </a:xfrm>
        </p:grpSpPr>
        <p:sp>
          <p:nvSpPr>
            <p:cNvPr id="25" name="Rounded Rectangle 24"/>
            <p:cNvSpPr/>
            <p:nvPr/>
          </p:nvSpPr>
          <p:spPr bwMode="auto">
            <a:xfrm>
              <a:off x="2954216" y="4030579"/>
              <a:ext cx="5961184" cy="1082842"/>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26" name="Picture 2" descr="C:\Documents and Settings\priya.suri\My Documents\My Pictures\Read a Line of Text.PNG"/>
            <p:cNvPicPr>
              <a:picLocks noChangeAspect="1" noChangeArrowheads="1"/>
            </p:cNvPicPr>
            <p:nvPr/>
          </p:nvPicPr>
          <p:blipFill>
            <a:blip r:embed="rId3" cstate="print"/>
            <a:stretch>
              <a:fillRect/>
            </a:stretch>
          </p:blipFill>
          <p:spPr bwMode="auto">
            <a:xfrm>
              <a:off x="3039208" y="4083968"/>
              <a:ext cx="5813930" cy="1026863"/>
            </a:xfrm>
            <a:prstGeom prst="rect">
              <a:avLst/>
            </a:prstGeom>
            <a:ln>
              <a:noFill/>
            </a:ln>
            <a:effectLst>
              <a:softEdge rad="112500"/>
            </a:effectLst>
          </p:spPr>
        </p:pic>
      </p:grpSp>
      <p:pic>
        <p:nvPicPr>
          <p:cNvPr id="23" name="Picture 22" descr="GraphicsWindowObject.bmp"/>
          <p:cNvPicPr>
            <a:picLocks noChangeAspect="1"/>
          </p:cNvPicPr>
          <p:nvPr/>
        </p:nvPicPr>
        <p:blipFill>
          <a:blip r:embed="rId4" cstate="print"/>
          <a:stretch>
            <a:fillRect/>
          </a:stretch>
        </p:blipFill>
        <p:spPr>
          <a:xfrm>
            <a:off x="5713557" y="3733800"/>
            <a:ext cx="3201843" cy="2514599"/>
          </a:xfrm>
          <a:prstGeom prst="rect">
            <a:avLst/>
          </a:prstGeom>
          <a:ln>
            <a:noFill/>
          </a:ln>
          <a:effectLst>
            <a:outerShdw blurRad="190500" algn="tl" rotWithShape="0">
              <a:srgbClr val="000000">
                <a:alpha val="70000"/>
              </a:srgbClr>
            </a:outerShdw>
          </a:effectLst>
        </p:spPr>
      </p:pic>
      <p:grpSp>
        <p:nvGrpSpPr>
          <p:cNvPr id="17" name="Group 16"/>
          <p:cNvGrpSpPr/>
          <p:nvPr/>
        </p:nvGrpSpPr>
        <p:grpSpPr>
          <a:xfrm>
            <a:off x="228600" y="3249355"/>
            <a:ext cx="5181599" cy="1473199"/>
            <a:chOff x="264779" y="859691"/>
            <a:chExt cx="5712777" cy="3513017"/>
          </a:xfrm>
        </p:grpSpPr>
        <p:sp>
          <p:nvSpPr>
            <p:cNvPr id="19" name="Rounded Rectangle 18"/>
            <p:cNvSpPr/>
            <p:nvPr/>
          </p:nvSpPr>
          <p:spPr bwMode="auto">
            <a:xfrm>
              <a:off x="264779" y="859691"/>
              <a:ext cx="5712777" cy="3513017"/>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sp>
          <p:nvSpPr>
            <p:cNvPr id="20" name="TextBox 20"/>
            <p:cNvSpPr txBox="1">
              <a:spLocks noChangeArrowheads="1"/>
            </p:cNvSpPr>
            <p:nvPr/>
          </p:nvSpPr>
          <p:spPr bwMode="auto">
            <a:xfrm>
              <a:off x="441629" y="1080299"/>
              <a:ext cx="5535926" cy="3155896"/>
            </a:xfrm>
            <a:prstGeom prst="rect">
              <a:avLst/>
            </a:prstGeom>
            <a:noFill/>
            <a:ln w="9525">
              <a:noFill/>
              <a:miter lim="800000"/>
              <a:headEnd/>
              <a:tailEnd/>
            </a:ln>
          </p:spPr>
          <p:txBody>
            <a:bodyPr wrap="square">
              <a:spAutoFit/>
            </a:bodyPr>
            <a:lstStyle/>
            <a:p>
              <a:r>
                <a:rPr lang="en-US" sz="2000" dirty="0">
                  <a:latin typeface="Calibri" pitchFamily="34" charset="0"/>
                </a:rPr>
                <a:t>For the </a:t>
              </a:r>
              <a:r>
                <a:rPr lang="en-US" sz="2000" b="1" dirty="0" err="1">
                  <a:latin typeface="Calibri" pitchFamily="34" charset="0"/>
                </a:rPr>
                <a:t>DrawImage</a:t>
              </a:r>
              <a:r>
                <a:rPr lang="en-US" sz="2000" dirty="0">
                  <a:latin typeface="Calibri" pitchFamily="34" charset="0"/>
                </a:rPr>
                <a:t> operation, you specify the image file path </a:t>
              </a:r>
              <a:r>
                <a:rPr lang="en-US" sz="2000" i="1" dirty="0">
                  <a:latin typeface="Calibri" pitchFamily="34" charset="0"/>
                </a:rPr>
                <a:t>(c:\</a:t>
              </a:r>
              <a:r>
                <a:rPr lang="en-US" sz="2000" i="1" dirty="0" err="1">
                  <a:latin typeface="Calibri" pitchFamily="34" charset="0"/>
                </a:rPr>
                <a:t>filepath</a:t>
              </a:r>
              <a:r>
                <a:rPr lang="en-US" sz="2000" i="1" dirty="0">
                  <a:latin typeface="Calibri" pitchFamily="34" charset="0"/>
                </a:rPr>
                <a:t>\...\filename.jpg) </a:t>
              </a:r>
              <a:r>
                <a:rPr lang="en-US" sz="2000" dirty="0">
                  <a:latin typeface="Calibri" pitchFamily="34" charset="0"/>
                </a:rPr>
                <a:t>and then the file name and the location on the screen where you want the image to appear.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trips(down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linds(vertical)">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checkerboard(across)">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dirty="0">
                <a:latin typeface="+mj-lt"/>
              </a:rPr>
              <a:t>Let’s Summarize…</a:t>
            </a:r>
          </a:p>
        </p:txBody>
      </p:sp>
      <p:pic>
        <p:nvPicPr>
          <p:cNvPr id="22530" name="Picture 2" descr="\\10.3.80.148\New Folder\Small Basic\sm\EDU_UK_cc_3217.jpg"/>
          <p:cNvPicPr>
            <a:picLocks noChangeAspect="1" noChangeArrowheads="1"/>
          </p:cNvPicPr>
          <p:nvPr/>
        </p:nvPicPr>
        <p:blipFill>
          <a:blip r:embed="rId2" cstate="print"/>
          <a:stretch>
            <a:fillRect/>
          </a:stretch>
        </p:blipFill>
        <p:spPr bwMode="auto">
          <a:xfrm>
            <a:off x="2895600" y="952500"/>
            <a:ext cx="3352800" cy="2438400"/>
          </a:xfrm>
          <a:prstGeom prst="rect">
            <a:avLst/>
          </a:prstGeom>
          <a:ln>
            <a:noFill/>
          </a:ln>
          <a:effectLst>
            <a:softEdge rad="112500"/>
          </a:effectLst>
        </p:spPr>
      </p:pic>
      <p:grpSp>
        <p:nvGrpSpPr>
          <p:cNvPr id="25604" name="Group 10"/>
          <p:cNvGrpSpPr>
            <a:grpSpLocks/>
          </p:cNvGrpSpPr>
          <p:nvPr/>
        </p:nvGrpSpPr>
        <p:grpSpPr bwMode="auto">
          <a:xfrm>
            <a:off x="457200" y="3657600"/>
            <a:ext cx="5029200" cy="762000"/>
            <a:chOff x="457200" y="3505200"/>
            <a:chExt cx="5486400" cy="762000"/>
          </a:xfrm>
        </p:grpSpPr>
        <p:sp>
          <p:nvSpPr>
            <p:cNvPr id="9" name="Rounded Rectangle 8"/>
            <p:cNvSpPr/>
            <p:nvPr/>
          </p:nvSpPr>
          <p:spPr>
            <a:xfrm>
              <a:off x="457200" y="3505200"/>
              <a:ext cx="5486400" cy="7620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25607" name="TextBox 9"/>
            <p:cNvSpPr txBox="1">
              <a:spLocks noChangeArrowheads="1"/>
            </p:cNvSpPr>
            <p:nvPr/>
          </p:nvSpPr>
          <p:spPr bwMode="auto">
            <a:xfrm>
              <a:off x="533400" y="3657600"/>
              <a:ext cx="5334000" cy="430887"/>
            </a:xfrm>
            <a:prstGeom prst="rect">
              <a:avLst/>
            </a:prstGeom>
            <a:noFill/>
            <a:ln w="9525">
              <a:noFill/>
              <a:miter lim="800000"/>
              <a:headEnd/>
              <a:tailEnd/>
            </a:ln>
          </p:spPr>
          <p:txBody>
            <a:bodyPr>
              <a:spAutoFit/>
            </a:bodyPr>
            <a:lstStyle/>
            <a:p>
              <a:r>
                <a:rPr lang="en-US" sz="2200" b="1">
                  <a:latin typeface="Calibri" pitchFamily="34" charset="0"/>
                </a:rPr>
                <a:t>Congratulations! Now you know how to:</a:t>
              </a:r>
            </a:p>
          </p:txBody>
        </p:sp>
      </p:grpSp>
      <p:sp>
        <p:nvSpPr>
          <p:cNvPr id="8" name="Rounded Rectangle 7"/>
          <p:cNvSpPr/>
          <p:nvPr/>
        </p:nvSpPr>
        <p:spPr>
          <a:xfrm>
            <a:off x="457200" y="4343400"/>
            <a:ext cx="8229600" cy="1524000"/>
          </a:xfrm>
          <a:prstGeom prst="roundRect">
            <a:avLst>
              <a:gd name="adj" fmla="val 22799"/>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600"/>
              </a:spcBef>
              <a:spcAft>
                <a:spcPts val="600"/>
              </a:spcAft>
              <a:defRPr/>
            </a:pPr>
            <a:endParaRPr lang="en-US" sz="2400" b="1" dirty="0">
              <a:solidFill>
                <a:srgbClr val="C00000"/>
              </a:solidFill>
            </a:endParaRPr>
          </a:p>
          <a:p>
            <a:pPr marL="347663" lvl="1" indent="-347663" fontAlgn="auto">
              <a:spcBef>
                <a:spcPts val="1800"/>
              </a:spcBef>
              <a:spcAft>
                <a:spcPts val="600"/>
              </a:spcAft>
              <a:buBlip>
                <a:blip r:embed="rId3"/>
              </a:buBlip>
              <a:defRPr/>
            </a:pPr>
            <a:r>
              <a:rPr lang="en-US" sz="2000"/>
              <a:t>Show and hide the </a:t>
            </a:r>
            <a:r>
              <a:rPr lang="en-US" sz="2000" b="1"/>
              <a:t>GraphicsWindow</a:t>
            </a:r>
            <a:r>
              <a:rPr lang="en-US" sz="2000"/>
              <a:t> </a:t>
            </a:r>
            <a:r>
              <a:rPr lang="en-US" sz="2000" dirty="0"/>
              <a:t>object.</a:t>
            </a:r>
          </a:p>
          <a:p>
            <a:pPr marL="347663" lvl="1" indent="-347663" fontAlgn="auto">
              <a:spcBef>
                <a:spcPts val="600"/>
              </a:spcBef>
              <a:spcAft>
                <a:spcPts val="600"/>
              </a:spcAft>
              <a:buBlip>
                <a:blip r:embed="rId3"/>
              </a:buBlip>
              <a:defRPr/>
            </a:pPr>
            <a:r>
              <a:rPr lang="en-US" sz="2000"/>
              <a:t>Draw shapes and lines in </a:t>
            </a:r>
            <a:r>
              <a:rPr lang="en-US" sz="2000" dirty="0"/>
              <a:t>the </a:t>
            </a:r>
            <a:r>
              <a:rPr lang="en-US" sz="2000" b="1" dirty="0"/>
              <a:t>GraphicsWindow</a:t>
            </a:r>
            <a:r>
              <a:rPr lang="en-US" sz="2000" dirty="0"/>
              <a:t> object.</a:t>
            </a:r>
          </a:p>
          <a:p>
            <a:pPr marL="347663" lvl="1" indent="-347663" fontAlgn="auto">
              <a:spcBef>
                <a:spcPts val="600"/>
              </a:spcBef>
              <a:spcAft>
                <a:spcPts val="600"/>
              </a:spcAft>
              <a:buBlip>
                <a:blip r:embed="rId3"/>
              </a:buBlip>
              <a:defRPr/>
            </a:pPr>
            <a:r>
              <a:rPr lang="en-US" sz="2000"/>
              <a:t>Display images in the </a:t>
            </a:r>
            <a:r>
              <a:rPr lang="en-US" sz="2000" b="1" dirty="0"/>
              <a:t>GraphicsWindow</a:t>
            </a:r>
            <a:r>
              <a:rPr lang="en-US" sz="2000" dirty="0"/>
              <a:t> object.</a:t>
            </a:r>
          </a:p>
          <a:p>
            <a:pPr fontAlgn="auto">
              <a:spcBef>
                <a:spcPts val="0"/>
              </a:spcBef>
              <a:spcAft>
                <a:spcPts val="0"/>
              </a:spcAft>
              <a:defRPr/>
            </a:pPr>
            <a:endParaRPr lang="en-US" sz="2200" dirty="0">
              <a:solidFill>
                <a:schemeClr val="tx1"/>
              </a:solidFill>
            </a:endParaRPr>
          </a:p>
          <a:p>
            <a:pPr fontAlgn="auto">
              <a:spcBef>
                <a:spcPts val="0"/>
              </a:spcBef>
              <a:spcAft>
                <a:spcPts val="0"/>
              </a:spcAft>
              <a:defRPr/>
            </a:pPr>
            <a:r>
              <a:rPr lang="en-US" sz="2400" b="1" dirty="0">
                <a:solidFill>
                  <a:srgbClr val="C0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nodeType="clickEffect">
                                  <p:stCondLst>
                                    <p:cond delay="0"/>
                                  </p:stCondLst>
                                  <p:childTnLst>
                                    <p:set>
                                      <p:cBhvr>
                                        <p:cTn id="14" dur="1" fill="hold">
                                          <p:stCondLst>
                                            <p:cond delay="0"/>
                                          </p:stCondLst>
                                        </p:cTn>
                                        <p:tgtEl>
                                          <p:spTgt spid="22530"/>
                                        </p:tgtEl>
                                        <p:attrNameLst>
                                          <p:attrName>style.visibility</p:attrName>
                                        </p:attrNameLst>
                                      </p:cBhvr>
                                      <p:to>
                                        <p:strVal val="visible"/>
                                      </p:to>
                                    </p:set>
                                    <p:animEffect transition="in" filter="plus(in)">
                                      <p:cBhvr>
                                        <p:cTn id="15" dur="2000"/>
                                        <p:tgtEl>
                                          <p:spTgt spid="22530"/>
                                        </p:tgtEl>
                                      </p:cBhvr>
                                    </p:animEffect>
                                  </p:childTnLst>
                                </p:cTn>
                              </p:par>
                            </p:childTnLst>
                          </p:cTn>
                        </p:par>
                      </p:childTnLst>
                    </p:cTn>
                  </p:par>
                  <p:par>
                    <p:cTn id="16" fill="hold">
                      <p:stCondLst>
                        <p:cond delay="indefinite"/>
                      </p:stCondLst>
                      <p:childTnLst>
                        <p:par>
                          <p:cTn id="17" fill="hold">
                            <p:stCondLst>
                              <p:cond delay="0"/>
                            </p:stCondLst>
                            <p:childTnLst>
                              <p:par>
                                <p:cTn id="18" presetID="58" presetClass="entr" presetSubtype="0" accel="100000" fill="hold" nodeType="clickEffect">
                                  <p:stCondLst>
                                    <p:cond delay="0"/>
                                  </p:stCondLst>
                                  <p:childTnLst>
                                    <p:set>
                                      <p:cBhvr>
                                        <p:cTn id="19" dur="1" fill="hold">
                                          <p:stCondLst>
                                            <p:cond delay="0"/>
                                          </p:stCondLst>
                                        </p:cTn>
                                        <p:tgtEl>
                                          <p:spTgt spid="25604"/>
                                        </p:tgtEl>
                                        <p:attrNameLst>
                                          <p:attrName>style.visibility</p:attrName>
                                        </p:attrNameLst>
                                      </p:cBhvr>
                                      <p:to>
                                        <p:strVal val="visible"/>
                                      </p:to>
                                    </p:set>
                                    <p:anim calcmode="lin" valueType="num">
                                      <p:cBhvr>
                                        <p:cTn id="20" dur="500" fill="hold"/>
                                        <p:tgtEl>
                                          <p:spTgt spid="25604"/>
                                        </p:tgtEl>
                                        <p:attrNameLst>
                                          <p:attrName>ppt_w</p:attrName>
                                        </p:attrNameLst>
                                      </p:cBhvr>
                                      <p:tavLst>
                                        <p:tav tm="0">
                                          <p:val>
                                            <p:strVal val="#ppt_w*2.5"/>
                                          </p:val>
                                        </p:tav>
                                        <p:tav tm="100000">
                                          <p:val>
                                            <p:strVal val="#ppt_w"/>
                                          </p:val>
                                        </p:tav>
                                      </p:tavLst>
                                    </p:anim>
                                    <p:anim calcmode="lin" valueType="num">
                                      <p:cBhvr>
                                        <p:cTn id="21" dur="500" fill="hold"/>
                                        <p:tgtEl>
                                          <p:spTgt spid="25604"/>
                                        </p:tgtEl>
                                        <p:attrNameLst>
                                          <p:attrName>ppt_h</p:attrName>
                                        </p:attrNameLst>
                                      </p:cBhvr>
                                      <p:tavLst>
                                        <p:tav tm="0">
                                          <p:val>
                                            <p:strVal val="#ppt_h*0.01"/>
                                          </p:val>
                                        </p:tav>
                                        <p:tav tm="100000">
                                          <p:val>
                                            <p:strVal val="#ppt_h"/>
                                          </p:val>
                                        </p:tav>
                                      </p:tavLst>
                                    </p:anim>
                                    <p:anim calcmode="lin" valueType="num">
                                      <p:cBhvr>
                                        <p:cTn id="22" dur="500" fill="hold"/>
                                        <p:tgtEl>
                                          <p:spTgt spid="25604"/>
                                        </p:tgtEl>
                                        <p:attrNameLst>
                                          <p:attrName>ppt_x</p:attrName>
                                        </p:attrNameLst>
                                      </p:cBhvr>
                                      <p:tavLst>
                                        <p:tav tm="0">
                                          <p:val>
                                            <p:strVal val="#ppt_x"/>
                                          </p:val>
                                        </p:tav>
                                        <p:tav tm="100000">
                                          <p:val>
                                            <p:strVal val="#ppt_x"/>
                                          </p:val>
                                        </p:tav>
                                      </p:tavLst>
                                    </p:anim>
                                    <p:anim calcmode="lin" valueType="num">
                                      <p:cBhvr>
                                        <p:cTn id="23" dur="500" fill="hold"/>
                                        <p:tgtEl>
                                          <p:spTgt spid="25604"/>
                                        </p:tgtEl>
                                        <p:attrNameLst>
                                          <p:attrName>ppt_y</p:attrName>
                                        </p:attrNameLst>
                                      </p:cBhvr>
                                      <p:tavLst>
                                        <p:tav tm="0">
                                          <p:val>
                                            <p:strVal val="#ppt_h+1"/>
                                          </p:val>
                                        </p:tav>
                                        <p:tav tm="100000">
                                          <p:val>
                                            <p:strVal val="#ppt_y"/>
                                          </p:val>
                                        </p:tav>
                                      </p:tavLst>
                                    </p:anim>
                                    <p:animEffect transition="in" filter="fade">
                                      <p:cBhvr>
                                        <p:cTn id="24" dur="500"/>
                                        <p:tgtEl>
                                          <p:spTgt spid="25604"/>
                                        </p:tgtEl>
                                      </p:cBhvr>
                                    </p:animEffect>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900" decel="100000" fill="hold"/>
                                        <p:tgtEl>
                                          <p:spTgt spid="8"/>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a:latin typeface="+mj-lt"/>
              </a:rPr>
              <a:t>Show What You Know</a:t>
            </a:r>
            <a:endParaRPr lang="en-US" sz="2400" b="1" dirty="0">
              <a:latin typeface="+mj-lt"/>
            </a:endParaRPr>
          </a:p>
        </p:txBody>
      </p:sp>
      <p:grpSp>
        <p:nvGrpSpPr>
          <p:cNvPr id="12" name="Group 11"/>
          <p:cNvGrpSpPr/>
          <p:nvPr/>
        </p:nvGrpSpPr>
        <p:grpSpPr>
          <a:xfrm>
            <a:off x="228600" y="838199"/>
            <a:ext cx="7543800" cy="985714"/>
            <a:chOff x="228600" y="761999"/>
            <a:chExt cx="6400800" cy="926009"/>
          </a:xfrm>
        </p:grpSpPr>
        <p:sp>
          <p:nvSpPr>
            <p:cNvPr id="9" name="Rounded Rectangle 8"/>
            <p:cNvSpPr/>
            <p:nvPr/>
          </p:nvSpPr>
          <p:spPr bwMode="auto">
            <a:xfrm>
              <a:off x="228600" y="761999"/>
              <a:ext cx="6400800" cy="926009"/>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25607" name="TextBox 9"/>
            <p:cNvSpPr txBox="1">
              <a:spLocks noChangeArrowheads="1"/>
            </p:cNvSpPr>
            <p:nvPr/>
          </p:nvSpPr>
          <p:spPr bwMode="auto">
            <a:xfrm>
              <a:off x="317500" y="870941"/>
              <a:ext cx="6223000" cy="722836"/>
            </a:xfrm>
            <a:prstGeom prst="rect">
              <a:avLst/>
            </a:prstGeom>
            <a:noFill/>
            <a:ln w="9525">
              <a:noFill/>
              <a:miter lim="800000"/>
              <a:headEnd/>
              <a:tailEnd/>
            </a:ln>
          </p:spPr>
          <p:txBody>
            <a:bodyPr wrap="square">
              <a:spAutoFit/>
            </a:bodyPr>
            <a:lstStyle/>
            <a:p>
              <a:r>
                <a:rPr lang="en-US" sz="2200" b="1">
                  <a:latin typeface="Calibri" pitchFamily="34" charset="0"/>
                </a:rPr>
                <a:t>Explore your creativity by writing </a:t>
              </a:r>
              <a:r>
                <a:rPr lang="en-US" sz="2200" b="1" dirty="0">
                  <a:latin typeface="Calibri" pitchFamily="34" charset="0"/>
                </a:rPr>
                <a:t>a </a:t>
              </a:r>
              <a:r>
                <a:rPr lang="en-US" sz="2200" b="1">
                  <a:latin typeface="Calibri" pitchFamily="34" charset="0"/>
                </a:rPr>
                <a:t>program that displays </a:t>
              </a:r>
              <a:r>
                <a:rPr lang="en-US" sz="2200" b="1" dirty="0">
                  <a:latin typeface="Calibri" pitchFamily="34" charset="0"/>
                </a:rPr>
                <a:t>a graphics window </a:t>
              </a:r>
              <a:r>
                <a:rPr lang="en-US" sz="2200" b="1">
                  <a:latin typeface="Calibri" pitchFamily="34" charset="0"/>
                </a:rPr>
                <a:t>and performs the following steps:</a:t>
              </a:r>
              <a:endParaRPr lang="en-US" sz="2200" b="1" dirty="0">
                <a:latin typeface="Calibri" pitchFamily="34" charset="0"/>
              </a:endParaRPr>
            </a:p>
          </p:txBody>
        </p:sp>
      </p:grpSp>
      <p:grpSp>
        <p:nvGrpSpPr>
          <p:cNvPr id="11" name="Group 10"/>
          <p:cNvGrpSpPr/>
          <p:nvPr/>
        </p:nvGrpSpPr>
        <p:grpSpPr>
          <a:xfrm>
            <a:off x="228600" y="1731520"/>
            <a:ext cx="4724400" cy="4308398"/>
            <a:chOff x="228600" y="1676400"/>
            <a:chExt cx="5029200" cy="4648200"/>
          </a:xfrm>
        </p:grpSpPr>
        <p:sp>
          <p:nvSpPr>
            <p:cNvPr id="8" name="Rounded Rectangle 7"/>
            <p:cNvSpPr/>
            <p:nvPr/>
          </p:nvSpPr>
          <p:spPr>
            <a:xfrm>
              <a:off x="228600" y="1676400"/>
              <a:ext cx="5029200" cy="4648200"/>
            </a:xfrm>
            <a:prstGeom prst="roundRect">
              <a:avLst>
                <a:gd name="adj" fmla="val 10525"/>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r>
                <a:rPr lang="en-US" sz="2400" b="1" dirty="0">
                  <a:solidFill>
                    <a:srgbClr val="C00000"/>
                  </a:solidFill>
                </a:rPr>
                <a:t>	</a:t>
              </a:r>
            </a:p>
          </p:txBody>
        </p:sp>
        <p:sp>
          <p:nvSpPr>
            <p:cNvPr id="10" name="TextBox 15"/>
            <p:cNvSpPr txBox="1">
              <a:spLocks noChangeArrowheads="1"/>
            </p:cNvSpPr>
            <p:nvPr/>
          </p:nvSpPr>
          <p:spPr bwMode="auto">
            <a:xfrm flipH="1">
              <a:off x="380999" y="1867842"/>
              <a:ext cx="4724400" cy="4416275"/>
            </a:xfrm>
            <a:prstGeom prst="rect">
              <a:avLst/>
            </a:prstGeom>
            <a:noFill/>
            <a:ln w="9525">
              <a:noFill/>
              <a:miter lim="800000"/>
              <a:headEnd/>
              <a:tailEnd/>
            </a:ln>
          </p:spPr>
          <p:txBody>
            <a:bodyPr wrap="square">
              <a:spAutoFit/>
            </a:bodyPr>
            <a:lstStyle/>
            <a:p>
              <a:pPr marL="346075" lvl="0" indent="-346075">
                <a:spcBef>
                  <a:spcPts val="600"/>
                </a:spcBef>
                <a:spcAft>
                  <a:spcPts val="600"/>
                </a:spcAft>
                <a:buFont typeface="Wingdings" pitchFamily="2" charset="2"/>
                <a:buChar char="v"/>
              </a:pPr>
              <a:r>
                <a:rPr lang="en-US" sz="2000">
                  <a:latin typeface="+mn-lt"/>
                </a:rPr>
                <a:t>Displays a graphics window that is 640 pixels tall and 800 pixels wide.</a:t>
              </a:r>
              <a:endParaRPr lang="en-US" sz="2000" dirty="0">
                <a:latin typeface="+mn-lt"/>
              </a:endParaRPr>
            </a:p>
            <a:p>
              <a:pPr marL="346075" indent="-346075">
                <a:spcBef>
                  <a:spcPts val="600"/>
                </a:spcBef>
                <a:spcAft>
                  <a:spcPts val="600"/>
                </a:spcAft>
                <a:buFont typeface="Wingdings" pitchFamily="2" charset="2"/>
                <a:buChar char="v"/>
              </a:pPr>
              <a:r>
                <a:rPr lang="en-US" sz="2000">
                  <a:latin typeface="+mn-lt"/>
                </a:rPr>
                <a:t>Shows two  shapes that are of different colors and that partially overlap </a:t>
              </a:r>
              <a:r>
                <a:rPr lang="en-US" sz="2000" dirty="0">
                  <a:latin typeface="+mn-lt"/>
                </a:rPr>
                <a:t>each other.</a:t>
              </a:r>
            </a:p>
            <a:p>
              <a:pPr marL="346075" lvl="0" indent="-346075">
                <a:spcBef>
                  <a:spcPts val="600"/>
                </a:spcBef>
                <a:spcAft>
                  <a:spcPts val="600"/>
                </a:spcAft>
                <a:buFont typeface="Wingdings" pitchFamily="2" charset="2"/>
                <a:buChar char="v"/>
              </a:pPr>
              <a:r>
                <a:rPr lang="en-US" sz="2000">
                  <a:latin typeface="+mn-lt"/>
                </a:rPr>
                <a:t>Shows </a:t>
              </a:r>
              <a:r>
                <a:rPr lang="en-US" sz="2000" dirty="0">
                  <a:latin typeface="+mn-lt"/>
                </a:rPr>
                <a:t>multiple rectangles in random colors.</a:t>
              </a:r>
            </a:p>
            <a:p>
              <a:pPr marL="346075" lvl="0" indent="-346075">
                <a:spcBef>
                  <a:spcPts val="600"/>
                </a:spcBef>
                <a:spcAft>
                  <a:spcPts val="600"/>
                </a:spcAft>
                <a:buFont typeface="Wingdings" pitchFamily="2" charset="2"/>
                <a:buChar char="v"/>
              </a:pPr>
              <a:r>
                <a:rPr lang="en-US" sz="2000">
                  <a:latin typeface="+mn-lt"/>
                </a:rPr>
                <a:t>Shows </a:t>
              </a:r>
              <a:r>
                <a:rPr lang="en-US" sz="2000" dirty="0">
                  <a:latin typeface="+mn-lt"/>
                </a:rPr>
                <a:t>a resized image at a suitable location on the screen.</a:t>
              </a:r>
            </a:p>
            <a:p>
              <a:pPr marL="346075" indent="-346075">
                <a:spcBef>
                  <a:spcPts val="600"/>
                </a:spcBef>
                <a:spcAft>
                  <a:spcPts val="600"/>
                </a:spcAft>
                <a:buFont typeface="Wingdings" pitchFamily="2" charset="2"/>
                <a:buChar char="v"/>
              </a:pPr>
              <a:r>
                <a:rPr lang="en-US" sz="2000">
                  <a:latin typeface="+mn-lt"/>
                </a:rPr>
                <a:t>Shows </a:t>
              </a:r>
              <a:r>
                <a:rPr lang="en-US" sz="2000" dirty="0">
                  <a:latin typeface="+mn-lt"/>
                </a:rPr>
                <a:t>a </a:t>
              </a:r>
              <a:r>
                <a:rPr lang="en-US" sz="2000">
                  <a:latin typeface="+mn-lt"/>
                </a:rPr>
                <a:t>message box that contains </a:t>
              </a:r>
              <a:r>
                <a:rPr lang="en-US" sz="2000" dirty="0">
                  <a:latin typeface="+mn-lt"/>
                </a:rPr>
                <a:t>the message "Have a nice day!"</a:t>
              </a:r>
            </a:p>
          </p:txBody>
        </p:sp>
      </p:grpSp>
      <p:pic>
        <p:nvPicPr>
          <p:cNvPr id="13" name="Picture 12" descr="Exercise_Output.bmp"/>
          <p:cNvPicPr>
            <a:picLocks noChangeAspect="1"/>
          </p:cNvPicPr>
          <p:nvPr/>
        </p:nvPicPr>
        <p:blipFill>
          <a:blip r:embed="rId3" cstate="print"/>
          <a:stretch>
            <a:fillRect/>
          </a:stretch>
        </p:blipFill>
        <p:spPr>
          <a:xfrm>
            <a:off x="5638800" y="2286000"/>
            <a:ext cx="3200400" cy="266567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righ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 calcmode="lin" valueType="num">
                                      <p:cBhvr>
                                        <p:cTn id="27"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52400" y="762000"/>
            <a:ext cx="5791200" cy="762000"/>
            <a:chOff x="304800" y="762000"/>
            <a:chExt cx="5410200" cy="762000"/>
          </a:xfrm>
        </p:grpSpPr>
        <p:sp>
          <p:nvSpPr>
            <p:cNvPr id="9" name="Rounded Rectangle 8"/>
            <p:cNvSpPr/>
            <p:nvPr/>
          </p:nvSpPr>
          <p:spPr>
            <a:xfrm>
              <a:off x="304800" y="762000"/>
              <a:ext cx="5410200" cy="7620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6" name="TextBox 15"/>
            <p:cNvSpPr txBox="1"/>
            <p:nvPr/>
          </p:nvSpPr>
          <p:spPr>
            <a:xfrm>
              <a:off x="533400" y="914400"/>
              <a:ext cx="5029200" cy="430213"/>
            </a:xfrm>
            <a:prstGeom prst="rect">
              <a:avLst/>
            </a:prstGeom>
            <a:noFill/>
          </p:spPr>
          <p:txBody>
            <a:bodyPr wrap="square">
              <a:spAutoFit/>
            </a:bodyPr>
            <a:lstStyle/>
            <a:p>
              <a:pPr fontAlgn="auto">
                <a:spcBef>
                  <a:spcPts val="0"/>
                </a:spcBef>
                <a:spcAft>
                  <a:spcPts val="0"/>
                </a:spcAft>
                <a:defRPr/>
              </a:pPr>
              <a:r>
                <a:rPr lang="en-US" sz="2200" b="1" dirty="0">
                  <a:latin typeface="+mj-lt"/>
                </a:rPr>
                <a:t>In this lesson, you will learn about:</a:t>
              </a:r>
            </a:p>
          </p:txBody>
        </p:sp>
      </p:grpSp>
      <p:sp>
        <p:nvSpPr>
          <p:cNvPr id="6" name="Rounded Rectangle 5"/>
          <p:cNvSpPr/>
          <p:nvPr/>
        </p:nvSpPr>
        <p:spPr>
          <a:xfrm>
            <a:off x="228600" y="1447800"/>
            <a:ext cx="5257800" cy="990600"/>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pPr lvl="0"/>
            <a:r>
              <a:rPr lang="en-US" sz="2000"/>
              <a:t>Statements that use </a:t>
            </a:r>
            <a:r>
              <a:rPr lang="en-US" sz="2000" dirty="0"/>
              <a:t>the </a:t>
            </a:r>
            <a:r>
              <a:rPr lang="en-US" sz="2000" b="1" dirty="0"/>
              <a:t>GraphicsWindow</a:t>
            </a:r>
            <a:r>
              <a:rPr lang="en-US" sz="2000" dirty="0"/>
              <a:t> object.</a:t>
            </a:r>
            <a:r>
              <a:rPr lang="en-US" sz="2400" b="1" dirty="0">
                <a:solidFill>
                  <a:srgbClr val="C00000"/>
                </a:solidFill>
              </a:rPr>
              <a:t>	</a:t>
            </a:r>
          </a:p>
        </p:txBody>
      </p:sp>
      <p:sp>
        <p:nvSpPr>
          <p:cNvPr id="8" name="Rounded Rectangle 7"/>
          <p:cNvSpPr/>
          <p:nvPr/>
        </p:nvSpPr>
        <p:spPr>
          <a:xfrm>
            <a:off x="228600" y="2603120"/>
            <a:ext cx="5257800" cy="685800"/>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400" b="1" dirty="0">
              <a:solidFill>
                <a:srgbClr val="C00000"/>
              </a:solidFill>
            </a:endParaRPr>
          </a:p>
          <a:p>
            <a:pPr lvl="0"/>
            <a:r>
              <a:rPr lang="en-US" sz="2000" dirty="0"/>
              <a:t>Properties of the </a:t>
            </a:r>
            <a:r>
              <a:rPr lang="en-US" sz="2000" b="1" dirty="0"/>
              <a:t>GraphicsWindow</a:t>
            </a:r>
            <a:r>
              <a:rPr lang="en-US" sz="2000" dirty="0"/>
              <a:t> object.</a:t>
            </a:r>
          </a:p>
          <a:p>
            <a:r>
              <a:rPr lang="en-US" sz="2400" b="1" dirty="0">
                <a:solidFill>
                  <a:srgbClr val="C00000"/>
                </a:solidFill>
              </a:rPr>
              <a:t>	</a:t>
            </a:r>
          </a:p>
        </p:txBody>
      </p:sp>
      <p:sp>
        <p:nvSpPr>
          <p:cNvPr id="12" name="Rounded Rectangle 11"/>
          <p:cNvSpPr/>
          <p:nvPr/>
        </p:nvSpPr>
        <p:spPr>
          <a:xfrm>
            <a:off x="190500" y="3429000"/>
            <a:ext cx="5257800" cy="685800"/>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400" b="1" dirty="0">
              <a:solidFill>
                <a:srgbClr val="C00000"/>
              </a:solidFill>
            </a:endParaRPr>
          </a:p>
          <a:p>
            <a:pPr lvl="0"/>
            <a:r>
              <a:rPr lang="en-US" sz="2000" dirty="0"/>
              <a:t>Operations of the </a:t>
            </a:r>
            <a:r>
              <a:rPr lang="en-US" sz="2000" b="1" dirty="0"/>
              <a:t>GraphicsWindow</a:t>
            </a:r>
            <a:r>
              <a:rPr lang="en-US" sz="2000" dirty="0"/>
              <a:t> object.</a:t>
            </a:r>
          </a:p>
          <a:p>
            <a:r>
              <a:rPr lang="en-US" sz="2400" b="1" dirty="0">
                <a:solidFill>
                  <a:srgbClr val="C00000"/>
                </a:solidFill>
              </a:rPr>
              <a:t>	</a:t>
            </a:r>
          </a:p>
        </p:txBody>
      </p:sp>
      <p:pic>
        <p:nvPicPr>
          <p:cNvPr id="14" name="Picture 13" descr="edu_sing3_8919_rgb.jpg"/>
          <p:cNvPicPr>
            <a:picLocks noChangeAspect="1"/>
          </p:cNvPicPr>
          <p:nvPr/>
        </p:nvPicPr>
        <p:blipFill>
          <a:blip r:embed="rId3" cstate="print"/>
          <a:stretch>
            <a:fillRect/>
          </a:stretch>
        </p:blipFill>
        <p:spPr>
          <a:xfrm>
            <a:off x="5638800" y="2057021"/>
            <a:ext cx="3204403" cy="2286379"/>
          </a:xfrm>
          <a:prstGeom prst="round2DiagRect">
            <a:avLst>
              <a:gd name="adj1" fmla="val 16667"/>
              <a:gd name="adj2" fmla="val 0"/>
            </a:avLst>
          </a:prstGeom>
          <a:ln w="57150" cap="sq">
            <a:solidFill>
              <a:schemeClr val="accent4">
                <a:lumMod val="75000"/>
              </a:schemeClr>
            </a:solidFill>
            <a:miter lim="800000"/>
          </a:ln>
          <a:effectLst>
            <a:outerShdw blurRad="254000" algn="tl" rotWithShape="0">
              <a:srgbClr val="000000">
                <a:alpha val="43000"/>
              </a:srgbClr>
            </a:outerShdw>
            <a:reflection blurRad="6350" stA="52000" endA="300" endPos="35000" dir="5400000" sy="-100000" algn="bl" rotWithShape="0"/>
          </a:effectLst>
        </p:spPr>
      </p:pic>
      <p:sp>
        <p:nvSpPr>
          <p:cNvPr id="10" name="Title 1"/>
          <p:cNvSpPr txBox="1">
            <a:spLocks/>
          </p:cNvSpPr>
          <p:nvPr/>
        </p:nvSpPr>
        <p:spPr bwMode="auto">
          <a:xfrm>
            <a:off x="76200" y="0"/>
            <a:ext cx="8229600" cy="5635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lvl="0" fontAlgn="auto">
              <a:spcAft>
                <a:spcPts val="0"/>
              </a:spcAft>
              <a:defRPr/>
            </a:pPr>
            <a:r>
              <a:rPr lang="en-US" sz="2400" b="1" dirty="0">
                <a:solidFill>
                  <a:schemeClr val="bg1"/>
                </a:solidFill>
                <a:latin typeface="+mj-lt"/>
                <a:ea typeface="+mj-ea"/>
                <a:cs typeface="Tahoma" pitchFamily="34" charset="0"/>
              </a:rPr>
              <a:t>Graphics Window</a:t>
            </a:r>
            <a:endParaRPr kumimoji="0" lang="en-US" sz="2400" b="1" i="0" u="none" strike="noStrike" kern="1200" cap="none" spc="0" normalizeH="0" baseline="0" noProof="0" dirty="0">
              <a:ln>
                <a:noFill/>
              </a:ln>
              <a:solidFill>
                <a:schemeClr val="bg1"/>
              </a:solidFill>
              <a:effectLst/>
              <a:uLnTx/>
              <a:uFillTx/>
              <a:latin typeface="+mj-lt"/>
              <a:ea typeface="+mj-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strips(downLef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5"/>
          <p:cNvGrpSpPr>
            <a:grpSpLocks/>
          </p:cNvGrpSpPr>
          <p:nvPr/>
        </p:nvGrpSpPr>
        <p:grpSpPr bwMode="auto">
          <a:xfrm>
            <a:off x="228600" y="762000"/>
            <a:ext cx="8686800" cy="990600"/>
            <a:chOff x="228600" y="609600"/>
            <a:chExt cx="8077200" cy="990600"/>
          </a:xfrm>
        </p:grpSpPr>
        <p:sp>
          <p:nvSpPr>
            <p:cNvPr id="19" name="Rounded Rectangle 18"/>
            <p:cNvSpPr/>
            <p:nvPr/>
          </p:nvSpPr>
          <p:spPr>
            <a:xfrm>
              <a:off x="228600" y="609600"/>
              <a:ext cx="8077200" cy="9906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solidFill>
                  <a:schemeClr val="tx1"/>
                </a:solidFill>
              </a:endParaRPr>
            </a:p>
          </p:txBody>
        </p:sp>
        <p:sp>
          <p:nvSpPr>
            <p:cNvPr id="21" name="TextBox 4"/>
            <p:cNvSpPr txBox="1">
              <a:spLocks noChangeArrowheads="1"/>
            </p:cNvSpPr>
            <p:nvPr/>
          </p:nvSpPr>
          <p:spPr bwMode="auto">
            <a:xfrm>
              <a:off x="380638" y="762000"/>
              <a:ext cx="7773124" cy="707886"/>
            </a:xfrm>
            <a:prstGeom prst="rect">
              <a:avLst/>
            </a:prstGeom>
            <a:noFill/>
            <a:ln w="9525">
              <a:noFill/>
              <a:miter lim="800000"/>
              <a:headEnd/>
              <a:tailEnd/>
            </a:ln>
          </p:spPr>
          <p:txBody>
            <a:bodyPr>
              <a:spAutoFit/>
            </a:bodyPr>
            <a:lstStyle/>
            <a:p>
              <a:r>
                <a:rPr lang="en-US" sz="2000" dirty="0">
                  <a:latin typeface="Calibri" pitchFamily="34" charset="0"/>
                </a:rPr>
                <a:t>So far, you have used the text window to understand the fundamentals of programming </a:t>
              </a:r>
              <a:r>
                <a:rPr lang="en-US" sz="2000">
                  <a:latin typeface="Calibri" pitchFamily="34" charset="0"/>
                </a:rPr>
                <a:t>using Small </a:t>
              </a:r>
              <a:r>
                <a:rPr lang="en-US" sz="2000" dirty="0">
                  <a:latin typeface="Calibri" pitchFamily="34" charset="0"/>
                </a:rPr>
                <a:t>Basic.</a:t>
              </a:r>
            </a:p>
          </p:txBody>
        </p:sp>
      </p:grpSp>
      <p:sp>
        <p:nvSpPr>
          <p:cNvPr id="2" name="Title 1"/>
          <p:cNvSpPr>
            <a:spLocks noGrp="1"/>
          </p:cNvSpPr>
          <p:nvPr>
            <p:ph type="title"/>
          </p:nvPr>
        </p:nvSpPr>
        <p:spPr>
          <a:xfrm>
            <a:off x="0" y="0"/>
            <a:ext cx="9144000" cy="685800"/>
          </a:xfrm>
        </p:spPr>
        <p:txBody>
          <a:bodyPr>
            <a:normAutofit fontScale="90000"/>
          </a:bodyPr>
          <a:lstStyle/>
          <a:p>
            <a:br>
              <a:rPr lang="en-US" sz="1800" dirty="0"/>
            </a:br>
            <a:r>
              <a:rPr lang="en-US" sz="2700" dirty="0">
                <a:latin typeface="+mj-lt"/>
              </a:rPr>
              <a:t> </a:t>
            </a:r>
            <a:r>
              <a:rPr lang="en-US" sz="2700" b="1" dirty="0">
                <a:latin typeface="+mj-lt"/>
              </a:rPr>
              <a:t>Introducing the Graphics Window </a:t>
            </a:r>
            <a:br>
              <a:rPr lang="en-US" sz="2700" b="1" dirty="0">
                <a:latin typeface="+mj-lt"/>
              </a:rPr>
            </a:br>
            <a:endParaRPr lang="en-US" sz="2700" dirty="0">
              <a:latin typeface="+mj-lt"/>
            </a:endParaRPr>
          </a:p>
        </p:txBody>
      </p:sp>
      <p:pic>
        <p:nvPicPr>
          <p:cNvPr id="10" name="Picture 9" descr="GraphicsWindowObject.bmp"/>
          <p:cNvPicPr>
            <a:picLocks noChangeAspect="1"/>
          </p:cNvPicPr>
          <p:nvPr/>
        </p:nvPicPr>
        <p:blipFill>
          <a:blip r:embed="rId3" cstate="print"/>
          <a:stretch>
            <a:fillRect/>
          </a:stretch>
        </p:blipFill>
        <p:spPr>
          <a:xfrm rot="21223278">
            <a:off x="5902163" y="1359700"/>
            <a:ext cx="2263190" cy="4940358"/>
          </a:xfrm>
          <a:prstGeom prst="roundRect">
            <a:avLst>
              <a:gd name="adj" fmla="val 23521"/>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grpSp>
        <p:nvGrpSpPr>
          <p:cNvPr id="22" name="Group 21"/>
          <p:cNvGrpSpPr/>
          <p:nvPr/>
        </p:nvGrpSpPr>
        <p:grpSpPr>
          <a:xfrm>
            <a:off x="809925" y="2053650"/>
            <a:ext cx="4267200" cy="1365772"/>
            <a:chOff x="5486400" y="1905000"/>
            <a:chExt cx="3345366" cy="2458389"/>
          </a:xfrm>
        </p:grpSpPr>
        <p:sp>
          <p:nvSpPr>
            <p:cNvPr id="23" name="Rounded Rectangle 22"/>
            <p:cNvSpPr/>
            <p:nvPr/>
          </p:nvSpPr>
          <p:spPr>
            <a:xfrm>
              <a:off x="5486400" y="1905000"/>
              <a:ext cx="3276600" cy="2057400"/>
            </a:xfrm>
            <a:prstGeom prst="roundRect">
              <a:avLst>
                <a:gd name="adj" fmla="val 20944"/>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dirty="0">
                <a:solidFill>
                  <a:schemeClr val="accent4">
                    <a:lumMod val="50000"/>
                  </a:schemeClr>
                </a:solidFill>
              </a:endParaRPr>
            </a:p>
          </p:txBody>
        </p:sp>
        <p:sp>
          <p:nvSpPr>
            <p:cNvPr id="24" name="TextBox 23"/>
            <p:cNvSpPr txBox="1">
              <a:spLocks noChangeArrowheads="1"/>
            </p:cNvSpPr>
            <p:nvPr/>
          </p:nvSpPr>
          <p:spPr bwMode="auto">
            <a:xfrm flipH="1">
              <a:off x="5570034" y="1981199"/>
              <a:ext cx="3261732" cy="2382190"/>
            </a:xfrm>
            <a:prstGeom prst="rect">
              <a:avLst/>
            </a:prstGeom>
            <a:noFill/>
            <a:ln w="9525">
              <a:noFill/>
              <a:miter lim="800000"/>
              <a:headEnd/>
              <a:tailEnd/>
            </a:ln>
          </p:spPr>
          <p:txBody>
            <a:bodyPr wrap="square">
              <a:spAutoFit/>
            </a:bodyPr>
            <a:lstStyle/>
            <a:p>
              <a:r>
                <a:rPr lang="en-US" sz="2000">
                  <a:latin typeface="Calibri" pitchFamily="34" charset="0"/>
                </a:rPr>
                <a:t>In this lesson, you discover </a:t>
              </a:r>
              <a:r>
                <a:rPr lang="en-US" sz="2000" dirty="0">
                  <a:latin typeface="Calibri" pitchFamily="34" charset="0"/>
                </a:rPr>
                <a:t>some exciting graphic </a:t>
              </a:r>
              <a:r>
                <a:rPr lang="en-US" sz="2000">
                  <a:latin typeface="Calibri" pitchFamily="34" charset="0"/>
                </a:rPr>
                <a:t>capabilities that</a:t>
              </a:r>
            </a:p>
            <a:p>
              <a:r>
                <a:rPr lang="en-US" sz="2000">
                  <a:latin typeface="Calibri" pitchFamily="34" charset="0"/>
                </a:rPr>
                <a:t>Small Basic offers. </a:t>
              </a:r>
              <a:endParaRPr lang="en-US" sz="2000" dirty="0">
                <a:latin typeface="Calibri" pitchFamily="34" charset="0"/>
              </a:endParaRPr>
            </a:p>
            <a:p>
              <a:endParaRPr lang="en-US" sz="2000" dirty="0">
                <a:latin typeface="Calibri" pitchFamily="34" charset="0"/>
              </a:endParaRPr>
            </a:p>
          </p:txBody>
        </p:sp>
      </p:grpSp>
      <p:grpSp>
        <p:nvGrpSpPr>
          <p:cNvPr id="25" name="Group 24"/>
          <p:cNvGrpSpPr/>
          <p:nvPr/>
        </p:nvGrpSpPr>
        <p:grpSpPr>
          <a:xfrm>
            <a:off x="533400" y="4114800"/>
            <a:ext cx="5181600" cy="990600"/>
            <a:chOff x="5486400" y="1905000"/>
            <a:chExt cx="3345366" cy="2596787"/>
          </a:xfrm>
        </p:grpSpPr>
        <p:sp>
          <p:nvSpPr>
            <p:cNvPr id="26" name="Rounded Rectangle 25"/>
            <p:cNvSpPr/>
            <p:nvPr/>
          </p:nvSpPr>
          <p:spPr>
            <a:xfrm>
              <a:off x="5486400" y="1905000"/>
              <a:ext cx="3276600" cy="2057400"/>
            </a:xfrm>
            <a:prstGeom prst="roundRect">
              <a:avLst>
                <a:gd name="adj" fmla="val 20944"/>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dirty="0">
                <a:solidFill>
                  <a:schemeClr val="accent4">
                    <a:lumMod val="50000"/>
                  </a:schemeClr>
                </a:solidFill>
              </a:endParaRPr>
            </a:p>
          </p:txBody>
        </p:sp>
        <p:sp>
          <p:nvSpPr>
            <p:cNvPr id="27" name="TextBox 26"/>
            <p:cNvSpPr txBox="1">
              <a:spLocks noChangeArrowheads="1"/>
            </p:cNvSpPr>
            <p:nvPr/>
          </p:nvSpPr>
          <p:spPr bwMode="auto">
            <a:xfrm flipH="1">
              <a:off x="5570034" y="1981199"/>
              <a:ext cx="3261732" cy="2520588"/>
            </a:xfrm>
            <a:prstGeom prst="rect">
              <a:avLst/>
            </a:prstGeom>
            <a:noFill/>
            <a:ln w="9525">
              <a:noFill/>
              <a:miter lim="800000"/>
              <a:headEnd/>
              <a:tailEnd/>
            </a:ln>
          </p:spPr>
          <p:txBody>
            <a:bodyPr wrap="square">
              <a:spAutoFit/>
            </a:bodyPr>
            <a:lstStyle/>
            <a:p>
              <a:r>
                <a:rPr lang="en-US" sz="2000" dirty="0">
                  <a:latin typeface="+mn-lt"/>
                </a:rPr>
                <a:t>You start with a graphics window that you can display by using the </a:t>
              </a:r>
              <a:r>
                <a:rPr lang="en-US" sz="2000" b="1" dirty="0" err="1">
                  <a:latin typeface="+mn-lt"/>
                </a:rPr>
                <a:t>GraphicsWindow</a:t>
              </a:r>
              <a:r>
                <a:rPr lang="en-US" sz="2000" dirty="0">
                  <a:latin typeface="+mn-lt"/>
                </a:rPr>
                <a:t> object.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0" presetClass="entr" presetSubtype="0" decel="10000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1000" fill="hold"/>
                                        <p:tgtEl>
                                          <p:spTgt spid="18"/>
                                        </p:tgtEl>
                                        <p:attrNameLst>
                                          <p:attrName>ppt_w</p:attrName>
                                        </p:attrNameLst>
                                      </p:cBhvr>
                                      <p:tavLst>
                                        <p:tav tm="0">
                                          <p:val>
                                            <p:strVal val="#ppt_w+.3"/>
                                          </p:val>
                                        </p:tav>
                                        <p:tav tm="100000">
                                          <p:val>
                                            <p:strVal val="#ppt_w"/>
                                          </p:val>
                                        </p:tav>
                                      </p:tavLst>
                                    </p:anim>
                                    <p:anim calcmode="lin" valueType="num">
                                      <p:cBhvr>
                                        <p:cTn id="16" dur="1000" fill="hold"/>
                                        <p:tgtEl>
                                          <p:spTgt spid="18"/>
                                        </p:tgtEl>
                                        <p:attrNameLst>
                                          <p:attrName>ppt_h</p:attrName>
                                        </p:attrNameLst>
                                      </p:cBhvr>
                                      <p:tavLst>
                                        <p:tav tm="0">
                                          <p:val>
                                            <p:strVal val="#ppt_h"/>
                                          </p:val>
                                        </p:tav>
                                        <p:tav tm="100000">
                                          <p:val>
                                            <p:strVal val="#ppt_h"/>
                                          </p:val>
                                        </p:tav>
                                      </p:tavLst>
                                    </p:anim>
                                    <p:animEffect transition="in" filter="fade">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heckerboard(across)">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1000"/>
                                        <p:tgtEl>
                                          <p:spTgt spid="25"/>
                                        </p:tgtEl>
                                      </p:cBhvr>
                                    </p:animEffect>
                                    <p:anim calcmode="lin" valueType="num">
                                      <p:cBhvr>
                                        <p:cTn id="35" dur="1000" fill="hold"/>
                                        <p:tgtEl>
                                          <p:spTgt spid="25"/>
                                        </p:tgtEl>
                                        <p:attrNameLst>
                                          <p:attrName>ppt_x</p:attrName>
                                        </p:attrNameLst>
                                      </p:cBhvr>
                                      <p:tavLst>
                                        <p:tav tm="0">
                                          <p:val>
                                            <p:strVal val="#ppt_x"/>
                                          </p:val>
                                        </p:tav>
                                        <p:tav tm="100000">
                                          <p:val>
                                            <p:strVal val="#ppt_x"/>
                                          </p:val>
                                        </p:tav>
                                      </p:tavLst>
                                    </p:anim>
                                    <p:anim calcmode="lin" valueType="num">
                                      <p:cBhvr>
                                        <p:cTn id="3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dirty="0">
                <a:latin typeface="+mj-lt"/>
              </a:rPr>
              <a:t>Properties of the Graphics Window</a:t>
            </a:r>
          </a:p>
        </p:txBody>
      </p:sp>
      <p:grpSp>
        <p:nvGrpSpPr>
          <p:cNvPr id="19459" name="Group 10"/>
          <p:cNvGrpSpPr>
            <a:grpSpLocks/>
          </p:cNvGrpSpPr>
          <p:nvPr/>
        </p:nvGrpSpPr>
        <p:grpSpPr bwMode="auto">
          <a:xfrm>
            <a:off x="228600" y="762000"/>
            <a:ext cx="8686800" cy="1029041"/>
            <a:chOff x="304800" y="685800"/>
            <a:chExt cx="8305800" cy="685800"/>
          </a:xfrm>
        </p:grpSpPr>
        <p:sp>
          <p:nvSpPr>
            <p:cNvPr id="4" name="Rounded Rectangle 3"/>
            <p:cNvSpPr/>
            <p:nvPr/>
          </p:nvSpPr>
          <p:spPr>
            <a:xfrm>
              <a:off x="304800" y="685800"/>
              <a:ext cx="8305800" cy="6858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9467" name="TextBox 4"/>
            <p:cNvSpPr txBox="1">
              <a:spLocks noChangeArrowheads="1"/>
            </p:cNvSpPr>
            <p:nvPr/>
          </p:nvSpPr>
          <p:spPr bwMode="auto">
            <a:xfrm>
              <a:off x="377658" y="685800"/>
              <a:ext cx="8229906" cy="471768"/>
            </a:xfrm>
            <a:prstGeom prst="rect">
              <a:avLst/>
            </a:prstGeom>
            <a:noFill/>
            <a:ln w="9525">
              <a:noFill/>
              <a:miter lim="800000"/>
              <a:headEnd/>
              <a:tailEnd/>
            </a:ln>
          </p:spPr>
          <p:txBody>
            <a:bodyPr wrap="square">
              <a:spAutoFit/>
            </a:bodyPr>
            <a:lstStyle/>
            <a:p>
              <a:r>
                <a:rPr lang="en-US" sz="2000">
                  <a:latin typeface="Calibri" pitchFamily="34" charset="0"/>
                </a:rPr>
                <a:t>You can display </a:t>
              </a:r>
              <a:r>
                <a:rPr lang="en-US" sz="2000" dirty="0">
                  <a:latin typeface="Calibri" pitchFamily="34" charset="0"/>
                </a:rPr>
                <a:t>a graphics window and draw colorful shapes </a:t>
              </a:r>
              <a:r>
                <a:rPr lang="en-US" sz="2000">
                  <a:latin typeface="Calibri" pitchFamily="34" charset="0"/>
                </a:rPr>
                <a:t>in it if you use the </a:t>
              </a:r>
              <a:r>
                <a:rPr lang="en-US" sz="2000" b="1">
                  <a:latin typeface="Calibri" pitchFamily="34" charset="0"/>
                </a:rPr>
                <a:t>Show</a:t>
              </a:r>
              <a:r>
                <a:rPr lang="en-US" sz="2000">
                  <a:latin typeface="Calibri" pitchFamily="34" charset="0"/>
                </a:rPr>
                <a:t> operation of the </a:t>
              </a:r>
              <a:r>
                <a:rPr lang="en-US" sz="2000" b="1">
                  <a:latin typeface="Calibri" pitchFamily="34" charset="0"/>
                </a:rPr>
                <a:t>GraphicsWindow</a:t>
              </a:r>
              <a:r>
                <a:rPr lang="en-US" sz="2000">
                  <a:latin typeface="Calibri" pitchFamily="34" charset="0"/>
                </a:rPr>
                <a:t> object.</a:t>
              </a:r>
              <a:endParaRPr lang="en-US" sz="2000" dirty="0">
                <a:latin typeface="Calibri" pitchFamily="34" charset="0"/>
              </a:endParaRPr>
            </a:p>
          </p:txBody>
        </p:sp>
      </p:grpSp>
      <p:pic>
        <p:nvPicPr>
          <p:cNvPr id="19460" name="Picture 5"/>
          <p:cNvPicPr>
            <a:picLocks noChangeAspect="1" noChangeArrowheads="1"/>
          </p:cNvPicPr>
          <p:nvPr/>
        </p:nvPicPr>
        <p:blipFill>
          <a:blip r:embed="rId3" cstate="print"/>
          <a:stretch>
            <a:fillRect/>
          </a:stretch>
        </p:blipFill>
        <p:spPr bwMode="auto">
          <a:xfrm>
            <a:off x="2020523" y="1905000"/>
            <a:ext cx="5102955" cy="2362199"/>
          </a:xfrm>
          <a:prstGeom prst="rect">
            <a:avLst/>
          </a:prstGeom>
          <a:ln>
            <a:noFill/>
          </a:ln>
          <a:effectLst>
            <a:outerShdw blurRad="190500" algn="tl" rotWithShape="0">
              <a:srgbClr val="000000">
                <a:alpha val="70000"/>
              </a:srgbClr>
            </a:outerShdw>
          </a:effectLst>
        </p:spPr>
      </p:pic>
      <p:grpSp>
        <p:nvGrpSpPr>
          <p:cNvPr id="14" name="Group 13"/>
          <p:cNvGrpSpPr/>
          <p:nvPr/>
        </p:nvGrpSpPr>
        <p:grpSpPr>
          <a:xfrm>
            <a:off x="7391400" y="2362200"/>
            <a:ext cx="1295400" cy="762000"/>
            <a:chOff x="7391400" y="2514600"/>
            <a:chExt cx="1295400" cy="762000"/>
          </a:xfrm>
        </p:grpSpPr>
        <p:sp>
          <p:nvSpPr>
            <p:cNvPr id="16" name="Rectangle 15"/>
            <p:cNvSpPr/>
            <p:nvPr/>
          </p:nvSpPr>
          <p:spPr>
            <a:xfrm>
              <a:off x="7391400" y="2571690"/>
              <a:ext cx="1295400" cy="40011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output</a:t>
              </a:r>
            </a:p>
          </p:txBody>
        </p:sp>
        <p:sp>
          <p:nvSpPr>
            <p:cNvPr id="17" name="Down Arrow Callout 16"/>
            <p:cNvSpPr/>
            <p:nvPr/>
          </p:nvSpPr>
          <p:spPr>
            <a:xfrm>
              <a:off x="7391400" y="2514600"/>
              <a:ext cx="1219200" cy="762000"/>
            </a:xfrm>
            <a:prstGeom prst="downArrowCallout">
              <a:avLst>
                <a:gd name="adj1" fmla="val 10600"/>
                <a:gd name="adj2" fmla="val 17800"/>
                <a:gd name="adj3" fmla="val 25000"/>
                <a:gd name="adj4" fmla="val 64977"/>
              </a:avLst>
            </a:prstGeom>
            <a:noFill/>
            <a:ln w="38100">
              <a:solidFill>
                <a:srgbClr val="FFA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0"/>
          <p:cNvGrpSpPr>
            <a:grpSpLocks/>
          </p:cNvGrpSpPr>
          <p:nvPr/>
        </p:nvGrpSpPr>
        <p:grpSpPr bwMode="auto">
          <a:xfrm>
            <a:off x="3560109" y="5486400"/>
            <a:ext cx="5355291" cy="762000"/>
            <a:chOff x="228600" y="762000"/>
            <a:chExt cx="7772400" cy="685800"/>
          </a:xfrm>
        </p:grpSpPr>
        <p:sp>
          <p:nvSpPr>
            <p:cNvPr id="19" name="Rounded Rectangle 18"/>
            <p:cNvSpPr/>
            <p:nvPr/>
          </p:nvSpPr>
          <p:spPr>
            <a:xfrm>
              <a:off x="228600" y="762000"/>
              <a:ext cx="7772400" cy="6858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20" name="TextBox 4"/>
            <p:cNvSpPr txBox="1">
              <a:spLocks noChangeArrowheads="1"/>
            </p:cNvSpPr>
            <p:nvPr/>
          </p:nvSpPr>
          <p:spPr bwMode="auto">
            <a:xfrm>
              <a:off x="360336" y="762000"/>
              <a:ext cx="7609765" cy="637097"/>
            </a:xfrm>
            <a:prstGeom prst="rect">
              <a:avLst/>
            </a:prstGeom>
            <a:noFill/>
            <a:ln w="9525">
              <a:noFill/>
              <a:miter lim="800000"/>
              <a:headEnd/>
              <a:tailEnd/>
            </a:ln>
          </p:spPr>
          <p:txBody>
            <a:bodyPr wrap="square">
              <a:spAutoFit/>
            </a:bodyPr>
            <a:lstStyle/>
            <a:p>
              <a:r>
                <a:rPr lang="en-US" sz="2000" dirty="0">
                  <a:latin typeface="Calibri" pitchFamily="34" charset="0"/>
                </a:rPr>
                <a:t>Let’s see how to use different properties of the </a:t>
              </a:r>
              <a:r>
                <a:rPr lang="en-US" sz="2000" b="1" dirty="0">
                  <a:latin typeface="Calibri" pitchFamily="34" charset="0"/>
                </a:rPr>
                <a:t>GraphicsWindow</a:t>
              </a:r>
              <a:r>
                <a:rPr lang="en-US" sz="2000" dirty="0">
                  <a:latin typeface="Calibri" pitchFamily="34" charset="0"/>
                </a:rPr>
                <a:t> object in a program…</a:t>
              </a:r>
            </a:p>
          </p:txBody>
        </p:sp>
      </p:grpSp>
      <p:pic>
        <p:nvPicPr>
          <p:cNvPr id="1026" name="Picture 2" descr="C:\Documents and Settings\priya.suri\My Documents\My Pictures\Text Window.PNG"/>
          <p:cNvPicPr>
            <a:picLocks noChangeAspect="1" noChangeArrowheads="1"/>
          </p:cNvPicPr>
          <p:nvPr/>
        </p:nvPicPr>
        <p:blipFill>
          <a:blip r:embed="rId4" cstate="print"/>
          <a:stretch>
            <a:fillRect/>
          </a:stretch>
        </p:blipFill>
        <p:spPr bwMode="auto">
          <a:xfrm>
            <a:off x="6629400" y="3200400"/>
            <a:ext cx="2286000" cy="2132320"/>
          </a:xfrm>
          <a:prstGeom prst="rect">
            <a:avLst/>
          </a:prstGeom>
          <a:ln>
            <a:noFill/>
          </a:ln>
          <a:effectLst>
            <a:outerShdw blurRad="190500" algn="tl" rotWithShape="0">
              <a:srgbClr val="000000">
                <a:alpha val="70000"/>
              </a:srgbClr>
            </a:outerShdw>
          </a:effectLst>
        </p:spPr>
      </p:pic>
      <p:sp>
        <p:nvSpPr>
          <p:cNvPr id="21" name="Rectangle 20"/>
          <p:cNvSpPr/>
          <p:nvPr/>
        </p:nvSpPr>
        <p:spPr>
          <a:xfrm>
            <a:off x="6172200" y="2133600"/>
            <a:ext cx="4572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228600" y="4191000"/>
            <a:ext cx="4267200" cy="1365772"/>
            <a:chOff x="5486400" y="1905000"/>
            <a:chExt cx="3345366" cy="2458389"/>
          </a:xfrm>
        </p:grpSpPr>
        <p:sp>
          <p:nvSpPr>
            <p:cNvPr id="23" name="Rounded Rectangle 22"/>
            <p:cNvSpPr/>
            <p:nvPr/>
          </p:nvSpPr>
          <p:spPr>
            <a:xfrm>
              <a:off x="5486400" y="1905000"/>
              <a:ext cx="3276600" cy="2057400"/>
            </a:xfrm>
            <a:prstGeom prst="roundRect">
              <a:avLst>
                <a:gd name="adj" fmla="val 20944"/>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dirty="0">
                <a:solidFill>
                  <a:schemeClr val="accent4">
                    <a:lumMod val="50000"/>
                  </a:schemeClr>
                </a:solidFill>
              </a:endParaRPr>
            </a:p>
          </p:txBody>
        </p:sp>
        <p:sp>
          <p:nvSpPr>
            <p:cNvPr id="24" name="TextBox 23"/>
            <p:cNvSpPr txBox="1">
              <a:spLocks noChangeArrowheads="1"/>
            </p:cNvSpPr>
            <p:nvPr/>
          </p:nvSpPr>
          <p:spPr bwMode="auto">
            <a:xfrm flipH="1">
              <a:off x="5570034" y="1981199"/>
              <a:ext cx="3261732" cy="2382190"/>
            </a:xfrm>
            <a:prstGeom prst="rect">
              <a:avLst/>
            </a:prstGeom>
            <a:noFill/>
            <a:ln w="9525">
              <a:noFill/>
              <a:miter lim="800000"/>
              <a:headEnd/>
              <a:tailEnd/>
            </a:ln>
          </p:spPr>
          <p:txBody>
            <a:bodyPr wrap="square">
              <a:spAutoFit/>
            </a:bodyPr>
            <a:lstStyle/>
            <a:p>
              <a:r>
                <a:rPr lang="en-US" sz="2000" dirty="0">
                  <a:latin typeface="Calibri" pitchFamily="34" charset="0"/>
                </a:rPr>
                <a:t>You can </a:t>
              </a:r>
              <a:r>
                <a:rPr lang="en-US" sz="2000">
                  <a:latin typeface="Calibri" pitchFamily="34" charset="0"/>
                </a:rPr>
                <a:t>also specify properties </a:t>
              </a:r>
              <a:r>
                <a:rPr lang="en-US" sz="2000" dirty="0">
                  <a:latin typeface="Calibri" pitchFamily="34" charset="0"/>
                </a:rPr>
                <a:t>of the graphics window, such as its title, height, width, and background color.</a:t>
              </a:r>
            </a:p>
            <a:p>
              <a:endParaRPr lang="en-US" sz="2000" dirty="0">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19459"/>
                                        </p:tgtEl>
                                        <p:attrNameLst>
                                          <p:attrName>style.visibility</p:attrName>
                                        </p:attrNameLst>
                                      </p:cBhvr>
                                      <p:to>
                                        <p:strVal val="visible"/>
                                      </p:to>
                                    </p:set>
                                    <p:anim calcmode="lin" valueType="num">
                                      <p:cBhvr>
                                        <p:cTn id="15" dur="500" decel="50000" fill="hold">
                                          <p:stCondLst>
                                            <p:cond delay="0"/>
                                          </p:stCondLst>
                                        </p:cTn>
                                        <p:tgtEl>
                                          <p:spTgt spid="19459"/>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9459"/>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9459"/>
                                        </p:tgtEl>
                                        <p:attrNameLst>
                                          <p:attrName>ppt_w</p:attrName>
                                        </p:attrNameLst>
                                      </p:cBhvr>
                                      <p:tavLst>
                                        <p:tav tm="0">
                                          <p:val>
                                            <p:strVal val="#ppt_w*.05"/>
                                          </p:val>
                                        </p:tav>
                                        <p:tav tm="100000">
                                          <p:val>
                                            <p:strVal val="#ppt_w"/>
                                          </p:val>
                                        </p:tav>
                                      </p:tavLst>
                                    </p:anim>
                                    <p:anim calcmode="lin" valueType="num">
                                      <p:cBhvr>
                                        <p:cTn id="18" dur="1000" fill="hold"/>
                                        <p:tgtEl>
                                          <p:spTgt spid="19459"/>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9459"/>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9459"/>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9459"/>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945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9460"/>
                                        </p:tgtEl>
                                        <p:attrNameLst>
                                          <p:attrName>style.visibility</p:attrName>
                                        </p:attrNameLst>
                                      </p:cBhvr>
                                      <p:to>
                                        <p:strVal val="visible"/>
                                      </p:to>
                                    </p:set>
                                    <p:animEffect transition="in" filter="strips(downLeft)">
                                      <p:cBhvr>
                                        <p:cTn id="27" dur="500"/>
                                        <p:tgtEl>
                                          <p:spTgt spid="1946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randombar(horizont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26"/>
                                        </p:tgtEl>
                                        <p:attrNameLst>
                                          <p:attrName>style.visibility</p:attrName>
                                        </p:attrNameLst>
                                      </p:cBhvr>
                                      <p:to>
                                        <p:strVal val="visible"/>
                                      </p:to>
                                    </p:set>
                                    <p:animEffect transition="in" filter="fade">
                                      <p:cBhvr>
                                        <p:cTn id="46" dur="2000"/>
                                        <p:tgtEl>
                                          <p:spTgt spid="1026"/>
                                        </p:tgtEl>
                                      </p:cBhvr>
                                    </p:animEffect>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76200" y="0"/>
            <a:ext cx="8229600" cy="5635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lvl="0" fontAlgn="auto">
              <a:spcAft>
                <a:spcPts val="0"/>
              </a:spcAft>
              <a:defRPr/>
            </a:pPr>
            <a:r>
              <a:rPr lang="en-US" sz="2400" b="1" dirty="0">
                <a:solidFill>
                  <a:schemeClr val="bg1"/>
                </a:solidFill>
                <a:latin typeface="+mj-lt"/>
                <a:ea typeface="+mj-ea"/>
                <a:cs typeface="Tahoma" pitchFamily="34" charset="0"/>
              </a:rPr>
              <a:t>Properties of the Graphics Window</a:t>
            </a:r>
            <a:endParaRPr kumimoji="0" lang="en-US" sz="2400" b="1" i="0" u="none" strike="noStrike" kern="1200" cap="none" spc="0" normalizeH="0" baseline="0" noProof="0" dirty="0">
              <a:ln>
                <a:noFill/>
              </a:ln>
              <a:solidFill>
                <a:schemeClr val="bg1"/>
              </a:solidFill>
              <a:effectLst/>
              <a:uLnTx/>
              <a:uFillTx/>
              <a:latin typeface="+mj-lt"/>
              <a:ea typeface="+mj-ea"/>
              <a:cs typeface="Tahoma" pitchFamily="34" charset="0"/>
            </a:endParaRPr>
          </a:p>
        </p:txBody>
      </p:sp>
      <p:grpSp>
        <p:nvGrpSpPr>
          <p:cNvPr id="33" name="Group 7"/>
          <p:cNvGrpSpPr>
            <a:grpSpLocks/>
          </p:cNvGrpSpPr>
          <p:nvPr/>
        </p:nvGrpSpPr>
        <p:grpSpPr bwMode="auto">
          <a:xfrm>
            <a:off x="152400" y="1676401"/>
            <a:ext cx="5334000" cy="3048301"/>
            <a:chOff x="106456" y="786159"/>
            <a:chExt cx="8550088" cy="966441"/>
          </a:xfrm>
        </p:grpSpPr>
        <p:sp>
          <p:nvSpPr>
            <p:cNvPr id="34" name="Rounded Rectangle 33"/>
            <p:cNvSpPr/>
            <p:nvPr/>
          </p:nvSpPr>
          <p:spPr>
            <a:xfrm>
              <a:off x="106456" y="786159"/>
              <a:ext cx="8550088" cy="966441"/>
            </a:xfrm>
            <a:prstGeom prst="roundRect">
              <a:avLst>
                <a:gd name="adj" fmla="val 24977"/>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dirty="0">
                <a:solidFill>
                  <a:schemeClr val="accent4">
                    <a:lumMod val="50000"/>
                  </a:schemeClr>
                </a:solidFill>
              </a:endParaRPr>
            </a:p>
          </p:txBody>
        </p:sp>
        <p:sp>
          <p:nvSpPr>
            <p:cNvPr id="35" name="TextBox 12"/>
            <p:cNvSpPr txBox="1">
              <a:spLocks noChangeArrowheads="1"/>
            </p:cNvSpPr>
            <p:nvPr/>
          </p:nvSpPr>
          <p:spPr bwMode="auto">
            <a:xfrm>
              <a:off x="472888" y="834476"/>
              <a:ext cx="8155441" cy="917236"/>
            </a:xfrm>
            <a:prstGeom prst="rect">
              <a:avLst/>
            </a:prstGeom>
            <a:noFill/>
            <a:ln w="9525">
              <a:noFill/>
              <a:miter lim="800000"/>
              <a:headEnd/>
              <a:tailEnd/>
            </a:ln>
          </p:spPr>
          <p:txBody>
            <a:bodyPr wrap="square">
              <a:spAutoFit/>
            </a:bodyPr>
            <a:lstStyle/>
            <a:p>
              <a:pPr marL="284163" lvl="0" indent="-284163">
                <a:spcBef>
                  <a:spcPts val="600"/>
                </a:spcBef>
                <a:spcAft>
                  <a:spcPts val="600"/>
                </a:spcAft>
                <a:buFont typeface="Wingdings" pitchFamily="2" charset="2"/>
                <a:buChar char="v"/>
              </a:pPr>
              <a:r>
                <a:rPr lang="en-US" b="1">
                  <a:solidFill>
                    <a:prstClr val="black"/>
                  </a:solidFill>
                </a:rPr>
                <a:t>PenColor</a:t>
              </a:r>
              <a:r>
                <a:rPr lang="en-US">
                  <a:solidFill>
                    <a:prstClr val="black"/>
                  </a:solidFill>
                </a:rPr>
                <a:t>—By specifying this property, you can draw shapes whose borders are</a:t>
              </a:r>
              <a:br>
                <a:rPr lang="en-US">
                  <a:solidFill>
                    <a:prstClr val="black"/>
                  </a:solidFill>
                </a:rPr>
              </a:br>
              <a:r>
                <a:rPr lang="en-US">
                  <a:solidFill>
                    <a:prstClr val="black"/>
                  </a:solidFill>
                </a:rPr>
                <a:t>whatever colors you choose.</a:t>
              </a:r>
              <a:endParaRPr lang="en-US" dirty="0">
                <a:solidFill>
                  <a:prstClr val="black"/>
                </a:solidFill>
              </a:endParaRPr>
            </a:p>
            <a:p>
              <a:pPr marL="284163" lvl="0" indent="-284163">
                <a:spcBef>
                  <a:spcPts val="600"/>
                </a:spcBef>
                <a:spcAft>
                  <a:spcPts val="600"/>
                </a:spcAft>
                <a:buFont typeface="Wingdings" pitchFamily="2" charset="2"/>
                <a:buChar char="v"/>
              </a:pPr>
              <a:r>
                <a:rPr lang="en-US" b="1">
                  <a:solidFill>
                    <a:prstClr val="black"/>
                  </a:solidFill>
                </a:rPr>
                <a:t>PenWidth</a:t>
              </a:r>
              <a:r>
                <a:rPr lang="en-US">
                  <a:solidFill>
                    <a:prstClr val="black"/>
                  </a:solidFill>
                </a:rPr>
                <a:t>—By specifying this</a:t>
              </a:r>
              <a:r>
                <a:rPr lang="en-US" b="1">
                  <a:solidFill>
                    <a:prstClr val="black"/>
                  </a:solidFill>
                </a:rPr>
                <a:t> </a:t>
              </a:r>
              <a:r>
                <a:rPr lang="en-US">
                  <a:solidFill>
                    <a:prstClr val="black"/>
                  </a:solidFill>
                </a:rPr>
                <a:t>property,</a:t>
              </a:r>
              <a:br>
                <a:rPr lang="en-US">
                  <a:solidFill>
                    <a:prstClr val="black"/>
                  </a:solidFill>
                </a:rPr>
              </a:br>
              <a:r>
                <a:rPr lang="en-US">
                  <a:solidFill>
                    <a:prstClr val="black"/>
                  </a:solidFill>
                </a:rPr>
                <a:t>you can draw shapes whose borders are whatever thickness you choose.</a:t>
              </a:r>
              <a:endParaRPr lang="en-US" dirty="0">
                <a:solidFill>
                  <a:prstClr val="black"/>
                </a:solidFill>
              </a:endParaRPr>
            </a:p>
            <a:p>
              <a:pPr marL="284163" lvl="0" indent="-284163">
                <a:spcBef>
                  <a:spcPts val="600"/>
                </a:spcBef>
                <a:spcAft>
                  <a:spcPts val="600"/>
                </a:spcAft>
                <a:buFont typeface="Wingdings" pitchFamily="2" charset="2"/>
                <a:buChar char="v"/>
              </a:pPr>
              <a:r>
                <a:rPr lang="en-US" b="1">
                  <a:solidFill>
                    <a:prstClr val="black"/>
                  </a:solidFill>
                </a:rPr>
                <a:t>BrushColor</a:t>
              </a:r>
              <a:r>
                <a:rPr lang="en-US">
                  <a:solidFill>
                    <a:prstClr val="black"/>
                  </a:solidFill>
                </a:rPr>
                <a:t>—By specifying this</a:t>
              </a:r>
              <a:r>
                <a:rPr lang="en-US" b="1">
                  <a:solidFill>
                    <a:prstClr val="black"/>
                  </a:solidFill>
                </a:rPr>
                <a:t> </a:t>
              </a:r>
              <a:r>
                <a:rPr lang="en-US">
                  <a:solidFill>
                    <a:prstClr val="black"/>
                  </a:solidFill>
                </a:rPr>
                <a:t>property, you can fill the shapes that you draw with whatever colors you choose.</a:t>
              </a:r>
              <a:endParaRPr lang="en-US" dirty="0">
                <a:solidFill>
                  <a:prstClr val="black"/>
                </a:solidFill>
              </a:endParaRPr>
            </a:p>
          </p:txBody>
        </p:sp>
      </p:grpSp>
      <p:grpSp>
        <p:nvGrpSpPr>
          <p:cNvPr id="18" name="Group 15"/>
          <p:cNvGrpSpPr>
            <a:grpSpLocks/>
          </p:cNvGrpSpPr>
          <p:nvPr/>
        </p:nvGrpSpPr>
        <p:grpSpPr bwMode="auto">
          <a:xfrm>
            <a:off x="228600" y="685800"/>
            <a:ext cx="8686800" cy="838200"/>
            <a:chOff x="228600" y="838200"/>
            <a:chExt cx="8686800" cy="990600"/>
          </a:xfrm>
        </p:grpSpPr>
        <p:sp>
          <p:nvSpPr>
            <p:cNvPr id="19" name="Rounded Rectangle 18"/>
            <p:cNvSpPr/>
            <p:nvPr/>
          </p:nvSpPr>
          <p:spPr>
            <a:xfrm>
              <a:off x="228600" y="838200"/>
              <a:ext cx="8686800" cy="9906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20" name="TextBox 4"/>
            <p:cNvSpPr txBox="1">
              <a:spLocks noChangeArrowheads="1"/>
            </p:cNvSpPr>
            <p:nvPr/>
          </p:nvSpPr>
          <p:spPr bwMode="auto">
            <a:xfrm>
              <a:off x="381000" y="928255"/>
              <a:ext cx="8534400" cy="836593"/>
            </a:xfrm>
            <a:prstGeom prst="rect">
              <a:avLst/>
            </a:prstGeom>
            <a:noFill/>
            <a:ln w="9525">
              <a:noFill/>
              <a:miter lim="800000"/>
              <a:headEnd/>
              <a:tailEnd/>
            </a:ln>
          </p:spPr>
          <p:txBody>
            <a:bodyPr>
              <a:spAutoFit/>
            </a:bodyPr>
            <a:lstStyle/>
            <a:p>
              <a:r>
                <a:rPr lang="en-US" sz="2000">
                  <a:latin typeface="Calibri" pitchFamily="34" charset="0"/>
                </a:rPr>
                <a:t>You can enhance </a:t>
              </a:r>
              <a:r>
                <a:rPr lang="en-US" sz="2000" dirty="0">
                  <a:latin typeface="Calibri" pitchFamily="34" charset="0"/>
                </a:rPr>
                <a:t>the </a:t>
              </a:r>
              <a:r>
                <a:rPr lang="en-US" sz="2000">
                  <a:latin typeface="Calibri" pitchFamily="34" charset="0"/>
                </a:rPr>
                <a:t>shapes that you create if you specify certain properties of the </a:t>
              </a:r>
              <a:r>
                <a:rPr lang="en-US" sz="2000" b="1">
                  <a:latin typeface="Calibri" pitchFamily="34" charset="0"/>
                </a:rPr>
                <a:t>GraphicsWindow</a:t>
              </a:r>
              <a:r>
                <a:rPr lang="en-US" sz="2000">
                  <a:latin typeface="Calibri" pitchFamily="34" charset="0"/>
                </a:rPr>
                <a:t> object. These properties include the following:</a:t>
              </a:r>
              <a:endParaRPr lang="en-US" sz="2000" dirty="0">
                <a:latin typeface="Calibri" pitchFamily="34" charset="0"/>
              </a:endParaRPr>
            </a:p>
          </p:txBody>
        </p:sp>
      </p:grpSp>
      <p:grpSp>
        <p:nvGrpSpPr>
          <p:cNvPr id="24" name="Group 23"/>
          <p:cNvGrpSpPr/>
          <p:nvPr/>
        </p:nvGrpSpPr>
        <p:grpSpPr>
          <a:xfrm>
            <a:off x="5029200" y="2148272"/>
            <a:ext cx="3429000" cy="962008"/>
            <a:chOff x="1143000" y="4732021"/>
            <a:chExt cx="3429000" cy="962008"/>
          </a:xfrm>
        </p:grpSpPr>
        <p:sp>
          <p:nvSpPr>
            <p:cNvPr id="17" name="Rounded Rectangle 16"/>
            <p:cNvSpPr/>
            <p:nvPr/>
          </p:nvSpPr>
          <p:spPr>
            <a:xfrm>
              <a:off x="1143000" y="4732021"/>
              <a:ext cx="3429000" cy="962008"/>
            </a:xfrm>
            <a:prstGeom prst="roundRect">
              <a:avLst/>
            </a:prstGeom>
            <a:solidFill>
              <a:srgbClr val="FFF0D9"/>
            </a:solidFill>
            <a:ln w="38100" cmpd="sng">
              <a:solidFill>
                <a:srgbClr val="FFBD5D"/>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E0A928"/>
                </a:solidFill>
              </a:endParaRPr>
            </a:p>
          </p:txBody>
        </p:sp>
        <p:pic>
          <p:nvPicPr>
            <p:cNvPr id="1026" name="Picture 2"/>
            <p:cNvPicPr>
              <a:picLocks noChangeAspect="1" noChangeArrowheads="1"/>
            </p:cNvPicPr>
            <p:nvPr/>
          </p:nvPicPr>
          <p:blipFill>
            <a:blip r:embed="rId3" cstate="print"/>
            <a:stretch>
              <a:fillRect/>
            </a:stretch>
          </p:blipFill>
          <p:spPr bwMode="auto">
            <a:xfrm>
              <a:off x="1229155" y="4811457"/>
              <a:ext cx="3266644" cy="809434"/>
            </a:xfrm>
            <a:prstGeom prst="rect">
              <a:avLst/>
            </a:prstGeom>
            <a:noFill/>
            <a:ln w="9525">
              <a:noFill/>
              <a:miter lim="800000"/>
              <a:headEnd/>
              <a:tailEnd/>
            </a:ln>
            <a:effectLst>
              <a:softEdge rad="63500"/>
            </a:effectLst>
          </p:spPr>
        </p:pic>
      </p:grpSp>
      <p:grpSp>
        <p:nvGrpSpPr>
          <p:cNvPr id="21" name="Group 7"/>
          <p:cNvGrpSpPr>
            <a:grpSpLocks/>
          </p:cNvGrpSpPr>
          <p:nvPr/>
        </p:nvGrpSpPr>
        <p:grpSpPr bwMode="auto">
          <a:xfrm>
            <a:off x="2819400" y="4876800"/>
            <a:ext cx="6172200" cy="1371601"/>
            <a:chOff x="106456" y="786159"/>
            <a:chExt cx="8550088" cy="966441"/>
          </a:xfrm>
        </p:grpSpPr>
        <p:sp>
          <p:nvSpPr>
            <p:cNvPr id="22" name="Rounded Rectangle 21"/>
            <p:cNvSpPr/>
            <p:nvPr/>
          </p:nvSpPr>
          <p:spPr>
            <a:xfrm>
              <a:off x="106456" y="786159"/>
              <a:ext cx="8550088" cy="966441"/>
            </a:xfrm>
            <a:prstGeom prst="roundRect">
              <a:avLst>
                <a:gd name="adj" fmla="val 24977"/>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dirty="0">
                <a:solidFill>
                  <a:schemeClr val="accent4">
                    <a:lumMod val="50000"/>
                  </a:schemeClr>
                </a:solidFill>
              </a:endParaRPr>
            </a:p>
          </p:txBody>
        </p:sp>
        <p:sp>
          <p:nvSpPr>
            <p:cNvPr id="23" name="TextBox 12"/>
            <p:cNvSpPr txBox="1">
              <a:spLocks noChangeArrowheads="1"/>
            </p:cNvSpPr>
            <p:nvPr/>
          </p:nvSpPr>
          <p:spPr bwMode="auto">
            <a:xfrm>
              <a:off x="302759" y="786159"/>
              <a:ext cx="8155441" cy="954192"/>
            </a:xfrm>
            <a:prstGeom prst="rect">
              <a:avLst/>
            </a:prstGeom>
            <a:noFill/>
            <a:ln w="9525">
              <a:noFill/>
              <a:miter lim="800000"/>
              <a:headEnd/>
              <a:tailEnd/>
            </a:ln>
          </p:spPr>
          <p:txBody>
            <a:bodyPr wrap="square">
              <a:spAutoFit/>
            </a:bodyPr>
            <a:lstStyle/>
            <a:p>
              <a:pPr marL="284163" lvl="0" indent="-284163">
                <a:spcBef>
                  <a:spcPts val="600"/>
                </a:spcBef>
                <a:spcAft>
                  <a:spcPts val="600"/>
                </a:spcAft>
                <a:buFont typeface="Wingdings" pitchFamily="2" charset="2"/>
                <a:buChar char="v"/>
              </a:pPr>
              <a:r>
                <a:rPr lang="en-US" b="1"/>
                <a:t>MouseX</a:t>
              </a:r>
              <a:r>
                <a:rPr lang="en-US"/>
                <a:t>—By specifying this property, you can find the horizontal position </a:t>
              </a:r>
              <a:r>
                <a:rPr lang="en-US" dirty="0"/>
                <a:t>of </a:t>
              </a:r>
              <a:r>
                <a:rPr lang="en-US"/>
                <a:t>the mouse.</a:t>
              </a:r>
              <a:endParaRPr lang="en-US" dirty="0"/>
            </a:p>
            <a:p>
              <a:pPr marL="284163" lvl="0" indent="-284163">
                <a:spcBef>
                  <a:spcPts val="600"/>
                </a:spcBef>
                <a:spcAft>
                  <a:spcPts val="600"/>
                </a:spcAft>
                <a:buFont typeface="Wingdings" pitchFamily="2" charset="2"/>
                <a:buChar char="v"/>
              </a:pPr>
              <a:r>
                <a:rPr lang="en-US" b="1"/>
                <a:t>MouseY</a:t>
              </a:r>
              <a:r>
                <a:rPr lang="en-US"/>
                <a:t>—By specifying this property, you can </a:t>
              </a:r>
              <a:r>
                <a:rPr lang="en-US" dirty="0"/>
                <a:t>find </a:t>
              </a:r>
              <a:r>
                <a:rPr lang="en-US"/>
                <a:t>the vertical position </a:t>
              </a:r>
              <a:r>
                <a:rPr lang="en-US" dirty="0"/>
                <a:t>of </a:t>
              </a:r>
              <a:r>
                <a:rPr lang="en-US"/>
                <a:t>the mouse.</a:t>
              </a:r>
              <a:endParaRPr lang="en-US" dirty="0"/>
            </a:p>
          </p:txBody>
        </p:sp>
      </p:grpSp>
      <p:grpSp>
        <p:nvGrpSpPr>
          <p:cNvPr id="30" name="Group 29"/>
          <p:cNvGrpSpPr/>
          <p:nvPr/>
        </p:nvGrpSpPr>
        <p:grpSpPr>
          <a:xfrm>
            <a:off x="304800" y="5139756"/>
            <a:ext cx="2667000" cy="956244"/>
            <a:chOff x="1066800" y="4732021"/>
            <a:chExt cx="3429000" cy="962008"/>
          </a:xfrm>
        </p:grpSpPr>
        <p:sp>
          <p:nvSpPr>
            <p:cNvPr id="31" name="Rounded Rectangle 30"/>
            <p:cNvSpPr/>
            <p:nvPr/>
          </p:nvSpPr>
          <p:spPr>
            <a:xfrm>
              <a:off x="1066800" y="4732021"/>
              <a:ext cx="3429000" cy="962008"/>
            </a:xfrm>
            <a:prstGeom prst="roundRect">
              <a:avLst/>
            </a:prstGeom>
            <a:solidFill>
              <a:srgbClr val="FFF0D9"/>
            </a:solidFill>
            <a:ln w="38100" cmpd="sng">
              <a:solidFill>
                <a:srgbClr val="FFBD5D"/>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E0A928"/>
                </a:solidFill>
              </a:endParaRPr>
            </a:p>
          </p:txBody>
        </p:sp>
        <p:pic>
          <p:nvPicPr>
            <p:cNvPr id="32" name="Picture 2"/>
            <p:cNvPicPr>
              <a:picLocks noChangeAspect="1" noChangeArrowheads="1"/>
            </p:cNvPicPr>
            <p:nvPr/>
          </p:nvPicPr>
          <p:blipFill>
            <a:blip r:embed="rId4" cstate="print"/>
            <a:stretch>
              <a:fillRect/>
            </a:stretch>
          </p:blipFill>
          <p:spPr bwMode="auto">
            <a:xfrm>
              <a:off x="1143000" y="4788703"/>
              <a:ext cx="3266645" cy="854942"/>
            </a:xfrm>
            <a:prstGeom prst="rect">
              <a:avLst/>
            </a:prstGeom>
            <a:noFill/>
            <a:ln w="9525">
              <a:noFill/>
              <a:miter lim="800000"/>
              <a:headEnd/>
              <a:tailEnd/>
            </a:ln>
            <a:effectLst>
              <a:softEdge rad="63500"/>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2"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Scale>
                                      <p:cBhvr>
                                        <p:cTn id="15"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 dur="1000" decel="50000" fill="hold">
                                          <p:stCondLst>
                                            <p:cond delay="0"/>
                                          </p:stCondLst>
                                        </p:cTn>
                                        <p:tgtEl>
                                          <p:spTgt spid="18"/>
                                        </p:tgtEl>
                                        <p:attrNameLst>
                                          <p:attrName>ppt_x</p:attrName>
                                          <p:attrName>ppt_y</p:attrName>
                                        </p:attrNameLst>
                                      </p:cBhvr>
                                    </p:animMotion>
                                    <p:animEffect transition="in" filter="fade">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strips(down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strips(downLeft)">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edu_colo3_7393_rgb.jpg"/>
          <p:cNvPicPr>
            <a:picLocks noChangeAspect="1"/>
          </p:cNvPicPr>
          <p:nvPr/>
        </p:nvPicPr>
        <p:blipFill>
          <a:blip r:embed="rId3" cstate="print"/>
          <a:stretch>
            <a:fillRect/>
          </a:stretch>
        </p:blipFill>
        <p:spPr>
          <a:xfrm>
            <a:off x="5029200" y="2161946"/>
            <a:ext cx="3733572" cy="2486559"/>
          </a:xfrm>
          <a:prstGeom prst="roundRect">
            <a:avLst>
              <a:gd name="adj" fmla="val 23471"/>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p:txBody>
          <a:bodyPr>
            <a:normAutofit/>
          </a:bodyPr>
          <a:lstStyle/>
          <a:p>
            <a:r>
              <a:rPr lang="en-US" sz="2400" b="1" dirty="0">
                <a:latin typeface="Calibri" pitchFamily="34" charset="0"/>
              </a:rPr>
              <a:t>Operations on the Graphics Window</a:t>
            </a:r>
          </a:p>
        </p:txBody>
      </p:sp>
      <p:grpSp>
        <p:nvGrpSpPr>
          <p:cNvPr id="11" name="Group 10"/>
          <p:cNvGrpSpPr/>
          <p:nvPr/>
        </p:nvGrpSpPr>
        <p:grpSpPr>
          <a:xfrm>
            <a:off x="876299" y="762000"/>
            <a:ext cx="7391401" cy="838200"/>
            <a:chOff x="304799" y="1524000"/>
            <a:chExt cx="4335518" cy="4453104"/>
          </a:xfrm>
        </p:grpSpPr>
        <p:sp>
          <p:nvSpPr>
            <p:cNvPr id="4" name="Rounded Rectangle 3"/>
            <p:cNvSpPr/>
            <p:nvPr/>
          </p:nvSpPr>
          <p:spPr bwMode="auto">
            <a:xfrm>
              <a:off x="304799" y="1524000"/>
              <a:ext cx="4223777" cy="4453104"/>
            </a:xfrm>
            <a:prstGeom prst="roundRect">
              <a:avLst>
                <a:gd name="adj" fmla="val 9633"/>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8441" name="TextBox 4"/>
            <p:cNvSpPr txBox="1">
              <a:spLocks noChangeArrowheads="1"/>
            </p:cNvSpPr>
            <p:nvPr/>
          </p:nvSpPr>
          <p:spPr bwMode="auto">
            <a:xfrm>
              <a:off x="304800" y="1604966"/>
              <a:ext cx="4335517" cy="3760785"/>
            </a:xfrm>
            <a:prstGeom prst="rect">
              <a:avLst/>
            </a:prstGeom>
            <a:noFill/>
            <a:ln w="9525">
              <a:noFill/>
              <a:miter lim="800000"/>
              <a:headEnd/>
              <a:tailEnd/>
            </a:ln>
          </p:spPr>
          <p:txBody>
            <a:bodyPr wrap="square">
              <a:spAutoFit/>
            </a:bodyPr>
            <a:lstStyle/>
            <a:p>
              <a:r>
                <a:rPr lang="en-US" sz="2000" dirty="0">
                  <a:latin typeface="Calibri" pitchFamily="34" charset="0"/>
                </a:rPr>
                <a:t>You </a:t>
              </a:r>
              <a:r>
                <a:rPr lang="en-US" sz="2000">
                  <a:latin typeface="Calibri" pitchFamily="34" charset="0"/>
                </a:rPr>
                <a:t>can create colorful shapes in your program by using operations and their properties.</a:t>
              </a:r>
              <a:endParaRPr lang="en-US" sz="2000" dirty="0">
                <a:latin typeface="Calibri" pitchFamily="34" charset="0"/>
              </a:endParaRPr>
            </a:p>
          </p:txBody>
        </p:sp>
      </p:grpSp>
      <p:grpSp>
        <p:nvGrpSpPr>
          <p:cNvPr id="12" name="Group 7"/>
          <p:cNvGrpSpPr>
            <a:grpSpLocks/>
          </p:cNvGrpSpPr>
          <p:nvPr/>
        </p:nvGrpSpPr>
        <p:grpSpPr bwMode="auto">
          <a:xfrm>
            <a:off x="228600" y="1524000"/>
            <a:ext cx="4572000" cy="4572000"/>
            <a:chOff x="244361" y="818920"/>
            <a:chExt cx="7998469" cy="933680"/>
          </a:xfrm>
        </p:grpSpPr>
        <p:sp>
          <p:nvSpPr>
            <p:cNvPr id="13" name="Rounded Rectangle 12"/>
            <p:cNvSpPr/>
            <p:nvPr/>
          </p:nvSpPr>
          <p:spPr>
            <a:xfrm>
              <a:off x="244361" y="818920"/>
              <a:ext cx="7998469" cy="933680"/>
            </a:xfrm>
            <a:prstGeom prst="roundRect">
              <a:avLst>
                <a:gd name="adj" fmla="val 24977"/>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dirty="0">
                <a:solidFill>
                  <a:schemeClr val="accent4">
                    <a:lumMod val="50000"/>
                  </a:schemeClr>
                </a:solidFill>
              </a:endParaRPr>
            </a:p>
          </p:txBody>
        </p:sp>
        <p:sp>
          <p:nvSpPr>
            <p:cNvPr id="14" name="TextBox 12"/>
            <p:cNvSpPr txBox="1">
              <a:spLocks noChangeArrowheads="1"/>
            </p:cNvSpPr>
            <p:nvPr/>
          </p:nvSpPr>
          <p:spPr bwMode="auto">
            <a:xfrm>
              <a:off x="933884" y="851680"/>
              <a:ext cx="7033137" cy="892515"/>
            </a:xfrm>
            <a:prstGeom prst="rect">
              <a:avLst/>
            </a:prstGeom>
            <a:noFill/>
            <a:ln w="9525">
              <a:noFill/>
              <a:miter lim="800000"/>
              <a:headEnd/>
              <a:tailEnd/>
            </a:ln>
          </p:spPr>
          <p:txBody>
            <a:bodyPr wrap="square">
              <a:spAutoFit/>
            </a:bodyPr>
            <a:lstStyle/>
            <a:p>
              <a:pPr>
                <a:spcBef>
                  <a:spcPts val="600"/>
                </a:spcBef>
                <a:spcAft>
                  <a:spcPts val="600"/>
                </a:spcAft>
              </a:pPr>
              <a:r>
                <a:rPr lang="en-US"/>
                <a:t>This list shows some of the operations that you can use for </a:t>
              </a:r>
              <a:r>
                <a:rPr lang="en-US" dirty="0"/>
                <a:t>the </a:t>
              </a:r>
              <a:r>
                <a:rPr lang="en-US" b="1" err="1"/>
                <a:t>GraphicsWindow</a:t>
              </a:r>
              <a:r>
                <a:rPr lang="en-US"/>
                <a:t> object:</a:t>
              </a:r>
              <a:endParaRPr lang="en-US" dirty="0"/>
            </a:p>
            <a:p>
              <a:pPr marL="342900" marR="0" lvl="0" indent="-342900">
                <a:spcBef>
                  <a:spcPts val="600"/>
                </a:spcBef>
                <a:spcAft>
                  <a:spcPts val="600"/>
                </a:spcAft>
                <a:buFont typeface="Wingdings"/>
                <a:buChar char=""/>
              </a:pPr>
              <a:r>
                <a:rPr lang="en-US" b="1" dirty="0" err="1">
                  <a:ea typeface="Calibri"/>
                </a:rPr>
                <a:t>DrawRectangle</a:t>
              </a:r>
              <a:endParaRPr lang="en-US" b="1" dirty="0">
                <a:ea typeface="Calibri"/>
              </a:endParaRPr>
            </a:p>
            <a:p>
              <a:pPr marL="342900" marR="0" lvl="0" indent="-342900">
                <a:spcBef>
                  <a:spcPts val="600"/>
                </a:spcBef>
                <a:spcAft>
                  <a:spcPts val="600"/>
                </a:spcAft>
                <a:buFont typeface="Wingdings"/>
                <a:buChar char=""/>
              </a:pPr>
              <a:r>
                <a:rPr lang="en-US" b="1" dirty="0" err="1">
                  <a:ea typeface="Calibri"/>
                </a:rPr>
                <a:t>DrawEllipse</a:t>
              </a:r>
              <a:endParaRPr lang="en-US" b="1" dirty="0">
                <a:ea typeface="Calibri"/>
              </a:endParaRPr>
            </a:p>
            <a:p>
              <a:pPr marL="342900" marR="0" lvl="0" indent="-342900">
                <a:spcBef>
                  <a:spcPts val="600"/>
                </a:spcBef>
                <a:spcAft>
                  <a:spcPts val="600"/>
                </a:spcAft>
                <a:buFont typeface="Wingdings"/>
                <a:buChar char=""/>
              </a:pPr>
              <a:r>
                <a:rPr lang="en-US" b="1" dirty="0" err="1">
                  <a:ea typeface="Calibri"/>
                </a:rPr>
                <a:t>DrawLine</a:t>
              </a:r>
              <a:endParaRPr lang="en-US" b="1" dirty="0">
                <a:ea typeface="Calibri"/>
              </a:endParaRPr>
            </a:p>
            <a:p>
              <a:pPr marL="342900" marR="0" lvl="0" indent="-342900">
                <a:spcBef>
                  <a:spcPts val="600"/>
                </a:spcBef>
                <a:spcAft>
                  <a:spcPts val="600"/>
                </a:spcAft>
                <a:buFont typeface="Wingdings"/>
                <a:buChar char=""/>
              </a:pPr>
              <a:r>
                <a:rPr lang="en-US" b="1" dirty="0" err="1">
                  <a:ea typeface="Calibri"/>
                </a:rPr>
                <a:t>FillRectangle</a:t>
              </a:r>
              <a:endParaRPr lang="en-US" b="1" dirty="0">
                <a:ea typeface="Calibri"/>
              </a:endParaRPr>
            </a:p>
            <a:p>
              <a:pPr marL="342900" marR="0" lvl="0" indent="-342900">
                <a:spcBef>
                  <a:spcPts val="600"/>
                </a:spcBef>
                <a:spcAft>
                  <a:spcPts val="600"/>
                </a:spcAft>
                <a:buFont typeface="Wingdings"/>
                <a:buChar char=""/>
              </a:pPr>
              <a:r>
                <a:rPr lang="en-US" b="1" dirty="0" err="1">
                  <a:ea typeface="Calibri"/>
                </a:rPr>
                <a:t>GetRandomColor</a:t>
              </a:r>
              <a:endParaRPr lang="en-US" b="1" dirty="0">
                <a:ea typeface="Calibri"/>
              </a:endParaRPr>
            </a:p>
            <a:p>
              <a:pPr marL="342900" marR="0" lvl="0" indent="-342900">
                <a:spcBef>
                  <a:spcPts val="600"/>
                </a:spcBef>
                <a:spcAft>
                  <a:spcPts val="600"/>
                </a:spcAft>
                <a:buFont typeface="Wingdings"/>
                <a:buChar char=""/>
              </a:pPr>
              <a:r>
                <a:rPr lang="en-US" b="1" dirty="0" err="1">
                  <a:ea typeface="Calibri"/>
                </a:rPr>
                <a:t>SetPixel</a:t>
              </a:r>
              <a:endParaRPr lang="en-US" b="1" dirty="0">
                <a:ea typeface="Calibri"/>
              </a:endParaRPr>
            </a:p>
            <a:p>
              <a:pPr marL="342900" marR="0" lvl="0" indent="-342900">
                <a:spcBef>
                  <a:spcPts val="600"/>
                </a:spcBef>
                <a:spcAft>
                  <a:spcPts val="600"/>
                </a:spcAft>
                <a:buFont typeface="Wingdings"/>
                <a:buChar char=""/>
              </a:pPr>
              <a:r>
                <a:rPr lang="en-US" b="1" dirty="0" err="1">
                  <a:ea typeface="Calibri"/>
                </a:rPr>
                <a:t>ShowMessage</a:t>
              </a:r>
              <a:r>
                <a:rPr lang="en-US" b="1" dirty="0">
                  <a:ea typeface="Calibri"/>
                </a:rPr>
                <a:t> </a:t>
              </a:r>
            </a:p>
            <a:p>
              <a:pPr marL="342900" marR="0" lvl="0" indent="-342900">
                <a:spcBef>
                  <a:spcPts val="600"/>
                </a:spcBef>
                <a:spcAft>
                  <a:spcPts val="600"/>
                </a:spcAft>
                <a:buFont typeface="Wingdings"/>
                <a:buChar char=""/>
              </a:pPr>
              <a:r>
                <a:rPr lang="en-US" b="1" dirty="0" err="1">
                  <a:ea typeface="Calibri"/>
                </a:rPr>
                <a:t>DrawResizedImage</a:t>
              </a:r>
              <a:endParaRPr lang="en-US" b="1" dirty="0">
                <a:ea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ox(ou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strips(downLeft)">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dirty="0">
                <a:latin typeface="+mj-lt"/>
              </a:rPr>
              <a:t>Exploring the Graphics Window</a:t>
            </a:r>
          </a:p>
        </p:txBody>
      </p:sp>
      <p:grpSp>
        <p:nvGrpSpPr>
          <p:cNvPr id="21507" name="Group 15"/>
          <p:cNvGrpSpPr>
            <a:grpSpLocks/>
          </p:cNvGrpSpPr>
          <p:nvPr/>
        </p:nvGrpSpPr>
        <p:grpSpPr bwMode="auto">
          <a:xfrm>
            <a:off x="228600" y="762000"/>
            <a:ext cx="8686800" cy="990600"/>
            <a:chOff x="228600" y="609600"/>
            <a:chExt cx="8077200" cy="990600"/>
          </a:xfrm>
        </p:grpSpPr>
        <p:sp>
          <p:nvSpPr>
            <p:cNvPr id="4" name="Rounded Rectangle 3"/>
            <p:cNvSpPr/>
            <p:nvPr/>
          </p:nvSpPr>
          <p:spPr>
            <a:xfrm>
              <a:off x="228600" y="609600"/>
              <a:ext cx="8077200" cy="9906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solidFill>
                  <a:schemeClr val="tx1"/>
                </a:solidFill>
              </a:endParaRPr>
            </a:p>
          </p:txBody>
        </p:sp>
        <p:sp>
          <p:nvSpPr>
            <p:cNvPr id="21516" name="TextBox 4"/>
            <p:cNvSpPr txBox="1">
              <a:spLocks noChangeArrowheads="1"/>
            </p:cNvSpPr>
            <p:nvPr/>
          </p:nvSpPr>
          <p:spPr bwMode="auto">
            <a:xfrm>
              <a:off x="380638" y="762000"/>
              <a:ext cx="7773124" cy="707886"/>
            </a:xfrm>
            <a:prstGeom prst="rect">
              <a:avLst/>
            </a:prstGeom>
            <a:noFill/>
            <a:ln w="9525">
              <a:noFill/>
              <a:miter lim="800000"/>
              <a:headEnd/>
              <a:tailEnd/>
            </a:ln>
          </p:spPr>
          <p:txBody>
            <a:bodyPr>
              <a:spAutoFit/>
            </a:bodyPr>
            <a:lstStyle/>
            <a:p>
              <a:r>
                <a:rPr lang="en-US" sz="2000">
                  <a:latin typeface="Calibri" pitchFamily="34" charset="0"/>
                </a:rPr>
                <a:t>By writing a program to create shapes, you can </a:t>
              </a:r>
              <a:r>
                <a:rPr lang="en-US" sz="2000" dirty="0">
                  <a:latin typeface="Calibri" pitchFamily="34" charset="0"/>
                </a:rPr>
                <a:t>explore the </a:t>
              </a:r>
              <a:r>
                <a:rPr lang="en-US" sz="2000">
                  <a:latin typeface="Calibri" pitchFamily="34" charset="0"/>
                </a:rPr>
                <a:t>different properties </a:t>
              </a:r>
              <a:r>
                <a:rPr lang="en-US" sz="2000" dirty="0">
                  <a:latin typeface="Calibri" pitchFamily="34" charset="0"/>
                </a:rPr>
                <a:t>and operations of the </a:t>
              </a:r>
              <a:r>
                <a:rPr lang="en-US" sz="2000" b="1">
                  <a:latin typeface="Calibri" pitchFamily="34" charset="0"/>
                </a:rPr>
                <a:t>GraphicsWindow</a:t>
              </a:r>
              <a:r>
                <a:rPr lang="en-US" sz="2000">
                  <a:latin typeface="Calibri" pitchFamily="34" charset="0"/>
                </a:rPr>
                <a:t> object.</a:t>
              </a:r>
              <a:endParaRPr lang="en-US" dirty="0">
                <a:latin typeface="Calibri" pitchFamily="34" charset="0"/>
              </a:endParaRPr>
            </a:p>
          </p:txBody>
        </p:sp>
      </p:grpSp>
      <p:grpSp>
        <p:nvGrpSpPr>
          <p:cNvPr id="15" name="Group 14"/>
          <p:cNvGrpSpPr/>
          <p:nvPr/>
        </p:nvGrpSpPr>
        <p:grpSpPr>
          <a:xfrm>
            <a:off x="228600" y="2057400"/>
            <a:ext cx="5390148" cy="3657600"/>
            <a:chOff x="381000" y="1981200"/>
            <a:chExt cx="4267200" cy="2895600"/>
          </a:xfrm>
        </p:grpSpPr>
        <p:sp>
          <p:nvSpPr>
            <p:cNvPr id="18" name="Rounded Rectangle 17"/>
            <p:cNvSpPr/>
            <p:nvPr/>
          </p:nvSpPr>
          <p:spPr bwMode="auto">
            <a:xfrm>
              <a:off x="381000" y="1981200"/>
              <a:ext cx="4267200" cy="2895600"/>
            </a:xfrm>
            <a:prstGeom prst="roundRect">
              <a:avLst>
                <a:gd name="adj" fmla="val 16034"/>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2050" name="Picture 2" descr="C:\Documents and Settings\priya.suri\My Documents\My Pictures\Writing Text in the Text Window.PNG"/>
            <p:cNvPicPr>
              <a:picLocks noChangeAspect="1" noChangeArrowheads="1"/>
            </p:cNvPicPr>
            <p:nvPr/>
          </p:nvPicPr>
          <p:blipFill>
            <a:blip r:embed="rId3" cstate="print"/>
            <a:stretch>
              <a:fillRect/>
            </a:stretch>
          </p:blipFill>
          <p:spPr bwMode="auto">
            <a:xfrm>
              <a:off x="501651" y="2233730"/>
              <a:ext cx="4046331" cy="2511190"/>
            </a:xfrm>
            <a:prstGeom prst="rect">
              <a:avLst/>
            </a:prstGeom>
            <a:ln>
              <a:noFill/>
            </a:ln>
            <a:effectLst>
              <a:softEdge rad="112500"/>
            </a:effectLst>
          </p:spPr>
        </p:pic>
      </p:grpSp>
      <p:pic>
        <p:nvPicPr>
          <p:cNvPr id="13" name="Picture 12" descr="D:\Shruti\Small Basic\Storyboards\Microsoft Small Basic_SB_L2.1\Screenshots\PropsOps1_Output.bmp"/>
          <p:cNvPicPr/>
          <p:nvPr/>
        </p:nvPicPr>
        <p:blipFill>
          <a:blip r:embed="rId4" cstate="print"/>
          <a:srcRect/>
          <a:stretch>
            <a:fillRect/>
          </a:stretch>
        </p:blipFill>
        <p:spPr bwMode="auto">
          <a:xfrm>
            <a:off x="5867399" y="3124200"/>
            <a:ext cx="3124201" cy="3200400"/>
          </a:xfrm>
          <a:prstGeom prst="rect">
            <a:avLst/>
          </a:prstGeom>
          <a:noFill/>
          <a:ln w="9525">
            <a:noFill/>
            <a:miter lim="800000"/>
            <a:headEnd/>
            <a:tailEnd/>
          </a:ln>
        </p:spPr>
      </p:pic>
      <p:grpSp>
        <p:nvGrpSpPr>
          <p:cNvPr id="16" name="Group 15"/>
          <p:cNvGrpSpPr/>
          <p:nvPr/>
        </p:nvGrpSpPr>
        <p:grpSpPr>
          <a:xfrm>
            <a:off x="6781800" y="2286000"/>
            <a:ext cx="1295400" cy="762000"/>
            <a:chOff x="7391400" y="2514600"/>
            <a:chExt cx="1295400" cy="762000"/>
          </a:xfrm>
        </p:grpSpPr>
        <p:sp>
          <p:nvSpPr>
            <p:cNvPr id="17" name="Rectangle 16"/>
            <p:cNvSpPr/>
            <p:nvPr/>
          </p:nvSpPr>
          <p:spPr>
            <a:xfrm>
              <a:off x="7391400" y="2571690"/>
              <a:ext cx="1295400" cy="40011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output</a:t>
              </a:r>
            </a:p>
          </p:txBody>
        </p:sp>
        <p:sp>
          <p:nvSpPr>
            <p:cNvPr id="19" name="Down Arrow Callout 18"/>
            <p:cNvSpPr/>
            <p:nvPr/>
          </p:nvSpPr>
          <p:spPr>
            <a:xfrm>
              <a:off x="7391400" y="2514600"/>
              <a:ext cx="1219200" cy="762000"/>
            </a:xfrm>
            <a:prstGeom prst="downArrowCallout">
              <a:avLst>
                <a:gd name="adj1" fmla="val 10600"/>
                <a:gd name="adj2" fmla="val 17800"/>
                <a:gd name="adj3" fmla="val 25000"/>
                <a:gd name="adj4" fmla="val 64977"/>
              </a:avLst>
            </a:prstGeom>
            <a:noFill/>
            <a:ln w="38100">
              <a:solidFill>
                <a:srgbClr val="FFA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0" presetClass="entr" presetSubtype="0" decel="100000" fill="hold" nodeType="clickEffect">
                                  <p:stCondLst>
                                    <p:cond delay="0"/>
                                  </p:stCondLst>
                                  <p:childTnLst>
                                    <p:set>
                                      <p:cBhvr>
                                        <p:cTn id="14" dur="1" fill="hold">
                                          <p:stCondLst>
                                            <p:cond delay="0"/>
                                          </p:stCondLst>
                                        </p:cTn>
                                        <p:tgtEl>
                                          <p:spTgt spid="21507"/>
                                        </p:tgtEl>
                                        <p:attrNameLst>
                                          <p:attrName>style.visibility</p:attrName>
                                        </p:attrNameLst>
                                      </p:cBhvr>
                                      <p:to>
                                        <p:strVal val="visible"/>
                                      </p:to>
                                    </p:set>
                                    <p:anim calcmode="lin" valueType="num">
                                      <p:cBhvr>
                                        <p:cTn id="15" dur="1000" fill="hold"/>
                                        <p:tgtEl>
                                          <p:spTgt spid="21507"/>
                                        </p:tgtEl>
                                        <p:attrNameLst>
                                          <p:attrName>ppt_w</p:attrName>
                                        </p:attrNameLst>
                                      </p:cBhvr>
                                      <p:tavLst>
                                        <p:tav tm="0">
                                          <p:val>
                                            <p:strVal val="#ppt_w+.3"/>
                                          </p:val>
                                        </p:tav>
                                        <p:tav tm="100000">
                                          <p:val>
                                            <p:strVal val="#ppt_w"/>
                                          </p:val>
                                        </p:tav>
                                      </p:tavLst>
                                    </p:anim>
                                    <p:anim calcmode="lin" valueType="num">
                                      <p:cBhvr>
                                        <p:cTn id="16" dur="1000" fill="hold"/>
                                        <p:tgtEl>
                                          <p:spTgt spid="21507"/>
                                        </p:tgtEl>
                                        <p:attrNameLst>
                                          <p:attrName>ppt_h</p:attrName>
                                        </p:attrNameLst>
                                      </p:cBhvr>
                                      <p:tavLst>
                                        <p:tav tm="0">
                                          <p:val>
                                            <p:strVal val="#ppt_h"/>
                                          </p:val>
                                        </p:tav>
                                        <p:tav tm="100000">
                                          <p:val>
                                            <p:strVal val="#ppt_h"/>
                                          </p:val>
                                        </p:tav>
                                      </p:tavLst>
                                    </p:anim>
                                    <p:animEffect transition="in" filter="fade">
                                      <p:cBhvr>
                                        <p:cTn id="17" dur="1000"/>
                                        <p:tgtEl>
                                          <p:spTgt spid="2150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srcRect/>
          <a:stretch>
            <a:fillRect/>
          </a:stretch>
        </p:blipFill>
        <p:spPr bwMode="auto">
          <a:xfrm>
            <a:off x="457200" y="1905000"/>
            <a:ext cx="1530436" cy="4419600"/>
          </a:xfrm>
          <a:prstGeom prst="rect">
            <a:avLst/>
          </a:prstGeom>
          <a:noFill/>
          <a:ln w="9525">
            <a:noFill/>
            <a:miter lim="800000"/>
            <a:headEnd/>
            <a:tailEnd/>
          </a:ln>
          <a:scene3d>
            <a:camera prst="isometricOffAxis1Right"/>
            <a:lightRig rig="threePt" dir="t"/>
          </a:scene3d>
        </p:spPr>
      </p:pic>
      <p:sp>
        <p:nvSpPr>
          <p:cNvPr id="2" name="Title 1"/>
          <p:cNvSpPr>
            <a:spLocks noGrp="1"/>
          </p:cNvSpPr>
          <p:nvPr>
            <p:ph type="title"/>
          </p:nvPr>
        </p:nvSpPr>
        <p:spPr/>
        <p:txBody>
          <a:bodyPr/>
          <a:lstStyle/>
          <a:p>
            <a:r>
              <a:rPr lang="en-US" b="1" dirty="0"/>
              <a:t>Using Colors in the Graphics Window</a:t>
            </a:r>
          </a:p>
        </p:txBody>
      </p:sp>
      <p:grpSp>
        <p:nvGrpSpPr>
          <p:cNvPr id="3" name="Group 15"/>
          <p:cNvGrpSpPr>
            <a:grpSpLocks/>
          </p:cNvGrpSpPr>
          <p:nvPr/>
        </p:nvGrpSpPr>
        <p:grpSpPr bwMode="auto">
          <a:xfrm>
            <a:off x="228600" y="762000"/>
            <a:ext cx="8686800" cy="990600"/>
            <a:chOff x="228600" y="609600"/>
            <a:chExt cx="8077200" cy="990600"/>
          </a:xfrm>
        </p:grpSpPr>
        <p:sp>
          <p:nvSpPr>
            <p:cNvPr id="4" name="Rounded Rectangle 3"/>
            <p:cNvSpPr/>
            <p:nvPr/>
          </p:nvSpPr>
          <p:spPr>
            <a:xfrm>
              <a:off x="228600" y="609600"/>
              <a:ext cx="8077200" cy="9906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solidFill>
                  <a:schemeClr val="tx1"/>
                </a:solidFill>
              </a:endParaRPr>
            </a:p>
          </p:txBody>
        </p:sp>
        <p:sp>
          <p:nvSpPr>
            <p:cNvPr id="5" name="TextBox 4"/>
            <p:cNvSpPr txBox="1">
              <a:spLocks noChangeArrowheads="1"/>
            </p:cNvSpPr>
            <p:nvPr/>
          </p:nvSpPr>
          <p:spPr bwMode="auto">
            <a:xfrm>
              <a:off x="380638" y="762000"/>
              <a:ext cx="7773124" cy="707886"/>
            </a:xfrm>
            <a:prstGeom prst="rect">
              <a:avLst/>
            </a:prstGeom>
            <a:noFill/>
            <a:ln w="9525">
              <a:noFill/>
              <a:miter lim="800000"/>
              <a:headEnd/>
              <a:tailEnd/>
            </a:ln>
          </p:spPr>
          <p:txBody>
            <a:bodyPr>
              <a:spAutoFit/>
            </a:bodyPr>
            <a:lstStyle/>
            <a:p>
              <a:r>
                <a:rPr lang="en-US" sz="2000" dirty="0">
                  <a:latin typeface="Calibri" pitchFamily="34" charset="0"/>
                </a:rPr>
                <a:t>You can use a range of colors in the graphics window to create colorful shapes. </a:t>
              </a:r>
              <a:r>
                <a:rPr lang="en-US" sz="2000">
                  <a:latin typeface="Calibri" pitchFamily="34" charset="0"/>
                </a:rPr>
                <a:t>Let’s look </a:t>
              </a:r>
              <a:r>
                <a:rPr lang="en-US" sz="2000" dirty="0">
                  <a:latin typeface="Calibri" pitchFamily="34" charset="0"/>
                </a:rPr>
                <a:t>at a </a:t>
              </a:r>
              <a:r>
                <a:rPr lang="en-US" sz="2000">
                  <a:latin typeface="Calibri" pitchFamily="34" charset="0"/>
                </a:rPr>
                <a:t>few of the colors that Small Basic supports.</a:t>
              </a:r>
              <a:endParaRPr lang="en-US" dirty="0">
                <a:latin typeface="Calibri" pitchFamily="34" charset="0"/>
              </a:endParaRPr>
            </a:p>
          </p:txBody>
        </p:sp>
      </p:grpSp>
      <p:pic>
        <p:nvPicPr>
          <p:cNvPr id="1027" name="Picture 3"/>
          <p:cNvPicPr>
            <a:picLocks noChangeAspect="1" noChangeArrowheads="1"/>
          </p:cNvPicPr>
          <p:nvPr/>
        </p:nvPicPr>
        <p:blipFill>
          <a:blip r:embed="rId4" cstate="print"/>
          <a:srcRect/>
          <a:stretch>
            <a:fillRect/>
          </a:stretch>
        </p:blipFill>
        <p:spPr bwMode="auto">
          <a:xfrm>
            <a:off x="1600200" y="1981200"/>
            <a:ext cx="1600200" cy="4254190"/>
          </a:xfrm>
          <a:prstGeom prst="rect">
            <a:avLst/>
          </a:prstGeom>
          <a:noFill/>
          <a:ln w="9525">
            <a:noFill/>
            <a:miter lim="800000"/>
            <a:headEnd/>
            <a:tailEnd/>
          </a:ln>
          <a:effectLst>
            <a:softEdge rad="31750"/>
          </a:effectLst>
          <a:scene3d>
            <a:camera prst="isometricOffAxis1Right"/>
            <a:lightRig rig="threePt" dir="t"/>
          </a:scene3d>
        </p:spPr>
      </p:pic>
      <p:pic>
        <p:nvPicPr>
          <p:cNvPr id="1026" name="Picture 2"/>
          <p:cNvPicPr>
            <a:picLocks noChangeAspect="1" noChangeArrowheads="1"/>
          </p:cNvPicPr>
          <p:nvPr/>
        </p:nvPicPr>
        <p:blipFill>
          <a:blip r:embed="rId5" cstate="print"/>
          <a:srcRect/>
          <a:stretch>
            <a:fillRect/>
          </a:stretch>
        </p:blipFill>
        <p:spPr bwMode="auto">
          <a:xfrm>
            <a:off x="2514600" y="2590800"/>
            <a:ext cx="2257425" cy="2378555"/>
          </a:xfrm>
          <a:prstGeom prst="rect">
            <a:avLst/>
          </a:prstGeom>
          <a:noFill/>
          <a:ln w="9525">
            <a:noFill/>
            <a:miter lim="800000"/>
            <a:headEnd/>
            <a:tailEnd/>
          </a:ln>
          <a:effectLst>
            <a:softEdge rad="63500"/>
          </a:effectLst>
          <a:scene3d>
            <a:camera prst="isometricOffAxis1Right"/>
            <a:lightRig rig="threePt" dir="t"/>
          </a:scene3d>
        </p:spPr>
      </p:pic>
      <p:grpSp>
        <p:nvGrpSpPr>
          <p:cNvPr id="23" name="Group 22"/>
          <p:cNvGrpSpPr/>
          <p:nvPr/>
        </p:nvGrpSpPr>
        <p:grpSpPr>
          <a:xfrm>
            <a:off x="5105400" y="3276600"/>
            <a:ext cx="3505200" cy="1524000"/>
            <a:chOff x="5486400" y="1905000"/>
            <a:chExt cx="3345366" cy="2057400"/>
          </a:xfrm>
        </p:grpSpPr>
        <p:sp>
          <p:nvSpPr>
            <p:cNvPr id="24" name="Rounded Rectangle 23"/>
            <p:cNvSpPr/>
            <p:nvPr/>
          </p:nvSpPr>
          <p:spPr>
            <a:xfrm>
              <a:off x="5486400" y="1905000"/>
              <a:ext cx="3276600" cy="2057400"/>
            </a:xfrm>
            <a:prstGeom prst="roundRect">
              <a:avLst>
                <a:gd name="adj" fmla="val 14814"/>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dirty="0">
                <a:solidFill>
                  <a:schemeClr val="accent4">
                    <a:lumMod val="50000"/>
                  </a:schemeClr>
                </a:solidFill>
              </a:endParaRPr>
            </a:p>
          </p:txBody>
        </p:sp>
        <p:sp>
          <p:nvSpPr>
            <p:cNvPr id="25" name="TextBox 24"/>
            <p:cNvSpPr txBox="1">
              <a:spLocks noChangeArrowheads="1"/>
            </p:cNvSpPr>
            <p:nvPr/>
          </p:nvSpPr>
          <p:spPr bwMode="auto">
            <a:xfrm flipH="1">
              <a:off x="5570034" y="1981199"/>
              <a:ext cx="3261732" cy="1786643"/>
            </a:xfrm>
            <a:prstGeom prst="rect">
              <a:avLst/>
            </a:prstGeom>
            <a:noFill/>
            <a:ln w="9525">
              <a:noFill/>
              <a:miter lim="800000"/>
              <a:headEnd/>
              <a:tailEnd/>
            </a:ln>
          </p:spPr>
          <p:txBody>
            <a:bodyPr wrap="square">
              <a:spAutoFit/>
            </a:bodyPr>
            <a:lstStyle/>
            <a:p>
              <a:r>
                <a:rPr lang="en-US" sz="2000" dirty="0">
                  <a:latin typeface="Calibri" pitchFamily="34" charset="0"/>
                </a:rPr>
                <a:t>You can also choose from a variety of other </a:t>
              </a:r>
              <a:r>
                <a:rPr lang="en-US" sz="2000">
                  <a:latin typeface="Calibri" pitchFamily="34" charset="0"/>
                </a:rPr>
                <a:t>colors that include pink</a:t>
              </a:r>
              <a:r>
                <a:rPr lang="en-US" sz="2000" dirty="0">
                  <a:latin typeface="Calibri" pitchFamily="34" charset="0"/>
                </a:rPr>
                <a:t>, orange, yellow,  purple, brown, white, and gray.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0" presetClass="entr" presetSubtype="0" decel="10000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strVal val="#ppt_w+.3"/>
                                          </p:val>
                                        </p:tav>
                                        <p:tav tm="100000">
                                          <p:val>
                                            <p:strVal val="#ppt_w"/>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animEffect transition="in" filter="fade">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wipe(up)">
                                      <p:cBhvr>
                                        <p:cTn id="22" dur="500"/>
                                        <p:tgtEl>
                                          <p:spTgt spid="10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wipe(down)">
                                      <p:cBhvr>
                                        <p:cTn id="27" dur="500"/>
                                        <p:tgtEl>
                                          <p:spTgt spid="10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wipe(up)">
                                      <p:cBhvr>
                                        <p:cTn id="32" dur="500"/>
                                        <p:tgtEl>
                                          <p:spTgt spid="1026"/>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randombar(horizontal)">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latin typeface="Calibri" pitchFamily="34" charset="0"/>
              </a:rPr>
              <a:t>Exploring the Graphics Window</a:t>
            </a:r>
          </a:p>
        </p:txBody>
      </p:sp>
      <p:grpSp>
        <p:nvGrpSpPr>
          <p:cNvPr id="23555" name="Group 15"/>
          <p:cNvGrpSpPr>
            <a:grpSpLocks/>
          </p:cNvGrpSpPr>
          <p:nvPr/>
        </p:nvGrpSpPr>
        <p:grpSpPr bwMode="auto">
          <a:xfrm>
            <a:off x="228600" y="762000"/>
            <a:ext cx="8686800" cy="838200"/>
            <a:chOff x="228600" y="838200"/>
            <a:chExt cx="8686800" cy="990600"/>
          </a:xfrm>
        </p:grpSpPr>
        <p:sp>
          <p:nvSpPr>
            <p:cNvPr id="4" name="Rounded Rectangle 3"/>
            <p:cNvSpPr/>
            <p:nvPr/>
          </p:nvSpPr>
          <p:spPr>
            <a:xfrm>
              <a:off x="228600" y="838200"/>
              <a:ext cx="8686800" cy="9906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23561" name="TextBox 4"/>
            <p:cNvSpPr txBox="1">
              <a:spLocks noChangeArrowheads="1"/>
            </p:cNvSpPr>
            <p:nvPr/>
          </p:nvSpPr>
          <p:spPr bwMode="auto">
            <a:xfrm>
              <a:off x="381000" y="928255"/>
              <a:ext cx="8534400" cy="836593"/>
            </a:xfrm>
            <a:prstGeom prst="rect">
              <a:avLst/>
            </a:prstGeom>
            <a:noFill/>
            <a:ln w="9525">
              <a:noFill/>
              <a:miter lim="800000"/>
              <a:headEnd/>
              <a:tailEnd/>
            </a:ln>
          </p:spPr>
          <p:txBody>
            <a:bodyPr>
              <a:spAutoFit/>
            </a:bodyPr>
            <a:lstStyle/>
            <a:p>
              <a:r>
                <a:rPr lang="en-US" sz="2000">
                  <a:latin typeface="Calibri" pitchFamily="34" charset="0"/>
                </a:rPr>
                <a:t>Let’s look at an </a:t>
              </a:r>
              <a:r>
                <a:rPr lang="en-US" sz="2000" dirty="0">
                  <a:latin typeface="Calibri" pitchFamily="34" charset="0"/>
                </a:rPr>
                <a:t>example that </a:t>
              </a:r>
              <a:r>
                <a:rPr lang="en-US" sz="2000">
                  <a:latin typeface="Calibri" pitchFamily="34" charset="0"/>
                </a:rPr>
                <a:t>explores more </a:t>
              </a:r>
              <a:r>
                <a:rPr lang="en-US" sz="2000" dirty="0">
                  <a:latin typeface="Calibri" pitchFamily="34" charset="0"/>
                </a:rPr>
                <a:t>properties and operations of the </a:t>
              </a:r>
              <a:r>
                <a:rPr lang="en-US" sz="2000" b="1" dirty="0">
                  <a:latin typeface="Calibri" pitchFamily="34" charset="0"/>
                </a:rPr>
                <a:t>GraphicsWindow</a:t>
              </a:r>
              <a:r>
                <a:rPr lang="en-US" sz="2000" dirty="0">
                  <a:latin typeface="Calibri" pitchFamily="34" charset="0"/>
                </a:rPr>
                <a:t> object.</a:t>
              </a:r>
              <a:endParaRPr lang="en-US" dirty="0">
                <a:latin typeface="Calibri" pitchFamily="34" charset="0"/>
              </a:endParaRPr>
            </a:p>
          </p:txBody>
        </p:sp>
      </p:grpSp>
      <p:grpSp>
        <p:nvGrpSpPr>
          <p:cNvPr id="13" name="Group 12"/>
          <p:cNvGrpSpPr/>
          <p:nvPr/>
        </p:nvGrpSpPr>
        <p:grpSpPr>
          <a:xfrm>
            <a:off x="474784" y="1758950"/>
            <a:ext cx="8135816" cy="2584450"/>
            <a:chOff x="228600" y="2286000"/>
            <a:chExt cx="7315200" cy="1981200"/>
          </a:xfrm>
        </p:grpSpPr>
        <p:sp>
          <p:nvSpPr>
            <p:cNvPr id="12" name="Rounded Rectangle 11"/>
            <p:cNvSpPr/>
            <p:nvPr/>
          </p:nvSpPr>
          <p:spPr bwMode="auto">
            <a:xfrm>
              <a:off x="228600" y="2286000"/>
              <a:ext cx="7315200" cy="1981200"/>
            </a:xfrm>
            <a:prstGeom prst="roundRect">
              <a:avLst>
                <a:gd name="adj" fmla="val 18715"/>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6146" name="Picture 2" descr="C:\Documents and Settings\priya.suri\My Documents\My Pictures\Read a Line of Text.PNG"/>
            <p:cNvPicPr>
              <a:picLocks noChangeAspect="1" noChangeArrowheads="1"/>
            </p:cNvPicPr>
            <p:nvPr/>
          </p:nvPicPr>
          <p:blipFill>
            <a:blip r:embed="rId3" cstate="print"/>
            <a:stretch>
              <a:fillRect/>
            </a:stretch>
          </p:blipFill>
          <p:spPr bwMode="auto">
            <a:xfrm>
              <a:off x="281304" y="2455429"/>
              <a:ext cx="7193982" cy="1705361"/>
            </a:xfrm>
            <a:prstGeom prst="rect">
              <a:avLst/>
            </a:prstGeom>
            <a:ln>
              <a:noFill/>
            </a:ln>
            <a:effectLst>
              <a:softEdge rad="112500"/>
            </a:effectLst>
          </p:spPr>
        </p:pic>
      </p:grpSp>
      <p:grpSp>
        <p:nvGrpSpPr>
          <p:cNvPr id="17" name="Group 16"/>
          <p:cNvGrpSpPr/>
          <p:nvPr/>
        </p:nvGrpSpPr>
        <p:grpSpPr>
          <a:xfrm>
            <a:off x="5646234" y="4267200"/>
            <a:ext cx="3345366" cy="2057400"/>
            <a:chOff x="5486400" y="1905000"/>
            <a:chExt cx="3345366" cy="2057400"/>
          </a:xfrm>
        </p:grpSpPr>
        <p:sp>
          <p:nvSpPr>
            <p:cNvPr id="15" name="Rounded Rectangle 14"/>
            <p:cNvSpPr/>
            <p:nvPr/>
          </p:nvSpPr>
          <p:spPr>
            <a:xfrm>
              <a:off x="5486400" y="1905000"/>
              <a:ext cx="3276600" cy="2057400"/>
            </a:xfrm>
            <a:prstGeom prst="roundRect">
              <a:avLst>
                <a:gd name="adj" fmla="val 14814"/>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dirty="0">
                <a:solidFill>
                  <a:schemeClr val="accent4">
                    <a:lumMod val="50000"/>
                  </a:schemeClr>
                </a:solidFill>
              </a:endParaRPr>
            </a:p>
          </p:txBody>
        </p:sp>
        <p:sp>
          <p:nvSpPr>
            <p:cNvPr id="16" name="TextBox 15"/>
            <p:cNvSpPr txBox="1">
              <a:spLocks noChangeArrowheads="1"/>
            </p:cNvSpPr>
            <p:nvPr/>
          </p:nvSpPr>
          <p:spPr bwMode="auto">
            <a:xfrm flipH="1">
              <a:off x="5570034" y="1981200"/>
              <a:ext cx="3261732" cy="1938992"/>
            </a:xfrm>
            <a:prstGeom prst="rect">
              <a:avLst/>
            </a:prstGeom>
            <a:noFill/>
            <a:ln w="9525">
              <a:noFill/>
              <a:miter lim="800000"/>
              <a:headEnd/>
              <a:tailEnd/>
            </a:ln>
          </p:spPr>
          <p:txBody>
            <a:bodyPr wrap="square">
              <a:spAutoFit/>
            </a:bodyPr>
            <a:lstStyle/>
            <a:p>
              <a:r>
                <a:rPr lang="en-US" sz="2000">
                  <a:latin typeface="Calibri" pitchFamily="34" charset="0"/>
                </a:rPr>
                <a:t>This </a:t>
              </a:r>
              <a:r>
                <a:rPr lang="en-US" sz="2000" dirty="0">
                  <a:latin typeface="Calibri" pitchFamily="34" charset="0"/>
                </a:rPr>
                <a:t>example displays </a:t>
              </a:r>
              <a:r>
                <a:rPr lang="en-US" sz="2000">
                  <a:latin typeface="Calibri" pitchFamily="34" charset="0"/>
                </a:rPr>
                <a:t>a message box, which contains text and an OK button, and a graphics window, which contains a design like a barcode with random colors.</a:t>
              </a:r>
              <a:endParaRPr lang="en-US" sz="2000" dirty="0">
                <a:latin typeface="Calibri" pitchFamily="34" charset="0"/>
              </a:endParaRPr>
            </a:p>
          </p:txBody>
        </p:sp>
      </p:grpSp>
      <p:pic>
        <p:nvPicPr>
          <p:cNvPr id="14" name="Picture 3" descr="C:\Documents and Settings\priya.suri\My Documents\My Pictures\The Pause and Clear Operations-Output 1.PNG"/>
          <p:cNvPicPr>
            <a:picLocks noChangeAspect="1" noChangeArrowheads="1"/>
          </p:cNvPicPr>
          <p:nvPr/>
        </p:nvPicPr>
        <p:blipFill>
          <a:blip r:embed="rId4" cstate="print"/>
          <a:stretch>
            <a:fillRect/>
          </a:stretch>
        </p:blipFill>
        <p:spPr bwMode="auto">
          <a:xfrm>
            <a:off x="228600" y="5253383"/>
            <a:ext cx="2590800" cy="995017"/>
          </a:xfrm>
          <a:prstGeom prst="rect">
            <a:avLst/>
          </a:prstGeom>
          <a:ln>
            <a:noFill/>
          </a:ln>
          <a:effectLst>
            <a:outerShdw blurRad="190500" algn="tl" rotWithShape="0">
              <a:srgbClr val="000000">
                <a:alpha val="70000"/>
              </a:srgbClr>
            </a:outerShdw>
          </a:effectLst>
        </p:spPr>
      </p:pic>
      <p:pic>
        <p:nvPicPr>
          <p:cNvPr id="18" name="Picture 4" descr="C:\Documents and Settings\priya.suri\My Documents\My Pictures\The Pause and Clear Operations-Output 2.PNG"/>
          <p:cNvPicPr>
            <a:picLocks noChangeAspect="1" noChangeArrowheads="1"/>
          </p:cNvPicPr>
          <p:nvPr/>
        </p:nvPicPr>
        <p:blipFill>
          <a:blip r:embed="rId5" cstate="print"/>
          <a:stretch>
            <a:fillRect/>
          </a:stretch>
        </p:blipFill>
        <p:spPr bwMode="auto">
          <a:xfrm>
            <a:off x="2971800" y="4724400"/>
            <a:ext cx="2162256" cy="1524000"/>
          </a:xfrm>
          <a:prstGeom prst="rect">
            <a:avLst/>
          </a:prstGeom>
          <a:ln>
            <a:noFill/>
          </a:ln>
          <a:effectLst>
            <a:outerShdw blurRad="190500" algn="tl" rotWithShape="0">
              <a:srgbClr val="000000">
                <a:alpha val="70000"/>
              </a:srgbClr>
            </a:outerShdw>
          </a:effectLst>
        </p:spPr>
      </p:pic>
      <p:sp>
        <p:nvSpPr>
          <p:cNvPr id="19" name="Chevron 18"/>
          <p:cNvSpPr/>
          <p:nvPr/>
        </p:nvSpPr>
        <p:spPr>
          <a:xfrm rot="5400000">
            <a:off x="449580" y="4579620"/>
            <a:ext cx="533400" cy="21336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2" presetClass="entr" presetSubtype="0" fill="hold" nodeType="clickEffect">
                                  <p:stCondLst>
                                    <p:cond delay="0"/>
                                  </p:stCondLst>
                                  <p:childTnLst>
                                    <p:set>
                                      <p:cBhvr>
                                        <p:cTn id="14" dur="1" fill="hold">
                                          <p:stCondLst>
                                            <p:cond delay="0"/>
                                          </p:stCondLst>
                                        </p:cTn>
                                        <p:tgtEl>
                                          <p:spTgt spid="23555"/>
                                        </p:tgtEl>
                                        <p:attrNameLst>
                                          <p:attrName>style.visibility</p:attrName>
                                        </p:attrNameLst>
                                      </p:cBhvr>
                                      <p:to>
                                        <p:strVal val="visible"/>
                                      </p:to>
                                    </p:set>
                                    <p:animScale>
                                      <p:cBhvr>
                                        <p:cTn id="15" dur="1000" decel="50000" fill="hold">
                                          <p:stCondLst>
                                            <p:cond delay="0"/>
                                          </p:stCondLst>
                                        </p:cTn>
                                        <p:tgtEl>
                                          <p:spTgt spid="235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 dur="1000" decel="50000" fill="hold">
                                          <p:stCondLst>
                                            <p:cond delay="0"/>
                                          </p:stCondLst>
                                        </p:cTn>
                                        <p:tgtEl>
                                          <p:spTgt spid="23555"/>
                                        </p:tgtEl>
                                        <p:attrNameLst>
                                          <p:attrName>ppt_x</p:attrName>
                                          <p:attrName>ppt_y</p:attrName>
                                        </p:attrNameLst>
                                      </p:cBhvr>
                                    </p:animMotion>
                                    <p:animEffect transition="in" filter="fade">
                                      <p:cBhvr>
                                        <p:cTn id="17" dur="1000"/>
                                        <p:tgtEl>
                                          <p:spTgt spid="235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dissolv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randombar(horizontal)">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8629ea4-a866-42fd-804a-43f6537a1b0a"/>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542DD046B56540BB74F97BEF9166AE" ma:contentTypeVersion="" ma:contentTypeDescription="Create a new document." ma:contentTypeScope="" ma:versionID="616d17287763bc3e07210a391a11c765">
  <xsd:schema xmlns:xsd="http://www.w3.org/2001/XMLSchema" xmlns:xs="http://www.w3.org/2001/XMLSchema" xmlns:p="http://schemas.microsoft.com/office/2006/metadata/properties" xmlns:ns2="68629ea4-a866-42fd-804a-43f6537a1b0a" xmlns:ns3="ccac8663-750f-4dbf-8c6e-c3b098bb35f3" targetNamespace="http://schemas.microsoft.com/office/2006/metadata/properties" ma:root="true" ma:fieldsID="8b9373f2367b64423151850a128ac201" ns2:_="" ns3:_="">
    <xsd:import namespace="68629ea4-a866-42fd-804a-43f6537a1b0a"/>
    <xsd:import namespace="ccac8663-750f-4dbf-8c6e-c3b098bb35f3"/>
    <xsd:element name="properties">
      <xsd:complexType>
        <xsd:sequence>
          <xsd:element name="documentManagement">
            <xsd:complexType>
              <xsd:all>
                <xsd:element ref="ns2:TaxCatchAll" minOccurs="0"/>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629ea4-a866-42fd-804a-43f6537a1b0a"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2f13550b-4726-4405-b7da-934369f50f0f}" ma:internalName="TaxCatchAll" ma:showField="CatchAllData" ma:web="68629ea4-a866-42fd-804a-43f6537a1b0a">
      <xsd:complexType>
        <xsd:complexContent>
          <xsd:extension base="dms:MultiChoiceLookup">
            <xsd:sequence>
              <xsd:element name="Value" type="dms:Lookup" maxOccurs="unbounded" minOccurs="0" nillable="true"/>
            </xsd:sequence>
          </xsd:extension>
        </xsd:complexContent>
      </xsd:complexType>
    </xsd:element>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description=""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ccac8663-750f-4dbf-8c6e-c3b098bb35f3"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F10432-ED23-4CFA-8542-27B4D06624DB}">
  <ds:schemaRefs>
    <ds:schemaRef ds:uri="http://schemas.microsoft.com/office/2006/metadata/properties"/>
    <ds:schemaRef ds:uri="http://schemas.microsoft.com/office/infopath/2007/PartnerControls"/>
    <ds:schemaRef ds:uri="68629ea4-a866-42fd-804a-43f6537a1b0a"/>
  </ds:schemaRefs>
</ds:datastoreItem>
</file>

<file path=customXml/itemProps2.xml><?xml version="1.0" encoding="utf-8"?>
<ds:datastoreItem xmlns:ds="http://schemas.openxmlformats.org/officeDocument/2006/customXml" ds:itemID="{55DF9A41-F57E-450C-995A-907A7985F3D5}"/>
</file>

<file path=customXml/itemProps3.xml><?xml version="1.0" encoding="utf-8"?>
<ds:datastoreItem xmlns:ds="http://schemas.openxmlformats.org/officeDocument/2006/customXml" ds:itemID="{D128DF95-4FF0-425D-A339-FD24C4B73A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1891</Words>
  <Application>Microsoft Office PowerPoint</Application>
  <PresentationFormat>On-screen Show (4:3)</PresentationFormat>
  <Paragraphs>197</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  Introducing the Graphics Window  </vt:lpstr>
      <vt:lpstr>Properties of the Graphics Window</vt:lpstr>
      <vt:lpstr>PowerPoint Presentation</vt:lpstr>
      <vt:lpstr>Operations on the Graphics Window</vt:lpstr>
      <vt:lpstr>Exploring the Graphics Window</vt:lpstr>
      <vt:lpstr>Using Colors in the Graphics Window</vt:lpstr>
      <vt:lpstr>Exploring the Graphics Window</vt:lpstr>
      <vt:lpstr>Exploring the Graphics Window</vt:lpstr>
      <vt:lpstr>Let’s Summarize…</vt:lpstr>
      <vt:lpstr>Show What You Know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cp:revision>
  <dcterms:created xsi:type="dcterms:W3CDTF">2011-01-27T18:37:52Z</dcterms:created>
  <dcterms:modified xsi:type="dcterms:W3CDTF">2016-06-20T08:51:36Z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0x0101004E542DD046B56540BB74F97BEF9166AE</vt:lpwstr>
  </property>
</Properties>
</file>