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4"/>
  </p:sldMasterIdLst>
  <p:notesMasterIdLst>
    <p:notesMasterId r:id="rId48"/>
  </p:notesMasterIdLst>
  <p:sldIdLst>
    <p:sldId id="278" r:id="rId5"/>
    <p:sldId id="256" r:id="rId6"/>
    <p:sldId id="257" r:id="rId7"/>
    <p:sldId id="262" r:id="rId8"/>
    <p:sldId id="265" r:id="rId9"/>
    <p:sldId id="275" r:id="rId10"/>
    <p:sldId id="276" r:id="rId11"/>
    <p:sldId id="292" r:id="rId12"/>
    <p:sldId id="258" r:id="rId13"/>
    <p:sldId id="277" r:id="rId14"/>
    <p:sldId id="273" r:id="rId15"/>
    <p:sldId id="274" r:id="rId16"/>
    <p:sldId id="279" r:id="rId17"/>
    <p:sldId id="280" r:id="rId18"/>
    <p:sldId id="281" r:id="rId19"/>
    <p:sldId id="282" r:id="rId20"/>
    <p:sldId id="306" r:id="rId21"/>
    <p:sldId id="283" r:id="rId22"/>
    <p:sldId id="293" r:id="rId23"/>
    <p:sldId id="284" r:id="rId24"/>
    <p:sldId id="285" r:id="rId25"/>
    <p:sldId id="307" r:id="rId26"/>
    <p:sldId id="286" r:id="rId27"/>
    <p:sldId id="308" r:id="rId28"/>
    <p:sldId id="287" r:id="rId29"/>
    <p:sldId id="288" r:id="rId30"/>
    <p:sldId id="309" r:id="rId31"/>
    <p:sldId id="289" r:id="rId32"/>
    <p:sldId id="290" r:id="rId33"/>
    <p:sldId id="291"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10"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33"/>
    <a:srgbClr val="B4A4C8"/>
    <a:srgbClr val="FFD597"/>
    <a:srgbClr val="FFE2B7"/>
    <a:srgbClr val="FFBD5D"/>
    <a:srgbClr val="E0A928"/>
    <a:srgbClr val="FFF0D9"/>
    <a:srgbClr val="CCB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2" autoAdjust="0"/>
  </p:normalViewPr>
  <p:slideViewPr>
    <p:cSldViewPr>
      <p:cViewPr varScale="1">
        <p:scale>
          <a:sx n="59" d="100"/>
          <a:sy n="59" d="100"/>
        </p:scale>
        <p:origin x="17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E0F6C8B-71CF-48D2-B377-D3EAA4821AA5}" type="datetimeFigureOut">
              <a:rPr lang="en-US"/>
              <a:pPr>
                <a:defRPr/>
              </a:pPr>
              <a:t>2/12/2019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4B204FE-5EB2-4A02-8B16-85316B6DEC1E}" type="slidenum">
              <a:rPr lang="en-US"/>
              <a:pPr>
                <a:defRPr/>
              </a:pPr>
              <a:t>‹#›</a:t>
            </a:fld>
            <a:endParaRPr lang="en-US"/>
          </a:p>
        </p:txBody>
      </p:sp>
    </p:spTree>
    <p:extLst>
      <p:ext uri="{BB962C8B-B14F-4D97-AF65-F5344CB8AC3E}">
        <p14:creationId xmlns:p14="http://schemas.microsoft.com/office/powerpoint/2010/main" val="12614610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Answers:</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 </a:t>
            </a:r>
            <a:r>
              <a:rPr lang="en-US" sz="1200" kern="1200" smtClean="0">
                <a:solidFill>
                  <a:schemeClr val="tx1"/>
                </a:solidFill>
                <a:latin typeface="+mn-lt"/>
                <a:ea typeface="+mn-ea"/>
                <a:cs typeface="+mn-cs"/>
              </a:rPr>
              <a:t>programming language.</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smtClean="0">
                <a:solidFill>
                  <a:schemeClr val="tx1"/>
                </a:solidFill>
                <a:latin typeface="+mn-lt"/>
                <a:ea typeface="+mn-ea"/>
                <a:cs typeface="+mn-cs"/>
              </a:rPr>
              <a:t>IntelliSense.</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By </a:t>
            </a:r>
            <a:r>
              <a:rPr lang="en-US" sz="1200" kern="1200" smtClean="0">
                <a:solidFill>
                  <a:schemeClr val="tx1"/>
                </a:solidFill>
                <a:latin typeface="+mn-lt"/>
                <a:ea typeface="+mn-ea"/>
                <a:cs typeface="+mn-cs"/>
              </a:rPr>
              <a:t>clicking </a:t>
            </a:r>
            <a:r>
              <a:rPr lang="en-US" sz="1200" b="1" kern="1200" smtClean="0">
                <a:solidFill>
                  <a:schemeClr val="tx1"/>
                </a:solidFill>
                <a:latin typeface="+mn-lt"/>
                <a:ea typeface="+mn-ea"/>
                <a:cs typeface="+mn-cs"/>
              </a:rPr>
              <a:t>Run</a:t>
            </a:r>
            <a:r>
              <a:rPr lang="en-US"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on </a:t>
            </a:r>
            <a:r>
              <a:rPr lang="en-US" sz="1200" kern="1200" smtClean="0">
                <a:solidFill>
                  <a:schemeClr val="tx1"/>
                </a:solidFill>
                <a:latin typeface="+mn-lt"/>
                <a:ea typeface="+mn-ea"/>
                <a:cs typeface="+mn-cs"/>
              </a:rPr>
              <a:t>the Toolbar or by pressing </a:t>
            </a:r>
            <a:r>
              <a:rPr lang="en-US" sz="1200" b="1" kern="1200" smtClean="0">
                <a:solidFill>
                  <a:schemeClr val="tx1"/>
                </a:solidFill>
                <a:latin typeface="+mn-lt"/>
                <a:ea typeface="+mn-ea"/>
                <a:cs typeface="+mn-cs"/>
              </a:rPr>
              <a:t>F5</a:t>
            </a:r>
            <a:r>
              <a:rPr lang="en-US" sz="1200" kern="1200" baseline="0" smtClean="0">
                <a:solidFill>
                  <a:schemeClr val="tx1"/>
                </a:solidFill>
                <a:latin typeface="+mn-lt"/>
                <a:ea typeface="+mn-ea"/>
                <a:cs typeface="+mn-cs"/>
              </a:rPr>
              <a:t> on the keyboard</a:t>
            </a:r>
            <a:r>
              <a:rPr lang="en-US" sz="1200" kern="120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One ore more statements</a:t>
            </a:r>
            <a:r>
              <a:rPr lang="en-US" baseline="0" dirty="0" smtClean="0"/>
              <a:t> </a:t>
            </a:r>
            <a:r>
              <a:rPr lang="en-US" dirty="0" smtClean="0"/>
              <a:t>make up a program</a:t>
            </a:r>
            <a:r>
              <a:rPr lang="en-US" baseline="0" dirty="0" smtClean="0"/>
              <a:t> in </a:t>
            </a:r>
            <a:r>
              <a:rPr lang="en-US" dirty="0" smtClean="0"/>
              <a:t>Small Basic. The computer runs a program by reading and understanding each statement line by line.</a:t>
            </a:r>
          </a:p>
          <a:p>
            <a:pPr>
              <a:spcBef>
                <a:spcPct val="0"/>
              </a:spcBef>
            </a:pPr>
            <a:endParaRPr lang="en-US" dirty="0" smtClean="0"/>
          </a:p>
          <a:p>
            <a:pPr>
              <a:spcBef>
                <a:spcPct val="0"/>
              </a:spcBef>
            </a:pPr>
            <a:r>
              <a:rPr lang="en-US" dirty="0" smtClean="0"/>
              <a:t>For example, this screen displays the statement: </a:t>
            </a:r>
            <a:r>
              <a:rPr lang="en-US" b="1" dirty="0" err="1" smtClean="0"/>
              <a:t>TextWindow.WriteLine</a:t>
            </a:r>
            <a:r>
              <a:rPr lang="en-US" b="1" dirty="0" smtClean="0"/>
              <a:t>(</a:t>
            </a:r>
            <a:r>
              <a:rPr lang="en-US" sz="1200" b="1" dirty="0" smtClean="0"/>
              <a:t>"</a:t>
            </a:r>
            <a:r>
              <a:rPr lang="en-US" b="1" dirty="0" smtClean="0"/>
              <a:t>Hi, Everyone</a:t>
            </a:r>
            <a:r>
              <a:rPr lang="en-US" sz="1200" b="1" dirty="0" smtClean="0"/>
              <a:t>"</a:t>
            </a:r>
            <a:r>
              <a:rPr lang="en-US" b="1" dirty="0" smtClean="0"/>
              <a:t>)</a:t>
            </a:r>
          </a:p>
          <a:p>
            <a:pPr>
              <a:spcBef>
                <a:spcPct val="0"/>
              </a:spcBef>
            </a:pPr>
            <a:endParaRPr lang="en-US" b="1" dirty="0" smtClean="0"/>
          </a:p>
          <a:p>
            <a:pPr eaLnBrk="1" hangingPunct="1"/>
            <a:r>
              <a:rPr lang="en-US" dirty="0" smtClean="0"/>
              <a:t>This statement tells the computer to write the line of text, </a:t>
            </a:r>
            <a:r>
              <a:rPr lang="en-US" b="1" dirty="0" smtClean="0"/>
              <a:t>Hi, Everyone</a:t>
            </a:r>
            <a:r>
              <a:rPr lang="en-US" dirty="0" smtClean="0"/>
              <a:t>, in the text window.</a:t>
            </a:r>
            <a:endParaRPr lang="en-US" b="1"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Let’s see how you can show or hide the text window.</a:t>
            </a:r>
          </a:p>
          <a:p>
            <a:pPr eaLnBrk="1" hangingPunct="1"/>
            <a:endParaRPr lang="en-US" dirty="0" smtClean="0"/>
          </a:p>
          <a:p>
            <a:pPr eaLnBrk="1" hangingPunct="1"/>
            <a:r>
              <a:rPr lang="en-US" dirty="0" smtClean="0"/>
              <a:t>First, </a:t>
            </a:r>
            <a:r>
              <a:rPr lang="en-US" smtClean="0"/>
              <a:t>type </a:t>
            </a:r>
            <a:r>
              <a:rPr lang="en-US" b="1" smtClean="0"/>
              <a:t>TextWindow.Show</a:t>
            </a:r>
            <a:r>
              <a:rPr lang="en-US" b="1" dirty="0" smtClean="0"/>
              <a:t>()</a:t>
            </a:r>
            <a:r>
              <a:rPr lang="en-US" dirty="0" smtClean="0"/>
              <a:t> in </a:t>
            </a:r>
            <a:r>
              <a:rPr lang="en-US" smtClean="0"/>
              <a:t>the Editor, </a:t>
            </a:r>
            <a:r>
              <a:rPr lang="en-US" dirty="0" smtClean="0"/>
              <a:t>and then </a:t>
            </a:r>
            <a:r>
              <a:rPr lang="en-US" smtClean="0"/>
              <a:t>click </a:t>
            </a:r>
            <a:r>
              <a:rPr lang="en-US" b="1" smtClean="0"/>
              <a:t>Run</a:t>
            </a:r>
            <a:r>
              <a:rPr lang="en-US" smtClean="0"/>
              <a:t> </a:t>
            </a:r>
            <a:r>
              <a:rPr lang="en-US" dirty="0" smtClean="0"/>
              <a:t>on </a:t>
            </a:r>
            <a:r>
              <a:rPr lang="en-US" smtClean="0"/>
              <a:t>the Toolbar</a:t>
            </a:r>
            <a:r>
              <a:rPr lang="en-US" dirty="0" smtClean="0"/>
              <a:t>. </a:t>
            </a:r>
            <a:r>
              <a:rPr lang="en-US" smtClean="0"/>
              <a:t>The result </a:t>
            </a:r>
            <a:r>
              <a:rPr lang="en-US" dirty="0" smtClean="0"/>
              <a:t>of your program </a:t>
            </a:r>
            <a:r>
              <a:rPr lang="en-US" smtClean="0"/>
              <a:t>is that the </a:t>
            </a:r>
            <a:r>
              <a:rPr lang="en-US" dirty="0" smtClean="0"/>
              <a:t>text </a:t>
            </a:r>
            <a:r>
              <a:rPr lang="en-US" smtClean="0"/>
              <a:t>window appears.</a:t>
            </a:r>
            <a:endParaRPr lang="en-US" dirty="0" smtClean="0"/>
          </a:p>
          <a:p>
            <a:pPr eaLnBrk="1" hangingPunct="1"/>
            <a:endParaRPr lang="en-US" dirty="0" smtClean="0"/>
          </a:p>
          <a:p>
            <a:pPr eaLnBrk="1" hangingPunct="1"/>
            <a:r>
              <a:rPr lang="en-US" dirty="0" smtClean="0"/>
              <a:t>Similarly</a:t>
            </a:r>
            <a:r>
              <a:rPr lang="en-US" smtClean="0"/>
              <a:t>, you can </a:t>
            </a:r>
            <a:r>
              <a:rPr lang="en-US" dirty="0" smtClean="0"/>
              <a:t>hide the </a:t>
            </a:r>
            <a:r>
              <a:rPr lang="en-US" smtClean="0"/>
              <a:t>text window if you </a:t>
            </a:r>
            <a:r>
              <a:rPr lang="en-US" dirty="0" smtClean="0"/>
              <a:t>type the statement </a:t>
            </a:r>
            <a:r>
              <a:rPr lang="en-US" b="1" dirty="0" err="1" smtClean="0"/>
              <a:t>TextWindow.Hide</a:t>
            </a:r>
            <a:r>
              <a:rPr lang="en-US" b="1" dirty="0" smtClean="0"/>
              <a:t>()</a:t>
            </a:r>
            <a:r>
              <a:rPr lang="en-US" dirty="0" smtClean="0"/>
              <a:t> in </a:t>
            </a:r>
            <a:r>
              <a:rPr lang="en-US" smtClean="0"/>
              <a:t>the Editor </a:t>
            </a:r>
            <a:r>
              <a:rPr lang="en-US" dirty="0" smtClean="0"/>
              <a:t>and then </a:t>
            </a:r>
            <a:r>
              <a:rPr lang="en-US" smtClean="0"/>
              <a:t>click </a:t>
            </a:r>
            <a:r>
              <a:rPr lang="en-US" b="1" smtClean="0"/>
              <a:t>Run</a:t>
            </a:r>
            <a:r>
              <a:rPr lang="en-US" smtClean="0"/>
              <a:t> </a:t>
            </a:r>
            <a:r>
              <a:rPr lang="en-US" dirty="0" smtClean="0"/>
              <a:t>on </a:t>
            </a:r>
            <a:r>
              <a:rPr lang="en-US" smtClean="0"/>
              <a:t>the Toolbar</a:t>
            </a:r>
            <a:r>
              <a:rPr lang="en-US" dirty="0"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eaLnBrk="1" hangingPunct="1">
              <a:lnSpc>
                <a:spcPct val="90000"/>
              </a:lnSpc>
            </a:pPr>
            <a:r>
              <a:rPr lang="en-US" sz="1000" dirty="0" smtClean="0"/>
              <a:t>In the previous screen, we talked about an object called </a:t>
            </a:r>
            <a:r>
              <a:rPr lang="en-US" sz="1000" b="1" dirty="0" smtClean="0"/>
              <a:t>TextWindow</a:t>
            </a:r>
            <a:r>
              <a:rPr lang="en-US" sz="1000" dirty="0" smtClean="0"/>
              <a:t>. Small Basic contains many more objects. These objects have certain properties, operations, or events attached to them.</a:t>
            </a:r>
          </a:p>
          <a:p>
            <a:pPr eaLnBrk="1" hangingPunct="1">
              <a:lnSpc>
                <a:spcPct val="90000"/>
              </a:lnSpc>
            </a:pPr>
            <a:endParaRPr lang="en-US" sz="1000" dirty="0" smtClean="0"/>
          </a:p>
          <a:p>
            <a:pPr eaLnBrk="1" hangingPunct="1">
              <a:lnSpc>
                <a:spcPct val="90000"/>
              </a:lnSpc>
            </a:pPr>
            <a:r>
              <a:rPr lang="en-US" sz="1000" dirty="0" smtClean="0"/>
              <a:t>Let’s understand the properties and operations of a text window and how we can use them.</a:t>
            </a:r>
          </a:p>
          <a:p>
            <a:pPr eaLnBrk="1" hangingPunct="1">
              <a:lnSpc>
                <a:spcPct val="90000"/>
              </a:lnSpc>
            </a:pPr>
            <a:endParaRPr lang="en-US" sz="1000" dirty="0" smtClean="0"/>
          </a:p>
          <a:p>
            <a:pPr eaLnBrk="1" hangingPunct="1">
              <a:lnSpc>
                <a:spcPct val="90000"/>
              </a:lnSpc>
            </a:pPr>
            <a:r>
              <a:rPr lang="en-US" sz="1000" dirty="0" smtClean="0"/>
              <a:t>In the code that appears here, you set the background color of the </a:t>
            </a:r>
            <a:r>
              <a:rPr lang="en-US" sz="1000" b="1" dirty="0" smtClean="0"/>
              <a:t>TextWindow</a:t>
            </a:r>
            <a:r>
              <a:rPr lang="en-US" sz="1000" dirty="0" smtClean="0"/>
              <a:t> object to gray and the foreground color to red. Similarly, you specify a title for the text window, the position of the cursor in the text window, and the location where you want the window to appear on the screen.</a:t>
            </a:r>
          </a:p>
          <a:p>
            <a:pPr eaLnBrk="1" hangingPunct="1">
              <a:lnSpc>
                <a:spcPct val="90000"/>
              </a:lnSpc>
            </a:pPr>
            <a:endParaRPr lang="en-US" sz="1000" dirty="0" smtClean="0"/>
          </a:p>
          <a:p>
            <a:pPr eaLnBrk="1" hangingPunct="1">
              <a:lnSpc>
                <a:spcPct val="90000"/>
              </a:lnSpc>
            </a:pPr>
            <a:r>
              <a:rPr lang="en-US" sz="1000" dirty="0" smtClean="0"/>
              <a:t>To better understand this code, let’s check the output of your program after you run it!</a:t>
            </a:r>
          </a:p>
          <a:p>
            <a:pPr eaLnBrk="1" hangingPunct="1">
              <a:lnSpc>
                <a:spcPct val="90000"/>
              </a:lnSpc>
            </a:pPr>
            <a:endParaRPr lang="en-US" sz="1000" dirty="0" smtClean="0"/>
          </a:p>
          <a:p>
            <a:pPr eaLnBrk="1" hangingPunct="1">
              <a:lnSpc>
                <a:spcPct val="90000"/>
              </a:lnSpc>
              <a:spcBef>
                <a:spcPct val="0"/>
              </a:spcBef>
            </a:pPr>
            <a:r>
              <a:rPr lang="en-US" sz="1000" dirty="0" smtClean="0"/>
              <a:t>As you see in the output, the default text </a:t>
            </a:r>
            <a:r>
              <a:rPr lang="en-US" sz="1000" b="1" dirty="0" smtClean="0"/>
              <a:t>Press any key to continue…</a:t>
            </a:r>
            <a:r>
              <a:rPr lang="en-US" sz="1000" dirty="0" smtClean="0"/>
              <a:t> appears in red with a gray background. This is because you set the </a:t>
            </a:r>
            <a:r>
              <a:rPr lang="en-US" sz="1000" b="1" dirty="0" err="1" smtClean="0"/>
              <a:t>BackgroundColor</a:t>
            </a:r>
            <a:r>
              <a:rPr lang="en-US" sz="1000" dirty="0" smtClean="0"/>
              <a:t> property of the text window to </a:t>
            </a:r>
            <a:r>
              <a:rPr lang="en-US" sz="1000" b="1" dirty="0" smtClean="0"/>
              <a:t>Gray </a:t>
            </a:r>
            <a:r>
              <a:rPr lang="en-US" sz="1000" dirty="0" smtClean="0"/>
              <a:t>and the</a:t>
            </a:r>
            <a:r>
              <a:rPr lang="en-US" sz="1000" b="1" dirty="0" smtClean="0"/>
              <a:t> </a:t>
            </a:r>
            <a:r>
              <a:rPr lang="en-US" sz="1000" b="1" dirty="0" err="1" smtClean="0"/>
              <a:t>ForegroundColor</a:t>
            </a:r>
            <a:r>
              <a:rPr lang="en-US" sz="1000" b="1" dirty="0" smtClean="0"/>
              <a:t> </a:t>
            </a:r>
            <a:r>
              <a:rPr lang="en-US" sz="1000" dirty="0" smtClean="0"/>
              <a:t>property to </a:t>
            </a:r>
            <a:r>
              <a:rPr lang="en-US" sz="1000" b="1" dirty="0" smtClean="0"/>
              <a:t>Red</a:t>
            </a:r>
            <a:r>
              <a:rPr lang="en-US" sz="1000" dirty="0" smtClean="0"/>
              <a:t>.</a:t>
            </a:r>
          </a:p>
          <a:p>
            <a:pPr eaLnBrk="1" hangingPunct="1">
              <a:lnSpc>
                <a:spcPct val="90000"/>
              </a:lnSpc>
              <a:spcBef>
                <a:spcPct val="0"/>
              </a:spcBef>
            </a:pPr>
            <a:endParaRPr lang="en-US" sz="1000" dirty="0" smtClean="0"/>
          </a:p>
          <a:p>
            <a:pPr eaLnBrk="1" hangingPunct="1">
              <a:lnSpc>
                <a:spcPct val="90000"/>
              </a:lnSpc>
              <a:spcBef>
                <a:spcPct val="0"/>
              </a:spcBef>
            </a:pPr>
            <a:r>
              <a:rPr lang="en-US" sz="1000" dirty="0" smtClean="0"/>
              <a:t>Notice that the title of the text window is </a:t>
            </a:r>
            <a:r>
              <a:rPr lang="en-US" sz="1000" b="1" dirty="0" smtClean="0"/>
              <a:t>Fun with Small Basic Programming</a:t>
            </a:r>
            <a:r>
              <a:rPr lang="en-US" sz="1000" dirty="0" smtClean="0"/>
              <a:t>. You specified this title by using the </a:t>
            </a:r>
            <a:r>
              <a:rPr lang="en-US" sz="1000" b="1" dirty="0" smtClean="0"/>
              <a:t>Title</a:t>
            </a:r>
            <a:r>
              <a:rPr lang="en-US" sz="1000" i="1" dirty="0" smtClean="0"/>
              <a:t> </a:t>
            </a:r>
            <a:r>
              <a:rPr lang="en-US" sz="1000" dirty="0" smtClean="0"/>
              <a:t>property of the </a:t>
            </a:r>
            <a:r>
              <a:rPr lang="en-US" sz="1000" b="1" dirty="0" smtClean="0"/>
              <a:t>TextWindow </a:t>
            </a:r>
            <a:r>
              <a:rPr lang="en-US" sz="1000" dirty="0" smtClean="0"/>
              <a:t>object. </a:t>
            </a:r>
          </a:p>
          <a:p>
            <a:pPr eaLnBrk="1" hangingPunct="1">
              <a:lnSpc>
                <a:spcPct val="90000"/>
              </a:lnSpc>
              <a:spcBef>
                <a:spcPct val="0"/>
              </a:spcBef>
            </a:pPr>
            <a:endParaRPr lang="en-US" sz="1000" dirty="0" smtClean="0"/>
          </a:p>
          <a:p>
            <a:pPr eaLnBrk="1" hangingPunct="1">
              <a:lnSpc>
                <a:spcPct val="90000"/>
              </a:lnSpc>
              <a:spcBef>
                <a:spcPct val="0"/>
              </a:spcBef>
            </a:pPr>
            <a:r>
              <a:rPr lang="en-US" sz="1000" dirty="0" smtClean="0"/>
              <a:t>The </a:t>
            </a:r>
            <a:r>
              <a:rPr lang="en-US" sz="1000" b="1" dirty="0" err="1" smtClean="0"/>
              <a:t>CursorTop</a:t>
            </a:r>
            <a:r>
              <a:rPr lang="en-US" sz="1000" b="1" dirty="0" smtClean="0"/>
              <a:t> </a:t>
            </a:r>
            <a:r>
              <a:rPr lang="en-US" sz="1000" dirty="0" smtClean="0"/>
              <a:t>property indicates the row position of the cursor in the text window, and the </a:t>
            </a:r>
            <a:r>
              <a:rPr lang="en-US" sz="1000" b="1" dirty="0" err="1" smtClean="0"/>
              <a:t>CursorLeft</a:t>
            </a:r>
            <a:r>
              <a:rPr lang="en-US" sz="1000" b="1" dirty="0" smtClean="0"/>
              <a:t> </a:t>
            </a:r>
            <a:r>
              <a:rPr lang="en-US" sz="1000" dirty="0" smtClean="0"/>
              <a:t>property indicates the column position of the cursor. You had set these values by using the </a:t>
            </a:r>
            <a:r>
              <a:rPr lang="en-US" sz="1000" b="1" dirty="0" err="1" smtClean="0"/>
              <a:t>CursorTop</a:t>
            </a:r>
            <a:r>
              <a:rPr lang="en-US" sz="1000" dirty="0" smtClean="0"/>
              <a:t> and </a:t>
            </a:r>
            <a:r>
              <a:rPr lang="en-US" sz="1000" b="1" dirty="0" err="1" smtClean="0"/>
              <a:t>CursorLeft</a:t>
            </a:r>
            <a:r>
              <a:rPr lang="en-US" sz="1000" dirty="0" smtClean="0"/>
              <a:t> properties. </a:t>
            </a:r>
          </a:p>
          <a:p>
            <a:pPr eaLnBrk="1" hangingPunct="1">
              <a:lnSpc>
                <a:spcPct val="90000"/>
              </a:lnSpc>
              <a:spcBef>
                <a:spcPct val="0"/>
              </a:spcBef>
            </a:pPr>
            <a:endParaRPr lang="en-US" sz="1000" dirty="0" smtClean="0"/>
          </a:p>
          <a:p>
            <a:pPr eaLnBrk="1" hangingPunct="1">
              <a:lnSpc>
                <a:spcPct val="90000"/>
              </a:lnSpc>
              <a:spcBef>
                <a:spcPct val="0"/>
              </a:spcBef>
            </a:pPr>
            <a:r>
              <a:rPr lang="en-US" sz="1000" dirty="0" smtClean="0"/>
              <a:t>Similarly, the </a:t>
            </a:r>
            <a:r>
              <a:rPr lang="en-US" sz="1000" b="1" dirty="0" smtClean="0"/>
              <a:t>Top</a:t>
            </a:r>
            <a:r>
              <a:rPr lang="en-US" sz="1000" dirty="0" smtClean="0"/>
              <a:t> property and the </a:t>
            </a:r>
            <a:r>
              <a:rPr lang="en-US" sz="1000" b="1" dirty="0" smtClean="0"/>
              <a:t>Left </a:t>
            </a:r>
            <a:r>
              <a:rPr lang="en-US" sz="1000" dirty="0" smtClean="0"/>
              <a:t>property indicate the top position and the left position of the text window on the screen.</a:t>
            </a:r>
          </a:p>
          <a:p>
            <a:pPr eaLnBrk="1" hangingPunct="1">
              <a:lnSpc>
                <a:spcPct val="90000"/>
              </a:lnSpc>
              <a:spcBef>
                <a:spcPct val="0"/>
              </a:spcBef>
            </a:pPr>
            <a:endParaRPr lang="en-US" sz="1000" dirty="0" smtClean="0"/>
          </a:p>
          <a:p>
            <a:pPr eaLnBrk="1" hangingPunct="1">
              <a:lnSpc>
                <a:spcPct val="90000"/>
              </a:lnSpc>
              <a:spcBef>
                <a:spcPct val="0"/>
              </a:spcBef>
            </a:pPr>
            <a:r>
              <a:rPr lang="en-US" sz="1000" u="sng" dirty="0" smtClean="0"/>
              <a:t>Code</a:t>
            </a:r>
            <a:r>
              <a:rPr lang="en-US" sz="1000" dirty="0" smtClean="0"/>
              <a:t>:</a:t>
            </a:r>
          </a:p>
          <a:p>
            <a:pPr eaLnBrk="1" hangingPunct="1">
              <a:lnSpc>
                <a:spcPct val="90000"/>
              </a:lnSpc>
              <a:spcBef>
                <a:spcPct val="0"/>
              </a:spcBef>
            </a:pPr>
            <a:endParaRPr lang="en-US" sz="1000" dirty="0" smtClean="0"/>
          </a:p>
          <a:p>
            <a:r>
              <a:rPr lang="en-US" sz="1200" kern="1200" dirty="0" err="1" smtClean="0">
                <a:solidFill>
                  <a:schemeClr val="tx1"/>
                </a:solidFill>
                <a:latin typeface="+mn-lt"/>
                <a:ea typeface="+mn-ea"/>
                <a:cs typeface="+mn-cs"/>
              </a:rPr>
              <a:t>TextWindow.BackgroundColor</a:t>
            </a:r>
            <a:r>
              <a:rPr lang="en-US" sz="1200" kern="1200" dirty="0" smtClean="0">
                <a:solidFill>
                  <a:schemeClr val="tx1"/>
                </a:solidFill>
                <a:latin typeface="+mn-lt"/>
                <a:ea typeface="+mn-ea"/>
                <a:cs typeface="+mn-cs"/>
              </a:rPr>
              <a:t> = "Gray"</a:t>
            </a:r>
          </a:p>
          <a:p>
            <a:r>
              <a:rPr lang="en-US" sz="1200" kern="1200" dirty="0" err="1" smtClean="0">
                <a:solidFill>
                  <a:schemeClr val="tx1"/>
                </a:solidFill>
                <a:latin typeface="+mn-lt"/>
                <a:ea typeface="+mn-ea"/>
                <a:cs typeface="+mn-cs"/>
              </a:rPr>
              <a:t>TextWindow.ForegroundColor</a:t>
            </a:r>
            <a:r>
              <a:rPr lang="en-US" sz="1200" kern="1200" dirty="0" smtClean="0">
                <a:solidFill>
                  <a:schemeClr val="tx1"/>
                </a:solidFill>
                <a:latin typeface="+mn-lt"/>
                <a:ea typeface="+mn-ea"/>
                <a:cs typeface="+mn-cs"/>
              </a:rPr>
              <a:t> = "Red"</a:t>
            </a:r>
          </a:p>
          <a:p>
            <a:r>
              <a:rPr lang="en-US" sz="1200" kern="1200" dirty="0" err="1" smtClean="0">
                <a:solidFill>
                  <a:schemeClr val="tx1"/>
                </a:solidFill>
                <a:latin typeface="+mn-lt"/>
                <a:ea typeface="+mn-ea"/>
                <a:cs typeface="+mn-cs"/>
              </a:rPr>
              <a:t>TextWindow.Title</a:t>
            </a:r>
            <a:r>
              <a:rPr lang="en-US" sz="1200" kern="1200" dirty="0" smtClean="0">
                <a:solidFill>
                  <a:schemeClr val="tx1"/>
                </a:solidFill>
                <a:latin typeface="+mn-lt"/>
                <a:ea typeface="+mn-ea"/>
                <a:cs typeface="+mn-cs"/>
              </a:rPr>
              <a:t> = "Fun with Small Basic Programming"</a:t>
            </a:r>
          </a:p>
          <a:p>
            <a:r>
              <a:rPr lang="en-US" sz="1200" kern="1200" dirty="0" err="1" smtClean="0">
                <a:solidFill>
                  <a:schemeClr val="tx1"/>
                </a:solidFill>
                <a:latin typeface="+mn-lt"/>
                <a:ea typeface="+mn-ea"/>
                <a:cs typeface="+mn-cs"/>
              </a:rPr>
              <a:t>TextWindow.CursorTop</a:t>
            </a:r>
            <a:r>
              <a:rPr lang="en-US" sz="1200" kern="1200" dirty="0" smtClean="0">
                <a:solidFill>
                  <a:schemeClr val="tx1"/>
                </a:solidFill>
                <a:latin typeface="+mn-lt"/>
                <a:ea typeface="+mn-ea"/>
                <a:cs typeface="+mn-cs"/>
              </a:rPr>
              <a:t> = 20</a:t>
            </a:r>
          </a:p>
          <a:p>
            <a:r>
              <a:rPr lang="en-US" sz="1200" kern="1200" dirty="0" err="1" smtClean="0">
                <a:solidFill>
                  <a:schemeClr val="tx1"/>
                </a:solidFill>
                <a:latin typeface="+mn-lt"/>
                <a:ea typeface="+mn-ea"/>
                <a:cs typeface="+mn-cs"/>
              </a:rPr>
              <a:t>TextWindow.CursorLeft</a:t>
            </a:r>
            <a:r>
              <a:rPr lang="en-US" sz="1200" kern="1200" dirty="0" smtClean="0">
                <a:solidFill>
                  <a:schemeClr val="tx1"/>
                </a:solidFill>
                <a:latin typeface="+mn-lt"/>
                <a:ea typeface="+mn-ea"/>
                <a:cs typeface="+mn-cs"/>
              </a:rPr>
              <a:t> = 30</a:t>
            </a:r>
          </a:p>
          <a:p>
            <a:r>
              <a:rPr lang="en-US" sz="1200" kern="1200" dirty="0" err="1" smtClean="0">
                <a:solidFill>
                  <a:schemeClr val="tx1"/>
                </a:solidFill>
                <a:latin typeface="+mn-lt"/>
                <a:ea typeface="+mn-ea"/>
                <a:cs typeface="+mn-cs"/>
              </a:rPr>
              <a:t>TextWindow.Top</a:t>
            </a:r>
            <a:r>
              <a:rPr lang="en-US" sz="1200" kern="1200" dirty="0" smtClean="0">
                <a:solidFill>
                  <a:schemeClr val="tx1"/>
                </a:solidFill>
                <a:latin typeface="+mn-lt"/>
                <a:ea typeface="+mn-ea"/>
                <a:cs typeface="+mn-cs"/>
              </a:rPr>
              <a:t> = 300</a:t>
            </a:r>
          </a:p>
          <a:p>
            <a:r>
              <a:rPr lang="en-US" sz="1200" kern="1200" dirty="0" err="1" smtClean="0">
                <a:solidFill>
                  <a:schemeClr val="tx1"/>
                </a:solidFill>
                <a:latin typeface="+mn-lt"/>
                <a:ea typeface="+mn-ea"/>
                <a:cs typeface="+mn-cs"/>
              </a:rPr>
              <a:t>TextWindow.Left</a:t>
            </a:r>
            <a:r>
              <a:rPr lang="en-US" sz="1200" kern="1200" dirty="0" smtClean="0">
                <a:solidFill>
                  <a:schemeClr val="tx1"/>
                </a:solidFill>
                <a:latin typeface="+mn-lt"/>
                <a:ea typeface="+mn-ea"/>
                <a:cs typeface="+mn-cs"/>
              </a:rPr>
              <a:t> = 300</a:t>
            </a:r>
            <a:endParaRPr lang="en-US" sz="10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mtClean="0"/>
              <a:t>In addition to the </a:t>
            </a:r>
            <a:r>
              <a:rPr lang="en-US" b="1" smtClean="0"/>
              <a:t>Show</a:t>
            </a:r>
            <a:r>
              <a:rPr lang="en-US" smtClean="0"/>
              <a:t> and </a:t>
            </a:r>
            <a:r>
              <a:rPr lang="en-US" b="1" smtClean="0"/>
              <a:t>Hide</a:t>
            </a:r>
            <a:r>
              <a:rPr lang="en-US" smtClean="0"/>
              <a:t> operations, you can also perform other </a:t>
            </a:r>
            <a:r>
              <a:rPr lang="en-US" dirty="0" smtClean="0"/>
              <a:t>actions or operations on </a:t>
            </a:r>
            <a:r>
              <a:rPr lang="en-US" smtClean="0"/>
              <a:t>the </a:t>
            </a:r>
            <a:r>
              <a:rPr lang="en-US" b="1" smtClean="0"/>
              <a:t>TextWindow</a:t>
            </a:r>
            <a:r>
              <a:rPr lang="en-US" smtClean="0"/>
              <a:t> object.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You can write text in the text window by using the </a:t>
            </a:r>
            <a:r>
              <a:rPr lang="en-US" b="1" dirty="0" smtClean="0"/>
              <a:t>Write </a:t>
            </a:r>
            <a:r>
              <a:rPr lang="en-US" dirty="0" smtClean="0"/>
              <a:t>operation of the </a:t>
            </a:r>
            <a:r>
              <a:rPr lang="en-US" b="1" dirty="0" err="1" smtClean="0"/>
              <a:t>TextWindow</a:t>
            </a:r>
            <a:r>
              <a:rPr lang="en-US" dirty="0" smtClean="0"/>
              <a:t> object.</a:t>
            </a:r>
          </a:p>
          <a:p>
            <a:endParaRPr lang="en-US" dirty="0" smtClean="0"/>
          </a:p>
          <a:p>
            <a:r>
              <a:rPr lang="en-US" u="sng" dirty="0" smtClean="0"/>
              <a:t>Code</a:t>
            </a:r>
            <a:r>
              <a:rPr lang="en-US" dirty="0" smtClean="0"/>
              <a:t>:</a:t>
            </a:r>
          </a:p>
          <a:p>
            <a:endParaRPr lang="en-US" dirty="0" smtClean="0"/>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("Hi, everyone!")</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("How are you doing?")</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 write the text on separate lines, you use the </a:t>
            </a:r>
            <a:r>
              <a:rPr lang="en-US" b="1" dirty="0" err="1" smtClean="0"/>
              <a:t>WriteLine</a:t>
            </a:r>
            <a:r>
              <a:rPr lang="en-US" dirty="0" smtClean="0"/>
              <a:t> operation.</a:t>
            </a:r>
          </a:p>
          <a:p>
            <a:pPr eaLnBrk="1" hangingPunct="1">
              <a:spcBef>
                <a:spcPct val="0"/>
              </a:spcBef>
            </a:pPr>
            <a:endParaRPr lang="en-US" dirty="0" smtClean="0"/>
          </a:p>
          <a:p>
            <a:r>
              <a:rPr lang="en-US" u="sng" dirty="0" smtClean="0"/>
              <a:t>Code</a:t>
            </a:r>
            <a:r>
              <a:rPr lang="en-US" dirty="0" smtClean="0"/>
              <a:t>:</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("Hi, everyone!")</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("How are you doing?")</a:t>
            </a:r>
            <a:endParaRPr lang="en-US" dirty="0"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6E4985-7C49-4C43-933B-F10D3D19C6B5}" type="slidenum">
              <a:rPr lang="en-US"/>
              <a:pPr fontAlgn="base">
                <a:spcBef>
                  <a:spcPct val="0"/>
                </a:spcBef>
                <a:spcAft>
                  <a:spcPct val="0"/>
                </a:spcAft>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The </a:t>
            </a:r>
            <a:r>
              <a:rPr lang="en-US" b="1" dirty="0" smtClean="0"/>
              <a:t>Read</a:t>
            </a:r>
            <a:r>
              <a:rPr lang="en-US" dirty="0" smtClean="0"/>
              <a:t> operation of the </a:t>
            </a:r>
            <a:r>
              <a:rPr lang="en-US" b="1" dirty="0" smtClean="0"/>
              <a:t>TextWindow</a:t>
            </a:r>
            <a:r>
              <a:rPr lang="en-US" dirty="0" smtClean="0"/>
              <a:t> object takes no input. This operation instructs the computer to wait while the user types in</a:t>
            </a:r>
            <a:r>
              <a:rPr lang="en-US" baseline="0" dirty="0" smtClean="0"/>
              <a:t> text and then</a:t>
            </a:r>
            <a:r>
              <a:rPr lang="en-US" dirty="0" smtClean="0"/>
              <a:t> presses </a:t>
            </a:r>
            <a:r>
              <a:rPr lang="en-US" b="1" dirty="0" smtClean="0"/>
              <a:t>ENTER</a:t>
            </a:r>
            <a:r>
              <a:rPr lang="en-US" dirty="0" smtClean="0"/>
              <a:t>. After the user presses </a:t>
            </a:r>
            <a:r>
              <a:rPr lang="en-US" b="1" dirty="0" smtClean="0"/>
              <a:t>ENTER</a:t>
            </a:r>
            <a:r>
              <a:rPr lang="en-US" dirty="0" smtClean="0"/>
              <a:t> , the program reads what the user has typed and stores it in memory. You can then use the </a:t>
            </a:r>
            <a:r>
              <a:rPr lang="en-US" b="1" dirty="0" smtClean="0"/>
              <a:t>Write</a:t>
            </a:r>
            <a:r>
              <a:rPr lang="en-US" dirty="0" smtClean="0"/>
              <a:t> operation or the </a:t>
            </a:r>
            <a:r>
              <a:rPr lang="en-US" b="1" dirty="0" err="1" smtClean="0"/>
              <a:t>WriteLine</a:t>
            </a:r>
            <a:r>
              <a:rPr lang="en-US" dirty="0" smtClean="0"/>
              <a:t> operation to display the stored information.</a:t>
            </a:r>
          </a:p>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u="sng" dirty="0" smtClean="0"/>
              <a:t>Code</a:t>
            </a:r>
            <a:r>
              <a:rPr lang="en-US" dirty="0" smtClean="0"/>
              <a:t>:</a:t>
            </a:r>
          </a:p>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("Enter your name: ")</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TextWindow.Read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("Hello " + name + ".")</a:t>
            </a: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810179-2271-4F8B-B6B7-AF01E46243A6}" type="slidenum">
              <a:rPr lang="en-US"/>
              <a:pPr fontAlgn="base">
                <a:spcBef>
                  <a:spcPct val="0"/>
                </a:spcBef>
                <a:spcAft>
                  <a:spcPct val="0"/>
                </a:spcAft>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t>When the</a:t>
            </a:r>
            <a:r>
              <a:rPr lang="en-US" baseline="0" dirty="0" smtClean="0"/>
              <a:t> program starts, the computer reads the first statement, which contains the first </a:t>
            </a:r>
            <a:r>
              <a:rPr lang="en-US" b="1" baseline="0" dirty="0" err="1" smtClean="0"/>
              <a:t>WriteLine</a:t>
            </a:r>
            <a:r>
              <a:rPr lang="en-US" baseline="0" dirty="0" smtClean="0"/>
              <a:t> operation. The computer opens the text window and writes the word “Hi” in it</a:t>
            </a:r>
            <a:r>
              <a:rPr lang="en-US" dirty="0" smtClean="0"/>
              <a:t>. </a:t>
            </a:r>
          </a:p>
          <a:p>
            <a:pPr eaLnBrk="1" hangingPunct="1">
              <a:spcBef>
                <a:spcPct val="0"/>
              </a:spcBef>
            </a:pPr>
            <a:endParaRPr lang="en-US" dirty="0" smtClean="0"/>
          </a:p>
          <a:p>
            <a:pPr eaLnBrk="1" hangingPunct="1">
              <a:spcBef>
                <a:spcPct val="0"/>
              </a:spcBef>
            </a:pPr>
            <a:r>
              <a:rPr lang="en-US" dirty="0" smtClean="0"/>
              <a:t>The computer then reads the second statement</a:t>
            </a:r>
            <a:r>
              <a:rPr lang="en-US" baseline="0" dirty="0" smtClean="0"/>
              <a:t>, which contains the </a:t>
            </a:r>
            <a:r>
              <a:rPr lang="en-US" b="1" dirty="0" smtClean="0"/>
              <a:t>Pause </a:t>
            </a:r>
            <a:r>
              <a:rPr lang="en-US" dirty="0" smtClean="0"/>
              <a:t>operation. The computer pauses and waits for user input. </a:t>
            </a:r>
          </a:p>
          <a:p>
            <a:pPr eaLnBrk="1" hangingPunct="1">
              <a:spcBef>
                <a:spcPct val="0"/>
              </a:spcBef>
            </a:pPr>
            <a:endParaRPr lang="en-US" dirty="0" smtClean="0"/>
          </a:p>
          <a:p>
            <a:pPr eaLnBrk="1" hangingPunct="1">
              <a:spcBef>
                <a:spcPct val="0"/>
              </a:spcBef>
            </a:pPr>
            <a:r>
              <a:rPr lang="en-US" dirty="0" smtClean="0"/>
              <a:t>After the user provides input, the</a:t>
            </a:r>
            <a:r>
              <a:rPr lang="en-US" baseline="0" dirty="0" smtClean="0"/>
              <a:t> computer</a:t>
            </a:r>
            <a:r>
              <a:rPr lang="en-US" dirty="0" smtClean="0"/>
              <a:t> reads the third statement, which contains the</a:t>
            </a:r>
            <a:r>
              <a:rPr lang="en-US" baseline="0" dirty="0" smtClean="0"/>
              <a:t> </a:t>
            </a:r>
            <a:r>
              <a:rPr lang="en-US" b="1" baseline="0" dirty="0" smtClean="0"/>
              <a:t>Clear</a:t>
            </a:r>
            <a:r>
              <a:rPr lang="en-US" baseline="0" dirty="0" smtClean="0"/>
              <a:t> operation.</a:t>
            </a:r>
            <a:r>
              <a:rPr lang="en-US" dirty="0" smtClean="0"/>
              <a:t> The computer clears the word “Hi” from the text window. </a:t>
            </a:r>
          </a:p>
          <a:p>
            <a:pPr eaLnBrk="1" hangingPunct="1">
              <a:spcBef>
                <a:spcPct val="0"/>
              </a:spcBef>
            </a:pPr>
            <a:endParaRPr lang="en-US" dirty="0" smtClean="0"/>
          </a:p>
          <a:p>
            <a:pPr eaLnBrk="1" hangingPunct="1">
              <a:spcBef>
                <a:spcPct val="0"/>
              </a:spcBef>
            </a:pPr>
            <a:r>
              <a:rPr lang="en-US" dirty="0" smtClean="0"/>
              <a:t>Finally, the computer reads the</a:t>
            </a:r>
            <a:r>
              <a:rPr lang="en-US" baseline="0" dirty="0" smtClean="0"/>
              <a:t> last statement, which contains the second </a:t>
            </a:r>
            <a:r>
              <a:rPr lang="en-US" b="1" baseline="0" dirty="0" err="1" smtClean="0"/>
              <a:t>WriteLine</a:t>
            </a:r>
            <a:r>
              <a:rPr lang="en-US" baseline="0" dirty="0" smtClean="0"/>
              <a:t> operation. The computer writes</a:t>
            </a:r>
            <a:r>
              <a:rPr lang="en-US" dirty="0" smtClean="0"/>
              <a:t> the word “Hello” in the text window. </a:t>
            </a:r>
          </a:p>
          <a:p>
            <a:pPr eaLnBrk="1" hangingPunct="1">
              <a:spcBef>
                <a:spcPct val="0"/>
              </a:spcBef>
            </a:pPr>
            <a:endParaRPr lang="en-US" dirty="0" smtClean="0"/>
          </a:p>
          <a:p>
            <a:pPr eaLnBrk="1" hangingPunct="1">
              <a:spcBef>
                <a:spcPct val="0"/>
              </a:spcBef>
            </a:pPr>
            <a:r>
              <a:rPr lang="en-US" u="sng" dirty="0" smtClean="0"/>
              <a:t>Code</a:t>
            </a:r>
            <a:r>
              <a:rPr lang="en-US" dirty="0" smtClean="0"/>
              <a:t>:</a:t>
            </a:r>
          </a:p>
          <a:p>
            <a:pPr eaLnBrk="1" hangingPunct="1">
              <a:spcBef>
                <a:spcPct val="0"/>
              </a:spcBef>
            </a:pPr>
            <a:endParaRPr lang="en-US" dirty="0" smtClean="0"/>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("Hi")</a:t>
            </a:r>
          </a:p>
          <a:p>
            <a:r>
              <a:rPr lang="en-US" sz="1200" kern="1200" dirty="0" err="1" smtClean="0">
                <a:solidFill>
                  <a:schemeClr val="tx1"/>
                </a:solidFill>
                <a:latin typeface="+mn-lt"/>
                <a:ea typeface="+mn-ea"/>
                <a:cs typeface="+mn-cs"/>
              </a:rPr>
              <a:t>TextWindow.Pause</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TextWindow.Clear</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("Hello")</a:t>
            </a:r>
            <a:endParaRPr lang="en-US" dirty="0" smtClean="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Solution</a:t>
            </a:r>
            <a:r>
              <a:rPr lang="en-US" dirty="0" smtClean="0"/>
              <a:t>:</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latin typeface="+mn-lt"/>
                <a:ea typeface="+mn-ea"/>
                <a:cs typeface="+mn-cs"/>
              </a:rPr>
              <a:t>TextWindow.Top</a:t>
            </a:r>
            <a:r>
              <a:rPr lang="en-US" sz="1200" kern="1200" dirty="0" smtClean="0">
                <a:solidFill>
                  <a:schemeClr val="tx1"/>
                </a:solidFill>
                <a:latin typeface="+mn-lt"/>
                <a:ea typeface="+mn-ea"/>
                <a:cs typeface="+mn-cs"/>
              </a:rPr>
              <a:t> = 100</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TextWindow.Left</a:t>
            </a:r>
            <a:r>
              <a:rPr lang="en-US" sz="1200" kern="1200" dirty="0" smtClean="0">
                <a:solidFill>
                  <a:schemeClr val="tx1"/>
                </a:solidFill>
                <a:latin typeface="+mn-lt"/>
                <a:ea typeface="+mn-ea"/>
                <a:cs typeface="+mn-cs"/>
              </a:rPr>
              <a:t> = 200</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TextWindow.Title</a:t>
            </a:r>
            <a:r>
              <a:rPr lang="en-US" sz="1200" kern="1200" dirty="0" smtClean="0">
                <a:solidFill>
                  <a:schemeClr val="tx1"/>
                </a:solidFill>
                <a:latin typeface="+mn-lt"/>
                <a:ea typeface="+mn-ea"/>
                <a:cs typeface="+mn-cs"/>
              </a:rPr>
              <a:t> = "Small Basic Programming"</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TextWindow.CursorTop</a:t>
            </a:r>
            <a:r>
              <a:rPr lang="en-US" sz="1200" kern="1200" dirty="0" smtClean="0">
                <a:solidFill>
                  <a:schemeClr val="tx1"/>
                </a:solidFill>
                <a:latin typeface="+mn-lt"/>
                <a:ea typeface="+mn-ea"/>
                <a:cs typeface="+mn-cs"/>
              </a:rPr>
              <a:t> = 10</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TextWindow.CursorLeft</a:t>
            </a:r>
            <a:r>
              <a:rPr lang="en-US" sz="1200" kern="1200" dirty="0" smtClean="0">
                <a:solidFill>
                  <a:schemeClr val="tx1"/>
                </a:solidFill>
                <a:latin typeface="+mn-lt"/>
                <a:ea typeface="+mn-ea"/>
                <a:cs typeface="+mn-cs"/>
              </a:rPr>
              <a:t> = 20</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TextWindow.ForegroundColor</a:t>
            </a:r>
            <a:r>
              <a:rPr lang="en-US" sz="1200" kern="1200" dirty="0" smtClean="0">
                <a:solidFill>
                  <a:schemeClr val="tx1"/>
                </a:solidFill>
                <a:latin typeface="+mn-lt"/>
                <a:ea typeface="+mn-ea"/>
                <a:cs typeface="+mn-cs"/>
              </a:rPr>
              <a:t> = "Yellow"</a:t>
            </a:r>
            <a:br>
              <a:rPr lang="en-US" sz="1200" kern="1200" dirty="0" smtClean="0">
                <a:solidFill>
                  <a:schemeClr val="tx1"/>
                </a:solidFill>
                <a:latin typeface="+mn-lt"/>
                <a:ea typeface="+mn-ea"/>
                <a:cs typeface="+mn-cs"/>
              </a:rPr>
            </a:br>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("Welcome to the world of Small Basic programming.")</a:t>
            </a:r>
          </a:p>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EC411D-C483-4DCC-9CE6-23BC676CA4D5}" type="slidenum">
              <a:rPr lang="en-US"/>
              <a:pPr fontAlgn="base">
                <a:spcBef>
                  <a:spcPct val="0"/>
                </a:spcBef>
                <a:spcAft>
                  <a:spcPct val="0"/>
                </a:spcAft>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smtClean="0">
                <a:solidFill>
                  <a:schemeClr val="tx1"/>
                </a:solidFill>
                <a:latin typeface="+mn-lt"/>
                <a:ea typeface="+mn-ea"/>
                <a:cs typeface="+mn-cs"/>
              </a:rPr>
              <a:t>A variable temporarily stores a value that your program</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can use later. If you run a program again but assign a different value to the variable, the new value in the variable replaces the old value.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 you run a program, the value in the variable is also used as you specify in the code. You can reuse a variable as many times as your program requires.</a:t>
            </a:r>
          </a:p>
          <a:p>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Code: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("What is your name? ")</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TextWindow.Read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("Hello, " + name + ".")</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dirty="0" smtClean="0">
                <a:solidFill>
                  <a:schemeClr val="tx1"/>
                </a:solidFill>
                <a:latin typeface="+mn-lt"/>
                <a:ea typeface="+mn-ea"/>
                <a:cs typeface="+mn-cs"/>
              </a:rPr>
              <a:t>You can identify your variables more easily if you give them suitable names. </a:t>
            </a:r>
          </a:p>
          <a:p>
            <a:endParaRPr lang="en-US" sz="1200" b="1" kern="1200" dirty="0" smtClean="0">
              <a:solidFill>
                <a:schemeClr val="tx1"/>
              </a:solidFill>
              <a:latin typeface="+mn-lt"/>
              <a:ea typeface="+mn-ea"/>
              <a:cs typeface="+mn-cs"/>
            </a:endParaRPr>
          </a:p>
          <a:p>
            <a:r>
              <a:rPr lang="en-US" sz="1200" b="0" u="sng" kern="1200" dirty="0" smtClean="0">
                <a:solidFill>
                  <a:schemeClr val="tx1"/>
                </a:solidFill>
                <a:latin typeface="+mn-lt"/>
                <a:ea typeface="+mn-ea"/>
                <a:cs typeface="+mn-cs"/>
              </a:rPr>
              <a:t>Code:</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number_1 = 20</a:t>
            </a:r>
          </a:p>
          <a:p>
            <a:r>
              <a:rPr lang="en-US" sz="1200" kern="1200" dirty="0" smtClean="0">
                <a:solidFill>
                  <a:schemeClr val="tx1"/>
                </a:solidFill>
                <a:latin typeface="+mn-lt"/>
                <a:ea typeface="+mn-ea"/>
                <a:cs typeface="+mn-cs"/>
              </a:rPr>
              <a:t>number_2 = 30</a:t>
            </a:r>
          </a:p>
          <a:p>
            <a:r>
              <a:rPr lang="en-US" sz="1200" kern="1200" dirty="0" err="1" smtClean="0">
                <a:solidFill>
                  <a:schemeClr val="tx1"/>
                </a:solidFill>
                <a:latin typeface="+mn-lt"/>
                <a:ea typeface="+mn-ea"/>
                <a:cs typeface="+mn-cs"/>
              </a:rPr>
              <a:t>number_sum</a:t>
            </a:r>
            <a:r>
              <a:rPr lang="en-US" sz="1200" kern="1200" dirty="0" smtClean="0">
                <a:solidFill>
                  <a:schemeClr val="tx1"/>
                </a:solidFill>
                <a:latin typeface="+mn-lt"/>
                <a:ea typeface="+mn-ea"/>
                <a:cs typeface="+mn-cs"/>
              </a:rPr>
              <a:t> = number_1 + number_2</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number_sum</a:t>
            </a:r>
            <a:r>
              <a:rPr lang="en-US" sz="1200" kern="1200" dirty="0" smtClean="0">
                <a:solidFill>
                  <a:schemeClr val="tx1"/>
                </a:solidFill>
                <a:latin typeface="+mn-lt"/>
                <a:ea typeface="+mn-ea"/>
                <a:cs typeface="+mn-cs"/>
              </a:rPr>
              <a:t>)</a:t>
            </a:r>
            <a:endParaRPr lang="en-US" b="1"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US" sz="1200" kern="1200" dirty="0" smtClean="0">
                <a:solidFill>
                  <a:schemeClr val="tx1"/>
                </a:solidFill>
                <a:latin typeface="+mn-lt"/>
                <a:ea typeface="+mn-ea"/>
                <a:cs typeface="+mn-cs"/>
              </a:rPr>
              <a:t>In the previous example, you used a variable to store text,</a:t>
            </a:r>
            <a:r>
              <a:rPr lang="en-US" sz="1200" kern="1200" baseline="0" dirty="0" smtClean="0">
                <a:solidFill>
                  <a:schemeClr val="tx1"/>
                </a:solidFill>
                <a:latin typeface="+mn-lt"/>
                <a:ea typeface="+mn-ea"/>
                <a:cs typeface="+mn-cs"/>
              </a:rPr>
              <a:t> which is also known as a </a:t>
            </a:r>
            <a:r>
              <a:rPr lang="en-US" sz="1200" kern="1200" dirty="0" smtClean="0">
                <a:solidFill>
                  <a:schemeClr val="tx1"/>
                </a:solidFill>
                <a:latin typeface="+mn-lt"/>
                <a:ea typeface="+mn-ea"/>
                <a:cs typeface="+mn-cs"/>
              </a:rPr>
              <a:t>string. Now let’s see an example of how to store numerical values in variables.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a:t>
            </a:r>
            <a:r>
              <a:rPr lang="en-US" sz="1200" kern="1200" baseline="0" dirty="0" smtClean="0">
                <a:solidFill>
                  <a:schemeClr val="tx1"/>
                </a:solidFill>
                <a:latin typeface="+mn-lt"/>
                <a:ea typeface="+mn-ea"/>
                <a:cs typeface="+mn-cs"/>
              </a:rPr>
              <a:t> example</a:t>
            </a:r>
            <a:r>
              <a:rPr lang="en-US" sz="1200" kern="1200" dirty="0" smtClean="0">
                <a:solidFill>
                  <a:schemeClr val="tx1"/>
                </a:solidFill>
                <a:latin typeface="+mn-lt"/>
                <a:ea typeface="+mn-ea"/>
                <a:cs typeface="+mn-cs"/>
              </a:rPr>
              <a:t>, you use the</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Write</a:t>
            </a:r>
            <a:r>
              <a:rPr lang="en-US" sz="1200" kern="1200" baseline="0" dirty="0" smtClean="0">
                <a:solidFill>
                  <a:schemeClr val="tx1"/>
                </a:solidFill>
                <a:latin typeface="+mn-lt"/>
                <a:ea typeface="+mn-ea"/>
                <a:cs typeface="+mn-cs"/>
              </a:rPr>
              <a:t> operation to ask the user to </a:t>
            </a:r>
            <a:r>
              <a:rPr lang="en-US" sz="1200" kern="1200" dirty="0" smtClean="0">
                <a:solidFill>
                  <a:schemeClr val="tx1"/>
                </a:solidFill>
                <a:latin typeface="+mn-lt"/>
                <a:ea typeface="+mn-ea"/>
                <a:cs typeface="+mn-cs"/>
              </a:rPr>
              <a:t>specify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length and width of a rectangle. You also create variables</a:t>
            </a:r>
            <a:r>
              <a:rPr lang="en-US" sz="1200" kern="1200" baseline="0" dirty="0" smtClean="0">
                <a:solidFill>
                  <a:schemeClr val="tx1"/>
                </a:solidFill>
                <a:latin typeface="+mn-lt"/>
                <a:ea typeface="+mn-ea"/>
                <a:cs typeface="+mn-cs"/>
              </a:rPr>
              <a:t> that you name </a:t>
            </a:r>
            <a:r>
              <a:rPr lang="en-US" sz="1200" b="1" kern="1200" dirty="0" smtClean="0">
                <a:solidFill>
                  <a:schemeClr val="tx1"/>
                </a:solidFill>
                <a:latin typeface="+mn-lt"/>
                <a:ea typeface="+mn-ea"/>
                <a:cs typeface="+mn-cs"/>
              </a:rPr>
              <a:t>length</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width</a:t>
            </a:r>
            <a:r>
              <a:rPr lang="en-US" sz="1200" b="0" kern="1200" dirty="0" smtClean="0">
                <a:solidFill>
                  <a:schemeClr val="tx1"/>
                </a:solidFill>
                <a:latin typeface="+mn-lt"/>
                <a:ea typeface="+mn-ea"/>
                <a:cs typeface="+mn-cs"/>
              </a:rPr>
              <a:t>, and you use the </a:t>
            </a:r>
            <a:r>
              <a:rPr lang="en-US" sz="1200" b="1" kern="1200" dirty="0" err="1" smtClean="0">
                <a:solidFill>
                  <a:schemeClr val="tx1"/>
                </a:solidFill>
                <a:latin typeface="+mn-lt"/>
                <a:ea typeface="+mn-ea"/>
                <a:cs typeface="+mn-cs"/>
              </a:rPr>
              <a:t>ReadNumber</a:t>
            </a:r>
            <a:r>
              <a:rPr lang="en-US" sz="1200" b="0" kern="1200" dirty="0" smtClean="0">
                <a:solidFill>
                  <a:schemeClr val="tx1"/>
                </a:solidFill>
                <a:latin typeface="+mn-lt"/>
                <a:ea typeface="+mn-ea"/>
                <a:cs typeface="+mn-cs"/>
              </a:rPr>
              <a:t> operation</a:t>
            </a:r>
            <a:r>
              <a:rPr lang="en-US" sz="1200" b="0" kern="1200" baseline="0" dirty="0" smtClean="0">
                <a:solidFill>
                  <a:schemeClr val="tx1"/>
                </a:solidFill>
                <a:latin typeface="+mn-lt"/>
                <a:ea typeface="+mn-ea"/>
                <a:cs typeface="+mn-cs"/>
              </a:rPr>
              <a:t> to </a:t>
            </a:r>
            <a:r>
              <a:rPr lang="en-US" sz="1200" b="0" kern="1200" dirty="0" smtClean="0">
                <a:solidFill>
                  <a:schemeClr val="tx1"/>
                </a:solidFill>
                <a:latin typeface="+mn-lt"/>
                <a:ea typeface="+mn-ea"/>
                <a:cs typeface="+mn-cs"/>
              </a:rPr>
              <a:t>instruct the computer to store the user’s answers in those variables. Then you create variables that you name</a:t>
            </a:r>
            <a:r>
              <a:rPr lang="en-US" sz="1200" b="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area</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a:t>
            </a:r>
            <a:r>
              <a:rPr lang="en-US" sz="1200" b="1" kern="1200" baseline="0" dirty="0" smtClean="0">
                <a:solidFill>
                  <a:schemeClr val="tx1"/>
                </a:solidFill>
                <a:latin typeface="+mn-lt"/>
                <a:ea typeface="+mn-ea"/>
                <a:cs typeface="+mn-cs"/>
              </a:rPr>
              <a:t>perimeter</a:t>
            </a:r>
            <a:r>
              <a:rPr lang="en-US" sz="1200" b="0" kern="1200" baseline="0" dirty="0" smtClean="0">
                <a:solidFill>
                  <a:schemeClr val="tx1"/>
                </a:solidFill>
                <a:latin typeface="+mn-lt"/>
                <a:ea typeface="+mn-ea"/>
                <a:cs typeface="+mn-cs"/>
              </a:rPr>
              <a:t>, and you </a:t>
            </a:r>
            <a:r>
              <a:rPr lang="en-US" sz="1200" b="0" kern="1200" dirty="0" smtClean="0">
                <a:solidFill>
                  <a:schemeClr val="tx1"/>
                </a:solidFill>
                <a:latin typeface="+mn-lt"/>
                <a:ea typeface="+mn-ea"/>
                <a:cs typeface="+mn-cs"/>
              </a:rPr>
              <a:t>instruct the computer to calculate</a:t>
            </a:r>
            <a:r>
              <a:rPr lang="en-US" sz="1200" b="0" kern="1200" baseline="0" dirty="0" smtClean="0">
                <a:solidFill>
                  <a:schemeClr val="tx1"/>
                </a:solidFill>
                <a:latin typeface="+mn-lt"/>
                <a:ea typeface="+mn-ea"/>
                <a:cs typeface="+mn-cs"/>
              </a:rPr>
              <a:t> the area and perimeter of the rectangle and store those values in the appropriate variables. </a:t>
            </a:r>
            <a:r>
              <a:rPr lang="en-US" sz="1200" kern="1200" dirty="0" smtClean="0">
                <a:solidFill>
                  <a:schemeClr val="tx1"/>
                </a:solidFill>
                <a:latin typeface="+mn-lt"/>
                <a:ea typeface="+mn-ea"/>
                <a:cs typeface="+mn-cs"/>
              </a:rPr>
              <a:t>Finally, you use the </a:t>
            </a:r>
            <a:r>
              <a:rPr lang="en-US" sz="1200" b="1" kern="1200" dirty="0" err="1" smtClean="0">
                <a:solidFill>
                  <a:schemeClr val="tx1"/>
                </a:solidFill>
                <a:latin typeface="+mn-lt"/>
                <a:ea typeface="+mn-ea"/>
                <a:cs typeface="+mn-cs"/>
              </a:rPr>
              <a:t>WriteLine</a:t>
            </a:r>
            <a:r>
              <a:rPr lang="en-US" sz="1200" kern="1200" dirty="0" smtClean="0">
                <a:solidFill>
                  <a:schemeClr val="tx1"/>
                </a:solidFill>
                <a:latin typeface="+mn-lt"/>
                <a:ea typeface="+mn-ea"/>
                <a:cs typeface="+mn-cs"/>
              </a:rPr>
              <a:t> operation to display the results.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After you write the program, you can run it by clicking </a:t>
            </a:r>
            <a:r>
              <a:rPr lang="en-US" sz="1200" b="1" kern="1200" dirty="0" smtClean="0">
                <a:solidFill>
                  <a:schemeClr val="tx1"/>
                </a:solidFill>
                <a:latin typeface="+mn-lt"/>
                <a:ea typeface="+mn-ea"/>
                <a:cs typeface="+mn-cs"/>
              </a:rPr>
              <a:t>Run</a:t>
            </a:r>
            <a:r>
              <a:rPr lang="en-US" sz="1200" kern="1200" dirty="0" smtClean="0">
                <a:solidFill>
                  <a:schemeClr val="tx1"/>
                </a:solidFill>
                <a:latin typeface="+mn-lt"/>
                <a:ea typeface="+mn-ea"/>
                <a:cs typeface="+mn-cs"/>
              </a:rPr>
              <a:t> on the Toolbar or by pressing </a:t>
            </a:r>
            <a:r>
              <a:rPr lang="en-US" sz="1200" b="0" kern="1200" dirty="0" smtClean="0">
                <a:solidFill>
                  <a:schemeClr val="tx1"/>
                </a:solidFill>
                <a:latin typeface="+mn-lt"/>
                <a:ea typeface="+mn-ea"/>
                <a:cs typeface="+mn-cs"/>
              </a:rPr>
              <a:t>F5</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Code:</a:t>
            </a:r>
          </a:p>
          <a:p>
            <a:endParaRPr lang="en-US" sz="1200" u="sng"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TextWindow.Title</a:t>
            </a:r>
            <a:r>
              <a:rPr lang="en-US" sz="1200" kern="1200" dirty="0" smtClean="0">
                <a:solidFill>
                  <a:schemeClr val="tx1"/>
                </a:solidFill>
                <a:latin typeface="+mn-lt"/>
                <a:ea typeface="+mn-ea"/>
                <a:cs typeface="+mn-cs"/>
              </a:rPr>
              <a:t> = "Area and Perimeter"</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("How long is the rectangle? ")</a:t>
            </a:r>
          </a:p>
          <a:p>
            <a:r>
              <a:rPr lang="en-US" sz="1200" kern="1200" dirty="0" smtClean="0">
                <a:solidFill>
                  <a:schemeClr val="tx1"/>
                </a:solidFill>
                <a:latin typeface="+mn-lt"/>
                <a:ea typeface="+mn-ea"/>
                <a:cs typeface="+mn-cs"/>
              </a:rPr>
              <a:t>length = </a:t>
            </a:r>
            <a:r>
              <a:rPr lang="en-US" sz="1200" kern="1200" dirty="0" err="1" smtClean="0">
                <a:solidFill>
                  <a:schemeClr val="tx1"/>
                </a:solidFill>
                <a:latin typeface="+mn-lt"/>
                <a:ea typeface="+mn-ea"/>
                <a:cs typeface="+mn-cs"/>
              </a:rPr>
              <a:t>TextWindow.ReadNumber</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("How wide is the rectangle? ")</a:t>
            </a:r>
          </a:p>
          <a:p>
            <a:r>
              <a:rPr lang="en-US" sz="1200" kern="1200" dirty="0" smtClean="0">
                <a:solidFill>
                  <a:schemeClr val="tx1"/>
                </a:solidFill>
                <a:latin typeface="+mn-lt"/>
                <a:ea typeface="+mn-ea"/>
                <a:cs typeface="+mn-cs"/>
              </a:rPr>
              <a:t>width = </a:t>
            </a:r>
            <a:r>
              <a:rPr lang="en-US" sz="1200" kern="1200" dirty="0" err="1" smtClean="0">
                <a:solidFill>
                  <a:schemeClr val="tx1"/>
                </a:solidFill>
                <a:latin typeface="+mn-lt"/>
                <a:ea typeface="+mn-ea"/>
                <a:cs typeface="+mn-cs"/>
              </a:rPr>
              <a:t>TextWindow.ReadNumber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area = length * width</a:t>
            </a:r>
          </a:p>
          <a:p>
            <a:r>
              <a:rPr lang="en-US" sz="1200" kern="1200" dirty="0" smtClean="0">
                <a:solidFill>
                  <a:schemeClr val="tx1"/>
                </a:solidFill>
                <a:latin typeface="+mn-lt"/>
                <a:ea typeface="+mn-ea"/>
                <a:cs typeface="+mn-cs"/>
              </a:rPr>
              <a:t>perimeter = 2 * length + 2 * width</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("The area of the rectangle is " + area + ".")</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("The perimeter of the rectangle is " + perimeter + ".")</a:t>
            </a:r>
          </a:p>
          <a:p>
            <a:endParaRPr lang="en-US" sz="1200" kern="1200" dirty="0" smtClean="0">
              <a:solidFill>
                <a:schemeClr val="tx1"/>
              </a:solidFill>
              <a:latin typeface="+mn-lt"/>
              <a:ea typeface="+mn-ea"/>
              <a:cs typeface="+mn-cs"/>
            </a:endParaRPr>
          </a:p>
          <a:p>
            <a:endParaRPr lang="en-US" sz="1000" u="sng"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smtClean="0">
                <a:solidFill>
                  <a:schemeClr val="tx1"/>
                </a:solidFill>
                <a:latin typeface="+mn-lt"/>
                <a:ea typeface="+mn-ea"/>
                <a:cs typeface="+mn-cs"/>
              </a:rPr>
              <a:t>If you want to store multiple values of the same type, </a:t>
            </a:r>
            <a:r>
              <a:rPr lang="en-US" sz="1200" kern="1200" baseline="0" dirty="0" smtClean="0">
                <a:solidFill>
                  <a:schemeClr val="tx1"/>
                </a:solidFill>
                <a:latin typeface="+mn-lt"/>
                <a:ea typeface="+mn-ea"/>
                <a:cs typeface="+mn-cs"/>
              </a:rPr>
              <a:t>you can </a:t>
            </a:r>
            <a:r>
              <a:rPr lang="en-US" sz="1200" kern="1200" dirty="0" smtClean="0">
                <a:solidFill>
                  <a:schemeClr val="tx1"/>
                </a:solidFill>
                <a:latin typeface="+mn-lt"/>
                <a:ea typeface="+mn-ea"/>
                <a:cs typeface="+mn-cs"/>
              </a:rPr>
              <a:t>use an array</a:t>
            </a:r>
            <a:r>
              <a:rPr lang="en-US" sz="1200" kern="1200" baseline="0" dirty="0" smtClean="0">
                <a:solidFill>
                  <a:schemeClr val="tx1"/>
                </a:solidFill>
                <a:latin typeface="+mn-lt"/>
                <a:ea typeface="+mn-ea"/>
                <a:cs typeface="+mn-cs"/>
              </a:rPr>
              <a:t> instead of creating multiple variables</a:t>
            </a:r>
            <a:r>
              <a:rPr lang="en-US" sz="1200" kern="1200" dirty="0" smtClean="0">
                <a:solidFill>
                  <a:schemeClr val="tx1"/>
                </a:solidFill>
                <a:latin typeface="+mn-lt"/>
                <a:ea typeface="+mn-ea"/>
                <a:cs typeface="+mn-cs"/>
              </a:rPr>
              <a:t>. Then you can perform</a:t>
            </a:r>
            <a:r>
              <a:rPr lang="en-US" sz="1200" kern="1200" baseline="0" dirty="0" smtClean="0">
                <a:solidFill>
                  <a:schemeClr val="tx1"/>
                </a:solidFill>
                <a:latin typeface="+mn-lt"/>
                <a:ea typeface="+mn-ea"/>
                <a:cs typeface="+mn-cs"/>
              </a:rPr>
              <a:t> various operations on the values as a group.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example on this</a:t>
            </a:r>
            <a:r>
              <a:rPr lang="en-US" sz="1200" kern="1200" baseline="0" dirty="0" smtClean="0">
                <a:solidFill>
                  <a:schemeClr val="tx1"/>
                </a:solidFill>
                <a:latin typeface="+mn-lt"/>
                <a:ea typeface="+mn-ea"/>
                <a:cs typeface="+mn-cs"/>
              </a:rPr>
              <a:t> slide, you define </a:t>
            </a:r>
            <a:r>
              <a:rPr lang="en-US" sz="1200" kern="1200" dirty="0" smtClean="0">
                <a:solidFill>
                  <a:schemeClr val="tx1"/>
                </a:solidFill>
                <a:latin typeface="+mn-lt"/>
                <a:ea typeface="+mn-ea"/>
                <a:cs typeface="+mn-cs"/>
              </a:rPr>
              <a:t>an array that will contain names of students. Then you use an operation of the </a:t>
            </a:r>
            <a:r>
              <a:rPr lang="en-US" sz="1200" b="1" kern="1200" dirty="0" smtClean="0">
                <a:solidFill>
                  <a:schemeClr val="tx1"/>
                </a:solidFill>
                <a:latin typeface="+mn-lt"/>
                <a:ea typeface="+mn-ea"/>
                <a:cs typeface="+mn-cs"/>
              </a:rPr>
              <a:t>Array</a:t>
            </a:r>
            <a:r>
              <a:rPr lang="en-US" sz="1200" kern="1200" dirty="0" smtClean="0">
                <a:solidFill>
                  <a:schemeClr val="tx1"/>
                </a:solidFill>
                <a:latin typeface="+mn-lt"/>
                <a:ea typeface="+mn-ea"/>
                <a:cs typeface="+mn-cs"/>
              </a:rPr>
              <a:t> object to search the array for a specific value.</a:t>
            </a:r>
          </a:p>
          <a:p>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Code:</a:t>
            </a:r>
          </a:p>
          <a:p>
            <a:endParaRPr lang="en-US" sz="1200" u="sng"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TextWindow.Title</a:t>
            </a:r>
            <a:r>
              <a:rPr lang="en-US" sz="1200" kern="1200" dirty="0" smtClean="0">
                <a:solidFill>
                  <a:schemeClr val="tx1"/>
                </a:solidFill>
                <a:latin typeface="+mn-lt"/>
                <a:ea typeface="+mn-ea"/>
                <a:cs typeface="+mn-cs"/>
              </a:rPr>
              <a:t> = "Array Object"</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("What is the name of the first student? ")</a:t>
            </a:r>
          </a:p>
          <a:p>
            <a:r>
              <a:rPr lang="en-US" sz="1200" kern="1200" dirty="0" smtClean="0">
                <a:solidFill>
                  <a:schemeClr val="tx1"/>
                </a:solidFill>
                <a:latin typeface="+mn-lt"/>
                <a:ea typeface="+mn-ea"/>
                <a:cs typeface="+mn-cs"/>
              </a:rPr>
              <a:t>students[1] = </a:t>
            </a:r>
            <a:r>
              <a:rPr lang="en-US" sz="1200" kern="1200" dirty="0" err="1" smtClean="0">
                <a:solidFill>
                  <a:schemeClr val="tx1"/>
                </a:solidFill>
                <a:latin typeface="+mn-lt"/>
                <a:ea typeface="+mn-ea"/>
                <a:cs typeface="+mn-cs"/>
              </a:rPr>
              <a:t>TextWindow.Read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("What is the name of the second student? ")</a:t>
            </a:r>
          </a:p>
          <a:p>
            <a:r>
              <a:rPr lang="en-US" sz="1200" kern="1200" dirty="0" smtClean="0">
                <a:solidFill>
                  <a:schemeClr val="tx1"/>
                </a:solidFill>
                <a:latin typeface="+mn-lt"/>
                <a:ea typeface="+mn-ea"/>
                <a:cs typeface="+mn-cs"/>
              </a:rPr>
              <a:t>students[2] = </a:t>
            </a:r>
            <a:r>
              <a:rPr lang="en-US" sz="1200" kern="1200" dirty="0" err="1" smtClean="0">
                <a:solidFill>
                  <a:schemeClr val="tx1"/>
                </a:solidFill>
                <a:latin typeface="+mn-lt"/>
                <a:ea typeface="+mn-ea"/>
                <a:cs typeface="+mn-cs"/>
              </a:rPr>
              <a:t>TextWindow.Read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("What is the name of the third student? ")</a:t>
            </a:r>
          </a:p>
          <a:p>
            <a:r>
              <a:rPr lang="en-US" sz="1200" kern="1200" dirty="0" smtClean="0">
                <a:solidFill>
                  <a:schemeClr val="tx1"/>
                </a:solidFill>
                <a:latin typeface="+mn-lt"/>
                <a:ea typeface="+mn-ea"/>
                <a:cs typeface="+mn-cs"/>
              </a:rPr>
              <a:t>students[3] = </a:t>
            </a:r>
            <a:r>
              <a:rPr lang="en-US" sz="1200" kern="1200" dirty="0" err="1" smtClean="0">
                <a:solidFill>
                  <a:schemeClr val="tx1"/>
                </a:solidFill>
                <a:latin typeface="+mn-lt"/>
                <a:ea typeface="+mn-ea"/>
                <a:cs typeface="+mn-cs"/>
              </a:rPr>
              <a:t>TextWindow.Read</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("Is ‘Robin' here? " + </a:t>
            </a:r>
            <a:r>
              <a:rPr lang="en-US" sz="1200" kern="1200" dirty="0" err="1" smtClean="0">
                <a:solidFill>
                  <a:schemeClr val="tx1"/>
                </a:solidFill>
                <a:latin typeface="+mn-lt"/>
                <a:ea typeface="+mn-ea"/>
                <a:cs typeface="+mn-cs"/>
              </a:rPr>
              <a:t>Array.ContainsValue</a:t>
            </a:r>
            <a:r>
              <a:rPr lang="en-US" sz="1200" kern="1200" dirty="0" smtClean="0">
                <a:solidFill>
                  <a:schemeClr val="tx1"/>
                </a:solidFill>
                <a:latin typeface="+mn-lt"/>
                <a:ea typeface="+mn-ea"/>
                <a:cs typeface="+mn-cs"/>
              </a:rPr>
              <a:t>(students, "Robin"))</a:t>
            </a:r>
          </a:p>
          <a:p>
            <a:endParaRPr lang="en-US" sz="1200" kern="1200" dirty="0" smtClean="0">
              <a:solidFill>
                <a:schemeClr val="tx1"/>
              </a:solidFill>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000000"/>
                </a:solidFill>
              </a:rPr>
              <a:t>You can use the following formulas </a:t>
            </a:r>
            <a:r>
              <a:rPr lang="en-US" sz="1200" b="0" dirty="0" smtClean="0">
                <a:solidFill>
                  <a:srgbClr val="7777FF"/>
                </a:solidFill>
              </a:rPr>
              <a:t>for </a:t>
            </a:r>
            <a:r>
              <a:rPr lang="en-US" sz="1200" b="0" dirty="0" smtClean="0">
                <a:solidFill>
                  <a:srgbClr val="000000"/>
                </a:solidFill>
              </a:rPr>
              <a:t>calculation</a:t>
            </a:r>
            <a:r>
              <a:rPr lang="en-US" sz="1200" b="0" dirty="0" smtClean="0">
                <a:solidFill>
                  <a:srgbClr val="800000"/>
                </a:solidFill>
              </a:rPr>
              <a:t>:</a:t>
            </a:r>
          </a:p>
          <a:p>
            <a:endParaRPr lang="en-US" sz="1200" dirty="0" smtClean="0">
              <a:solidFill>
                <a:srgbClr val="000000"/>
              </a:solidFill>
            </a:endParaRPr>
          </a:p>
          <a:p>
            <a:r>
              <a:rPr lang="en-US" sz="1200" dirty="0" smtClean="0">
                <a:solidFill>
                  <a:srgbClr val="000000"/>
                </a:solidFill>
              </a:rPr>
              <a:t>radius </a:t>
            </a:r>
            <a:r>
              <a:rPr lang="en-US" sz="1200" dirty="0" smtClean="0">
                <a:solidFill>
                  <a:srgbClr val="800000"/>
                </a:solidFill>
              </a:rPr>
              <a:t>= </a:t>
            </a:r>
            <a:r>
              <a:rPr lang="en-US" sz="1200" dirty="0" smtClean="0">
                <a:solidFill>
                  <a:srgbClr val="000000"/>
                </a:solidFill>
              </a:rPr>
              <a:t>diameter </a:t>
            </a:r>
            <a:r>
              <a:rPr lang="en-US" sz="1200" dirty="0" smtClean="0">
                <a:solidFill>
                  <a:srgbClr val="800000"/>
                </a:solidFill>
              </a:rPr>
              <a:t>/ </a:t>
            </a:r>
            <a:r>
              <a:rPr lang="en-US" sz="1200" dirty="0" smtClean="0">
                <a:solidFill>
                  <a:srgbClr val="DD6633"/>
                </a:solidFill>
              </a:rPr>
              <a:t>2</a:t>
            </a:r>
          </a:p>
          <a:p>
            <a:r>
              <a:rPr lang="en-US" sz="1200" dirty="0" smtClean="0">
                <a:solidFill>
                  <a:srgbClr val="000000"/>
                </a:solidFill>
              </a:rPr>
              <a:t>area </a:t>
            </a:r>
            <a:r>
              <a:rPr lang="en-US" sz="1200" dirty="0" smtClean="0">
                <a:solidFill>
                  <a:srgbClr val="800000"/>
                </a:solidFill>
              </a:rPr>
              <a:t>= (</a:t>
            </a:r>
            <a:r>
              <a:rPr lang="en-US" sz="1200" dirty="0" smtClean="0">
                <a:solidFill>
                  <a:srgbClr val="DD6633"/>
                </a:solidFill>
              </a:rPr>
              <a:t>3.14</a:t>
            </a:r>
            <a:r>
              <a:rPr lang="en-US" sz="1200" dirty="0" smtClean="0">
                <a:solidFill>
                  <a:srgbClr val="800000"/>
                </a:solidFill>
              </a:rPr>
              <a:t>) * </a:t>
            </a:r>
            <a:r>
              <a:rPr lang="en-US" sz="1200" dirty="0" smtClean="0">
                <a:solidFill>
                  <a:srgbClr val="000000"/>
                </a:solidFill>
              </a:rPr>
              <a:t>radius </a:t>
            </a:r>
            <a:r>
              <a:rPr lang="en-US" sz="1200" dirty="0" smtClean="0">
                <a:solidFill>
                  <a:srgbClr val="800000"/>
                </a:solidFill>
              </a:rPr>
              <a:t>* </a:t>
            </a:r>
            <a:r>
              <a:rPr lang="en-US" sz="1200" dirty="0" smtClean="0">
                <a:solidFill>
                  <a:srgbClr val="000000"/>
                </a:solidFill>
              </a:rPr>
              <a:t>radius</a:t>
            </a:r>
          </a:p>
          <a:p>
            <a:r>
              <a:rPr lang="en-US" sz="1200" dirty="0" smtClean="0">
                <a:solidFill>
                  <a:srgbClr val="000000"/>
                </a:solidFill>
              </a:rPr>
              <a:t>circumference </a:t>
            </a:r>
            <a:r>
              <a:rPr lang="en-US" sz="1200" dirty="0" smtClean="0">
                <a:solidFill>
                  <a:srgbClr val="800000"/>
                </a:solidFill>
              </a:rPr>
              <a:t>= (</a:t>
            </a:r>
            <a:r>
              <a:rPr lang="en-US" sz="1200" dirty="0" smtClean="0">
                <a:solidFill>
                  <a:srgbClr val="DD6633"/>
                </a:solidFill>
              </a:rPr>
              <a:t>3.14</a:t>
            </a:r>
            <a:r>
              <a:rPr lang="en-US" sz="1200" dirty="0" smtClean="0">
                <a:solidFill>
                  <a:srgbClr val="800000"/>
                </a:solidFill>
              </a:rPr>
              <a:t>) * </a:t>
            </a:r>
            <a:r>
              <a:rPr lang="en-US" sz="1200" dirty="0" smtClean="0">
                <a:solidFill>
                  <a:srgbClr val="DD6633"/>
                </a:solidFill>
              </a:rPr>
              <a:t>2 </a:t>
            </a:r>
            <a:r>
              <a:rPr lang="en-US" sz="1200" dirty="0" smtClean="0">
                <a:solidFill>
                  <a:srgbClr val="800000"/>
                </a:solidFill>
              </a:rPr>
              <a:t>* </a:t>
            </a:r>
            <a:r>
              <a:rPr lang="en-US" sz="1200" dirty="0" smtClean="0">
                <a:solidFill>
                  <a:srgbClr val="000000"/>
                </a:solidFill>
              </a:rPr>
              <a:t>radius</a:t>
            </a:r>
          </a:p>
          <a:p>
            <a:endParaRPr lang="en-US" sz="1200" dirty="0" smtClean="0">
              <a:solidFill>
                <a:srgbClr val="000000"/>
              </a:solidFill>
            </a:endParaRPr>
          </a:p>
          <a:p>
            <a:r>
              <a:rPr lang="en-US" u="sng" dirty="0" smtClean="0"/>
              <a:t>Solution</a:t>
            </a:r>
            <a:r>
              <a:rPr lang="en-US" dirty="0" smtClean="0"/>
              <a:t>:</a:t>
            </a:r>
          </a:p>
          <a:p>
            <a:endParaRPr lang="en-US" sz="1200" dirty="0" smtClean="0">
              <a:solidFill>
                <a:srgbClr val="000000"/>
              </a:solidFill>
            </a:endParaRPr>
          </a:p>
          <a:p>
            <a:r>
              <a:rPr lang="en-US" sz="1200" kern="1200" dirty="0" err="1" smtClean="0">
                <a:solidFill>
                  <a:schemeClr val="tx1"/>
                </a:solidFill>
                <a:latin typeface="+mn-lt"/>
                <a:ea typeface="+mn-ea"/>
                <a:cs typeface="+mn-cs"/>
              </a:rPr>
              <a:t>TextWindow.Write</a:t>
            </a:r>
            <a:r>
              <a:rPr lang="en-US" sz="1200" kern="1200" dirty="0" smtClean="0">
                <a:solidFill>
                  <a:schemeClr val="tx1"/>
                </a:solidFill>
                <a:latin typeface="+mn-lt"/>
                <a:ea typeface="+mn-ea"/>
                <a:cs typeface="+mn-cs"/>
              </a:rPr>
              <a:t>("What is the diameter of the circle? ")</a:t>
            </a:r>
          </a:p>
          <a:p>
            <a:r>
              <a:rPr lang="en-US" sz="1200" kern="1200" dirty="0" smtClean="0">
                <a:solidFill>
                  <a:schemeClr val="tx1"/>
                </a:solidFill>
                <a:latin typeface="+mn-lt"/>
                <a:ea typeface="+mn-ea"/>
                <a:cs typeface="+mn-cs"/>
              </a:rPr>
              <a:t>diameter = </a:t>
            </a:r>
            <a:r>
              <a:rPr lang="en-US" sz="1200" kern="1200" dirty="0" err="1" smtClean="0">
                <a:solidFill>
                  <a:schemeClr val="tx1"/>
                </a:solidFill>
                <a:latin typeface="+mn-lt"/>
                <a:ea typeface="+mn-ea"/>
                <a:cs typeface="+mn-cs"/>
              </a:rPr>
              <a:t>TextWindow.ReadNumber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radius = diameter / 2</a:t>
            </a:r>
          </a:p>
          <a:p>
            <a:r>
              <a:rPr lang="en-US" sz="1200" kern="1200" dirty="0" smtClean="0">
                <a:solidFill>
                  <a:schemeClr val="tx1"/>
                </a:solidFill>
                <a:latin typeface="+mn-lt"/>
                <a:ea typeface="+mn-ea"/>
                <a:cs typeface="+mn-cs"/>
              </a:rPr>
              <a:t>area = (3.14) * radius * radius</a:t>
            </a:r>
          </a:p>
          <a:p>
            <a:r>
              <a:rPr lang="en-US" sz="1200" kern="1200" dirty="0" smtClean="0">
                <a:solidFill>
                  <a:schemeClr val="tx1"/>
                </a:solidFill>
                <a:latin typeface="+mn-lt"/>
                <a:ea typeface="+mn-ea"/>
                <a:cs typeface="+mn-cs"/>
              </a:rPr>
              <a:t>circumference = (3.14) * 2 * radius</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("The area of the circle is " + area + ".")</a:t>
            </a: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("The circumference of the circle is " + circumference + ".")</a:t>
            </a:r>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b="0"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7364D5-8D52-4E68-A740-DBE6205A5BF7}" type="slidenum">
              <a:rPr lang="en-US"/>
              <a:pPr fontAlgn="base">
                <a:spcBef>
                  <a:spcPct val="0"/>
                </a:spcBef>
                <a:spcAft>
                  <a:spcPct val="0"/>
                </a:spcAft>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Let’s explore the different elements of the environment where you write and run your Small Basic programs.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You can open and work with multiple Editor windows at one time.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The Editor window that contains the program you are currently working with is the </a:t>
            </a:r>
            <a:r>
              <a:rPr lang="en-US" sz="1200" b="1" kern="1200" dirty="0" smtClean="0">
                <a:solidFill>
                  <a:schemeClr val="tx1"/>
                </a:solidFill>
                <a:latin typeface="+mn-lt"/>
                <a:ea typeface="+mn-ea"/>
                <a:cs typeface="+mn-cs"/>
              </a:rPr>
              <a:t>active Editor</a:t>
            </a:r>
            <a:r>
              <a:rPr lang="en-US" sz="1200" kern="1200" dirty="0" smtClean="0">
                <a:solidFill>
                  <a:schemeClr val="tx1"/>
                </a:solidFill>
                <a:latin typeface="+mn-lt"/>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You can </a:t>
            </a:r>
            <a:r>
              <a:rPr lang="en-US" sz="1200" kern="1200" baseline="0" dirty="0" smtClean="0">
                <a:solidFill>
                  <a:schemeClr val="tx1"/>
                </a:solidFill>
                <a:latin typeface="+mn-lt"/>
                <a:ea typeface="+mn-ea"/>
                <a:cs typeface="+mn-cs"/>
              </a:rPr>
              <a:t>indent your program code more consistently by highlighting it, right-clicking it, and then clicking </a:t>
            </a:r>
            <a:r>
              <a:rPr lang="en-US" sz="1200" b="1" kern="1200" baseline="0" dirty="0" smtClean="0">
                <a:solidFill>
                  <a:schemeClr val="tx1"/>
                </a:solidFill>
                <a:latin typeface="+mn-lt"/>
                <a:ea typeface="+mn-ea"/>
                <a:cs typeface="+mn-cs"/>
              </a:rPr>
              <a:t>Format Program</a:t>
            </a:r>
            <a:r>
              <a:rPr lang="en-US" sz="1200" kern="1200" baseline="0" dirty="0" smtClean="0">
                <a:solidFill>
                  <a:schemeClr val="tx1"/>
                </a:solidFill>
                <a:latin typeface="+mn-lt"/>
                <a:ea typeface="+mn-ea"/>
                <a:cs typeface="+mn-cs"/>
              </a:rPr>
              <a:t>.</a:t>
            </a:r>
            <a:endParaRPr lang="en-US" sz="1200" dirty="0" smtClean="0">
              <a:latin typeface="+mn-lt"/>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smtClean="0">
                <a:solidFill>
                  <a:schemeClr val="tx1"/>
                </a:solidFill>
                <a:latin typeface="Courier New" pitchFamily="49" charset="0"/>
                <a:ea typeface="+mn-ea"/>
                <a:cs typeface="Courier New" pitchFamily="49" charset="0"/>
              </a:rPr>
              <a:t>You can run your program either by clicking </a:t>
            </a:r>
            <a:r>
              <a:rPr lang="en-US" sz="1200" b="1" kern="1200" dirty="0" smtClean="0">
                <a:solidFill>
                  <a:schemeClr val="tx1"/>
                </a:solidFill>
                <a:latin typeface="Courier New" pitchFamily="49" charset="0"/>
                <a:ea typeface="+mn-ea"/>
                <a:cs typeface="Courier New" pitchFamily="49" charset="0"/>
              </a:rPr>
              <a:t>Run</a:t>
            </a:r>
            <a:r>
              <a:rPr lang="en-US" sz="1200" kern="1200" dirty="0" smtClean="0">
                <a:solidFill>
                  <a:schemeClr val="tx1"/>
                </a:solidFill>
                <a:latin typeface="Courier New" pitchFamily="49" charset="0"/>
                <a:ea typeface="+mn-ea"/>
                <a:cs typeface="Courier New" pitchFamily="49" charset="0"/>
              </a:rPr>
              <a:t> on the Toolbar or by pressing F5 on the keyboard.</a:t>
            </a:r>
          </a:p>
          <a:p>
            <a:r>
              <a:rPr lang="en-US" sz="1200" kern="1200" dirty="0" smtClean="0">
                <a:solidFill>
                  <a:schemeClr val="tx1"/>
                </a:solidFill>
                <a:latin typeface="Courier New" pitchFamily="49" charset="0"/>
                <a:ea typeface="+mn-ea"/>
                <a:cs typeface="Courier New" pitchFamily="49" charset="0"/>
              </a:rPr>
              <a:t> </a:t>
            </a:r>
          </a:p>
          <a:p>
            <a:r>
              <a:rPr lang="en-US" sz="1200" kern="1200" dirty="0" smtClean="0">
                <a:solidFill>
                  <a:schemeClr val="tx1"/>
                </a:solidFill>
                <a:latin typeface="Courier New" pitchFamily="49" charset="0"/>
                <a:ea typeface="+mn-ea"/>
                <a:cs typeface="Courier New" pitchFamily="49" charset="0"/>
              </a:rPr>
              <a:t>In the next lesson, you will analyze a program in detail to learn more</a:t>
            </a:r>
            <a:r>
              <a:rPr lang="en-US" sz="1200" kern="1200" baseline="0" dirty="0" smtClean="0">
                <a:solidFill>
                  <a:schemeClr val="tx1"/>
                </a:solidFill>
                <a:latin typeface="Courier New" pitchFamily="49" charset="0"/>
                <a:ea typeface="+mn-ea"/>
                <a:cs typeface="Courier New" pitchFamily="49" charset="0"/>
              </a:rPr>
              <a:t> about it</a:t>
            </a:r>
            <a:r>
              <a:rPr lang="en-US" sz="1200" kern="1200" dirty="0" smtClean="0">
                <a:solidFill>
                  <a:schemeClr val="tx1"/>
                </a:solidFill>
                <a:latin typeface="Courier New" pitchFamily="49" charset="0"/>
                <a:ea typeface="+mn-ea"/>
                <a:cs typeface="Courier New" pitchFamily="49" charset="0"/>
              </a:rPr>
              <a:t>.</a:t>
            </a:r>
          </a:p>
          <a:p>
            <a:endParaRPr lang="en-US" sz="1200" kern="1200" dirty="0" smtClean="0">
              <a:solidFill>
                <a:schemeClr val="tx1"/>
              </a:solidFill>
              <a:latin typeface="Courier New" pitchFamily="49" charset="0"/>
              <a:ea typeface="+mn-ea"/>
              <a:cs typeface="Courier New" pitchFamily="49" charset="0"/>
            </a:endParaRPr>
          </a:p>
          <a:p>
            <a:r>
              <a:rPr lang="en-US" sz="1200" u="sng" kern="1200" dirty="0" smtClean="0">
                <a:solidFill>
                  <a:schemeClr val="tx1"/>
                </a:solidFill>
                <a:latin typeface="Courier New" pitchFamily="49" charset="0"/>
                <a:ea typeface="+mn-ea"/>
                <a:cs typeface="Courier New" pitchFamily="49" charset="0"/>
              </a:rPr>
              <a:t>Code</a:t>
            </a:r>
            <a:r>
              <a:rPr lang="en-US" sz="1200" kern="1200" dirty="0" smtClean="0">
                <a:solidFill>
                  <a:schemeClr val="tx1"/>
                </a:solidFill>
                <a:latin typeface="Courier New" pitchFamily="49" charset="0"/>
                <a:ea typeface="+mn-ea"/>
                <a:cs typeface="Courier New" pitchFamily="49" charset="0"/>
              </a:rPr>
              <a:t>:</a:t>
            </a:r>
          </a:p>
          <a:p>
            <a:endParaRPr lang="en-US" sz="1200" kern="1200" dirty="0" smtClean="0">
              <a:solidFill>
                <a:schemeClr val="tx1"/>
              </a:solidFill>
              <a:latin typeface="Courier New" pitchFamily="49" charset="0"/>
              <a:ea typeface="+mn-ea"/>
              <a:cs typeface="Courier New" pitchFamily="49" charset="0"/>
            </a:endParaRP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("Hello, World!")</a:t>
            </a:r>
            <a:endParaRPr lang="en-US" dirty="0" smtClean="0">
              <a:latin typeface="Courier New" pitchFamily="49" charset="0"/>
              <a:cs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z="10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r>
              <a:rPr lang="en-US" sz="1200" kern="1200" dirty="0" smtClean="0">
                <a:solidFill>
                  <a:schemeClr val="tx1"/>
                </a:solidFill>
                <a:latin typeface="+mn-lt"/>
                <a:ea typeface="+mn-ea"/>
                <a:cs typeface="+mn-cs"/>
              </a:rPr>
              <a:t>You should save your program frequently so that you do not lose your work if the power fails or your computer suddenly shuts down.</a:t>
            </a:r>
          </a:p>
          <a:p>
            <a:r>
              <a:rPr lang="en-US" sz="1200" kern="1200" dirty="0" smtClean="0">
                <a:solidFill>
                  <a:schemeClr val="tx1"/>
                </a:solidFill>
                <a:latin typeface="+mn-lt"/>
                <a:ea typeface="+mn-ea"/>
                <a:cs typeface="+mn-cs"/>
              </a:rPr>
              <a:t> </a:t>
            </a:r>
          </a:p>
          <a:p>
            <a:r>
              <a:rPr lang="en-US" sz="1000" u="sng" kern="1200" dirty="0" smtClean="0">
                <a:solidFill>
                  <a:schemeClr val="tx1"/>
                </a:solidFill>
                <a:latin typeface="+mn-lt"/>
                <a:ea typeface="+mn-ea"/>
                <a:cs typeface="+mn-cs"/>
              </a:rPr>
              <a:t>Code</a:t>
            </a:r>
            <a:r>
              <a:rPr lang="en-US" sz="1000" kern="1200" dirty="0" smtClean="0">
                <a:solidFill>
                  <a:schemeClr val="tx1"/>
                </a:solidFill>
                <a:latin typeface="+mn-lt"/>
                <a:ea typeface="+mn-ea"/>
                <a:cs typeface="+mn-cs"/>
              </a:rPr>
              <a:t>:</a:t>
            </a:r>
          </a:p>
          <a:p>
            <a:endParaRPr lang="en-US" sz="10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TextWindow.WriteLine</a:t>
            </a:r>
            <a:r>
              <a:rPr lang="en-US" sz="1200" kern="1200" dirty="0" smtClean="0">
                <a:solidFill>
                  <a:schemeClr val="tx1"/>
                </a:solidFill>
                <a:latin typeface="+mn-lt"/>
                <a:ea typeface="+mn-ea"/>
                <a:cs typeface="+mn-cs"/>
              </a:rPr>
              <a:t>("Greetings to All")</a:t>
            </a:r>
            <a:endParaRPr lang="en-US" sz="10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4B204FE-5EB2-4A02-8B16-85316B6DEC1E}"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A8AE693-3821-4C6F-94C1-A9D9B4184AC6}" type="datetimeFigureOut">
              <a:rPr lang="en-US"/>
              <a:pPr>
                <a:defRPr/>
              </a:pPr>
              <a:t>2/12/2019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983C0-1503-41F0-ACB6-3CEC177DB3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EF288E-E737-4884-B953-F70AE6B9344E}" type="datetimeFigureOut">
              <a:rPr lang="en-US"/>
              <a:pPr>
                <a:defRPr/>
              </a:pPr>
              <a:t>2/12/2019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B7CD28-DB56-4A62-B2B8-0078F14D04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730AB2-D613-4471-8D49-22BDD0528E3E}" type="datetimeFigureOut">
              <a:rPr lang="en-US"/>
              <a:pPr>
                <a:defRPr/>
              </a:pPr>
              <a:t>2/12/2019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37B53D-D021-49E6-9560-BED1EF26A4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7A30E7-2C74-457C-B2BB-65F41C87F69B}" type="datetimeFigureOut">
              <a:rPr lang="en-US"/>
              <a:pPr>
                <a:defRPr/>
              </a:pPr>
              <a:t>2/12/2019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547923-A4B4-4DC0-9BCC-41EE3FF47A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3B2B45-5E71-429B-BABF-08666D508B21}" type="datetimeFigureOut">
              <a:rPr lang="en-US"/>
              <a:pPr>
                <a:defRPr/>
              </a:pPr>
              <a:t>2/12/2019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F905E-6F90-43A5-B4E9-A4CB4C9235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2A0A970-E7DC-4038-9069-91858D648BDF}" type="datetimeFigureOut">
              <a:rPr lang="en-US"/>
              <a:pPr>
                <a:defRPr/>
              </a:pPr>
              <a:t>2/12/2019</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22D0A86-63F7-4A09-A3BB-4FEF6E1CA7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FFB5EC0-D7C5-48CF-B776-E6D248544D38}" type="datetimeFigureOut">
              <a:rPr lang="en-US"/>
              <a:pPr>
                <a:defRPr/>
              </a:pPr>
              <a:t>2/12/2019</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3C5D531A-C242-4D36-840F-DB2719B73B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29BED35-003C-4A58-B1E5-829F85A8243A}" type="datetimeFigureOut">
              <a:rPr lang="en-US"/>
              <a:pPr>
                <a:defRPr/>
              </a:pPr>
              <a:t>2/12/2019</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6D55FB8-A7C1-412A-B91E-469A65B27F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A081C31-4FEF-4A7C-AD58-36F796D68FEE}" type="datetimeFigureOut">
              <a:rPr lang="en-US"/>
              <a:pPr>
                <a:defRPr/>
              </a:pPr>
              <a:t>2/12/2019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2F4AFA8-A904-43C3-BBCD-8CA4EFD09B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2EAF47B-2750-4EC9-9010-ACB665A03744}" type="datetimeFigureOut">
              <a:rPr lang="en-US"/>
              <a:pPr>
                <a:defRPr/>
              </a:pPr>
              <a:t>2/12/2019</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DAF09D4-991E-476F-8D16-084841D0C8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499D0E9-0297-4C39-A884-53F2147ABE11}" type="datetimeFigureOut">
              <a:rPr lang="en-US"/>
              <a:pPr>
                <a:defRPr/>
              </a:pPr>
              <a:t>2/12/2019</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059162-F0EC-429E-B952-23CB5876EA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 y="0"/>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defRPr>
            </a:lvl1pPr>
          </a:lstStyle>
          <a:p>
            <a:pPr>
              <a:defRPr/>
            </a:pPr>
            <a:fld id="{460397C0-55EF-4EAC-8889-593472E51D6D}" type="datetimeFigureOut">
              <a:rPr lang="en-US"/>
              <a:pPr>
                <a:defRPr/>
              </a:pPr>
              <a:t>2/12/2019</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bg1"/>
                </a:solidFill>
                <a:latin typeface="+mn-lt"/>
              </a:defRPr>
            </a:lvl1pPr>
          </a:lstStyle>
          <a:p>
            <a:pPr>
              <a:defRPr/>
            </a:pPr>
            <a:r>
              <a:rPr lang="fr-FR"/>
              <a:t>TUTORIAUX | STBI</a:t>
            </a: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defRPr>
            </a:lvl1pPr>
          </a:lstStyle>
          <a:p>
            <a:pPr>
              <a:defRPr/>
            </a:pPr>
            <a:fld id="{9EBCE1EC-0DFD-4A1B-8518-0C3C9BCFCDEB}" type="slidenum">
              <a:rPr lang="en-US"/>
              <a:pPr>
                <a:defRPr/>
              </a:pPr>
              <a:t>‹#›</a:t>
            </a:fld>
            <a:endParaRPr lang="en-US" dirty="0"/>
          </a:p>
        </p:txBody>
      </p:sp>
      <p:pic>
        <p:nvPicPr>
          <p:cNvPr id="1030" name="Picture 6" descr="innernew.jpg"/>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spcBef>
          <a:spcPct val="0"/>
        </a:spcBef>
        <a:spcAft>
          <a:spcPct val="0"/>
        </a:spcAft>
        <a:defRPr sz="2000" kern="1200">
          <a:solidFill>
            <a:schemeClr val="bg1"/>
          </a:solidFill>
          <a:latin typeface="Verdana" pitchFamily="34" charset="0"/>
          <a:ea typeface="+mj-ea"/>
          <a:cs typeface="Tahoma" pitchFamily="34" charset="0"/>
        </a:defRPr>
      </a:lvl1pPr>
      <a:lvl2pPr algn="l" rtl="0" fontAlgn="base">
        <a:spcBef>
          <a:spcPct val="0"/>
        </a:spcBef>
        <a:spcAft>
          <a:spcPct val="0"/>
        </a:spcAft>
        <a:defRPr sz="2000">
          <a:solidFill>
            <a:schemeClr val="bg1"/>
          </a:solidFill>
          <a:latin typeface="Verdana" pitchFamily="34" charset="0"/>
          <a:cs typeface="Tahoma" pitchFamily="34" charset="0"/>
        </a:defRPr>
      </a:lvl2pPr>
      <a:lvl3pPr algn="l" rtl="0" fontAlgn="base">
        <a:spcBef>
          <a:spcPct val="0"/>
        </a:spcBef>
        <a:spcAft>
          <a:spcPct val="0"/>
        </a:spcAft>
        <a:defRPr sz="2000">
          <a:solidFill>
            <a:schemeClr val="bg1"/>
          </a:solidFill>
          <a:latin typeface="Verdana" pitchFamily="34" charset="0"/>
          <a:cs typeface="Tahoma" pitchFamily="34" charset="0"/>
        </a:defRPr>
      </a:lvl3pPr>
      <a:lvl4pPr algn="l" rtl="0" fontAlgn="base">
        <a:spcBef>
          <a:spcPct val="0"/>
        </a:spcBef>
        <a:spcAft>
          <a:spcPct val="0"/>
        </a:spcAft>
        <a:defRPr sz="2000">
          <a:solidFill>
            <a:schemeClr val="bg1"/>
          </a:solidFill>
          <a:latin typeface="Verdana" pitchFamily="34" charset="0"/>
          <a:cs typeface="Tahoma" pitchFamily="34" charset="0"/>
        </a:defRPr>
      </a:lvl4pPr>
      <a:lvl5pPr algn="l" rtl="0" fontAlgn="base">
        <a:spcBef>
          <a:spcPct val="0"/>
        </a:spcBef>
        <a:spcAft>
          <a:spcPct val="0"/>
        </a:spcAft>
        <a:defRPr sz="2000">
          <a:solidFill>
            <a:schemeClr val="bg1"/>
          </a:solidFill>
          <a:latin typeface="Verdana" pitchFamily="34" charset="0"/>
          <a:cs typeface="Tahoma" pitchFamily="34" charset="0"/>
        </a:defRPr>
      </a:lvl5pPr>
      <a:lvl6pPr marL="457200" algn="l" rtl="0" fontAlgn="base">
        <a:spcBef>
          <a:spcPct val="0"/>
        </a:spcBef>
        <a:spcAft>
          <a:spcPct val="0"/>
        </a:spcAft>
        <a:defRPr sz="2000">
          <a:solidFill>
            <a:schemeClr val="bg1"/>
          </a:solidFill>
          <a:latin typeface="Verdana" pitchFamily="34" charset="0"/>
          <a:cs typeface="Tahoma" pitchFamily="34" charset="0"/>
        </a:defRPr>
      </a:lvl6pPr>
      <a:lvl7pPr marL="914400" algn="l" rtl="0" fontAlgn="base">
        <a:spcBef>
          <a:spcPct val="0"/>
        </a:spcBef>
        <a:spcAft>
          <a:spcPct val="0"/>
        </a:spcAft>
        <a:defRPr sz="2000">
          <a:solidFill>
            <a:schemeClr val="bg1"/>
          </a:solidFill>
          <a:latin typeface="Verdana" pitchFamily="34" charset="0"/>
          <a:cs typeface="Tahoma" pitchFamily="34" charset="0"/>
        </a:defRPr>
      </a:lvl7pPr>
      <a:lvl8pPr marL="1371600" algn="l" rtl="0" fontAlgn="base">
        <a:spcBef>
          <a:spcPct val="0"/>
        </a:spcBef>
        <a:spcAft>
          <a:spcPct val="0"/>
        </a:spcAft>
        <a:defRPr sz="2000">
          <a:solidFill>
            <a:schemeClr val="bg1"/>
          </a:solidFill>
          <a:latin typeface="Verdana" pitchFamily="34" charset="0"/>
          <a:cs typeface="Tahoma" pitchFamily="34" charset="0"/>
        </a:defRPr>
      </a:lvl8pPr>
      <a:lvl9pPr marL="1828800" algn="l" rtl="0" fontAlgn="base">
        <a:spcBef>
          <a:spcPct val="0"/>
        </a:spcBef>
        <a:spcAft>
          <a:spcPct val="0"/>
        </a:spcAft>
        <a:defRPr sz="2000">
          <a:solidFill>
            <a:schemeClr val="bg1"/>
          </a:solidFill>
          <a:latin typeface="Verdan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odecomba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705184"/>
            <a:ext cx="9143999"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8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Level Descriptors: KS3 Programming</a:t>
            </a:r>
            <a:endParaRPr kumimoji="0" lang="en-GB"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Level 3</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Create a linear program incorporating basic user inputs and outputs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Declare and assign information to variables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Concatenate strings with information assigned to variables</a:t>
            </a:r>
            <a:endParaRPr kumimoji="0" lang="en-GB"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Level 4</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Identify the need to store information with different data types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IF and ELSE statements to make decisions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WHILE and FOR loops for iterative processes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the: ‘equal to’, ‘not equal to’, ‘greater than’ and ‘less than’ comparison operators</a:t>
            </a:r>
            <a:endParaRPr kumimoji="0" lang="en-GB"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Level 5</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subroutines to create efficient programs and reduce duplication of code</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1-dimentional arrays to store and retrieve information</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bitwise operators: ‘AND’ &amp; ‘OR’ as part of conditions to be evaluated</a:t>
            </a:r>
            <a:endParaRPr kumimoji="0" lang="en-GB"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Level 6</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of functions which take arguments and return values to create efficient programs</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 of 2-dimentional arrays to store and retrieve information</a:t>
            </a:r>
            <a:b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Begin to create algorithms within programs to perform specific functions</a:t>
            </a:r>
            <a:endParaRPr kumimoji="0" lang="en-GB"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5498" y="1740434"/>
            <a:ext cx="5775627" cy="368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p:nvGrpSpPr>
        <p:grpSpPr>
          <a:xfrm>
            <a:off x="152400" y="762000"/>
            <a:ext cx="8839200" cy="533400"/>
            <a:chOff x="152400" y="762000"/>
            <a:chExt cx="8839200" cy="533400"/>
          </a:xfrm>
        </p:grpSpPr>
        <p:sp>
          <p:nvSpPr>
            <p:cNvPr id="8" name="Rounded Rectangle 7"/>
            <p:cNvSpPr/>
            <p:nvPr/>
          </p:nvSpPr>
          <p:spPr bwMode="auto">
            <a:xfrm>
              <a:off x="152400" y="762000"/>
              <a:ext cx="8839200" cy="533400"/>
            </a:xfrm>
            <a:prstGeom prst="roundRect">
              <a:avLst>
                <a:gd name="adj" fmla="val 38096"/>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6397" name="TextBox 8"/>
            <p:cNvSpPr txBox="1">
              <a:spLocks noChangeArrowheads="1"/>
            </p:cNvSpPr>
            <p:nvPr/>
          </p:nvSpPr>
          <p:spPr bwMode="auto">
            <a:xfrm>
              <a:off x="307975" y="838200"/>
              <a:ext cx="8605838" cy="400110"/>
            </a:xfrm>
            <a:prstGeom prst="rect">
              <a:avLst/>
            </a:prstGeom>
            <a:noFill/>
            <a:ln w="9525">
              <a:noFill/>
              <a:miter lim="800000"/>
              <a:headEnd/>
              <a:tailEnd/>
            </a:ln>
          </p:spPr>
          <p:txBody>
            <a:bodyPr wrap="square">
              <a:spAutoFit/>
            </a:bodyPr>
            <a:lstStyle/>
            <a:p>
              <a:r>
                <a:rPr lang="en-US" sz="2000" dirty="0" smtClean="0">
                  <a:latin typeface="+mn-lt"/>
                </a:rPr>
                <a:t>After you write a program, you must </a:t>
              </a:r>
              <a:r>
                <a:rPr lang="en-US" sz="2000" smtClean="0">
                  <a:latin typeface="+mn-lt"/>
                </a:rPr>
                <a:t>save it if you want to change or run it later.</a:t>
              </a:r>
              <a:endParaRPr lang="en-US" sz="2000" dirty="0">
                <a:latin typeface="+mn-lt"/>
              </a:endParaRPr>
            </a:p>
          </p:txBody>
        </p:sp>
      </p:grpSp>
      <p:sp>
        <p:nvSpPr>
          <p:cNvPr id="15" name="Title 1"/>
          <p:cNvSpPr>
            <a:spLocks noGrp="1"/>
          </p:cNvSpPr>
          <p:nvPr>
            <p:ph type="title"/>
          </p:nvPr>
        </p:nvSpPr>
        <p:spPr>
          <a:xfrm>
            <a:off x="76200" y="0"/>
            <a:ext cx="8229600" cy="563563"/>
          </a:xfrm>
        </p:spPr>
        <p:txBody>
          <a:bodyPr rtlCol="0">
            <a:normAutofit/>
          </a:bodyPr>
          <a:lstStyle/>
          <a:p>
            <a:pPr fontAlgn="auto">
              <a:spcAft>
                <a:spcPts val="0"/>
              </a:spcAft>
              <a:defRPr/>
            </a:pPr>
            <a:r>
              <a:rPr lang="en-US" sz="2400" b="1" dirty="0" smtClean="0">
                <a:latin typeface="+mj-lt"/>
              </a:rPr>
              <a:t>Saving Your Program</a:t>
            </a:r>
            <a:endParaRPr lang="en-US" sz="2400" b="1" dirty="0">
              <a:latin typeface="+mj-lt"/>
            </a:endParaRPr>
          </a:p>
        </p:txBody>
      </p:sp>
      <p:sp>
        <p:nvSpPr>
          <p:cNvPr id="22" name="Rectangle 21"/>
          <p:cNvSpPr/>
          <p:nvPr/>
        </p:nvSpPr>
        <p:spPr>
          <a:xfrm>
            <a:off x="4221969" y="1969034"/>
            <a:ext cx="493776" cy="521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90500" y="1620954"/>
            <a:ext cx="3276600" cy="1882687"/>
            <a:chOff x="4419600" y="5029200"/>
            <a:chExt cx="3276600" cy="1066800"/>
          </a:xfrm>
        </p:grpSpPr>
        <p:sp>
          <p:nvSpPr>
            <p:cNvPr id="34" name="Rounded Rectangle 33"/>
            <p:cNvSpPr/>
            <p:nvPr/>
          </p:nvSpPr>
          <p:spPr bwMode="auto">
            <a:xfrm>
              <a:off x="4419600" y="5029200"/>
              <a:ext cx="3276600" cy="10668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36" name="Rectangle 35"/>
            <p:cNvSpPr/>
            <p:nvPr/>
          </p:nvSpPr>
          <p:spPr>
            <a:xfrm>
              <a:off x="4495800" y="5105400"/>
              <a:ext cx="3200400" cy="924307"/>
            </a:xfrm>
            <a:prstGeom prst="rect">
              <a:avLst/>
            </a:prstGeom>
          </p:spPr>
          <p:txBody>
            <a:bodyPr wrap="square">
              <a:spAutoFit/>
            </a:bodyPr>
            <a:lstStyle/>
            <a:p>
              <a:r>
                <a:rPr lang="en-US" sz="2000" dirty="0" smtClean="0">
                  <a:latin typeface="+mn-lt"/>
                </a:rPr>
                <a:t>To </a:t>
              </a:r>
              <a:r>
                <a:rPr lang="en-US" sz="2000" smtClean="0">
                  <a:latin typeface="+mn-lt"/>
                </a:rPr>
                <a:t>save your program, </a:t>
              </a:r>
              <a:r>
                <a:rPr lang="en-US" sz="2000" dirty="0" smtClean="0">
                  <a:latin typeface="+mn-lt"/>
                </a:rPr>
                <a:t>you can </a:t>
              </a:r>
              <a:r>
                <a:rPr lang="en-US" sz="2000" smtClean="0">
                  <a:latin typeface="+mn-lt"/>
                </a:rPr>
                <a:t>click </a:t>
              </a:r>
              <a:r>
                <a:rPr lang="en-US" sz="2000" b="1" smtClean="0">
                  <a:latin typeface="+mn-lt"/>
                </a:rPr>
                <a:t>Save</a:t>
              </a:r>
              <a:r>
                <a:rPr lang="en-US" sz="2000" smtClean="0">
                  <a:latin typeface="+mn-lt"/>
                </a:rPr>
                <a:t> </a:t>
              </a:r>
              <a:r>
                <a:rPr lang="en-US" sz="2000" dirty="0" smtClean="0">
                  <a:latin typeface="+mn-lt"/>
                </a:rPr>
                <a:t>on </a:t>
              </a:r>
              <a:r>
                <a:rPr lang="en-US" sz="2000" smtClean="0">
                  <a:latin typeface="+mn-lt"/>
                </a:rPr>
                <a:t>the Toolbar, or you can hold down the CTRL key on the keyboard while you press the “S” key.</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Let’s Summarize…</a:t>
            </a:r>
            <a:endParaRPr lang="en-US" sz="2400" b="1" dirty="0">
              <a:latin typeface="+mj-lt"/>
            </a:endParaRPr>
          </a:p>
        </p:txBody>
      </p:sp>
      <p:pic>
        <p:nvPicPr>
          <p:cNvPr id="22530" name="Picture 2" descr="\\10.3.80.148\New Folder\Small Basic\sm\EDU_UK_cc_3217.jpg"/>
          <p:cNvPicPr>
            <a:picLocks noChangeAspect="1" noChangeArrowheads="1"/>
          </p:cNvPicPr>
          <p:nvPr/>
        </p:nvPicPr>
        <p:blipFill>
          <a:blip r:embed="rId3" cstate="print"/>
          <a:srcRect/>
          <a:stretch>
            <a:fillRect/>
          </a:stretch>
        </p:blipFill>
        <p:spPr bwMode="auto">
          <a:xfrm>
            <a:off x="2895600" y="762000"/>
            <a:ext cx="3352800" cy="2667000"/>
          </a:xfrm>
          <a:prstGeom prst="rect">
            <a:avLst/>
          </a:prstGeom>
          <a:ln>
            <a:noFill/>
          </a:ln>
          <a:effectLst>
            <a:softEdge rad="112500"/>
          </a:effectLst>
        </p:spPr>
      </p:pic>
      <p:grpSp>
        <p:nvGrpSpPr>
          <p:cNvPr id="25604" name="Group 10"/>
          <p:cNvGrpSpPr>
            <a:grpSpLocks/>
          </p:cNvGrpSpPr>
          <p:nvPr/>
        </p:nvGrpSpPr>
        <p:grpSpPr bwMode="auto">
          <a:xfrm>
            <a:off x="381000" y="3352801"/>
            <a:ext cx="4191000" cy="1007799"/>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25607" name="TextBox 9"/>
            <p:cNvSpPr txBox="1">
              <a:spLocks noChangeArrowheads="1"/>
            </p:cNvSpPr>
            <p:nvPr/>
          </p:nvSpPr>
          <p:spPr bwMode="auto">
            <a:xfrm>
              <a:off x="609599" y="3599985"/>
              <a:ext cx="5334001" cy="581777"/>
            </a:xfrm>
            <a:prstGeom prst="rect">
              <a:avLst/>
            </a:prstGeom>
            <a:noFill/>
            <a:ln w="9525">
              <a:noFill/>
              <a:miter lim="800000"/>
              <a:headEnd/>
              <a:tailEnd/>
            </a:ln>
          </p:spPr>
          <p:txBody>
            <a:bodyPr>
              <a:spAutoFit/>
            </a:bodyPr>
            <a:lstStyle/>
            <a:p>
              <a:r>
                <a:rPr lang="en-US" sz="2200" b="1" dirty="0">
                  <a:latin typeface="+mj-lt"/>
                </a:rPr>
                <a:t>Congratulations</a:t>
              </a:r>
              <a:r>
                <a:rPr lang="en-US" sz="2200" b="1" dirty="0" smtClean="0">
                  <a:latin typeface="+mj-lt"/>
                </a:rPr>
                <a:t>!</a:t>
              </a:r>
            </a:p>
            <a:p>
              <a:r>
                <a:rPr lang="en-US" sz="2200" b="1" dirty="0" smtClean="0">
                  <a:latin typeface="+mj-lt"/>
                </a:rPr>
                <a:t>Now </a:t>
              </a:r>
              <a:r>
                <a:rPr lang="en-US" sz="2200" b="1" dirty="0">
                  <a:latin typeface="+mj-lt"/>
                </a:rPr>
                <a:t>you know how to:</a:t>
              </a:r>
            </a:p>
          </p:txBody>
        </p:sp>
      </p:grpSp>
      <p:sp>
        <p:nvSpPr>
          <p:cNvPr id="10" name="Rounded Rectangle 9"/>
          <p:cNvSpPr/>
          <p:nvPr/>
        </p:nvSpPr>
        <p:spPr>
          <a:xfrm>
            <a:off x="3581400" y="3886200"/>
            <a:ext cx="5105400" cy="2438400"/>
          </a:xfrm>
          <a:prstGeom prst="roundRect">
            <a:avLst>
              <a:gd name="adj" fmla="val 22114"/>
            </a:avLst>
          </a:prstGeom>
          <a:ln/>
        </p:spPr>
        <p:style>
          <a:lnRef idx="1">
            <a:schemeClr val="accent4"/>
          </a:lnRef>
          <a:fillRef idx="2">
            <a:schemeClr val="accent4"/>
          </a:fillRef>
          <a:effectRef idx="1">
            <a:schemeClr val="accent4"/>
          </a:effectRef>
          <a:fontRef idx="minor">
            <a:schemeClr val="dk1"/>
          </a:fontRef>
        </p:style>
        <p:txBody>
          <a:bodyPr anchor="ctr"/>
          <a:lstStyle/>
          <a:p>
            <a:pPr marL="568325" lvl="1" indent="-395288" fontAlgn="auto">
              <a:spcBef>
                <a:spcPts val="1800"/>
              </a:spcBef>
              <a:spcAft>
                <a:spcPts val="600"/>
              </a:spcAft>
              <a:buFontTx/>
              <a:buBlip>
                <a:blip r:embed="rId4"/>
              </a:buBlip>
              <a:defRPr/>
            </a:pPr>
            <a:r>
              <a:rPr lang="en-US" sz="2000" dirty="0" smtClean="0"/>
              <a:t> </a:t>
            </a:r>
            <a:r>
              <a:rPr lang="en-US" sz="2000" smtClean="0"/>
              <a:t>Define Small </a:t>
            </a:r>
            <a:r>
              <a:rPr lang="en-US" sz="2000" dirty="0" smtClean="0"/>
              <a:t>Basic.</a:t>
            </a:r>
          </a:p>
          <a:p>
            <a:pPr marL="568325" lvl="1" indent="-395288" fontAlgn="auto">
              <a:spcBef>
                <a:spcPts val="600"/>
              </a:spcBef>
              <a:spcAft>
                <a:spcPts val="600"/>
              </a:spcAft>
              <a:buFontTx/>
              <a:buBlip>
                <a:blip r:embed="rId4"/>
              </a:buBlip>
              <a:defRPr/>
            </a:pPr>
            <a:r>
              <a:rPr lang="en-US" sz="2000" dirty="0" smtClean="0"/>
              <a:t> Explore the Small Basic environment.</a:t>
            </a:r>
          </a:p>
          <a:p>
            <a:pPr marL="568325" lvl="1" indent="-395288" fontAlgn="auto">
              <a:spcBef>
                <a:spcPts val="600"/>
              </a:spcBef>
              <a:spcAft>
                <a:spcPts val="600"/>
              </a:spcAft>
              <a:buFontTx/>
              <a:buBlip>
                <a:blip r:embed="rId4"/>
              </a:buBlip>
              <a:defRPr/>
            </a:pPr>
            <a:r>
              <a:rPr lang="en-US" sz="2000" dirty="0" smtClean="0"/>
              <a:t> Write a Small Basic program.</a:t>
            </a:r>
          </a:p>
          <a:p>
            <a:pPr marL="568325" lvl="1" indent="-395288" fontAlgn="auto">
              <a:spcBef>
                <a:spcPts val="600"/>
              </a:spcBef>
              <a:spcAft>
                <a:spcPts val="600"/>
              </a:spcAft>
              <a:buFontTx/>
              <a:buBlip>
                <a:blip r:embed="rId4"/>
              </a:buBlip>
              <a:defRPr/>
            </a:pPr>
            <a:r>
              <a:rPr lang="en-US" sz="2000" dirty="0" smtClean="0"/>
              <a:t> Use IntelliSense.</a:t>
            </a:r>
          </a:p>
          <a:p>
            <a:pPr marL="568325" lvl="1" indent="-395288" fontAlgn="auto">
              <a:spcBef>
                <a:spcPts val="600"/>
              </a:spcBef>
              <a:spcAft>
                <a:spcPts val="600"/>
              </a:spcAft>
              <a:buFontTx/>
              <a:buBlip>
                <a:blip r:embed="rId4"/>
              </a:buBlip>
              <a:defRPr/>
            </a:pPr>
            <a:r>
              <a:rPr lang="en-US" sz="2000" dirty="0" smtClean="0"/>
              <a:t> Save your program.</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animEffect transition="in" filter="plus(in)">
                                      <p:cBhvr>
                                        <p:cTn id="15" dur="2000"/>
                                        <p:tgtEl>
                                          <p:spTgt spid="22530"/>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25604"/>
                                        </p:tgtEl>
                                        <p:attrNameLst>
                                          <p:attrName>style.visibility</p:attrName>
                                        </p:attrNameLst>
                                      </p:cBhvr>
                                      <p:to>
                                        <p:strVal val="visible"/>
                                      </p:to>
                                    </p:set>
                                    <p:anim calcmode="lin" valueType="num">
                                      <p:cBhvr>
                                        <p:cTn id="20" dur="500" fill="hold"/>
                                        <p:tgtEl>
                                          <p:spTgt spid="25604"/>
                                        </p:tgtEl>
                                        <p:attrNameLst>
                                          <p:attrName>ppt_w</p:attrName>
                                        </p:attrNameLst>
                                      </p:cBhvr>
                                      <p:tavLst>
                                        <p:tav tm="0">
                                          <p:val>
                                            <p:strVal val="#ppt_w*2.5"/>
                                          </p:val>
                                        </p:tav>
                                        <p:tav tm="100000">
                                          <p:val>
                                            <p:strVal val="#ppt_w"/>
                                          </p:val>
                                        </p:tav>
                                      </p:tavLst>
                                    </p:anim>
                                    <p:anim calcmode="lin" valueType="num">
                                      <p:cBhvr>
                                        <p:cTn id="21" dur="500" fill="hold"/>
                                        <p:tgtEl>
                                          <p:spTgt spid="25604"/>
                                        </p:tgtEl>
                                        <p:attrNameLst>
                                          <p:attrName>ppt_h</p:attrName>
                                        </p:attrNameLst>
                                      </p:cBhvr>
                                      <p:tavLst>
                                        <p:tav tm="0">
                                          <p:val>
                                            <p:strVal val="#ppt_h*0.01"/>
                                          </p:val>
                                        </p:tav>
                                        <p:tav tm="100000">
                                          <p:val>
                                            <p:strVal val="#ppt_h"/>
                                          </p:val>
                                        </p:tav>
                                      </p:tavLst>
                                    </p:anim>
                                    <p:anim calcmode="lin" valueType="num">
                                      <p:cBhvr>
                                        <p:cTn id="22" dur="500" fill="hold"/>
                                        <p:tgtEl>
                                          <p:spTgt spid="25604"/>
                                        </p:tgtEl>
                                        <p:attrNameLst>
                                          <p:attrName>ppt_x</p:attrName>
                                        </p:attrNameLst>
                                      </p:cBhvr>
                                      <p:tavLst>
                                        <p:tav tm="0">
                                          <p:val>
                                            <p:strVal val="#ppt_x"/>
                                          </p:val>
                                        </p:tav>
                                        <p:tav tm="100000">
                                          <p:val>
                                            <p:strVal val="#ppt_x"/>
                                          </p:val>
                                        </p:tav>
                                      </p:tavLst>
                                    </p:anim>
                                    <p:anim calcmode="lin" valueType="num">
                                      <p:cBhvr>
                                        <p:cTn id="23" dur="500" fill="hold"/>
                                        <p:tgtEl>
                                          <p:spTgt spid="25604"/>
                                        </p:tgtEl>
                                        <p:attrNameLst>
                                          <p:attrName>ppt_y</p:attrName>
                                        </p:attrNameLst>
                                      </p:cBhvr>
                                      <p:tavLst>
                                        <p:tav tm="0">
                                          <p:val>
                                            <p:strVal val="#ppt_h+1"/>
                                          </p:val>
                                        </p:tav>
                                        <p:tav tm="100000">
                                          <p:val>
                                            <p:strVal val="#ppt_y"/>
                                          </p:val>
                                        </p:tav>
                                      </p:tavLst>
                                    </p:anim>
                                    <p:animEffect transition="in" filter="fade">
                                      <p:cBhvr>
                                        <p:cTn id="24" dur="500"/>
                                        <p:tgtEl>
                                          <p:spTgt spid="2560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smtClean="0">
                <a:latin typeface="+mj-lt"/>
              </a:rPr>
              <a:t>Show What You Know</a:t>
            </a:r>
            <a:endParaRPr lang="en-US" sz="2400" b="1" dirty="0">
              <a:latin typeface="+mj-lt"/>
            </a:endParaRPr>
          </a:p>
        </p:txBody>
      </p:sp>
      <p:grpSp>
        <p:nvGrpSpPr>
          <p:cNvPr id="12" name="Group 11"/>
          <p:cNvGrpSpPr/>
          <p:nvPr/>
        </p:nvGrpSpPr>
        <p:grpSpPr>
          <a:xfrm>
            <a:off x="381000" y="838199"/>
            <a:ext cx="8001000" cy="1216938"/>
            <a:chOff x="228600" y="761999"/>
            <a:chExt cx="6400800" cy="1216938"/>
          </a:xfrm>
        </p:grpSpPr>
        <p:sp>
          <p:nvSpPr>
            <p:cNvPr id="9" name="Rounded Rectangle 8"/>
            <p:cNvSpPr/>
            <p:nvPr/>
          </p:nvSpPr>
          <p:spPr bwMode="auto">
            <a:xfrm>
              <a:off x="228600" y="761999"/>
              <a:ext cx="6400800" cy="1216938"/>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25607" name="TextBox 9"/>
            <p:cNvSpPr txBox="1">
              <a:spLocks noChangeArrowheads="1"/>
            </p:cNvSpPr>
            <p:nvPr/>
          </p:nvSpPr>
          <p:spPr bwMode="auto">
            <a:xfrm>
              <a:off x="317500" y="870941"/>
              <a:ext cx="6223000" cy="1107996"/>
            </a:xfrm>
            <a:prstGeom prst="rect">
              <a:avLst/>
            </a:prstGeom>
            <a:noFill/>
            <a:ln w="9525">
              <a:noFill/>
              <a:miter lim="800000"/>
              <a:headEnd/>
              <a:tailEnd/>
            </a:ln>
          </p:spPr>
          <p:txBody>
            <a:bodyPr wrap="square">
              <a:spAutoFit/>
            </a:bodyPr>
            <a:lstStyle/>
            <a:p>
              <a:r>
                <a:rPr lang="en-US" sz="2200" b="1" dirty="0" smtClean="0">
                  <a:latin typeface="+mj-lt"/>
                </a:rPr>
                <a:t>Now that you know some facts about Small Basic</a:t>
              </a:r>
              <a:r>
                <a:rPr lang="en-US" sz="2200" b="1" smtClean="0">
                  <a:latin typeface="+mj-lt"/>
                </a:rPr>
                <a:t>, you can demonstrate what you’ve learned by answering </a:t>
              </a:r>
              <a:r>
                <a:rPr lang="en-US" sz="2200" b="1" dirty="0" smtClean="0">
                  <a:latin typeface="+mj-lt"/>
                </a:rPr>
                <a:t>the following questions:</a:t>
              </a:r>
              <a:endParaRPr lang="en-US" sz="2200" b="1" dirty="0">
                <a:latin typeface="+mj-lt"/>
              </a:endParaRPr>
            </a:p>
          </p:txBody>
        </p:sp>
      </p:grpSp>
      <p:grpSp>
        <p:nvGrpSpPr>
          <p:cNvPr id="11" name="Group 10"/>
          <p:cNvGrpSpPr/>
          <p:nvPr/>
        </p:nvGrpSpPr>
        <p:grpSpPr>
          <a:xfrm>
            <a:off x="381000" y="2301240"/>
            <a:ext cx="4495800" cy="2590800"/>
            <a:chOff x="228600" y="1676400"/>
            <a:chExt cx="5029200" cy="4648200"/>
          </a:xfrm>
        </p:grpSpPr>
        <p:sp>
          <p:nvSpPr>
            <p:cNvPr id="8" name="Rounded Rectangle 7"/>
            <p:cNvSpPr/>
            <p:nvPr/>
          </p:nvSpPr>
          <p:spPr>
            <a:xfrm>
              <a:off x="228600" y="1676400"/>
              <a:ext cx="5029200" cy="4648200"/>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000" b="1" dirty="0">
                  <a:solidFill>
                    <a:srgbClr val="C00000"/>
                  </a:solidFill>
                </a:rPr>
                <a:t>	</a:t>
              </a:r>
            </a:p>
          </p:txBody>
        </p:sp>
        <p:sp>
          <p:nvSpPr>
            <p:cNvPr id="10" name="TextBox 15"/>
            <p:cNvSpPr txBox="1">
              <a:spLocks noChangeArrowheads="1"/>
            </p:cNvSpPr>
            <p:nvPr/>
          </p:nvSpPr>
          <p:spPr bwMode="auto">
            <a:xfrm flipH="1">
              <a:off x="380998" y="2086535"/>
              <a:ext cx="4724400" cy="3478780"/>
            </a:xfrm>
            <a:prstGeom prst="rect">
              <a:avLst/>
            </a:prstGeom>
            <a:noFill/>
            <a:ln w="9525">
              <a:noFill/>
              <a:miter lim="800000"/>
              <a:headEnd/>
              <a:tailEnd/>
            </a:ln>
          </p:spPr>
          <p:txBody>
            <a:bodyPr wrap="square">
              <a:spAutoFit/>
            </a:bodyPr>
            <a:lstStyle/>
            <a:p>
              <a:pPr marL="284163" indent="-284163">
                <a:spcBef>
                  <a:spcPts val="600"/>
                </a:spcBef>
                <a:spcAft>
                  <a:spcPts val="600"/>
                </a:spcAft>
                <a:buFont typeface="Wingdings" pitchFamily="2" charset="2"/>
                <a:buChar char="v"/>
              </a:pPr>
              <a:r>
                <a:rPr lang="en-US" sz="2000" dirty="0" smtClean="0">
                  <a:latin typeface="+mn-lt"/>
                </a:rPr>
                <a:t>What is Small Basic?</a:t>
              </a:r>
            </a:p>
            <a:p>
              <a:pPr marL="284163" indent="-284163">
                <a:spcBef>
                  <a:spcPts val="600"/>
                </a:spcBef>
                <a:spcAft>
                  <a:spcPts val="600"/>
                </a:spcAft>
                <a:buFont typeface="Wingdings" pitchFamily="2" charset="2"/>
                <a:buChar char="v"/>
              </a:pPr>
              <a:r>
                <a:rPr lang="en-US" sz="2000" dirty="0" smtClean="0">
                  <a:latin typeface="+mn-lt"/>
                </a:rPr>
                <a:t>Which feature of Small Basic helps you type your program faster?</a:t>
              </a:r>
            </a:p>
            <a:p>
              <a:pPr marL="284163" indent="-284163">
                <a:spcBef>
                  <a:spcPts val="600"/>
                </a:spcBef>
                <a:spcAft>
                  <a:spcPts val="600"/>
                </a:spcAft>
                <a:buFont typeface="Wingdings" pitchFamily="2" charset="2"/>
                <a:buChar char="v"/>
              </a:pPr>
              <a:r>
                <a:rPr lang="en-US" sz="2000" dirty="0" smtClean="0">
                  <a:latin typeface="+mn-lt"/>
                </a:rPr>
                <a:t>How do </a:t>
              </a:r>
              <a:r>
                <a:rPr lang="en-US" sz="2000" smtClean="0">
                  <a:latin typeface="+mn-lt"/>
                </a:rPr>
                <a:t>you run </a:t>
              </a:r>
              <a:r>
                <a:rPr lang="en-US" sz="2000" dirty="0" smtClean="0">
                  <a:latin typeface="+mn-lt"/>
                </a:rPr>
                <a:t>your Small Basic program?</a:t>
              </a:r>
            </a:p>
          </p:txBody>
        </p:sp>
      </p:grpSp>
      <p:pic>
        <p:nvPicPr>
          <p:cNvPr id="13" name="Picture 12" descr="edu_colo3_7393_rgb.jpg"/>
          <p:cNvPicPr>
            <a:picLocks noChangeAspect="1"/>
          </p:cNvPicPr>
          <p:nvPr/>
        </p:nvPicPr>
        <p:blipFill>
          <a:blip r:embed="rId3" cstate="print"/>
          <a:stretch>
            <a:fillRect/>
          </a:stretch>
        </p:blipFill>
        <p:spPr>
          <a:xfrm>
            <a:off x="5217505" y="2286000"/>
            <a:ext cx="3581670" cy="3048000"/>
          </a:xfrm>
          <a:prstGeom prst="roundRect">
            <a:avLst>
              <a:gd name="adj" fmla="val 3723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2"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j-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accent4">
                    <a:lumMod val="75000"/>
                  </a:schemeClr>
                </a:solidFill>
                <a:latin typeface="+mj-lt"/>
              </a:rPr>
              <a:t>Statements, Properties, and Operations</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a:t>
            </a:r>
            <a:r>
              <a:rPr lang="en-US" b="1" dirty="0" smtClean="0">
                <a:solidFill>
                  <a:srgbClr val="205D0B"/>
                </a:solidFill>
              </a:rPr>
              <a:t>time </a:t>
            </a:r>
            <a:r>
              <a:rPr lang="en-US" b="1" dirty="0">
                <a:solidFill>
                  <a:srgbClr val="205D0B"/>
                </a:solidFill>
              </a:rPr>
              <a:t>to </a:t>
            </a:r>
            <a:r>
              <a:rPr lang="en-US" b="1" dirty="0" smtClean="0">
                <a:solidFill>
                  <a:srgbClr val="205D0B"/>
                </a:solidFill>
              </a:rPr>
              <a:t>complete this lesson</a:t>
            </a:r>
            <a:r>
              <a:rPr lang="en-US" b="1" dirty="0">
                <a:solidFill>
                  <a:srgbClr val="205D0B"/>
                </a:solidFill>
              </a:rPr>
              <a:t>: </a:t>
            </a:r>
            <a:r>
              <a:rPr lang="en-US" b="1" dirty="0" smtClean="0">
                <a:solidFill>
                  <a:srgbClr val="205D0B"/>
                </a:solidFill>
              </a:rPr>
              <a:t>1 hour</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a:xfrm>
            <a:off x="304800" y="762000"/>
            <a:ext cx="5410200" cy="762000"/>
            <a:chOff x="304800" y="762000"/>
            <a:chExt cx="5410200" cy="762000"/>
          </a:xfrm>
        </p:grpSpPr>
        <p:sp>
          <p:nvSpPr>
            <p:cNvPr id="9" name="Rounded Rectangle 8"/>
            <p:cNvSpPr/>
            <p:nvPr/>
          </p:nvSpPr>
          <p:spPr>
            <a:xfrm>
              <a:off x="304800" y="762000"/>
              <a:ext cx="5410200" cy="762000"/>
            </a:xfrm>
            <a:prstGeom prst="roundRect">
              <a:avLst>
                <a:gd name="adj" fmla="val 26667"/>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16" name="TextBox 15"/>
            <p:cNvSpPr txBox="1"/>
            <p:nvPr/>
          </p:nvSpPr>
          <p:spPr>
            <a:xfrm>
              <a:off x="533400" y="914400"/>
              <a:ext cx="5029200" cy="430213"/>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learn about:</a:t>
              </a:r>
            </a:p>
          </p:txBody>
        </p:sp>
      </p:grpSp>
      <p:sp>
        <p:nvSpPr>
          <p:cNvPr id="6" name="Rounded Rectangle 5"/>
          <p:cNvSpPr/>
          <p:nvPr/>
        </p:nvSpPr>
        <p:spPr>
          <a:xfrm>
            <a:off x="381000" y="14478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a:solidFill>
                  <a:schemeClr val="tx1"/>
                </a:solidFill>
              </a:rPr>
              <a:t>Statements in Small Basic </a:t>
            </a:r>
            <a:r>
              <a:rPr lang="en-US" sz="2000" dirty="0" smtClean="0">
                <a:solidFill>
                  <a:schemeClr val="tx1"/>
                </a:solidFill>
              </a:rPr>
              <a:t>programs.</a:t>
            </a:r>
            <a:r>
              <a:rPr lang="en-US" sz="2000" b="1" dirty="0">
                <a:solidFill>
                  <a:srgbClr val="C00000"/>
                </a:solidFill>
              </a:rPr>
              <a:t>	</a:t>
            </a:r>
          </a:p>
        </p:txBody>
      </p:sp>
      <p:sp>
        <p:nvSpPr>
          <p:cNvPr id="8" name="Rounded Rectangle 7"/>
          <p:cNvSpPr/>
          <p:nvPr/>
        </p:nvSpPr>
        <p:spPr>
          <a:xfrm>
            <a:off x="381000" y="23622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a:solidFill>
                  <a:schemeClr val="tx1"/>
                </a:solidFill>
              </a:rPr>
              <a:t>Properties of the </a:t>
            </a:r>
            <a:r>
              <a:rPr lang="en-US" sz="2000" b="1" dirty="0">
                <a:solidFill>
                  <a:schemeClr val="tx1"/>
                </a:solidFill>
              </a:rPr>
              <a:t>TextWindow </a:t>
            </a:r>
            <a:r>
              <a:rPr lang="en-US" sz="2000" dirty="0" smtClean="0">
                <a:solidFill>
                  <a:schemeClr val="tx1"/>
                </a:solidFill>
              </a:rPr>
              <a:t>object.</a:t>
            </a:r>
            <a:endParaRPr lang="en-US" sz="2000" dirty="0">
              <a:solidFill>
                <a:schemeClr val="tx1"/>
              </a:solidFill>
            </a:endParaRPr>
          </a:p>
          <a:p>
            <a:r>
              <a:rPr lang="en-US" sz="2000" b="1" dirty="0">
                <a:solidFill>
                  <a:srgbClr val="C00000"/>
                </a:solidFill>
              </a:rPr>
              <a:t>	</a:t>
            </a:r>
          </a:p>
        </p:txBody>
      </p:sp>
      <p:sp>
        <p:nvSpPr>
          <p:cNvPr id="12" name="Rounded Rectangle 11"/>
          <p:cNvSpPr/>
          <p:nvPr/>
        </p:nvSpPr>
        <p:spPr>
          <a:xfrm>
            <a:off x="381000" y="32766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a:solidFill>
                  <a:schemeClr val="tx1"/>
                </a:solidFill>
              </a:rPr>
              <a:t>Operations of the </a:t>
            </a:r>
            <a:r>
              <a:rPr lang="en-US" sz="2000" b="1" dirty="0">
                <a:solidFill>
                  <a:schemeClr val="tx1"/>
                </a:solidFill>
              </a:rPr>
              <a:t>TextWindow </a:t>
            </a:r>
            <a:r>
              <a:rPr lang="en-US" sz="2000" dirty="0" smtClean="0">
                <a:solidFill>
                  <a:schemeClr val="tx1"/>
                </a:solidFill>
              </a:rPr>
              <a:t>object.</a:t>
            </a:r>
            <a:endParaRPr lang="en-US" sz="2000" dirty="0">
              <a:solidFill>
                <a:schemeClr val="tx1"/>
              </a:solidFill>
            </a:endParaRPr>
          </a:p>
          <a:p>
            <a:r>
              <a:rPr lang="en-US" sz="20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5124450" y="1981200"/>
            <a:ext cx="3714750" cy="2701636"/>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j-lt"/>
                <a:ea typeface="+mj-ea"/>
                <a:cs typeface="Tahoma" pitchFamily="34" charset="0"/>
              </a:rPr>
              <a:t>Statements, Properties, and Operations</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1800" dirty="0" smtClean="0"/>
              <a:t/>
            </a:r>
            <a:br>
              <a:rPr lang="en-US" sz="1800" dirty="0" smtClean="0"/>
            </a:br>
            <a:r>
              <a:rPr lang="en-US" sz="2700" dirty="0" smtClean="0">
                <a:latin typeface="+mj-lt"/>
              </a:rPr>
              <a:t> </a:t>
            </a:r>
            <a:r>
              <a:rPr lang="en-US" sz="2700" b="1" dirty="0" smtClean="0">
                <a:latin typeface="+mj-lt"/>
              </a:rPr>
              <a:t>Statements in Small Basic Programs</a:t>
            </a:r>
            <a:br>
              <a:rPr lang="en-US" sz="2700" b="1" dirty="0" smtClean="0">
                <a:latin typeface="+mj-lt"/>
              </a:rPr>
            </a:br>
            <a:endParaRPr lang="en-US" sz="2700" dirty="0" smtClean="0">
              <a:latin typeface="+mj-lt"/>
            </a:endParaRPr>
          </a:p>
        </p:txBody>
      </p:sp>
      <p:pic>
        <p:nvPicPr>
          <p:cNvPr id="1026" name="Picture 2"/>
          <p:cNvPicPr>
            <a:picLocks noChangeAspect="1" noChangeArrowheads="1"/>
          </p:cNvPicPr>
          <p:nvPr/>
        </p:nvPicPr>
        <p:blipFill>
          <a:blip r:embed="rId3" cstate="print"/>
          <a:srcRect/>
          <a:stretch>
            <a:fillRect/>
          </a:stretch>
        </p:blipFill>
        <p:spPr bwMode="auto">
          <a:xfrm>
            <a:off x="1599526" y="3581400"/>
            <a:ext cx="7239674" cy="2590800"/>
          </a:xfrm>
          <a:prstGeom prst="rect">
            <a:avLst/>
          </a:prstGeom>
          <a:ln>
            <a:noFill/>
          </a:ln>
          <a:effectLst>
            <a:outerShdw blurRad="190500" algn="tl" rotWithShape="0">
              <a:srgbClr val="000000">
                <a:alpha val="70000"/>
              </a:srgbClr>
            </a:outerShdw>
          </a:effectLst>
        </p:spPr>
      </p:pic>
      <p:grpSp>
        <p:nvGrpSpPr>
          <p:cNvPr id="3" name="Group 10"/>
          <p:cNvGrpSpPr>
            <a:grpSpLocks/>
          </p:cNvGrpSpPr>
          <p:nvPr/>
        </p:nvGrpSpPr>
        <p:grpSpPr bwMode="auto">
          <a:xfrm>
            <a:off x="228600" y="917595"/>
            <a:ext cx="8686800" cy="1150726"/>
            <a:chOff x="304800" y="771609"/>
            <a:chExt cx="8305800" cy="685800"/>
          </a:xfrm>
        </p:grpSpPr>
        <p:sp>
          <p:nvSpPr>
            <p:cNvPr id="12" name="Rounded Rectangle 11"/>
            <p:cNvSpPr/>
            <p:nvPr/>
          </p:nvSpPr>
          <p:spPr>
            <a:xfrm>
              <a:off x="304800" y="771609"/>
              <a:ext cx="8305800" cy="685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3" name="TextBox 4"/>
            <p:cNvSpPr txBox="1">
              <a:spLocks noChangeArrowheads="1"/>
            </p:cNvSpPr>
            <p:nvPr/>
          </p:nvSpPr>
          <p:spPr bwMode="auto">
            <a:xfrm>
              <a:off x="380694" y="784820"/>
              <a:ext cx="8229906" cy="605306"/>
            </a:xfrm>
            <a:prstGeom prst="rect">
              <a:avLst/>
            </a:prstGeom>
            <a:noFill/>
            <a:ln w="9525">
              <a:noFill/>
              <a:miter lim="800000"/>
              <a:headEnd/>
              <a:tailEnd/>
            </a:ln>
          </p:spPr>
          <p:txBody>
            <a:bodyPr wrap="square">
              <a:spAutoFit/>
            </a:bodyPr>
            <a:lstStyle/>
            <a:p>
              <a:r>
                <a:rPr lang="en-US" sz="2000" smtClean="0">
                  <a:latin typeface="+mn-lt"/>
                </a:rPr>
                <a:t>When you give an instruction to the computer, you create a </a:t>
              </a:r>
              <a:r>
                <a:rPr lang="en-US" sz="2000" b="1" smtClean="0">
                  <a:latin typeface="+mn-lt"/>
                </a:rPr>
                <a:t>statement</a:t>
              </a:r>
              <a:r>
                <a:rPr lang="en-US" sz="2000" smtClean="0">
                  <a:latin typeface="+mn-lt"/>
                </a:rPr>
                <a:t>. You can write a </a:t>
              </a:r>
              <a:r>
                <a:rPr lang="en-US" sz="2000" b="1" smtClean="0">
                  <a:latin typeface="+mn-lt"/>
                </a:rPr>
                <a:t>program</a:t>
              </a:r>
              <a:r>
                <a:rPr lang="en-US" sz="2000" smtClean="0">
                  <a:latin typeface="+mn-lt"/>
                </a:rPr>
                <a:t> by creating just one statement or by creating two or more statements in a particular sequence.</a:t>
              </a:r>
              <a:endParaRPr lang="en-US" sz="2000" dirty="0">
                <a:latin typeface="+mn-lt"/>
              </a:endParaRPr>
            </a:p>
          </p:txBody>
        </p:sp>
      </p:grpSp>
      <p:sp>
        <p:nvSpPr>
          <p:cNvPr id="14" name="Rounded Rectangle 13"/>
          <p:cNvSpPr/>
          <p:nvPr/>
        </p:nvSpPr>
        <p:spPr>
          <a:xfrm>
            <a:off x="228600" y="2286000"/>
            <a:ext cx="6629400" cy="1143000"/>
          </a:xfrm>
          <a:prstGeom prst="roundRect">
            <a:avLst>
              <a:gd name="adj" fmla="val 25585"/>
            </a:avLst>
          </a:prstGeom>
          <a:ln/>
        </p:spPr>
        <p:style>
          <a:lnRef idx="1">
            <a:schemeClr val="accent4"/>
          </a:lnRef>
          <a:fillRef idx="2">
            <a:schemeClr val="accent4"/>
          </a:fillRef>
          <a:effectRef idx="1">
            <a:schemeClr val="accent4"/>
          </a:effectRef>
          <a:fontRef idx="minor">
            <a:schemeClr val="dk1"/>
          </a:fontRef>
        </p:style>
        <p:txBody>
          <a:bodyPr anchor="ctr"/>
          <a:lstStyle/>
          <a:p>
            <a:r>
              <a:rPr lang="en-US" sz="2000" dirty="0" smtClean="0">
                <a:solidFill>
                  <a:schemeClr val="tx1"/>
                </a:solidFill>
              </a:rPr>
              <a:t>For example</a:t>
            </a:r>
            <a:r>
              <a:rPr lang="en-US" sz="2000" smtClean="0">
                <a:solidFill>
                  <a:schemeClr val="tx1"/>
                </a:solidFill>
              </a:rPr>
              <a:t>, you can </a:t>
            </a:r>
            <a:r>
              <a:rPr lang="en-US" sz="2000" dirty="0" smtClean="0">
                <a:solidFill>
                  <a:schemeClr val="tx1"/>
                </a:solidFill>
              </a:rPr>
              <a:t>instruct the computer </a:t>
            </a:r>
            <a:r>
              <a:rPr lang="en-US" sz="2000" smtClean="0">
                <a:solidFill>
                  <a:schemeClr val="tx1"/>
                </a:solidFill>
              </a:rPr>
              <a:t>to open a text window and write </a:t>
            </a:r>
            <a:r>
              <a:rPr lang="en-US" sz="2000" dirty="0" smtClean="0">
                <a:solidFill>
                  <a:schemeClr val="tx1"/>
                </a:solidFill>
              </a:rPr>
              <a:t>"Hi, Everyone</a:t>
            </a:r>
            <a:r>
              <a:rPr lang="en-US" sz="2000" smtClean="0">
                <a:solidFill>
                  <a:schemeClr val="tx1"/>
                </a:solidFill>
              </a:rPr>
              <a:t>" in it. To give this instruction, </a:t>
            </a:r>
            <a:r>
              <a:rPr lang="en-US" sz="2000" dirty="0" smtClean="0">
                <a:solidFill>
                  <a:schemeClr val="tx1"/>
                </a:solidFill>
              </a:rPr>
              <a:t>you write the following statement in </a:t>
            </a:r>
            <a:r>
              <a:rPr lang="en-US" sz="2000" smtClean="0">
                <a:solidFill>
                  <a:schemeClr val="tx1"/>
                </a:solidFill>
              </a:rPr>
              <a:t>the </a:t>
            </a:r>
            <a:r>
              <a:rPr lang="en-US" sz="2000" smtClean="0"/>
              <a:t>Editor:</a:t>
            </a:r>
            <a:endParaRPr 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dissolve">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Showing and Hiding the Text Window</a:t>
            </a:r>
            <a:endParaRPr lang="en-US" sz="2400" b="1" dirty="0">
              <a:latin typeface="+mj-lt"/>
            </a:endParaRPr>
          </a:p>
        </p:txBody>
      </p:sp>
      <p:grpSp>
        <p:nvGrpSpPr>
          <p:cNvPr id="3" name="Group 10"/>
          <p:cNvGrpSpPr>
            <a:grpSpLocks/>
          </p:cNvGrpSpPr>
          <p:nvPr/>
        </p:nvGrpSpPr>
        <p:grpSpPr bwMode="auto">
          <a:xfrm>
            <a:off x="228600" y="761999"/>
            <a:ext cx="8686800" cy="1168063"/>
            <a:chOff x="304800" y="685799"/>
            <a:chExt cx="8305800" cy="1168063"/>
          </a:xfrm>
        </p:grpSpPr>
        <p:sp>
          <p:nvSpPr>
            <p:cNvPr id="4" name="Rounded Rectangle 3"/>
            <p:cNvSpPr/>
            <p:nvPr/>
          </p:nvSpPr>
          <p:spPr>
            <a:xfrm>
              <a:off x="304800" y="685799"/>
              <a:ext cx="8305800" cy="1168063"/>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9467" name="TextBox 4"/>
            <p:cNvSpPr txBox="1">
              <a:spLocks noChangeArrowheads="1"/>
            </p:cNvSpPr>
            <p:nvPr/>
          </p:nvSpPr>
          <p:spPr bwMode="auto">
            <a:xfrm>
              <a:off x="380694" y="761998"/>
              <a:ext cx="8229906" cy="1015663"/>
            </a:xfrm>
            <a:prstGeom prst="rect">
              <a:avLst/>
            </a:prstGeom>
            <a:noFill/>
            <a:ln w="9525">
              <a:noFill/>
              <a:miter lim="800000"/>
              <a:headEnd/>
              <a:tailEnd/>
            </a:ln>
          </p:spPr>
          <p:txBody>
            <a:bodyPr>
              <a:spAutoFit/>
            </a:bodyPr>
            <a:lstStyle/>
            <a:p>
              <a:r>
                <a:rPr lang="en-US" sz="2000" smtClean="0">
                  <a:latin typeface="+mn-lt"/>
                </a:rPr>
                <a:t>The text window is an object, and you can instruct the computer to perform operations on that object. For example, you </a:t>
              </a:r>
              <a:r>
                <a:rPr lang="en-US" sz="2000" dirty="0">
                  <a:latin typeface="+mn-lt"/>
                </a:rPr>
                <a:t>can </a:t>
              </a:r>
              <a:r>
                <a:rPr lang="en-US" sz="2000">
                  <a:latin typeface="+mn-lt"/>
                </a:rPr>
                <a:t>display </a:t>
              </a:r>
              <a:r>
                <a:rPr lang="en-US" sz="2000" smtClean="0">
                  <a:latin typeface="+mn-lt"/>
                </a:rPr>
                <a:t>the </a:t>
              </a:r>
              <a:r>
                <a:rPr lang="en-US" sz="2000" b="1" smtClean="0">
                  <a:latin typeface="+mn-lt"/>
                </a:rPr>
                <a:t>TextWindow</a:t>
              </a:r>
              <a:r>
                <a:rPr lang="en-US" sz="2000" smtClean="0">
                  <a:latin typeface="+mn-lt"/>
                </a:rPr>
                <a:t> object by </a:t>
              </a:r>
              <a:r>
                <a:rPr lang="en-US" sz="2000" dirty="0">
                  <a:latin typeface="+mn-lt"/>
                </a:rPr>
                <a:t>using the </a:t>
              </a:r>
              <a:r>
                <a:rPr lang="en-US" sz="2000" b="1" dirty="0">
                  <a:latin typeface="+mn-lt"/>
                </a:rPr>
                <a:t>Show</a:t>
              </a:r>
              <a:r>
                <a:rPr lang="en-US" sz="2000" dirty="0">
                  <a:latin typeface="+mn-lt"/>
                </a:rPr>
                <a:t> operation.</a:t>
              </a:r>
            </a:p>
          </p:txBody>
        </p:sp>
      </p:grpSp>
      <p:grpSp>
        <p:nvGrpSpPr>
          <p:cNvPr id="5" name="Group 11"/>
          <p:cNvGrpSpPr/>
          <p:nvPr/>
        </p:nvGrpSpPr>
        <p:grpSpPr>
          <a:xfrm>
            <a:off x="228599" y="4679812"/>
            <a:ext cx="4383087" cy="838200"/>
            <a:chOff x="228599" y="4267200"/>
            <a:chExt cx="4383087" cy="838200"/>
          </a:xfrm>
        </p:grpSpPr>
        <p:sp>
          <p:nvSpPr>
            <p:cNvPr id="15" name="Rounded Rectangle 14"/>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19464" name="TextBox 12"/>
            <p:cNvSpPr txBox="1">
              <a:spLocks noChangeArrowheads="1"/>
            </p:cNvSpPr>
            <p:nvPr/>
          </p:nvSpPr>
          <p:spPr bwMode="auto">
            <a:xfrm>
              <a:off x="228599" y="4546601"/>
              <a:ext cx="4383087" cy="400110"/>
            </a:xfrm>
            <a:prstGeom prst="rect">
              <a:avLst/>
            </a:prstGeom>
            <a:noFill/>
            <a:ln w="9525">
              <a:noFill/>
              <a:miter lim="800000"/>
              <a:headEnd/>
              <a:tailEnd/>
            </a:ln>
          </p:spPr>
          <p:txBody>
            <a:bodyPr wrap="square">
              <a:spAutoFit/>
            </a:bodyPr>
            <a:lstStyle/>
            <a:p>
              <a:r>
                <a:rPr lang="en-US" sz="2000" b="1" dirty="0">
                  <a:latin typeface="+mn-lt"/>
                </a:rPr>
                <a:t> </a:t>
              </a:r>
              <a:r>
                <a:rPr lang="en-US" sz="2000" b="1" dirty="0" smtClean="0">
                  <a:latin typeface="+mn-lt"/>
                </a:rPr>
                <a:t>Click </a:t>
              </a:r>
              <a:r>
                <a:rPr lang="en-US" sz="2000" b="1" dirty="0">
                  <a:latin typeface="+mn-lt"/>
                </a:rPr>
                <a:t>the               button on </a:t>
              </a:r>
              <a:r>
                <a:rPr lang="en-US" sz="2000" b="1">
                  <a:latin typeface="+mn-lt"/>
                </a:rPr>
                <a:t>the </a:t>
              </a:r>
              <a:r>
                <a:rPr lang="en-US" sz="2000" b="1" dirty="0">
                  <a:latin typeface="+mn-lt"/>
                </a:rPr>
                <a:t>T</a:t>
              </a:r>
              <a:r>
                <a:rPr lang="en-US" sz="2000" b="1" smtClean="0">
                  <a:latin typeface="+mn-lt"/>
                </a:rPr>
                <a:t>oolbar</a:t>
              </a:r>
              <a:r>
                <a:rPr lang="en-US" sz="2000" b="1" dirty="0" smtClean="0">
                  <a:latin typeface="+mn-lt"/>
                </a:rPr>
                <a:t>.</a:t>
              </a:r>
              <a:endParaRPr lang="en-US" sz="2000" b="1" dirty="0">
                <a:latin typeface="+mn-lt"/>
              </a:endParaRPr>
            </a:p>
          </p:txBody>
        </p:sp>
        <p:pic>
          <p:nvPicPr>
            <p:cNvPr id="19465" name="Picture 13" descr="Run button.JPG"/>
            <p:cNvPicPr>
              <a:picLocks noChangeAspect="1" noChangeArrowheads="1"/>
            </p:cNvPicPr>
            <p:nvPr/>
          </p:nvPicPr>
          <p:blipFill>
            <a:blip r:embed="rId3" cstate="print"/>
            <a:srcRect/>
            <a:stretch>
              <a:fillRect/>
            </a:stretch>
          </p:blipFill>
          <p:spPr bwMode="auto">
            <a:xfrm>
              <a:off x="1327957" y="4337051"/>
              <a:ext cx="729443" cy="713232"/>
            </a:xfrm>
            <a:prstGeom prst="rect">
              <a:avLst/>
            </a:prstGeom>
            <a:noFill/>
            <a:ln w="3175">
              <a:solidFill>
                <a:schemeClr val="tx1"/>
              </a:solidFill>
              <a:miter lim="800000"/>
              <a:headEnd/>
              <a:tailEnd/>
            </a:ln>
          </p:spPr>
        </p:pic>
      </p:grpSp>
      <p:grpSp>
        <p:nvGrpSpPr>
          <p:cNvPr id="6" name="Group 13"/>
          <p:cNvGrpSpPr/>
          <p:nvPr/>
        </p:nvGrpSpPr>
        <p:grpSpPr>
          <a:xfrm>
            <a:off x="7620000" y="2514600"/>
            <a:ext cx="1295400" cy="762000"/>
            <a:chOff x="7391400" y="2514600"/>
            <a:chExt cx="1295400" cy="762000"/>
          </a:xfrm>
        </p:grpSpPr>
        <p:sp>
          <p:nvSpPr>
            <p:cNvPr id="16" name="Rectangle 15"/>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7" name="Down Arrow Callout 16"/>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0"/>
          <p:cNvGrpSpPr>
            <a:grpSpLocks/>
          </p:cNvGrpSpPr>
          <p:nvPr/>
        </p:nvGrpSpPr>
        <p:grpSpPr bwMode="auto">
          <a:xfrm>
            <a:off x="1143000" y="5638800"/>
            <a:ext cx="7772400" cy="784086"/>
            <a:chOff x="228600" y="762000"/>
            <a:chExt cx="7772400" cy="784086"/>
          </a:xfrm>
        </p:grpSpPr>
        <p:sp>
          <p:nvSpPr>
            <p:cNvPr id="19" name="Rounded Rectangle 18"/>
            <p:cNvSpPr/>
            <p:nvPr/>
          </p:nvSpPr>
          <p:spPr>
            <a:xfrm>
              <a:off x="228600" y="762000"/>
              <a:ext cx="7772400" cy="784086"/>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20" name="TextBox 4"/>
            <p:cNvSpPr txBox="1">
              <a:spLocks noChangeArrowheads="1"/>
            </p:cNvSpPr>
            <p:nvPr/>
          </p:nvSpPr>
          <p:spPr bwMode="auto">
            <a:xfrm>
              <a:off x="304800" y="838200"/>
              <a:ext cx="7620000" cy="707886"/>
            </a:xfrm>
            <a:prstGeom prst="rect">
              <a:avLst/>
            </a:prstGeom>
            <a:noFill/>
            <a:ln w="9525">
              <a:noFill/>
              <a:miter lim="800000"/>
              <a:headEnd/>
              <a:tailEnd/>
            </a:ln>
          </p:spPr>
          <p:txBody>
            <a:bodyPr>
              <a:spAutoFit/>
            </a:bodyPr>
            <a:lstStyle/>
            <a:p>
              <a:r>
                <a:rPr lang="en-US" sz="2000" dirty="0">
                  <a:latin typeface="+mn-lt"/>
                </a:rPr>
                <a:t>Similarly</a:t>
              </a:r>
              <a:r>
                <a:rPr lang="en-US" sz="2000">
                  <a:latin typeface="+mn-lt"/>
                </a:rPr>
                <a:t>, </a:t>
              </a:r>
              <a:r>
                <a:rPr lang="en-US" sz="2000" smtClean="0">
                  <a:latin typeface="+mn-lt"/>
                </a:rPr>
                <a:t>you can </a:t>
              </a:r>
              <a:r>
                <a:rPr lang="en-US" sz="2000" dirty="0">
                  <a:latin typeface="+mn-lt"/>
                </a:rPr>
                <a:t>hide </a:t>
              </a:r>
              <a:r>
                <a:rPr lang="en-US" sz="2000">
                  <a:latin typeface="+mn-lt"/>
                </a:rPr>
                <a:t>the</a:t>
              </a:r>
              <a:r>
                <a:rPr lang="en-US" sz="2000" b="1">
                  <a:latin typeface="+mn-lt"/>
                </a:rPr>
                <a:t> </a:t>
              </a:r>
              <a:r>
                <a:rPr lang="en-US" sz="2000" b="1" smtClean="0">
                  <a:latin typeface="+mn-lt"/>
                </a:rPr>
                <a:t>TextWindow</a:t>
              </a:r>
              <a:r>
                <a:rPr lang="en-US" sz="2000" smtClean="0">
                  <a:latin typeface="+mn-lt"/>
                </a:rPr>
                <a:t> object by using the </a:t>
              </a:r>
              <a:r>
                <a:rPr lang="en-US" sz="2000" b="1" dirty="0">
                  <a:latin typeface="+mn-lt"/>
                </a:rPr>
                <a:t>Hide</a:t>
              </a:r>
              <a:r>
                <a:rPr lang="en-US" sz="2000" dirty="0">
                  <a:latin typeface="+mn-lt"/>
                </a:rPr>
                <a:t> operation.</a:t>
              </a:r>
            </a:p>
          </p:txBody>
        </p:sp>
      </p:grpSp>
      <p:pic>
        <p:nvPicPr>
          <p:cNvPr id="2050" name="Picture 2"/>
          <p:cNvPicPr>
            <a:picLocks noChangeAspect="1" noChangeArrowheads="1"/>
          </p:cNvPicPr>
          <p:nvPr/>
        </p:nvPicPr>
        <p:blipFill>
          <a:blip r:embed="rId4" cstate="print"/>
          <a:srcRect/>
          <a:stretch>
            <a:fillRect/>
          </a:stretch>
        </p:blipFill>
        <p:spPr bwMode="auto">
          <a:xfrm>
            <a:off x="304799" y="2109787"/>
            <a:ext cx="6391275" cy="2286000"/>
          </a:xfrm>
          <a:prstGeom prst="rect">
            <a:avLst/>
          </a:prstGeom>
          <a:ln>
            <a:noFill/>
          </a:ln>
          <a:effectLst>
            <a:outerShdw blurRad="190500" algn="tl" rotWithShape="0">
              <a:srgbClr val="000000">
                <a:alpha val="70000"/>
              </a:srgbClr>
            </a:outerShdw>
          </a:effectLst>
        </p:spPr>
      </p:pic>
      <p:pic>
        <p:nvPicPr>
          <p:cNvPr id="1026" name="Picture 2" descr="C:\Documents and Settings\priya.suri\My Documents\My Pictures\Text Window.PNG"/>
          <p:cNvPicPr>
            <a:picLocks noChangeAspect="1" noChangeArrowheads="1"/>
          </p:cNvPicPr>
          <p:nvPr/>
        </p:nvPicPr>
        <p:blipFill>
          <a:blip r:embed="rId5" cstate="print"/>
          <a:srcRect/>
          <a:stretch>
            <a:fillRect/>
          </a:stretch>
        </p:blipFill>
        <p:spPr bwMode="auto">
          <a:xfrm>
            <a:off x="4677592" y="3305174"/>
            <a:ext cx="4237808" cy="218122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strips(downLeft)">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lide(fromBottom)">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20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2" cstate="print"/>
          <a:srcRect/>
          <a:stretch>
            <a:fillRect/>
          </a:stretch>
        </p:blipFill>
        <p:spPr bwMode="auto">
          <a:xfrm>
            <a:off x="0" y="533400"/>
            <a:ext cx="14420313" cy="515778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152400" y="2362200"/>
            <a:ext cx="5188858" cy="2057400"/>
            <a:chOff x="152400" y="2362200"/>
            <a:chExt cx="5188858" cy="2057400"/>
          </a:xfrm>
        </p:grpSpPr>
        <p:sp>
          <p:nvSpPr>
            <p:cNvPr id="16" name="Rounded Rectangle 15"/>
            <p:cNvSpPr/>
            <p:nvPr/>
          </p:nvSpPr>
          <p:spPr>
            <a:xfrm>
              <a:off x="152400" y="2362200"/>
              <a:ext cx="5181600" cy="2042160"/>
            </a:xfrm>
            <a:prstGeom prst="roundRect">
              <a:avLst>
                <a:gd name="adj" fmla="val 17077"/>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3076" name="Picture 4" descr="C:\Documents and Settings\priya.suri\My Documents\My Pictures\Properties of the TextWindow Object.PNG"/>
            <p:cNvPicPr>
              <a:picLocks noChangeAspect="1" noChangeArrowheads="1"/>
            </p:cNvPicPr>
            <p:nvPr/>
          </p:nvPicPr>
          <p:blipFill>
            <a:blip r:embed="rId3" cstate="print"/>
            <a:srcRect l="4842" t="41667" r="35108" b="14584"/>
            <a:stretch>
              <a:fillRect/>
            </a:stretch>
          </p:blipFill>
          <p:spPr bwMode="auto">
            <a:xfrm>
              <a:off x="152400" y="2362200"/>
              <a:ext cx="5188858" cy="2057400"/>
            </a:xfrm>
            <a:prstGeom prst="rect">
              <a:avLst/>
            </a:prstGeom>
            <a:ln>
              <a:noFill/>
            </a:ln>
            <a:effectLst>
              <a:softEdge rad="112500"/>
            </a:effectLst>
          </p:spPr>
        </p:pic>
      </p:grpSp>
      <p:grpSp>
        <p:nvGrpSpPr>
          <p:cNvPr id="3" name="Group 9"/>
          <p:cNvGrpSpPr/>
          <p:nvPr/>
        </p:nvGrpSpPr>
        <p:grpSpPr>
          <a:xfrm>
            <a:off x="152400" y="762000"/>
            <a:ext cx="8839200" cy="1447800"/>
            <a:chOff x="152400" y="762000"/>
            <a:chExt cx="8839200" cy="1447800"/>
          </a:xfrm>
        </p:grpSpPr>
        <p:sp>
          <p:nvSpPr>
            <p:cNvPr id="8" name="Rounded Rectangle 7"/>
            <p:cNvSpPr/>
            <p:nvPr/>
          </p:nvSpPr>
          <p:spPr bwMode="auto">
            <a:xfrm>
              <a:off x="152400" y="762000"/>
              <a:ext cx="8839200" cy="1447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6397" name="TextBox 8"/>
            <p:cNvSpPr txBox="1">
              <a:spLocks noChangeArrowheads="1"/>
            </p:cNvSpPr>
            <p:nvPr/>
          </p:nvSpPr>
          <p:spPr bwMode="auto">
            <a:xfrm>
              <a:off x="307975" y="838201"/>
              <a:ext cx="8605838" cy="1323439"/>
            </a:xfrm>
            <a:prstGeom prst="rect">
              <a:avLst/>
            </a:prstGeom>
            <a:noFill/>
            <a:ln w="9525">
              <a:noFill/>
              <a:miter lim="800000"/>
              <a:headEnd/>
              <a:tailEnd/>
            </a:ln>
          </p:spPr>
          <p:txBody>
            <a:bodyPr wrap="square">
              <a:spAutoFit/>
            </a:bodyPr>
            <a:lstStyle/>
            <a:p>
              <a:r>
                <a:rPr lang="en-US" sz="2000" dirty="0" smtClean="0">
                  <a:latin typeface="+mn-lt"/>
                </a:rPr>
                <a:t>The </a:t>
              </a:r>
              <a:r>
                <a:rPr lang="en-US" sz="2000" b="1" dirty="0" smtClean="0">
                  <a:latin typeface="+mn-lt"/>
                </a:rPr>
                <a:t>TextWindow</a:t>
              </a:r>
              <a:r>
                <a:rPr lang="en-US" sz="2000" dirty="0" smtClean="0">
                  <a:latin typeface="+mn-lt"/>
                </a:rPr>
                <a:t> object has a specific set of properties, such as </a:t>
              </a:r>
              <a:r>
                <a:rPr lang="en-US" sz="2000" b="1" dirty="0" err="1" smtClean="0">
                  <a:latin typeface="+mn-lt"/>
                </a:rPr>
                <a:t>ForegroundColor</a:t>
              </a:r>
              <a:r>
                <a:rPr lang="en-US" sz="2000" dirty="0" smtClean="0">
                  <a:latin typeface="+mn-lt"/>
                </a:rPr>
                <a:t>, </a:t>
              </a:r>
              <a:r>
                <a:rPr lang="en-US" sz="2000" b="1" dirty="0" err="1" smtClean="0">
                  <a:latin typeface="+mn-lt"/>
                </a:rPr>
                <a:t>BackgroundColor</a:t>
              </a:r>
              <a:r>
                <a:rPr lang="en-US" sz="2000" dirty="0" smtClean="0">
                  <a:latin typeface="+mn-lt"/>
                </a:rPr>
                <a:t>, </a:t>
              </a:r>
              <a:r>
                <a:rPr lang="en-US" sz="2000" b="1" dirty="0" smtClean="0">
                  <a:latin typeface="+mn-lt"/>
                </a:rPr>
                <a:t>Title</a:t>
              </a:r>
              <a:r>
                <a:rPr lang="en-US" sz="2000" dirty="0" smtClean="0">
                  <a:latin typeface="+mn-lt"/>
                </a:rPr>
                <a:t>, </a:t>
              </a:r>
              <a:r>
                <a:rPr lang="en-US" sz="2000" b="1" dirty="0" err="1" smtClean="0">
                  <a:latin typeface="+mn-lt"/>
                </a:rPr>
                <a:t>CursorTop</a:t>
              </a:r>
              <a:r>
                <a:rPr lang="en-US" sz="2000" dirty="0" smtClean="0">
                  <a:latin typeface="+mn-lt"/>
                </a:rPr>
                <a:t>, </a:t>
              </a:r>
              <a:r>
                <a:rPr lang="en-US" sz="2000" b="1" dirty="0" err="1" smtClean="0">
                  <a:latin typeface="+mn-lt"/>
                </a:rPr>
                <a:t>CursorLeft</a:t>
              </a:r>
              <a:r>
                <a:rPr lang="en-US" sz="2000" dirty="0" smtClean="0">
                  <a:latin typeface="+mn-lt"/>
                </a:rPr>
                <a:t>, </a:t>
              </a:r>
              <a:r>
                <a:rPr lang="en-US" sz="2000" b="1" dirty="0" smtClean="0">
                  <a:latin typeface="+mn-lt"/>
                </a:rPr>
                <a:t>Top</a:t>
              </a:r>
              <a:r>
                <a:rPr lang="en-US" sz="2000" dirty="0" smtClean="0">
                  <a:latin typeface="+mn-lt"/>
                </a:rPr>
                <a:t>, </a:t>
              </a:r>
              <a:r>
                <a:rPr lang="en-US" sz="2000" smtClean="0">
                  <a:latin typeface="+mn-lt"/>
                </a:rPr>
                <a:t>and </a:t>
              </a:r>
              <a:r>
                <a:rPr lang="en-US" sz="2000" b="1" smtClean="0">
                  <a:latin typeface="+mn-lt"/>
                </a:rPr>
                <a:t>Left</a:t>
              </a:r>
              <a:r>
                <a:rPr lang="en-US" sz="2000">
                  <a:latin typeface="+mn-lt"/>
                </a:rPr>
                <a:t>.</a:t>
              </a:r>
              <a:r>
                <a:rPr lang="en-US" sz="2000" smtClean="0">
                  <a:latin typeface="+mn-lt"/>
                </a:rPr>
                <a:t> You can use these properties to change how and where </a:t>
              </a:r>
              <a:r>
                <a:rPr lang="en-US" sz="2000" dirty="0" smtClean="0">
                  <a:latin typeface="+mn-lt"/>
                </a:rPr>
                <a:t>the </a:t>
              </a:r>
              <a:r>
                <a:rPr lang="en-US" sz="2000" b="1" smtClean="0">
                  <a:latin typeface="+mn-lt"/>
                </a:rPr>
                <a:t>TextWindow</a:t>
              </a:r>
              <a:r>
                <a:rPr lang="en-US" sz="2000" smtClean="0">
                  <a:latin typeface="+mn-lt"/>
                </a:rPr>
                <a:t> object appears.</a:t>
              </a:r>
              <a:endParaRPr lang="en-US" sz="2000" dirty="0">
                <a:latin typeface="+mn-lt"/>
              </a:endParaRPr>
            </a:p>
          </p:txBody>
        </p:sp>
      </p:grpSp>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j-lt"/>
                <a:ea typeface="+mj-ea"/>
                <a:cs typeface="Tahoma" pitchFamily="34" charset="0"/>
              </a:rPr>
              <a:t>Properties of the TextWindow Object</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pic>
        <p:nvPicPr>
          <p:cNvPr id="2051" name="Picture 3" descr="C:\Documents and Settings\priya.suri\My Documents\My Pictures\text window properties.PNG"/>
          <p:cNvPicPr>
            <a:picLocks noChangeAspect="1" noChangeArrowheads="1"/>
          </p:cNvPicPr>
          <p:nvPr/>
        </p:nvPicPr>
        <p:blipFill>
          <a:blip r:embed="rId4" cstate="print"/>
          <a:srcRect/>
          <a:stretch>
            <a:fillRect/>
          </a:stretch>
        </p:blipFill>
        <p:spPr bwMode="auto">
          <a:xfrm>
            <a:off x="3048000" y="3282552"/>
            <a:ext cx="6019800" cy="3102772"/>
          </a:xfrm>
          <a:prstGeom prst="rect">
            <a:avLst/>
          </a:prstGeom>
          <a:ln>
            <a:noFill/>
          </a:ln>
          <a:effectLst>
            <a:outerShdw blurRad="190500" algn="tl" rotWithShape="0">
              <a:srgbClr val="000000">
                <a:alpha val="70000"/>
              </a:srgbClr>
            </a:outerShdw>
          </a:effectLst>
        </p:spPr>
      </p:pic>
      <p:grpSp>
        <p:nvGrpSpPr>
          <p:cNvPr id="4" name="Group 18"/>
          <p:cNvGrpSpPr/>
          <p:nvPr/>
        </p:nvGrpSpPr>
        <p:grpSpPr>
          <a:xfrm>
            <a:off x="7391400" y="2514600"/>
            <a:ext cx="1295400" cy="762000"/>
            <a:chOff x="7391400" y="2514600"/>
            <a:chExt cx="1295400" cy="762000"/>
          </a:xfrm>
        </p:grpSpPr>
        <p:sp>
          <p:nvSpPr>
            <p:cNvPr id="13" name="Rectangle 12"/>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4" name="Down Arrow Callout 13"/>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4)">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fade">
                                      <p:cBhvr>
                                        <p:cTn id="29"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grpSp>
        <p:nvGrpSpPr>
          <p:cNvPr id="4" name="Group 17"/>
          <p:cNvGrpSpPr/>
          <p:nvPr/>
        </p:nvGrpSpPr>
        <p:grpSpPr>
          <a:xfrm>
            <a:off x="152399" y="914400"/>
            <a:ext cx="8840277" cy="3505200"/>
            <a:chOff x="152400" y="2362200"/>
            <a:chExt cx="5188858" cy="2057400"/>
          </a:xfrm>
        </p:grpSpPr>
        <p:sp>
          <p:nvSpPr>
            <p:cNvPr id="5" name="Rounded Rectangle 4"/>
            <p:cNvSpPr/>
            <p:nvPr/>
          </p:nvSpPr>
          <p:spPr>
            <a:xfrm>
              <a:off x="152400" y="2362200"/>
              <a:ext cx="5181600" cy="2042160"/>
            </a:xfrm>
            <a:prstGeom prst="roundRect">
              <a:avLst>
                <a:gd name="adj" fmla="val 17077"/>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 name="Picture 4" descr="C:\Documents and Settings\priya.suri\My Documents\My Pictures\Properties of the TextWindow Object.PNG"/>
            <p:cNvPicPr>
              <a:picLocks noChangeAspect="1" noChangeArrowheads="1"/>
            </p:cNvPicPr>
            <p:nvPr/>
          </p:nvPicPr>
          <p:blipFill>
            <a:blip r:embed="rId2" cstate="print"/>
            <a:srcRect l="4842" t="41667" r="35108" b="14584"/>
            <a:stretch>
              <a:fillRect/>
            </a:stretch>
          </p:blipFill>
          <p:spPr bwMode="auto">
            <a:xfrm>
              <a:off x="152400" y="2362200"/>
              <a:ext cx="5188858" cy="2057400"/>
            </a:xfrm>
            <a:prstGeom prst="rect">
              <a:avLst/>
            </a:prstGeom>
            <a:ln>
              <a:noFill/>
            </a:ln>
            <a:effectLst>
              <a:softEdge rad="112500"/>
            </a:effectLst>
          </p:spPr>
        </p:pic>
      </p:grpSp>
    </p:spTree>
    <p:extLst>
      <p:ext uri="{BB962C8B-B14F-4D97-AF65-F5344CB8AC3E}">
        <p14:creationId xmlns:p14="http://schemas.microsoft.com/office/powerpoint/2010/main" val="426700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13315"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j-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accent4">
                    <a:lumMod val="75000"/>
                  </a:schemeClr>
                </a:solidFill>
                <a:latin typeface="+mj-lt"/>
              </a:rPr>
              <a:t>Introduction to Small Basic</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a:t>
            </a:r>
            <a:r>
              <a:rPr lang="en-US" b="1" dirty="0" smtClean="0">
                <a:solidFill>
                  <a:srgbClr val="205D0B"/>
                </a:solidFill>
              </a:rPr>
              <a:t>time </a:t>
            </a:r>
            <a:r>
              <a:rPr lang="en-US" b="1" dirty="0">
                <a:solidFill>
                  <a:srgbClr val="205D0B"/>
                </a:solidFill>
              </a:rPr>
              <a:t>to </a:t>
            </a:r>
            <a:r>
              <a:rPr lang="en-US" b="1" dirty="0" smtClean="0">
                <a:solidFill>
                  <a:srgbClr val="205D0B"/>
                </a:solidFill>
              </a:rPr>
              <a:t>complete this lesson: 30 minutes</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amond(in)">
                                      <p:cBhvr>
                                        <p:cTn id="7" dur="20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Calibri" pitchFamily="34" charset="0"/>
              </a:rPr>
              <a:t>Operations of the TextWindow Object</a:t>
            </a:r>
          </a:p>
        </p:txBody>
      </p:sp>
      <p:pic>
        <p:nvPicPr>
          <p:cNvPr id="9" name="Picture 8" descr="edu_colo3_7393_rgb.jpg"/>
          <p:cNvPicPr>
            <a:picLocks noChangeAspect="1"/>
          </p:cNvPicPr>
          <p:nvPr/>
        </p:nvPicPr>
        <p:blipFill>
          <a:blip r:embed="rId3" cstate="print"/>
          <a:stretch>
            <a:fillRect/>
          </a:stretch>
        </p:blipFill>
        <p:spPr>
          <a:xfrm>
            <a:off x="4188254" y="1295400"/>
            <a:ext cx="4269946" cy="2843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 name="Group 10"/>
          <p:cNvGrpSpPr/>
          <p:nvPr/>
        </p:nvGrpSpPr>
        <p:grpSpPr>
          <a:xfrm>
            <a:off x="304800" y="914400"/>
            <a:ext cx="3352800" cy="4495800"/>
            <a:chOff x="2438401" y="5486400"/>
            <a:chExt cx="6620934" cy="762000"/>
          </a:xfrm>
        </p:grpSpPr>
        <p:sp>
          <p:nvSpPr>
            <p:cNvPr id="12" name="Rounded Rectangle 11"/>
            <p:cNvSpPr/>
            <p:nvPr/>
          </p:nvSpPr>
          <p:spPr bwMode="auto">
            <a:xfrm>
              <a:off x="2438401" y="5486400"/>
              <a:ext cx="6477000" cy="762000"/>
            </a:xfrm>
            <a:prstGeom prst="roundRect">
              <a:avLst>
                <a:gd name="adj" fmla="val 17222"/>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13" name="TextBox 7"/>
            <p:cNvSpPr txBox="1">
              <a:spLocks noChangeArrowheads="1"/>
            </p:cNvSpPr>
            <p:nvPr/>
          </p:nvSpPr>
          <p:spPr bwMode="auto">
            <a:xfrm>
              <a:off x="2734734" y="5529777"/>
              <a:ext cx="6324601" cy="659024"/>
            </a:xfrm>
            <a:prstGeom prst="rect">
              <a:avLst/>
            </a:prstGeom>
            <a:noFill/>
            <a:ln w="9525">
              <a:noFill/>
              <a:miter lim="800000"/>
              <a:headEnd/>
              <a:tailEnd/>
            </a:ln>
          </p:spPr>
          <p:txBody>
            <a:bodyPr wrap="square">
              <a:spAutoFit/>
            </a:bodyPr>
            <a:lstStyle/>
            <a:p>
              <a:pPr>
                <a:spcBef>
                  <a:spcPts val="400"/>
                </a:spcBef>
                <a:spcAft>
                  <a:spcPts val="400"/>
                </a:spcAft>
              </a:pPr>
              <a:r>
                <a:rPr lang="en-US" sz="2000" smtClean="0">
                  <a:latin typeface="+mn-lt"/>
                </a:rPr>
                <a:t>For </a:t>
              </a:r>
              <a:r>
                <a:rPr lang="en-US" sz="2000" dirty="0" smtClean="0">
                  <a:latin typeface="+mn-lt"/>
                </a:rPr>
                <a:t>the </a:t>
              </a:r>
              <a:r>
                <a:rPr lang="en-US" sz="2000" b="1" dirty="0" smtClean="0">
                  <a:latin typeface="+mn-lt"/>
                </a:rPr>
                <a:t>TextWindow</a:t>
              </a:r>
              <a:r>
                <a:rPr lang="en-US" sz="2000" dirty="0" smtClean="0">
                  <a:latin typeface="+mn-lt"/>
                </a:rPr>
                <a:t> object, you </a:t>
              </a:r>
              <a:r>
                <a:rPr lang="en-US" sz="2000" smtClean="0">
                  <a:latin typeface="+mn-lt"/>
                </a:rPr>
                <a:t>can specify the following operations:</a:t>
              </a:r>
              <a:endParaRPr lang="en-US" sz="2000" dirty="0" smtClean="0">
                <a:latin typeface="+mn-lt"/>
              </a:endParaRPr>
            </a:p>
            <a:p>
              <a:pPr lvl="1" indent="-342900">
                <a:spcBef>
                  <a:spcPts val="400"/>
                </a:spcBef>
                <a:spcAft>
                  <a:spcPts val="400"/>
                </a:spcAft>
                <a:buFont typeface="Wingdings" pitchFamily="2" charset="2"/>
                <a:buChar char="Ø"/>
              </a:pPr>
              <a:r>
                <a:rPr lang="en-US" sz="2000" dirty="0" smtClean="0">
                  <a:latin typeface="+mn-lt"/>
                </a:rPr>
                <a:t> </a:t>
              </a:r>
              <a:r>
                <a:rPr lang="en-US" sz="2000" b="1" dirty="0" smtClean="0">
                  <a:latin typeface="+mn-lt"/>
                </a:rPr>
                <a:t>Show</a:t>
              </a:r>
            </a:p>
            <a:p>
              <a:pPr lvl="1" indent="-342900">
                <a:spcBef>
                  <a:spcPts val="400"/>
                </a:spcBef>
                <a:spcAft>
                  <a:spcPts val="400"/>
                </a:spcAft>
                <a:buFont typeface="Wingdings" pitchFamily="2" charset="2"/>
                <a:buChar char="Ø"/>
              </a:pPr>
              <a:r>
                <a:rPr lang="en-US" sz="2000" b="1" dirty="0" smtClean="0">
                  <a:latin typeface="+mn-lt"/>
                </a:rPr>
                <a:t> Hide</a:t>
              </a:r>
            </a:p>
            <a:p>
              <a:pPr lvl="1" indent="-342900">
                <a:spcBef>
                  <a:spcPts val="400"/>
                </a:spcBef>
                <a:spcAft>
                  <a:spcPts val="400"/>
                </a:spcAft>
                <a:buFont typeface="Wingdings" pitchFamily="2" charset="2"/>
                <a:buChar char="Ø"/>
              </a:pPr>
              <a:r>
                <a:rPr lang="en-US" sz="2000" b="1" dirty="0" smtClean="0">
                  <a:latin typeface="+mn-lt"/>
                </a:rPr>
                <a:t> Write</a:t>
              </a:r>
            </a:p>
            <a:p>
              <a:pPr lvl="1" indent="-342900">
                <a:spcBef>
                  <a:spcPts val="400"/>
                </a:spcBef>
                <a:spcAft>
                  <a:spcPts val="400"/>
                </a:spcAft>
                <a:buFont typeface="Wingdings" pitchFamily="2" charset="2"/>
                <a:buChar char="Ø"/>
              </a:pPr>
              <a:r>
                <a:rPr lang="en-US" sz="2000" b="1" dirty="0" smtClean="0">
                  <a:latin typeface="+mn-lt"/>
                </a:rPr>
                <a:t> </a:t>
              </a:r>
              <a:r>
                <a:rPr lang="en-US" sz="2000" b="1" dirty="0" err="1" smtClean="0">
                  <a:latin typeface="+mn-lt"/>
                </a:rPr>
                <a:t>WriteLine</a:t>
              </a:r>
              <a:endParaRPr lang="en-US" sz="2000" b="1" dirty="0" smtClean="0">
                <a:latin typeface="+mn-lt"/>
              </a:endParaRPr>
            </a:p>
            <a:p>
              <a:pPr lvl="1" indent="-342900">
                <a:spcBef>
                  <a:spcPts val="400"/>
                </a:spcBef>
                <a:spcAft>
                  <a:spcPts val="400"/>
                </a:spcAft>
                <a:buFont typeface="Wingdings" pitchFamily="2" charset="2"/>
                <a:buChar char="Ø"/>
              </a:pPr>
              <a:r>
                <a:rPr lang="en-US" sz="2000" b="1" dirty="0" smtClean="0">
                  <a:latin typeface="+mn-lt"/>
                </a:rPr>
                <a:t> Read</a:t>
              </a:r>
            </a:p>
            <a:p>
              <a:pPr lvl="1" indent="-342900">
                <a:spcBef>
                  <a:spcPts val="400"/>
                </a:spcBef>
                <a:spcAft>
                  <a:spcPts val="400"/>
                </a:spcAft>
                <a:buFont typeface="Wingdings" pitchFamily="2" charset="2"/>
                <a:buChar char="Ø"/>
              </a:pPr>
              <a:r>
                <a:rPr lang="en-US" sz="2000" b="1" dirty="0" smtClean="0">
                  <a:latin typeface="+mn-lt"/>
                </a:rPr>
                <a:t> Pause</a:t>
              </a:r>
            </a:p>
            <a:p>
              <a:pPr lvl="1" indent="-342900">
                <a:spcBef>
                  <a:spcPts val="400"/>
                </a:spcBef>
                <a:spcAft>
                  <a:spcPts val="400"/>
                </a:spcAft>
                <a:buFont typeface="Wingdings" pitchFamily="2" charset="2"/>
                <a:buChar char="Ø"/>
              </a:pPr>
              <a:r>
                <a:rPr lang="en-US" sz="2000" b="1" dirty="0" smtClean="0">
                  <a:latin typeface="+mn-lt"/>
                </a:rPr>
                <a:t> Clear</a:t>
              </a:r>
              <a:r>
                <a:rPr lang="en-US" sz="2000" dirty="0" smtClean="0">
                  <a:latin typeface="+mn-lt"/>
                </a:rPr>
                <a:t> </a:t>
              </a:r>
              <a:endParaRPr lang="en-US" sz="2000" dirty="0">
                <a:latin typeface="+mn-lt"/>
              </a:endParaRPr>
            </a:p>
          </p:txBody>
        </p:sp>
      </p:grpSp>
      <p:grpSp>
        <p:nvGrpSpPr>
          <p:cNvPr id="4" name="Group 10"/>
          <p:cNvGrpSpPr>
            <a:grpSpLocks/>
          </p:cNvGrpSpPr>
          <p:nvPr/>
        </p:nvGrpSpPr>
        <p:grpSpPr bwMode="auto">
          <a:xfrm>
            <a:off x="3352800" y="5486400"/>
            <a:ext cx="5562600" cy="685800"/>
            <a:chOff x="228600" y="762000"/>
            <a:chExt cx="7772400" cy="685800"/>
          </a:xfrm>
        </p:grpSpPr>
        <p:sp>
          <p:nvSpPr>
            <p:cNvPr id="15" name="Rounded Rectangle 14"/>
            <p:cNvSpPr/>
            <p:nvPr/>
          </p:nvSpPr>
          <p:spPr>
            <a:xfrm>
              <a:off x="228600" y="762000"/>
              <a:ext cx="7772400" cy="685800"/>
            </a:xfrm>
            <a:prstGeom prst="roundRect">
              <a:avLst>
                <a:gd name="adj" fmla="val 44445"/>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6" name="TextBox 4"/>
            <p:cNvSpPr txBox="1">
              <a:spLocks noChangeArrowheads="1"/>
            </p:cNvSpPr>
            <p:nvPr/>
          </p:nvSpPr>
          <p:spPr bwMode="auto">
            <a:xfrm>
              <a:off x="381001" y="914400"/>
              <a:ext cx="7619999" cy="396875"/>
            </a:xfrm>
            <a:prstGeom prst="rect">
              <a:avLst/>
            </a:prstGeom>
            <a:noFill/>
            <a:ln w="9525">
              <a:noFill/>
              <a:miter lim="800000"/>
              <a:headEnd/>
              <a:tailEnd/>
            </a:ln>
          </p:spPr>
          <p:txBody>
            <a:bodyPr>
              <a:spAutoFit/>
            </a:bodyPr>
            <a:lstStyle/>
            <a:p>
              <a:r>
                <a:rPr lang="en-US" sz="2000" dirty="0" smtClean="0">
                  <a:latin typeface="+mn-lt"/>
                </a:rPr>
                <a:t>Let’s explore some of these operations…</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Writing Text in the Text Window</a:t>
            </a:r>
            <a:endParaRPr lang="en-US" sz="2400" b="1" dirty="0">
              <a:latin typeface="+mj-lt"/>
            </a:endParaRPr>
          </a:p>
        </p:txBody>
      </p:sp>
      <p:grpSp>
        <p:nvGrpSpPr>
          <p:cNvPr id="3" name="Group 15"/>
          <p:cNvGrpSpPr>
            <a:grpSpLocks/>
          </p:cNvGrpSpPr>
          <p:nvPr/>
        </p:nvGrpSpPr>
        <p:grpSpPr bwMode="auto">
          <a:xfrm>
            <a:off x="228600" y="685800"/>
            <a:ext cx="8686800" cy="777875"/>
            <a:chOff x="228600" y="609600"/>
            <a:chExt cx="8077200" cy="777875"/>
          </a:xfrm>
        </p:grpSpPr>
        <p:sp>
          <p:nvSpPr>
            <p:cNvPr id="4" name="Rounded Rectangle 3"/>
            <p:cNvSpPr/>
            <p:nvPr/>
          </p:nvSpPr>
          <p:spPr>
            <a:xfrm>
              <a:off x="228600" y="609600"/>
              <a:ext cx="8077200" cy="777875"/>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6" name="TextBox 4"/>
            <p:cNvSpPr txBox="1">
              <a:spLocks noChangeArrowheads="1"/>
            </p:cNvSpPr>
            <p:nvPr/>
          </p:nvSpPr>
          <p:spPr bwMode="auto">
            <a:xfrm>
              <a:off x="384864" y="685800"/>
              <a:ext cx="7773124" cy="701675"/>
            </a:xfrm>
            <a:prstGeom prst="rect">
              <a:avLst/>
            </a:prstGeom>
            <a:noFill/>
            <a:ln w="9525">
              <a:noFill/>
              <a:miter lim="800000"/>
              <a:headEnd/>
              <a:tailEnd/>
            </a:ln>
          </p:spPr>
          <p:txBody>
            <a:bodyPr>
              <a:spAutoFit/>
            </a:bodyPr>
            <a:lstStyle/>
            <a:p>
              <a:r>
                <a:rPr lang="en-US" sz="2000" smtClean="0">
                  <a:latin typeface="+mn-lt"/>
                </a:rPr>
                <a:t>You have already learned </a:t>
              </a:r>
              <a:r>
                <a:rPr lang="en-US" sz="2000" dirty="0">
                  <a:latin typeface="+mn-lt"/>
                </a:rPr>
                <a:t>how to show and hide the text window. Now let’s </a:t>
              </a:r>
              <a:r>
                <a:rPr lang="en-US" sz="2000" dirty="0" smtClean="0">
                  <a:latin typeface="+mn-lt"/>
                </a:rPr>
                <a:t>see </a:t>
              </a:r>
              <a:r>
                <a:rPr lang="en-US" sz="2000" dirty="0">
                  <a:latin typeface="+mn-lt"/>
                </a:rPr>
                <a:t>how you </a:t>
              </a:r>
              <a:r>
                <a:rPr lang="en-US" sz="2000">
                  <a:latin typeface="+mn-lt"/>
                </a:rPr>
                <a:t>can </a:t>
              </a:r>
              <a:r>
                <a:rPr lang="en-US" sz="2000" smtClean="0">
                  <a:latin typeface="+mn-lt"/>
                </a:rPr>
                <a:t>write text in </a:t>
              </a:r>
              <a:r>
                <a:rPr lang="en-US" sz="2000" dirty="0">
                  <a:latin typeface="+mn-lt"/>
                </a:rPr>
                <a:t>the </a:t>
              </a:r>
              <a:r>
                <a:rPr lang="en-US" sz="2000" b="1">
                  <a:latin typeface="+mn-lt"/>
                </a:rPr>
                <a:t>TextWindow</a:t>
              </a:r>
              <a:r>
                <a:rPr lang="en-US" sz="2000">
                  <a:latin typeface="+mn-lt"/>
                </a:rPr>
                <a:t> </a:t>
              </a:r>
              <a:r>
                <a:rPr lang="en-US" sz="2000" smtClean="0">
                  <a:latin typeface="+mn-lt"/>
                </a:rPr>
                <a:t>object. </a:t>
              </a:r>
              <a:endParaRPr lang="en-US" dirty="0">
                <a:latin typeface="+mn-lt"/>
              </a:endParaRPr>
            </a:p>
          </p:txBody>
        </p:sp>
      </p:grpSp>
      <p:grpSp>
        <p:nvGrpSpPr>
          <p:cNvPr id="5" name="Group 20"/>
          <p:cNvGrpSpPr>
            <a:grpSpLocks/>
          </p:cNvGrpSpPr>
          <p:nvPr/>
        </p:nvGrpSpPr>
        <p:grpSpPr bwMode="auto">
          <a:xfrm>
            <a:off x="228600" y="5029200"/>
            <a:ext cx="8686800" cy="1184469"/>
            <a:chOff x="228600" y="685800"/>
            <a:chExt cx="8077200" cy="990600"/>
          </a:xfrm>
        </p:grpSpPr>
        <p:sp>
          <p:nvSpPr>
            <p:cNvPr id="22" name="Rounded Rectangle 21"/>
            <p:cNvSpPr/>
            <p:nvPr/>
          </p:nvSpPr>
          <p:spPr>
            <a:xfrm>
              <a:off x="228600" y="6858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2" name="TextBox 22"/>
            <p:cNvSpPr txBox="1">
              <a:spLocks noChangeArrowheads="1"/>
            </p:cNvSpPr>
            <p:nvPr/>
          </p:nvSpPr>
          <p:spPr bwMode="auto">
            <a:xfrm>
              <a:off x="402725" y="749528"/>
              <a:ext cx="7772400" cy="849424"/>
            </a:xfrm>
            <a:prstGeom prst="rect">
              <a:avLst/>
            </a:prstGeom>
            <a:noFill/>
            <a:ln w="9525">
              <a:noFill/>
              <a:miter lim="800000"/>
              <a:headEnd/>
              <a:tailEnd/>
            </a:ln>
          </p:spPr>
          <p:txBody>
            <a:bodyPr>
              <a:spAutoFit/>
            </a:bodyPr>
            <a:lstStyle/>
            <a:p>
              <a:r>
                <a:rPr lang="en-US" sz="2000" smtClean="0">
                  <a:latin typeface="+mn-lt"/>
                </a:rPr>
                <a:t>As </a:t>
              </a:r>
              <a:r>
                <a:rPr lang="en-US" sz="2000" dirty="0" smtClean="0">
                  <a:latin typeface="+mn-lt"/>
                </a:rPr>
                <a:t>you see</a:t>
              </a:r>
              <a:r>
                <a:rPr lang="en-US" sz="2000" smtClean="0">
                  <a:latin typeface="+mn-lt"/>
                </a:rPr>
                <a:t>, this operation wrote both sentences on </a:t>
              </a:r>
              <a:r>
                <a:rPr lang="en-US" sz="2000" dirty="0" smtClean="0">
                  <a:latin typeface="+mn-lt"/>
                </a:rPr>
                <a:t>the </a:t>
              </a:r>
              <a:r>
                <a:rPr lang="en-US" sz="2000" smtClean="0">
                  <a:latin typeface="+mn-lt"/>
                </a:rPr>
                <a:t>same line with no space between them. </a:t>
              </a:r>
              <a:r>
                <a:rPr lang="en-US" sz="2000" dirty="0" smtClean="0">
                  <a:latin typeface="+mn-lt"/>
                </a:rPr>
                <a:t>But </a:t>
              </a:r>
              <a:r>
                <a:rPr lang="en-US" sz="2000" smtClean="0">
                  <a:latin typeface="+mn-lt"/>
                </a:rPr>
                <a:t>don’t worry: </a:t>
              </a:r>
              <a:r>
                <a:rPr lang="en-US" sz="2000" dirty="0" smtClean="0">
                  <a:latin typeface="+mn-lt"/>
                </a:rPr>
                <a:t>you </a:t>
              </a:r>
              <a:r>
                <a:rPr lang="en-US" sz="2000" smtClean="0">
                  <a:latin typeface="+mn-lt"/>
                </a:rPr>
                <a:t>can use a different operation to show </a:t>
              </a:r>
              <a:r>
                <a:rPr lang="en-US" sz="2000" dirty="0" smtClean="0">
                  <a:latin typeface="+mn-lt"/>
                </a:rPr>
                <a:t>these sentences </a:t>
              </a:r>
              <a:r>
                <a:rPr lang="en-US" sz="2000" smtClean="0">
                  <a:latin typeface="+mn-lt"/>
                </a:rPr>
                <a:t>on separate </a:t>
              </a:r>
              <a:r>
                <a:rPr lang="en-US" sz="2000" dirty="0" smtClean="0">
                  <a:latin typeface="+mn-lt"/>
                </a:rPr>
                <a:t>lines.</a:t>
              </a:r>
              <a:endParaRPr lang="en-US" sz="2000" dirty="0">
                <a:latin typeface="+mn-lt"/>
              </a:endParaRPr>
            </a:p>
          </p:txBody>
        </p:sp>
      </p:grpSp>
      <p:grpSp>
        <p:nvGrpSpPr>
          <p:cNvPr id="6" name="Group 13"/>
          <p:cNvGrpSpPr/>
          <p:nvPr/>
        </p:nvGrpSpPr>
        <p:grpSpPr>
          <a:xfrm>
            <a:off x="2209800" y="1676400"/>
            <a:ext cx="4876800" cy="990600"/>
            <a:chOff x="2209800" y="1828800"/>
            <a:chExt cx="4876800" cy="990600"/>
          </a:xfrm>
        </p:grpSpPr>
        <p:sp>
          <p:nvSpPr>
            <p:cNvPr id="18" name="Rounded Rectangle 17"/>
            <p:cNvSpPr/>
            <p:nvPr/>
          </p:nvSpPr>
          <p:spPr bwMode="auto">
            <a:xfrm>
              <a:off x="2209800" y="1828800"/>
              <a:ext cx="4876800" cy="9906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2050" name="Picture 2" descr="C:\Documents and Settings\priya.suri\My Documents\My Pictures\Writing Text in the Text Window.PNG"/>
            <p:cNvPicPr>
              <a:picLocks noChangeAspect="1" noChangeArrowheads="1"/>
            </p:cNvPicPr>
            <p:nvPr/>
          </p:nvPicPr>
          <p:blipFill>
            <a:blip r:embed="rId3" cstate="print"/>
            <a:srcRect/>
            <a:stretch>
              <a:fillRect/>
            </a:stretch>
          </p:blipFill>
          <p:spPr bwMode="auto">
            <a:xfrm>
              <a:off x="2286000" y="1972055"/>
              <a:ext cx="4724400" cy="771145"/>
            </a:xfrm>
            <a:prstGeom prst="rect">
              <a:avLst/>
            </a:prstGeom>
            <a:ln>
              <a:noFill/>
            </a:ln>
            <a:effectLst>
              <a:softEdge rad="112500"/>
            </a:effectLst>
          </p:spPr>
        </p:pic>
      </p:grpSp>
      <p:pic>
        <p:nvPicPr>
          <p:cNvPr id="2051" name="Picture 3" descr="C:\Documents and Settings\priya.suri\My Documents\My Pictures\Writing Text in the Text Window-Output.PNG"/>
          <p:cNvPicPr>
            <a:picLocks noChangeAspect="1" noChangeArrowheads="1"/>
          </p:cNvPicPr>
          <p:nvPr/>
        </p:nvPicPr>
        <p:blipFill>
          <a:blip r:embed="rId4" cstate="print"/>
          <a:srcRect/>
          <a:stretch>
            <a:fillRect/>
          </a:stretch>
        </p:blipFill>
        <p:spPr bwMode="auto">
          <a:xfrm>
            <a:off x="788418" y="2819400"/>
            <a:ext cx="7593582" cy="204787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3"/>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2051"/>
                                        </p:tgtEl>
                                        <p:attrNameLst>
                                          <p:attrName>style.visibility</p:attrName>
                                        </p:attrNameLst>
                                      </p:cBhvr>
                                      <p:to>
                                        <p:strVal val="visible"/>
                                      </p:to>
                                    </p:set>
                                    <p:animEffect transition="in" filter="slide(fromBottom)">
                                      <p:cBhvr>
                                        <p:cTn id="30" dur="500"/>
                                        <p:tgtEl>
                                          <p:spTgt spid="2051"/>
                                        </p:tgtEl>
                                      </p:cBhvr>
                                    </p:animEffect>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from="(-#ppt_w/2)" to="(#ppt_x)" calcmode="lin" valueType="num">
                                      <p:cBhvr>
                                        <p:cTn id="35" dur="600" fill="hold">
                                          <p:stCondLst>
                                            <p:cond delay="0"/>
                                          </p:stCondLst>
                                        </p:cTn>
                                        <p:tgtEl>
                                          <p:spTgt spid="5"/>
                                        </p:tgtEl>
                                        <p:attrNameLst>
                                          <p:attrName>ppt_x</p:attrName>
                                        </p:attrNameLst>
                                      </p:cBhvr>
                                    </p:anim>
                                    <p:anim from="0" to="-1.0" calcmode="lin" valueType="num">
                                      <p:cBhvr>
                                        <p:cTn id="36" dur="200" decel="50000" autoRev="1" fill="hold">
                                          <p:stCondLst>
                                            <p:cond delay="600"/>
                                          </p:stCondLst>
                                        </p:cTn>
                                        <p:tgtEl>
                                          <p:spTgt spid="5"/>
                                        </p:tgtEl>
                                        <p:attrNameLst>
                                          <p:attrName>xshear</p:attrName>
                                        </p:attrNameLst>
                                      </p:cBhvr>
                                    </p:anim>
                                    <p:animScale>
                                      <p:cBhvr>
                                        <p:cTn id="37" dur="200" decel="100000" autoRev="1" fill="hold">
                                          <p:stCondLst>
                                            <p:cond delay="600"/>
                                          </p:stCondLst>
                                        </p:cTn>
                                        <p:tgtEl>
                                          <p:spTgt spid="5"/>
                                        </p:tgtEl>
                                      </p:cBhvr>
                                      <p:from x="100000" y="100000"/>
                                      <p:to x="80000" y="100000"/>
                                    </p:animScale>
                                    <p:anim by="(#ppt_h/3+#ppt_w*0.1)" calcmode="lin" valueType="num">
                                      <p:cBhvr additive="sum">
                                        <p:cTn id="38"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this command do?</a:t>
            </a:r>
            <a:endParaRPr lang="en-GB" dirty="0"/>
          </a:p>
        </p:txBody>
      </p:sp>
      <p:sp>
        <p:nvSpPr>
          <p:cNvPr id="3" name="Content Placeholder 2"/>
          <p:cNvSpPr>
            <a:spLocks noGrp="1"/>
          </p:cNvSpPr>
          <p:nvPr>
            <p:ph idx="1"/>
          </p:nvPr>
        </p:nvSpPr>
        <p:spPr/>
        <p:txBody>
          <a:bodyPr/>
          <a:lstStyle/>
          <a:p>
            <a:endParaRPr lang="en-GB"/>
          </a:p>
        </p:txBody>
      </p:sp>
      <p:grpSp>
        <p:nvGrpSpPr>
          <p:cNvPr id="4" name="Group 13"/>
          <p:cNvGrpSpPr/>
          <p:nvPr/>
        </p:nvGrpSpPr>
        <p:grpSpPr>
          <a:xfrm>
            <a:off x="533400" y="1371600"/>
            <a:ext cx="8382000" cy="3200400"/>
            <a:chOff x="2209800" y="1828800"/>
            <a:chExt cx="4876800" cy="990600"/>
          </a:xfrm>
        </p:grpSpPr>
        <p:sp>
          <p:nvSpPr>
            <p:cNvPr id="5" name="Rounded Rectangle 4"/>
            <p:cNvSpPr/>
            <p:nvPr/>
          </p:nvSpPr>
          <p:spPr bwMode="auto">
            <a:xfrm>
              <a:off x="2209800" y="1828800"/>
              <a:ext cx="4876800" cy="9906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 name="Picture 2" descr="C:\Documents and Settings\priya.suri\My Documents\My Pictures\Writing Text in the Text Window.PNG"/>
            <p:cNvPicPr>
              <a:picLocks noChangeAspect="1" noChangeArrowheads="1"/>
            </p:cNvPicPr>
            <p:nvPr/>
          </p:nvPicPr>
          <p:blipFill>
            <a:blip r:embed="rId2" cstate="print"/>
            <a:srcRect/>
            <a:stretch>
              <a:fillRect/>
            </a:stretch>
          </p:blipFill>
          <p:spPr bwMode="auto">
            <a:xfrm>
              <a:off x="2286000" y="1972055"/>
              <a:ext cx="4724400" cy="771145"/>
            </a:xfrm>
            <a:prstGeom prst="rect">
              <a:avLst/>
            </a:prstGeom>
            <a:ln>
              <a:noFill/>
            </a:ln>
            <a:effectLst>
              <a:softEdge rad="11250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76200" y="0"/>
            <a:ext cx="6477000" cy="563563"/>
          </a:xfrm>
          <a:prstGeom prst="rect">
            <a:avLst/>
          </a:prstGeom>
        </p:spPr>
        <p:txBody>
          <a:bodyPr anchor="ctr">
            <a:normAutofit/>
          </a:bodyPr>
          <a:lstStyle/>
          <a:p>
            <a:pPr fontAlgn="auto">
              <a:spcAft>
                <a:spcPts val="0"/>
              </a:spcAft>
              <a:defRPr/>
            </a:pPr>
            <a:r>
              <a:rPr lang="en-US" sz="2400" b="1" dirty="0">
                <a:solidFill>
                  <a:schemeClr val="bg1"/>
                </a:solidFill>
                <a:latin typeface="+mj-lt"/>
                <a:ea typeface="+mj-ea"/>
                <a:cs typeface="Tahoma" pitchFamily="34" charset="0"/>
              </a:rPr>
              <a:t>Writing Text in the Text Window</a:t>
            </a:r>
          </a:p>
        </p:txBody>
      </p:sp>
      <p:grpSp>
        <p:nvGrpSpPr>
          <p:cNvPr id="2" name="Group 8"/>
          <p:cNvGrpSpPr/>
          <p:nvPr/>
        </p:nvGrpSpPr>
        <p:grpSpPr>
          <a:xfrm>
            <a:off x="2133600" y="762000"/>
            <a:ext cx="5029200" cy="914400"/>
            <a:chOff x="2133600" y="762000"/>
            <a:chExt cx="5029200" cy="914400"/>
          </a:xfrm>
        </p:grpSpPr>
        <p:sp>
          <p:nvSpPr>
            <p:cNvPr id="15" name="Rounded Rectangle 14"/>
            <p:cNvSpPr/>
            <p:nvPr/>
          </p:nvSpPr>
          <p:spPr bwMode="auto">
            <a:xfrm>
              <a:off x="2133600" y="762000"/>
              <a:ext cx="5029200" cy="9144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pic>
          <p:nvPicPr>
            <p:cNvPr id="3074" name="Picture 2" descr="C:\Documents and Settings\priya.suri\My Documents\My Pictures\Writing Text in the Text Window-Writeline.PNG"/>
            <p:cNvPicPr>
              <a:picLocks noChangeAspect="1" noChangeArrowheads="1"/>
            </p:cNvPicPr>
            <p:nvPr/>
          </p:nvPicPr>
          <p:blipFill>
            <a:blip r:embed="rId3" cstate="print"/>
            <a:srcRect/>
            <a:stretch>
              <a:fillRect/>
            </a:stretch>
          </p:blipFill>
          <p:spPr bwMode="auto">
            <a:xfrm>
              <a:off x="2209800" y="838200"/>
              <a:ext cx="4876800" cy="762000"/>
            </a:xfrm>
            <a:prstGeom prst="rect">
              <a:avLst/>
            </a:prstGeom>
            <a:ln>
              <a:noFill/>
            </a:ln>
            <a:effectLst>
              <a:softEdge rad="112500"/>
            </a:effectLst>
          </p:spPr>
        </p:pic>
      </p:grpSp>
      <p:pic>
        <p:nvPicPr>
          <p:cNvPr id="3075" name="Picture 3" descr="C:\Documents and Settings\priya.suri\My Documents\My Pictures\Writing Text in the Text Window-Writeline-Output.PNG"/>
          <p:cNvPicPr>
            <a:picLocks noChangeAspect="1" noChangeArrowheads="1"/>
          </p:cNvPicPr>
          <p:nvPr/>
        </p:nvPicPr>
        <p:blipFill>
          <a:blip r:embed="rId4" cstate="print"/>
          <a:srcRect/>
          <a:stretch>
            <a:fillRect/>
          </a:stretch>
        </p:blipFill>
        <p:spPr bwMode="auto">
          <a:xfrm>
            <a:off x="1038224" y="1905000"/>
            <a:ext cx="7115176" cy="2653946"/>
          </a:xfrm>
          <a:prstGeom prst="rect">
            <a:avLst/>
          </a:prstGeom>
          <a:ln>
            <a:noFill/>
          </a:ln>
          <a:effectLst>
            <a:outerShdw blurRad="190500" algn="tl" rotWithShape="0">
              <a:srgbClr val="000000">
                <a:alpha val="70000"/>
              </a:srgbClr>
            </a:outerShdw>
          </a:effectLst>
        </p:spPr>
      </p:pic>
      <p:grpSp>
        <p:nvGrpSpPr>
          <p:cNvPr id="3" name="Group 9"/>
          <p:cNvGrpSpPr/>
          <p:nvPr/>
        </p:nvGrpSpPr>
        <p:grpSpPr>
          <a:xfrm>
            <a:off x="304800" y="4876800"/>
            <a:ext cx="8545832" cy="838200"/>
            <a:chOff x="5486400" y="1905000"/>
            <a:chExt cx="3291078" cy="1508760"/>
          </a:xfrm>
        </p:grpSpPr>
        <p:sp>
          <p:nvSpPr>
            <p:cNvPr id="11" name="Rounded Rectangle 10"/>
            <p:cNvSpPr/>
            <p:nvPr/>
          </p:nvSpPr>
          <p:spPr>
            <a:xfrm>
              <a:off x="5486400" y="1905000"/>
              <a:ext cx="3276600" cy="150876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12" name="TextBox 11"/>
            <p:cNvSpPr txBox="1">
              <a:spLocks noChangeArrowheads="1"/>
            </p:cNvSpPr>
            <p:nvPr/>
          </p:nvSpPr>
          <p:spPr bwMode="auto">
            <a:xfrm flipH="1">
              <a:off x="5515746" y="2119880"/>
              <a:ext cx="3261732" cy="1274194"/>
            </a:xfrm>
            <a:prstGeom prst="rect">
              <a:avLst/>
            </a:prstGeom>
            <a:noFill/>
            <a:ln w="9525">
              <a:noFill/>
              <a:miter lim="800000"/>
              <a:headEnd/>
              <a:tailEnd/>
            </a:ln>
          </p:spPr>
          <p:txBody>
            <a:bodyPr wrap="square">
              <a:spAutoFit/>
            </a:bodyPr>
            <a:lstStyle/>
            <a:p>
              <a:r>
                <a:rPr lang="en-US" sz="2000" b="1" smtClean="0">
                  <a:latin typeface="+mn-lt"/>
                </a:rPr>
                <a:t>Write</a:t>
              </a:r>
              <a:r>
                <a:rPr lang="en-US" sz="2000" smtClean="0">
                  <a:latin typeface="+mn-lt"/>
                </a:rPr>
                <a:t> and </a:t>
              </a:r>
              <a:r>
                <a:rPr lang="en-US" sz="2000" b="1" smtClean="0">
                  <a:latin typeface="+mn-lt"/>
                </a:rPr>
                <a:t>Write</a:t>
              </a:r>
              <a:r>
                <a:rPr lang="en-US" sz="2000" b="1"/>
                <a:t>Line</a:t>
              </a:r>
              <a:r>
                <a:rPr lang="en-US" sz="2000" smtClean="0">
                  <a:latin typeface="+mn-lt"/>
                </a:rPr>
                <a:t> are both </a:t>
              </a:r>
              <a:r>
                <a:rPr lang="en-US" sz="2000" dirty="0" smtClean="0">
                  <a:latin typeface="+mn-lt"/>
                </a:rPr>
                <a:t>operations of the </a:t>
              </a:r>
              <a:r>
                <a:rPr lang="en-US" sz="2000" b="1" dirty="0" smtClean="0">
                  <a:latin typeface="+mn-lt"/>
                </a:rPr>
                <a:t>TextWindow</a:t>
              </a:r>
              <a:r>
                <a:rPr lang="en-US" sz="2000" dirty="0" smtClean="0">
                  <a:latin typeface="+mn-lt"/>
                </a:rPr>
                <a:t> object</a:t>
              </a:r>
              <a:r>
                <a:rPr lang="en-US" sz="2000" smtClean="0">
                  <a:latin typeface="+mn-lt"/>
                </a:rPr>
                <a:t>. If you use </a:t>
              </a:r>
              <a:r>
                <a:rPr lang="en-US" sz="2000" dirty="0" smtClean="0">
                  <a:latin typeface="+mn-lt"/>
                </a:rPr>
                <a:t>the </a:t>
              </a:r>
              <a:r>
                <a:rPr lang="en-US" sz="2000" b="1" dirty="0" err="1" smtClean="0">
                  <a:latin typeface="+mn-lt"/>
                </a:rPr>
                <a:t>WriteLine</a:t>
              </a:r>
              <a:r>
                <a:rPr lang="en-US" sz="2000" dirty="0" smtClean="0">
                  <a:latin typeface="+mn-lt"/>
                </a:rPr>
                <a:t> operation</a:t>
              </a:r>
              <a:r>
                <a:rPr lang="en-US" sz="2000" smtClean="0">
                  <a:latin typeface="+mn-lt"/>
                </a:rPr>
                <a:t>, each line of text appears on a separate line.</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3075"/>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3075"/>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this different?</a:t>
            </a:r>
            <a:endParaRPr lang="en-GB" dirty="0"/>
          </a:p>
        </p:txBody>
      </p:sp>
      <p:sp>
        <p:nvSpPr>
          <p:cNvPr id="3" name="Content Placeholder 2"/>
          <p:cNvSpPr>
            <a:spLocks noGrp="1"/>
          </p:cNvSpPr>
          <p:nvPr>
            <p:ph idx="1"/>
          </p:nvPr>
        </p:nvSpPr>
        <p:spPr/>
        <p:txBody>
          <a:bodyPr/>
          <a:lstStyle/>
          <a:p>
            <a:endParaRPr lang="en-GB"/>
          </a:p>
        </p:txBody>
      </p:sp>
      <p:grpSp>
        <p:nvGrpSpPr>
          <p:cNvPr id="4" name="Group 8"/>
          <p:cNvGrpSpPr/>
          <p:nvPr/>
        </p:nvGrpSpPr>
        <p:grpSpPr>
          <a:xfrm>
            <a:off x="228600" y="762000"/>
            <a:ext cx="8610600" cy="2667000"/>
            <a:chOff x="2133600" y="762000"/>
            <a:chExt cx="5029200" cy="914400"/>
          </a:xfrm>
        </p:grpSpPr>
        <p:sp>
          <p:nvSpPr>
            <p:cNvPr id="5" name="Rounded Rectangle 4"/>
            <p:cNvSpPr/>
            <p:nvPr/>
          </p:nvSpPr>
          <p:spPr bwMode="auto">
            <a:xfrm>
              <a:off x="2133600" y="762000"/>
              <a:ext cx="5029200" cy="9144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pic>
          <p:nvPicPr>
            <p:cNvPr id="6" name="Picture 2" descr="C:\Documents and Settings\priya.suri\My Documents\My Pictures\Writing Text in the Text Window-Writeline.PNG"/>
            <p:cNvPicPr>
              <a:picLocks noChangeAspect="1" noChangeArrowheads="1"/>
            </p:cNvPicPr>
            <p:nvPr/>
          </p:nvPicPr>
          <p:blipFill>
            <a:blip r:embed="rId2" cstate="print"/>
            <a:srcRect/>
            <a:stretch>
              <a:fillRect/>
            </a:stretch>
          </p:blipFill>
          <p:spPr bwMode="auto">
            <a:xfrm>
              <a:off x="2209800" y="838200"/>
              <a:ext cx="4876800" cy="762000"/>
            </a:xfrm>
            <a:prstGeom prst="rect">
              <a:avLst/>
            </a:prstGeom>
            <a:ln>
              <a:noFill/>
            </a:ln>
            <a:effectLst>
              <a:softEdge rad="11250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latin typeface="Calibri" pitchFamily="34" charset="0"/>
              </a:rPr>
              <a:t>Reading a Line of Text</a:t>
            </a:r>
          </a:p>
        </p:txBody>
      </p:sp>
      <p:grpSp>
        <p:nvGrpSpPr>
          <p:cNvPr id="3" name="Group 15"/>
          <p:cNvGrpSpPr>
            <a:grpSpLocks/>
          </p:cNvGrpSpPr>
          <p:nvPr/>
        </p:nvGrpSpPr>
        <p:grpSpPr bwMode="auto">
          <a:xfrm>
            <a:off x="228600" y="762000"/>
            <a:ext cx="8694234" cy="762000"/>
            <a:chOff x="228600" y="838200"/>
            <a:chExt cx="8694234" cy="825500"/>
          </a:xfrm>
        </p:grpSpPr>
        <p:sp>
          <p:nvSpPr>
            <p:cNvPr id="4" name="Rounded Rectangle 3"/>
            <p:cNvSpPr/>
            <p:nvPr/>
          </p:nvSpPr>
          <p:spPr>
            <a:xfrm>
              <a:off x="228600" y="838200"/>
              <a:ext cx="8686800" cy="8255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23561" name="TextBox 4"/>
            <p:cNvSpPr txBox="1">
              <a:spLocks noChangeArrowheads="1"/>
            </p:cNvSpPr>
            <p:nvPr/>
          </p:nvSpPr>
          <p:spPr bwMode="auto">
            <a:xfrm>
              <a:off x="388434" y="838200"/>
              <a:ext cx="8534400" cy="707886"/>
            </a:xfrm>
            <a:prstGeom prst="rect">
              <a:avLst/>
            </a:prstGeom>
            <a:noFill/>
            <a:ln w="9525">
              <a:noFill/>
              <a:miter lim="800000"/>
              <a:headEnd/>
              <a:tailEnd/>
            </a:ln>
          </p:spPr>
          <p:txBody>
            <a:bodyPr>
              <a:spAutoFit/>
            </a:bodyPr>
            <a:lstStyle/>
            <a:p>
              <a:r>
                <a:rPr lang="en-US" sz="2000" smtClean="0">
                  <a:latin typeface="+mn-lt"/>
                </a:rPr>
                <a:t>Would you like the </a:t>
              </a:r>
              <a:r>
                <a:rPr lang="en-US" sz="2000">
                  <a:latin typeface="+mn-lt"/>
                </a:rPr>
                <a:t>computer </a:t>
              </a:r>
              <a:r>
                <a:rPr lang="en-US" sz="2000" smtClean="0">
                  <a:latin typeface="+mn-lt"/>
                </a:rPr>
                <a:t>to ask for </a:t>
              </a:r>
              <a:r>
                <a:rPr lang="en-US" sz="2000" dirty="0">
                  <a:latin typeface="+mn-lt"/>
                </a:rPr>
                <a:t>your name </a:t>
              </a:r>
              <a:r>
                <a:rPr lang="en-US" sz="2000">
                  <a:latin typeface="+mn-lt"/>
                </a:rPr>
                <a:t>and </a:t>
              </a:r>
              <a:r>
                <a:rPr lang="en-US" sz="2000" smtClean="0">
                  <a:latin typeface="+mn-lt"/>
                </a:rPr>
                <a:t>a </a:t>
              </a:r>
              <a:r>
                <a:rPr lang="en-US" sz="2000" dirty="0">
                  <a:latin typeface="+mn-lt"/>
                </a:rPr>
                <a:t>friend’s </a:t>
              </a:r>
              <a:r>
                <a:rPr lang="en-US" sz="2000">
                  <a:latin typeface="+mn-lt"/>
                </a:rPr>
                <a:t>name and then say </a:t>
              </a:r>
              <a:r>
                <a:rPr lang="en-US" sz="2000" dirty="0" smtClean="0">
                  <a:latin typeface="+mn-lt"/>
                </a:rPr>
                <a:t>"Hello" </a:t>
              </a:r>
              <a:r>
                <a:rPr lang="en-US" sz="2000" dirty="0">
                  <a:latin typeface="+mn-lt"/>
                </a:rPr>
                <a:t>to both of you? Let’s see </a:t>
              </a:r>
              <a:r>
                <a:rPr lang="en-US" sz="2000">
                  <a:latin typeface="+mn-lt"/>
                </a:rPr>
                <a:t>how </a:t>
              </a:r>
              <a:r>
                <a:rPr lang="en-US" sz="2000" smtClean="0">
                  <a:latin typeface="+mn-lt"/>
                </a:rPr>
                <a:t>to make that happen.</a:t>
              </a:r>
              <a:endParaRPr lang="en-US" sz="2000" dirty="0">
                <a:latin typeface="+mn-lt"/>
              </a:endParaRPr>
            </a:p>
          </p:txBody>
        </p:sp>
      </p:grpSp>
      <p:grpSp>
        <p:nvGrpSpPr>
          <p:cNvPr id="5" name="Group 10"/>
          <p:cNvGrpSpPr/>
          <p:nvPr/>
        </p:nvGrpSpPr>
        <p:grpSpPr>
          <a:xfrm>
            <a:off x="228600" y="2286000"/>
            <a:ext cx="5181600" cy="1221352"/>
            <a:chOff x="1257300" y="2133600"/>
            <a:chExt cx="6743700" cy="1524000"/>
          </a:xfrm>
        </p:grpSpPr>
        <p:sp>
          <p:nvSpPr>
            <p:cNvPr id="12" name="Rounded Rectangle 11"/>
            <p:cNvSpPr/>
            <p:nvPr/>
          </p:nvSpPr>
          <p:spPr bwMode="auto">
            <a:xfrm>
              <a:off x="1257300" y="2133600"/>
              <a:ext cx="6743700" cy="15240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146" name="Picture 2" descr="C:\Documents and Settings\priya.suri\My Documents\My Pictures\Read a Line of Text.PNG"/>
            <p:cNvPicPr>
              <a:picLocks noChangeAspect="1" noChangeArrowheads="1"/>
            </p:cNvPicPr>
            <p:nvPr/>
          </p:nvPicPr>
          <p:blipFill>
            <a:blip r:embed="rId3" cstate="print"/>
            <a:srcRect l="5477" t="48325" r="46679" b="31363"/>
            <a:stretch>
              <a:fillRect/>
            </a:stretch>
          </p:blipFill>
          <p:spPr bwMode="auto">
            <a:xfrm>
              <a:off x="1361440" y="2286000"/>
              <a:ext cx="6563360" cy="1295400"/>
            </a:xfrm>
            <a:prstGeom prst="rect">
              <a:avLst/>
            </a:prstGeom>
            <a:ln>
              <a:noFill/>
            </a:ln>
            <a:effectLst>
              <a:softEdge rad="112500"/>
            </a:effectLst>
          </p:spPr>
        </p:pic>
      </p:grpSp>
      <p:pic>
        <p:nvPicPr>
          <p:cNvPr id="6148" name="Picture 4" descr="C:\Documents and Settings\priya.suri\My Documents\My Pictures\Read a Line of Text-Output.PNG"/>
          <p:cNvPicPr>
            <a:picLocks noChangeAspect="1" noChangeArrowheads="1"/>
          </p:cNvPicPr>
          <p:nvPr/>
        </p:nvPicPr>
        <p:blipFill>
          <a:blip r:embed="rId4" cstate="print"/>
          <a:srcRect/>
          <a:stretch>
            <a:fillRect/>
          </a:stretch>
        </p:blipFill>
        <p:spPr bwMode="auto">
          <a:xfrm>
            <a:off x="990600" y="4114800"/>
            <a:ext cx="7162800" cy="2209800"/>
          </a:xfrm>
          <a:prstGeom prst="rect">
            <a:avLst/>
          </a:prstGeom>
          <a:ln>
            <a:noFill/>
          </a:ln>
          <a:effectLst>
            <a:outerShdw blurRad="190500" algn="tl" rotWithShape="0">
              <a:srgbClr val="000000">
                <a:alpha val="70000"/>
              </a:srgbClr>
            </a:outerShdw>
          </a:effectLst>
        </p:spPr>
      </p:pic>
      <p:grpSp>
        <p:nvGrpSpPr>
          <p:cNvPr id="6" name="Group 16"/>
          <p:cNvGrpSpPr/>
          <p:nvPr/>
        </p:nvGrpSpPr>
        <p:grpSpPr>
          <a:xfrm>
            <a:off x="5603792" y="1639430"/>
            <a:ext cx="3345366" cy="2322970"/>
            <a:chOff x="5486400" y="1904999"/>
            <a:chExt cx="3345366" cy="2322970"/>
          </a:xfrm>
        </p:grpSpPr>
        <p:sp>
          <p:nvSpPr>
            <p:cNvPr id="15" name="Rounded Rectangle 14"/>
            <p:cNvSpPr/>
            <p:nvPr/>
          </p:nvSpPr>
          <p:spPr>
            <a:xfrm>
              <a:off x="5486400" y="1904999"/>
              <a:ext cx="3276600" cy="2322969"/>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16" name="TextBox 15"/>
            <p:cNvSpPr txBox="1">
              <a:spLocks noChangeArrowheads="1"/>
            </p:cNvSpPr>
            <p:nvPr/>
          </p:nvSpPr>
          <p:spPr bwMode="auto">
            <a:xfrm flipH="1">
              <a:off x="5570034" y="1981200"/>
              <a:ext cx="3261732" cy="2246769"/>
            </a:xfrm>
            <a:prstGeom prst="rect">
              <a:avLst/>
            </a:prstGeom>
            <a:noFill/>
            <a:ln w="9525">
              <a:noFill/>
              <a:miter lim="800000"/>
              <a:headEnd/>
              <a:tailEnd/>
            </a:ln>
          </p:spPr>
          <p:txBody>
            <a:bodyPr wrap="square">
              <a:spAutoFit/>
            </a:bodyPr>
            <a:lstStyle/>
            <a:p>
              <a:r>
                <a:rPr lang="en-US" sz="2000" smtClean="0">
                  <a:latin typeface="+mn-lt"/>
                </a:rPr>
                <a:t>If you use the </a:t>
              </a:r>
              <a:r>
                <a:rPr lang="en-US" sz="2000" b="1" smtClean="0">
                  <a:latin typeface="+mn-lt"/>
                </a:rPr>
                <a:t>Read</a:t>
              </a:r>
              <a:r>
                <a:rPr lang="en-US" sz="2000" smtClean="0">
                  <a:latin typeface="+mn-lt"/>
                </a:rPr>
                <a:t> operation, the computer reads and remembers </a:t>
              </a:r>
              <a:r>
                <a:rPr lang="en-US" sz="2000">
                  <a:latin typeface="+mn-lt"/>
                </a:rPr>
                <a:t>what a user has </a:t>
              </a:r>
              <a:r>
                <a:rPr lang="en-US" sz="2000" smtClean="0">
                  <a:latin typeface="+mn-lt"/>
                </a:rPr>
                <a:t>typed. If you use </a:t>
              </a:r>
              <a:r>
                <a:rPr lang="en-US" sz="2000" dirty="0" smtClean="0">
                  <a:latin typeface="+mn-lt"/>
                </a:rPr>
                <a:t>the </a:t>
              </a:r>
              <a:r>
                <a:rPr lang="en-US" sz="2000" b="1" err="1" smtClean="0">
                  <a:latin typeface="+mn-lt"/>
                </a:rPr>
                <a:t>WriteLine</a:t>
              </a:r>
              <a:r>
                <a:rPr lang="en-US" sz="2000" smtClean="0">
                  <a:latin typeface="+mn-lt"/>
                </a:rPr>
                <a:t> operation, the computer displays the information from the user.</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Scale>
                                      <p:cBhvr>
                                        <p:cTn id="15"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3"/>
                                        </p:tgtEl>
                                        <p:attrNameLst>
                                          <p:attrName>ppt_x</p:attrName>
                                          <p:attrName>ppt_y</p:attrName>
                                        </p:attrNameLst>
                                      </p:cBhvr>
                                    </p:animMotion>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strVal val="#ppt_w*0.05"/>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anim calcmode="lin" valueType="num">
                                      <p:cBhvr>
                                        <p:cTn id="24" dur="500" fill="hold"/>
                                        <p:tgtEl>
                                          <p:spTgt spid="5"/>
                                        </p:tgtEl>
                                        <p:attrNameLst>
                                          <p:attrName>ppt_x</p:attrName>
                                        </p:attrNameLst>
                                      </p:cBhvr>
                                      <p:tavLst>
                                        <p:tav tm="0">
                                          <p:val>
                                            <p:strVal val="#ppt_x-.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6148"/>
                                        </p:tgtEl>
                                        <p:attrNameLst>
                                          <p:attrName>style.visibility</p:attrName>
                                        </p:attrNameLst>
                                      </p:cBhvr>
                                      <p:to>
                                        <p:strVal val="visible"/>
                                      </p:to>
                                    </p:set>
                                    <p:anim calcmode="lin" valueType="num">
                                      <p:cBhvr>
                                        <p:cTn id="36" dur="500" fill="hold"/>
                                        <p:tgtEl>
                                          <p:spTgt spid="6148"/>
                                        </p:tgtEl>
                                        <p:attrNameLst>
                                          <p:attrName>ppt_w</p:attrName>
                                        </p:attrNameLst>
                                      </p:cBhvr>
                                      <p:tavLst>
                                        <p:tav tm="0">
                                          <p:val>
                                            <p:fltVal val="0"/>
                                          </p:val>
                                        </p:tav>
                                        <p:tav tm="100000">
                                          <p:val>
                                            <p:strVal val="#ppt_w"/>
                                          </p:val>
                                        </p:tav>
                                      </p:tavLst>
                                    </p:anim>
                                    <p:anim calcmode="lin" valueType="num">
                                      <p:cBhvr>
                                        <p:cTn id="37" dur="500" fill="hold"/>
                                        <p:tgtEl>
                                          <p:spTgt spid="61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228600" y="762000"/>
            <a:ext cx="8686800" cy="1414540"/>
            <a:chOff x="228600" y="762000"/>
            <a:chExt cx="8686800" cy="1183167"/>
          </a:xfrm>
        </p:grpSpPr>
        <p:sp>
          <p:nvSpPr>
            <p:cNvPr id="3" name="Rounded Rectangle 2"/>
            <p:cNvSpPr/>
            <p:nvPr/>
          </p:nvSpPr>
          <p:spPr>
            <a:xfrm>
              <a:off x="228600" y="762000"/>
              <a:ext cx="8686800" cy="1183167"/>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4" name="TextBox 11"/>
            <p:cNvSpPr txBox="1">
              <a:spLocks noChangeArrowheads="1"/>
            </p:cNvSpPr>
            <p:nvPr/>
          </p:nvSpPr>
          <p:spPr bwMode="auto">
            <a:xfrm>
              <a:off x="304800" y="838200"/>
              <a:ext cx="8534400" cy="1106967"/>
            </a:xfrm>
            <a:prstGeom prst="rect">
              <a:avLst/>
            </a:prstGeom>
            <a:noFill/>
            <a:ln w="9525">
              <a:noFill/>
              <a:miter lim="800000"/>
              <a:headEnd/>
              <a:tailEnd/>
            </a:ln>
          </p:spPr>
          <p:txBody>
            <a:bodyPr wrap="square">
              <a:spAutoFit/>
            </a:bodyPr>
            <a:lstStyle/>
            <a:p>
              <a:pPr marL="285750" indent="-285750">
                <a:buFont typeface="Wingdings" pitchFamily="2" charset="2"/>
                <a:buChar char="Ø"/>
              </a:pPr>
              <a:r>
                <a:rPr lang="en-US" sz="2000" smtClean="0">
                  <a:latin typeface="+mn-lt"/>
                </a:rPr>
                <a:t>If you use the </a:t>
              </a:r>
              <a:r>
                <a:rPr lang="en-US" sz="2000" b="1" smtClean="0">
                  <a:latin typeface="+mn-lt"/>
                </a:rPr>
                <a:t>Pause</a:t>
              </a:r>
              <a:r>
                <a:rPr lang="en-US" sz="2000" smtClean="0">
                  <a:latin typeface="+mn-lt"/>
                </a:rPr>
                <a:t> operation, the computer waits for user </a:t>
              </a:r>
              <a:r>
                <a:rPr lang="en-US" sz="2000" dirty="0" smtClean="0">
                  <a:latin typeface="+mn-lt"/>
                </a:rPr>
                <a:t>input before returning the final output.</a:t>
              </a:r>
            </a:p>
            <a:p>
              <a:pPr marL="285750" indent="-285750">
                <a:buFont typeface="Wingdings" pitchFamily="2" charset="2"/>
                <a:buChar char="Ø"/>
              </a:pPr>
              <a:r>
                <a:rPr lang="en-US" sz="2000" smtClean="0">
                  <a:latin typeface="+mn-lt"/>
                </a:rPr>
                <a:t>If you use the </a:t>
              </a:r>
              <a:r>
                <a:rPr lang="en-US" sz="2000" b="1" smtClean="0">
                  <a:latin typeface="+mn-lt"/>
                </a:rPr>
                <a:t>Clear</a:t>
              </a:r>
              <a:r>
                <a:rPr lang="en-US" sz="2000" smtClean="0">
                  <a:latin typeface="+mn-lt"/>
                </a:rPr>
                <a:t> operation, the computer clears all text from </a:t>
              </a:r>
              <a:r>
                <a:rPr lang="en-US" sz="2000" dirty="0" smtClean="0">
                  <a:latin typeface="+mn-lt"/>
                </a:rPr>
                <a:t>the text window.</a:t>
              </a:r>
            </a:p>
          </p:txBody>
        </p:sp>
      </p:grpSp>
      <p:grpSp>
        <p:nvGrpSpPr>
          <p:cNvPr id="7" name="Group 11"/>
          <p:cNvGrpSpPr/>
          <p:nvPr/>
        </p:nvGrpSpPr>
        <p:grpSpPr>
          <a:xfrm>
            <a:off x="685800" y="2334081"/>
            <a:ext cx="3124200" cy="1143000"/>
            <a:chOff x="228600" y="1828800"/>
            <a:chExt cx="3124200" cy="1143000"/>
          </a:xfrm>
        </p:grpSpPr>
        <p:sp>
          <p:nvSpPr>
            <p:cNvPr id="5" name="Rounded Rectangle 4"/>
            <p:cNvSpPr/>
            <p:nvPr/>
          </p:nvSpPr>
          <p:spPr>
            <a:xfrm>
              <a:off x="228600" y="1828800"/>
              <a:ext cx="3124200" cy="11430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6" name="TextBox 15"/>
            <p:cNvSpPr txBox="1">
              <a:spLocks noChangeArrowheads="1"/>
            </p:cNvSpPr>
            <p:nvPr/>
          </p:nvSpPr>
          <p:spPr bwMode="auto">
            <a:xfrm flipH="1">
              <a:off x="304800" y="1905000"/>
              <a:ext cx="2971800" cy="1015663"/>
            </a:xfrm>
            <a:prstGeom prst="rect">
              <a:avLst/>
            </a:prstGeom>
            <a:noFill/>
            <a:ln w="9525">
              <a:noFill/>
              <a:miter lim="800000"/>
              <a:headEnd/>
              <a:tailEnd/>
            </a:ln>
          </p:spPr>
          <p:txBody>
            <a:bodyPr wrap="square">
              <a:spAutoFit/>
            </a:bodyPr>
            <a:lstStyle/>
            <a:p>
              <a:r>
                <a:rPr lang="en-US" sz="2000" dirty="0">
                  <a:latin typeface="+mn-lt"/>
                </a:rPr>
                <a:t>Let’s write a program </a:t>
              </a:r>
              <a:r>
                <a:rPr lang="en-US" sz="2000">
                  <a:latin typeface="+mn-lt"/>
                </a:rPr>
                <a:t>to </a:t>
              </a:r>
              <a:r>
                <a:rPr lang="en-US" sz="2000" smtClean="0">
                  <a:latin typeface="+mn-lt"/>
                </a:rPr>
                <a:t>better understand </a:t>
              </a:r>
              <a:r>
                <a:rPr lang="en-US" sz="2000">
                  <a:latin typeface="+mn-lt"/>
                </a:rPr>
                <a:t>these </a:t>
              </a:r>
              <a:r>
                <a:rPr lang="en-US" sz="2000" smtClean="0">
                  <a:latin typeface="+mn-lt"/>
                </a:rPr>
                <a:t>operations.</a:t>
              </a:r>
              <a:endParaRPr lang="en-US" sz="2000" dirty="0">
                <a:latin typeface="+mn-lt"/>
              </a:endParaRPr>
            </a:p>
          </p:txBody>
        </p:sp>
      </p:grpSp>
      <p:sp>
        <p:nvSpPr>
          <p:cNvPr id="14" name="Title 1"/>
          <p:cNvSpPr>
            <a:spLocks noGrp="1"/>
          </p:cNvSpPr>
          <p:nvPr>
            <p:ph type="title"/>
          </p:nvPr>
        </p:nvSpPr>
        <p:spPr>
          <a:xfrm>
            <a:off x="76200" y="0"/>
            <a:ext cx="8229600" cy="563563"/>
          </a:xfrm>
        </p:spPr>
        <p:txBody>
          <a:bodyPr>
            <a:noAutofit/>
          </a:bodyPr>
          <a:lstStyle/>
          <a:p>
            <a:r>
              <a:rPr lang="en-US" sz="2400" b="1" dirty="0" smtClean="0">
                <a:latin typeface="Calibri" pitchFamily="34" charset="0"/>
              </a:rPr>
              <a:t>The Pause and Clear Operations</a:t>
            </a:r>
          </a:p>
        </p:txBody>
      </p:sp>
      <p:sp>
        <p:nvSpPr>
          <p:cNvPr id="13" name="Chevron 12"/>
          <p:cNvSpPr/>
          <p:nvPr/>
        </p:nvSpPr>
        <p:spPr>
          <a:xfrm>
            <a:off x="4038600" y="2829381"/>
            <a:ext cx="381000" cy="152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16"/>
          <p:cNvGrpSpPr/>
          <p:nvPr/>
        </p:nvGrpSpPr>
        <p:grpSpPr>
          <a:xfrm>
            <a:off x="4682490" y="2067381"/>
            <a:ext cx="4232910" cy="1678888"/>
            <a:chOff x="4453890" y="1828800"/>
            <a:chExt cx="4232910" cy="1678888"/>
          </a:xfrm>
        </p:grpSpPr>
        <p:sp>
          <p:nvSpPr>
            <p:cNvPr id="9" name="Rounded Rectangle 8"/>
            <p:cNvSpPr/>
            <p:nvPr/>
          </p:nvSpPr>
          <p:spPr bwMode="auto">
            <a:xfrm>
              <a:off x="4453890" y="1828800"/>
              <a:ext cx="4232910" cy="16764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pic>
          <p:nvPicPr>
            <p:cNvPr id="7170" name="Picture 2" descr="C:\Documents and Settings\priya.suri\My Documents\My Pictures\The Pause and Clear Operations.PNG"/>
            <p:cNvPicPr>
              <a:picLocks noChangeAspect="1" noChangeArrowheads="1"/>
            </p:cNvPicPr>
            <p:nvPr/>
          </p:nvPicPr>
          <p:blipFill>
            <a:blip r:embed="rId3" cstate="print"/>
            <a:srcRect l="4649" t="47049" r="60453" b="23785"/>
            <a:stretch>
              <a:fillRect/>
            </a:stretch>
          </p:blipFill>
          <p:spPr bwMode="auto">
            <a:xfrm>
              <a:off x="4572000" y="1905000"/>
              <a:ext cx="4048846" cy="1602688"/>
            </a:xfrm>
            <a:prstGeom prst="rect">
              <a:avLst/>
            </a:prstGeom>
            <a:ln>
              <a:noFill/>
            </a:ln>
            <a:effectLst>
              <a:softEdge rad="112500"/>
            </a:effectLst>
          </p:spPr>
        </p:pic>
      </p:grpSp>
      <p:pic>
        <p:nvPicPr>
          <p:cNvPr id="7171" name="Picture 3" descr="C:\Documents and Settings\priya.suri\My Documents\My Pictures\The Pause and Clear Operations-Output 1.PNG"/>
          <p:cNvPicPr>
            <a:picLocks noChangeAspect="1" noChangeArrowheads="1"/>
          </p:cNvPicPr>
          <p:nvPr/>
        </p:nvPicPr>
        <p:blipFill>
          <a:blip r:embed="rId4" cstate="print"/>
          <a:srcRect/>
          <a:stretch>
            <a:fillRect/>
          </a:stretch>
        </p:blipFill>
        <p:spPr bwMode="auto">
          <a:xfrm>
            <a:off x="355380" y="3853026"/>
            <a:ext cx="4152242" cy="2471574"/>
          </a:xfrm>
          <a:prstGeom prst="rect">
            <a:avLst/>
          </a:prstGeom>
          <a:ln>
            <a:noFill/>
          </a:ln>
          <a:effectLst>
            <a:outerShdw blurRad="190500" algn="tl" rotWithShape="0">
              <a:srgbClr val="000000">
                <a:alpha val="70000"/>
              </a:srgbClr>
            </a:outerShdw>
          </a:effectLst>
        </p:spPr>
      </p:pic>
      <p:pic>
        <p:nvPicPr>
          <p:cNvPr id="7172" name="Picture 4" descr="C:\Documents and Settings\priya.suri\My Documents\My Pictures\The Pause and Clear Operations-Output 2.PNG"/>
          <p:cNvPicPr>
            <a:picLocks noChangeAspect="1" noChangeArrowheads="1"/>
          </p:cNvPicPr>
          <p:nvPr/>
        </p:nvPicPr>
        <p:blipFill>
          <a:blip r:embed="rId5" cstate="print"/>
          <a:srcRect/>
          <a:stretch>
            <a:fillRect/>
          </a:stretch>
        </p:blipFill>
        <p:spPr bwMode="auto">
          <a:xfrm>
            <a:off x="4701078" y="3855325"/>
            <a:ext cx="4138122" cy="24574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ppt_x</p:attrName>
                                        </p:attrNameLst>
                                      </p:cBhvr>
                                      <p:tavLst>
                                        <p:tav tm="0">
                                          <p:val>
                                            <p:strVal val="#ppt_x-.2"/>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900" decel="100000" fill="hold"/>
                                        <p:tgtEl>
                                          <p:spTgt spid="7"/>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7171"/>
                                        </p:tgtEl>
                                        <p:attrNameLst>
                                          <p:attrName>style.visibility</p:attrName>
                                        </p:attrNameLst>
                                      </p:cBhvr>
                                      <p:to>
                                        <p:strVal val="visible"/>
                                      </p:to>
                                    </p:set>
                                    <p:animEffect transition="in" filter="dissolve">
                                      <p:cBhvr>
                                        <p:cTn id="39" dur="500"/>
                                        <p:tgtEl>
                                          <p:spTgt spid="717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172"/>
                                        </p:tgtEl>
                                        <p:attrNameLst>
                                          <p:attrName>style.visibility</p:attrName>
                                        </p:attrNameLst>
                                      </p:cBhvr>
                                      <p:to>
                                        <p:strVal val="visible"/>
                                      </p:to>
                                    </p:set>
                                    <p:animEffect transition="in" filter="dissolve">
                                      <p:cBhvr>
                                        <p:cTn id="44"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variable?</a:t>
            </a:r>
            <a:endParaRPr lang="en-GB" dirty="0"/>
          </a:p>
        </p:txBody>
      </p:sp>
      <p:sp>
        <p:nvSpPr>
          <p:cNvPr id="3" name="Content Placeholder 2"/>
          <p:cNvSpPr>
            <a:spLocks noGrp="1"/>
          </p:cNvSpPr>
          <p:nvPr>
            <p:ph idx="1"/>
          </p:nvPr>
        </p:nvSpPr>
        <p:spPr/>
        <p:txBody>
          <a:bodyPr/>
          <a:lstStyle/>
          <a:p>
            <a:endParaRPr lang="en-GB"/>
          </a:p>
        </p:txBody>
      </p:sp>
      <p:grpSp>
        <p:nvGrpSpPr>
          <p:cNvPr id="4" name="Group 10"/>
          <p:cNvGrpSpPr/>
          <p:nvPr/>
        </p:nvGrpSpPr>
        <p:grpSpPr>
          <a:xfrm>
            <a:off x="228600" y="1752600"/>
            <a:ext cx="8915400" cy="2514600"/>
            <a:chOff x="1257300" y="2133600"/>
            <a:chExt cx="6743700" cy="1524000"/>
          </a:xfrm>
        </p:grpSpPr>
        <p:sp>
          <p:nvSpPr>
            <p:cNvPr id="5" name="Rounded Rectangle 4"/>
            <p:cNvSpPr/>
            <p:nvPr/>
          </p:nvSpPr>
          <p:spPr bwMode="auto">
            <a:xfrm>
              <a:off x="1257300" y="2133600"/>
              <a:ext cx="6743700" cy="15240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 name="Picture 2" descr="C:\Documents and Settings\priya.suri\My Documents\My Pictures\Read a Line of Text.PNG"/>
            <p:cNvPicPr>
              <a:picLocks noChangeAspect="1" noChangeArrowheads="1"/>
            </p:cNvPicPr>
            <p:nvPr/>
          </p:nvPicPr>
          <p:blipFill>
            <a:blip r:embed="rId2" cstate="print"/>
            <a:srcRect l="5477" t="48325" r="46679" b="31363"/>
            <a:stretch>
              <a:fillRect/>
            </a:stretch>
          </p:blipFill>
          <p:spPr bwMode="auto">
            <a:xfrm>
              <a:off x="1361440" y="2286000"/>
              <a:ext cx="6563360" cy="1295400"/>
            </a:xfrm>
            <a:prstGeom prst="rect">
              <a:avLst/>
            </a:prstGeom>
            <a:ln>
              <a:noFill/>
            </a:ln>
            <a:effectLst>
              <a:softEdge rad="112500"/>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50272" y="4419600"/>
            <a:ext cx="8229600" cy="1828800"/>
          </a:xfrm>
          <a:prstGeom prst="roundRect">
            <a:avLst>
              <a:gd name="adj" fmla="val 22799"/>
            </a:avLst>
          </a:prstGeom>
          <a:ln/>
        </p:spPr>
        <p:style>
          <a:lnRef idx="1">
            <a:schemeClr val="accent4"/>
          </a:lnRef>
          <a:fillRef idx="2">
            <a:schemeClr val="accent4"/>
          </a:fillRef>
          <a:effectRef idx="1">
            <a:schemeClr val="accent4"/>
          </a:effectRef>
          <a:fontRef idx="minor">
            <a:schemeClr val="dk1"/>
          </a:fontRef>
        </p:style>
        <p:txBody>
          <a:bodyPr anchor="ctr"/>
          <a:lstStyle/>
          <a:p>
            <a:pPr lvl="1" indent="-346075" fontAlgn="auto">
              <a:spcBef>
                <a:spcPts val="1800"/>
              </a:spcBef>
              <a:spcAft>
                <a:spcPts val="600"/>
              </a:spcAft>
              <a:buFontTx/>
              <a:buBlip>
                <a:blip r:embed="rId3"/>
              </a:buBlip>
              <a:defRPr/>
            </a:pPr>
            <a:r>
              <a:rPr lang="en-US" sz="2000" smtClean="0"/>
              <a:t>Write </a:t>
            </a:r>
            <a:r>
              <a:rPr lang="en-US" sz="2000" dirty="0"/>
              <a:t>statements </a:t>
            </a:r>
            <a:r>
              <a:rPr lang="en-US" sz="2000" smtClean="0"/>
              <a:t>for programs in Small Basic.</a:t>
            </a:r>
            <a:endParaRPr lang="en-US" sz="2000" dirty="0"/>
          </a:p>
          <a:p>
            <a:pPr lvl="1" indent="-346075" fontAlgn="auto">
              <a:spcBef>
                <a:spcPts val="600"/>
              </a:spcBef>
              <a:spcAft>
                <a:spcPts val="600"/>
              </a:spcAft>
              <a:buFontTx/>
              <a:buBlip>
                <a:blip r:embed="rId3"/>
              </a:buBlip>
              <a:defRPr/>
            </a:pPr>
            <a:r>
              <a:rPr lang="en-US" sz="2000" smtClean="0"/>
              <a:t>Change </a:t>
            </a:r>
            <a:r>
              <a:rPr lang="en-US" sz="2000" dirty="0"/>
              <a:t>various properties of the </a:t>
            </a:r>
            <a:r>
              <a:rPr lang="en-US" sz="2000" b="1"/>
              <a:t>TextWindow</a:t>
            </a:r>
            <a:r>
              <a:rPr lang="en-US" sz="2000"/>
              <a:t> </a:t>
            </a:r>
            <a:r>
              <a:rPr lang="en-US" sz="2000" smtClean="0"/>
              <a:t>object, such as its title and its location.</a:t>
            </a:r>
            <a:endParaRPr lang="en-US" sz="2000" dirty="0"/>
          </a:p>
          <a:p>
            <a:pPr lvl="1" indent="-346075" fontAlgn="auto">
              <a:spcBef>
                <a:spcPts val="600"/>
              </a:spcBef>
              <a:spcAft>
                <a:spcPts val="600"/>
              </a:spcAft>
              <a:buFontTx/>
              <a:buBlip>
                <a:blip r:embed="rId3"/>
              </a:buBlip>
              <a:defRPr/>
            </a:pPr>
            <a:r>
              <a:rPr lang="en-US" sz="2000" smtClean="0"/>
              <a:t>Use various </a:t>
            </a:r>
            <a:r>
              <a:rPr lang="en-US" sz="2000" dirty="0"/>
              <a:t>operations </a:t>
            </a:r>
            <a:r>
              <a:rPr lang="en-US" sz="2000" dirty="0" smtClean="0"/>
              <a:t>of </a:t>
            </a:r>
            <a:r>
              <a:rPr lang="en-US" sz="2000" dirty="0"/>
              <a:t>the </a:t>
            </a:r>
            <a:r>
              <a:rPr lang="en-US" sz="2000" b="1"/>
              <a:t>TextWindow</a:t>
            </a:r>
            <a:r>
              <a:rPr lang="en-US" sz="2000"/>
              <a:t> </a:t>
            </a:r>
            <a:r>
              <a:rPr lang="en-US" sz="2000" smtClean="0"/>
              <a:t>object, such as </a:t>
            </a:r>
            <a:r>
              <a:rPr lang="en-US" sz="2000" b="1" smtClean="0"/>
              <a:t>Show</a:t>
            </a:r>
            <a:r>
              <a:rPr lang="en-US" sz="2000" smtClean="0"/>
              <a:t> and </a:t>
            </a:r>
            <a:r>
              <a:rPr lang="en-US" sz="2000" b="1" smtClean="0"/>
              <a:t>WriteLine</a:t>
            </a:r>
            <a:r>
              <a:rPr lang="en-US" sz="2000" smtClean="0"/>
              <a:t>.</a:t>
            </a:r>
            <a:endParaRPr lang="en-US" sz="2400" b="1" dirty="0">
              <a:solidFill>
                <a:srgbClr val="C00000"/>
              </a:solidFill>
            </a:endParaRPr>
          </a:p>
        </p:txBody>
      </p:sp>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Let’s Summarize…</a:t>
            </a:r>
            <a:endParaRPr lang="en-US" sz="2400" b="1" dirty="0">
              <a:latin typeface="+mj-lt"/>
            </a:endParaRPr>
          </a:p>
        </p:txBody>
      </p:sp>
      <p:grpSp>
        <p:nvGrpSpPr>
          <p:cNvPr id="3" name="Group 10"/>
          <p:cNvGrpSpPr>
            <a:grpSpLocks/>
          </p:cNvGrpSpPr>
          <p:nvPr/>
        </p:nvGrpSpPr>
        <p:grpSpPr bwMode="auto">
          <a:xfrm>
            <a:off x="430876" y="3551251"/>
            <a:ext cx="5029200" cy="762000"/>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25607" name="TextBox 9"/>
            <p:cNvSpPr txBox="1">
              <a:spLocks noChangeArrowheads="1"/>
            </p:cNvSpPr>
            <p:nvPr/>
          </p:nvSpPr>
          <p:spPr bwMode="auto">
            <a:xfrm>
              <a:off x="533400" y="3657600"/>
              <a:ext cx="5334000" cy="430887"/>
            </a:xfrm>
            <a:prstGeom prst="rect">
              <a:avLst/>
            </a:prstGeom>
            <a:noFill/>
            <a:ln w="9525">
              <a:noFill/>
              <a:miter lim="800000"/>
              <a:headEnd/>
              <a:tailEnd/>
            </a:ln>
          </p:spPr>
          <p:txBody>
            <a:bodyPr>
              <a:spAutoFit/>
            </a:bodyPr>
            <a:lstStyle/>
            <a:p>
              <a:r>
                <a:rPr lang="en-US" sz="2200" b="1" dirty="0">
                  <a:latin typeface="+mj-lt"/>
                </a:rPr>
                <a:t>Congratulations! Now you know how to:</a:t>
              </a:r>
            </a:p>
          </p:txBody>
        </p:sp>
      </p:grpSp>
      <p:pic>
        <p:nvPicPr>
          <p:cNvPr id="10" name="Picture 9" descr="EDU_UK_cc_3399.jpg"/>
          <p:cNvPicPr>
            <a:picLocks noChangeAspect="1"/>
          </p:cNvPicPr>
          <p:nvPr/>
        </p:nvPicPr>
        <p:blipFill>
          <a:blip r:embed="rId4" cstate="print"/>
          <a:stretch>
            <a:fillRect/>
          </a:stretch>
        </p:blipFill>
        <p:spPr>
          <a:xfrm>
            <a:off x="2971800" y="838200"/>
            <a:ext cx="2971800" cy="273175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plus(in)">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ppt_w*2.5"/>
                                          </p:val>
                                        </p:tav>
                                        <p:tav tm="100000">
                                          <p:val>
                                            <p:strVal val="#ppt_w"/>
                                          </p:val>
                                        </p:tav>
                                      </p:tavLst>
                                    </p:anim>
                                    <p:anim calcmode="lin" valueType="num">
                                      <p:cBhvr>
                                        <p:cTn id="21" dur="500" fill="hold"/>
                                        <p:tgtEl>
                                          <p:spTgt spid="3"/>
                                        </p:tgtEl>
                                        <p:attrNameLst>
                                          <p:attrName>ppt_h</p:attrName>
                                        </p:attrNameLst>
                                      </p:cBhvr>
                                      <p:tavLst>
                                        <p:tav tm="0">
                                          <p:val>
                                            <p:strVal val="#ppt_h*0.01"/>
                                          </p:val>
                                        </p:tav>
                                        <p:tav tm="100000">
                                          <p:val>
                                            <p:strVal val="#ppt_h"/>
                                          </p:val>
                                        </p:tav>
                                      </p:tavLst>
                                    </p:anim>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h+1"/>
                                          </p:val>
                                        </p:tav>
                                        <p:tav tm="100000">
                                          <p:val>
                                            <p:strVal val="#ppt_y"/>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900" decel="100000" fill="hold"/>
                                        <p:tgtEl>
                                          <p:spTgt spid="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smtClean="0">
                <a:latin typeface="+mj-lt"/>
              </a:rPr>
              <a:t>Show What You Know</a:t>
            </a:r>
            <a:endParaRPr lang="en-US" sz="2400" b="1" dirty="0">
              <a:latin typeface="+mj-lt"/>
            </a:endParaRPr>
          </a:p>
        </p:txBody>
      </p:sp>
      <p:grpSp>
        <p:nvGrpSpPr>
          <p:cNvPr id="3" name="Group 11"/>
          <p:cNvGrpSpPr/>
          <p:nvPr/>
        </p:nvGrpSpPr>
        <p:grpSpPr>
          <a:xfrm>
            <a:off x="304800" y="838199"/>
            <a:ext cx="6400800" cy="926009"/>
            <a:chOff x="228600" y="761999"/>
            <a:chExt cx="6400800" cy="926009"/>
          </a:xfrm>
        </p:grpSpPr>
        <p:sp>
          <p:nvSpPr>
            <p:cNvPr id="9" name="Rounded Rectangle 8"/>
            <p:cNvSpPr/>
            <p:nvPr/>
          </p:nvSpPr>
          <p:spPr bwMode="auto">
            <a:xfrm>
              <a:off x="228600" y="761999"/>
              <a:ext cx="6400800" cy="92600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25607" name="TextBox 9"/>
            <p:cNvSpPr txBox="1">
              <a:spLocks noChangeArrowheads="1"/>
            </p:cNvSpPr>
            <p:nvPr/>
          </p:nvSpPr>
          <p:spPr bwMode="auto">
            <a:xfrm>
              <a:off x="317500" y="870941"/>
              <a:ext cx="6223000" cy="769441"/>
            </a:xfrm>
            <a:prstGeom prst="rect">
              <a:avLst/>
            </a:prstGeom>
            <a:noFill/>
            <a:ln w="9525">
              <a:noFill/>
              <a:miter lim="800000"/>
              <a:headEnd/>
              <a:tailEnd/>
            </a:ln>
          </p:spPr>
          <p:txBody>
            <a:bodyPr wrap="square">
              <a:spAutoFit/>
            </a:bodyPr>
            <a:lstStyle/>
            <a:p>
              <a:r>
                <a:rPr lang="en-US" sz="2200" b="1" dirty="0" smtClean="0">
                  <a:latin typeface="+mj-lt"/>
                </a:rPr>
                <a:t>Write a program to display a text window and perform the following steps:</a:t>
              </a:r>
              <a:endParaRPr lang="en-US" sz="2200" b="1" dirty="0">
                <a:latin typeface="+mj-lt"/>
              </a:endParaRPr>
            </a:p>
          </p:txBody>
        </p:sp>
      </p:grpSp>
      <p:grpSp>
        <p:nvGrpSpPr>
          <p:cNvPr id="4" name="Group 10"/>
          <p:cNvGrpSpPr/>
          <p:nvPr/>
        </p:nvGrpSpPr>
        <p:grpSpPr>
          <a:xfrm>
            <a:off x="381000" y="1731519"/>
            <a:ext cx="5029200" cy="4336432"/>
            <a:chOff x="228600" y="1676400"/>
            <a:chExt cx="5029200" cy="4785426"/>
          </a:xfrm>
        </p:grpSpPr>
        <p:sp>
          <p:nvSpPr>
            <p:cNvPr id="8" name="Rounded Rectangle 7"/>
            <p:cNvSpPr/>
            <p:nvPr/>
          </p:nvSpPr>
          <p:spPr>
            <a:xfrm>
              <a:off x="228600" y="1676400"/>
              <a:ext cx="5029200" cy="4785426"/>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000" b="1" dirty="0">
                  <a:solidFill>
                    <a:srgbClr val="C00000"/>
                  </a:solidFill>
                </a:rPr>
                <a:t>	</a:t>
              </a:r>
            </a:p>
          </p:txBody>
        </p:sp>
        <p:sp>
          <p:nvSpPr>
            <p:cNvPr id="10" name="TextBox 15"/>
            <p:cNvSpPr txBox="1">
              <a:spLocks noChangeArrowheads="1"/>
            </p:cNvSpPr>
            <p:nvPr/>
          </p:nvSpPr>
          <p:spPr bwMode="auto">
            <a:xfrm flipH="1">
              <a:off x="381000" y="1810482"/>
              <a:ext cx="4724400" cy="4517261"/>
            </a:xfrm>
            <a:prstGeom prst="rect">
              <a:avLst/>
            </a:prstGeom>
            <a:noFill/>
            <a:ln w="9525">
              <a:noFill/>
              <a:miter lim="800000"/>
              <a:headEnd/>
              <a:tailEnd/>
            </a:ln>
          </p:spPr>
          <p:txBody>
            <a:bodyPr wrap="square">
              <a:spAutoFit/>
            </a:bodyPr>
            <a:lstStyle/>
            <a:p>
              <a:pPr marL="284163" indent="-284163">
                <a:spcBef>
                  <a:spcPts val="600"/>
                </a:spcBef>
                <a:spcAft>
                  <a:spcPts val="600"/>
                </a:spcAft>
                <a:buFont typeface="Wingdings" pitchFamily="2" charset="2"/>
                <a:buChar char="v"/>
              </a:pPr>
              <a:r>
                <a:rPr lang="en-US" sz="2000" dirty="0" smtClean="0">
                  <a:latin typeface="+mn-lt"/>
                </a:rPr>
                <a:t>Set the </a:t>
              </a:r>
              <a:r>
                <a:rPr lang="en-US" sz="2000" smtClean="0">
                  <a:latin typeface="+mn-lt"/>
                </a:rPr>
                <a:t>top position of the text window to 100, and set its left position to 200.</a:t>
              </a:r>
              <a:endParaRPr lang="en-US" sz="2000" dirty="0" smtClean="0">
                <a:latin typeface="+mn-lt"/>
              </a:endParaRPr>
            </a:p>
            <a:p>
              <a:pPr marL="284163" indent="-284163">
                <a:spcBef>
                  <a:spcPts val="600"/>
                </a:spcBef>
                <a:spcAft>
                  <a:spcPts val="600"/>
                </a:spcAft>
                <a:buFont typeface="Wingdings" pitchFamily="2" charset="2"/>
                <a:buChar char="v"/>
              </a:pPr>
              <a:r>
                <a:rPr lang="en-US" sz="2000" smtClean="0">
                  <a:latin typeface="+mn-lt"/>
                </a:rPr>
                <a:t>Write a statement that makes “Small Basic Programming</a:t>
              </a:r>
              <a:r>
                <a:rPr lang="en-US" sz="2000">
                  <a:latin typeface="+mn-lt"/>
                </a:rPr>
                <a:t>”</a:t>
              </a:r>
              <a:r>
                <a:rPr lang="en-US" sz="2000"/>
                <a:t> </a:t>
              </a:r>
              <a:r>
                <a:rPr lang="en-US" sz="2000">
                  <a:latin typeface="+mn-lt"/>
                </a:rPr>
                <a:t>appear in the title </a:t>
              </a:r>
              <a:r>
                <a:rPr lang="en-US" sz="2000" smtClean="0">
                  <a:latin typeface="+mn-lt"/>
                </a:rPr>
                <a:t>bar</a:t>
              </a:r>
              <a:r>
                <a:rPr lang="en-US" sz="2000">
                  <a:latin typeface="+mn-lt"/>
                </a:rPr>
                <a:t> </a:t>
              </a:r>
              <a:r>
                <a:rPr lang="en-US" sz="2000" smtClean="0">
                  <a:latin typeface="+mn-lt"/>
                </a:rPr>
                <a:t>of the text window.</a:t>
              </a:r>
              <a:endParaRPr lang="en-US" sz="2000" dirty="0" smtClean="0">
                <a:latin typeface="+mn-lt"/>
              </a:endParaRPr>
            </a:p>
            <a:p>
              <a:pPr marL="284163" indent="-284163">
                <a:spcBef>
                  <a:spcPts val="600"/>
                </a:spcBef>
                <a:spcAft>
                  <a:spcPts val="600"/>
                </a:spcAft>
                <a:buFont typeface="Wingdings" pitchFamily="2" charset="2"/>
                <a:buChar char="v"/>
              </a:pPr>
              <a:r>
                <a:rPr lang="en-US" sz="2000" dirty="0" smtClean="0">
                  <a:latin typeface="+mn-lt"/>
                </a:rPr>
                <a:t>Set the </a:t>
              </a:r>
              <a:r>
                <a:rPr lang="en-US" sz="2000" smtClean="0">
                  <a:latin typeface="+mn-lt"/>
                </a:rPr>
                <a:t>top position of the cursor to 10 and left position to 20.</a:t>
              </a:r>
              <a:endParaRPr lang="en-US" sz="2000" dirty="0" smtClean="0">
                <a:latin typeface="+mn-lt"/>
              </a:endParaRPr>
            </a:p>
            <a:p>
              <a:pPr marL="284163" indent="-284163">
                <a:spcBef>
                  <a:spcPts val="600"/>
                </a:spcBef>
                <a:spcAft>
                  <a:spcPts val="600"/>
                </a:spcAft>
                <a:buFont typeface="Wingdings" pitchFamily="2" charset="2"/>
                <a:buChar char="v"/>
              </a:pPr>
              <a:r>
                <a:rPr lang="en-US" sz="2000" dirty="0" smtClean="0">
                  <a:latin typeface="+mn-lt"/>
                </a:rPr>
                <a:t>Set the foreground color of the text to yellow.</a:t>
              </a:r>
            </a:p>
            <a:p>
              <a:pPr marL="284163" indent="-284163">
                <a:spcBef>
                  <a:spcPts val="600"/>
                </a:spcBef>
                <a:spcAft>
                  <a:spcPts val="600"/>
                </a:spcAft>
                <a:buFont typeface="Wingdings" pitchFamily="2" charset="2"/>
                <a:buChar char="v"/>
              </a:pPr>
              <a:r>
                <a:rPr lang="en-US" sz="2000" dirty="0" smtClean="0">
                  <a:latin typeface="+mn-lt"/>
                </a:rPr>
                <a:t>Display the sentence</a:t>
              </a:r>
              <a:r>
                <a:rPr lang="en-US" sz="2000" smtClean="0">
                  <a:latin typeface="+mn-lt"/>
                </a:rPr>
                <a:t>, “Welcome </a:t>
              </a:r>
              <a:r>
                <a:rPr lang="en-US" sz="2000" dirty="0" smtClean="0">
                  <a:latin typeface="+mn-lt"/>
                </a:rPr>
                <a:t>to the world of Small </a:t>
              </a:r>
              <a:r>
                <a:rPr lang="en-US" sz="2000" smtClean="0">
                  <a:latin typeface="+mn-lt"/>
                </a:rPr>
                <a:t>Basic </a:t>
              </a:r>
              <a:r>
                <a:rPr lang="en-US" sz="2000">
                  <a:latin typeface="+mn-lt"/>
                </a:rPr>
                <a:t>p</a:t>
              </a:r>
              <a:r>
                <a:rPr lang="en-US" sz="2000" smtClean="0">
                  <a:latin typeface="+mn-lt"/>
                </a:rPr>
                <a:t>rogramming.”</a:t>
              </a:r>
              <a:endParaRPr lang="en-US" sz="2000" dirty="0">
                <a:latin typeface="+mn-lt"/>
              </a:endParaRPr>
            </a:p>
          </p:txBody>
        </p:sp>
      </p:grpSp>
      <p:pic>
        <p:nvPicPr>
          <p:cNvPr id="14" name="Picture 2" descr="\\10.3.80.148\New Folder\Small Basic\sm\EDU_UK_cc_3217.jpg"/>
          <p:cNvPicPr>
            <a:picLocks noChangeAspect="1" noChangeArrowheads="1"/>
          </p:cNvPicPr>
          <p:nvPr/>
        </p:nvPicPr>
        <p:blipFill>
          <a:blip r:embed="rId3" cstate="print"/>
          <a:srcRect/>
          <a:stretch>
            <a:fillRect/>
          </a:stretch>
        </p:blipFill>
        <p:spPr bwMode="auto">
          <a:xfrm>
            <a:off x="5791200" y="2057400"/>
            <a:ext cx="2989216" cy="2438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plus(in)">
                                      <p:cBhvr>
                                        <p:cTn id="15" dur="2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04800" y="762000"/>
            <a:ext cx="5410200" cy="762000"/>
            <a:chOff x="304800" y="762000"/>
            <a:chExt cx="5410200" cy="762000"/>
          </a:xfrm>
        </p:grpSpPr>
        <p:sp>
          <p:nvSpPr>
            <p:cNvPr id="9" name="Rounded Rectangle 8"/>
            <p:cNvSpPr/>
            <p:nvPr/>
          </p:nvSpPr>
          <p:spPr>
            <a:xfrm>
              <a:off x="304800" y="762000"/>
              <a:ext cx="5410200" cy="762000"/>
            </a:xfrm>
            <a:prstGeom prst="roundRect">
              <a:avLst>
                <a:gd name="adj" fmla="val 26667"/>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16" name="TextBox 15"/>
            <p:cNvSpPr txBox="1"/>
            <p:nvPr/>
          </p:nvSpPr>
          <p:spPr>
            <a:xfrm>
              <a:off x="533400" y="914400"/>
              <a:ext cx="5029200" cy="430213"/>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a:t>
              </a:r>
              <a:r>
                <a:rPr lang="en-US" sz="2200" b="1">
                  <a:latin typeface="+mj-lt"/>
                </a:rPr>
                <a:t>learn </a:t>
              </a:r>
              <a:r>
                <a:rPr lang="en-US" sz="2200" b="1" smtClean="0">
                  <a:latin typeface="+mj-lt"/>
                </a:rPr>
                <a:t>how to</a:t>
              </a:r>
              <a:r>
                <a:rPr lang="en-US" sz="2200" b="1" dirty="0" smtClean="0">
                  <a:latin typeface="+mj-lt"/>
                </a:rPr>
                <a:t>:</a:t>
              </a:r>
              <a:endParaRPr lang="en-US" sz="2200" b="1" dirty="0">
                <a:latin typeface="+mj-lt"/>
              </a:endParaRPr>
            </a:p>
          </p:txBody>
        </p:sp>
      </p:grpSp>
      <p:sp>
        <p:nvSpPr>
          <p:cNvPr id="6" name="Rounded Rectangle 5"/>
          <p:cNvSpPr/>
          <p:nvPr/>
        </p:nvSpPr>
        <p:spPr>
          <a:xfrm>
            <a:off x="381000" y="14478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r>
              <a:rPr lang="en-US" sz="2000" smtClean="0">
                <a:solidFill>
                  <a:schemeClr val="tx1"/>
                </a:solidFill>
              </a:rPr>
              <a:t>Describe Small </a:t>
            </a:r>
            <a:r>
              <a:rPr lang="en-US" sz="2000" dirty="0" smtClean="0">
                <a:solidFill>
                  <a:schemeClr val="tx1"/>
                </a:solidFill>
              </a:rPr>
              <a:t>Basic.</a:t>
            </a:r>
            <a:r>
              <a:rPr lang="en-US" sz="2000" b="1" dirty="0">
                <a:solidFill>
                  <a:srgbClr val="C00000"/>
                </a:solidFill>
              </a:rPr>
              <a:t>	</a:t>
            </a:r>
          </a:p>
        </p:txBody>
      </p:sp>
      <p:sp>
        <p:nvSpPr>
          <p:cNvPr id="8" name="Rounded Rectangle 7"/>
          <p:cNvSpPr/>
          <p:nvPr/>
        </p:nvSpPr>
        <p:spPr>
          <a:xfrm>
            <a:off x="381000" y="22860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smtClean="0">
                <a:solidFill>
                  <a:schemeClr val="tx1"/>
                </a:solidFill>
              </a:rPr>
              <a:t>Explore the Small Basic environment.</a:t>
            </a:r>
            <a:endParaRPr lang="en-US" sz="2000" dirty="0">
              <a:solidFill>
                <a:schemeClr val="tx1"/>
              </a:solidFill>
            </a:endParaRPr>
          </a:p>
          <a:p>
            <a:r>
              <a:rPr lang="en-US" sz="2000" b="1" dirty="0">
                <a:solidFill>
                  <a:srgbClr val="C00000"/>
                </a:solidFill>
              </a:rPr>
              <a:t>	</a:t>
            </a:r>
          </a:p>
        </p:txBody>
      </p:sp>
      <p:sp>
        <p:nvSpPr>
          <p:cNvPr id="12" name="Rounded Rectangle 11"/>
          <p:cNvSpPr/>
          <p:nvPr/>
        </p:nvSpPr>
        <p:spPr>
          <a:xfrm>
            <a:off x="381000" y="31242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smtClean="0">
                <a:solidFill>
                  <a:schemeClr val="tx1"/>
                </a:solidFill>
              </a:rPr>
              <a:t>Write a Small Basic program.</a:t>
            </a:r>
            <a:endParaRPr lang="en-US" sz="2000" dirty="0">
              <a:solidFill>
                <a:schemeClr val="tx1"/>
              </a:solidFill>
            </a:endParaRPr>
          </a:p>
          <a:p>
            <a:r>
              <a:rPr lang="en-US" sz="20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5124450" y="1981200"/>
            <a:ext cx="3714750" cy="2701636"/>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mj-lt"/>
                <a:ea typeface="+mj-ea"/>
                <a:cs typeface="Tahoma" pitchFamily="34" charset="0"/>
              </a:rPr>
              <a:t>Introduction </a:t>
            </a:r>
            <a:r>
              <a:rPr kumimoji="0" lang="en-US" sz="2400" b="1" i="0" u="none" strike="noStrike" kern="1200" cap="none" spc="0" normalizeH="0" baseline="0" noProof="0" smtClean="0">
                <a:ln>
                  <a:noFill/>
                </a:ln>
                <a:solidFill>
                  <a:schemeClr val="bg1"/>
                </a:solidFill>
                <a:effectLst/>
                <a:uLnTx/>
                <a:uFillTx/>
                <a:latin typeface="+mj-lt"/>
                <a:ea typeface="+mj-ea"/>
                <a:cs typeface="Tahoma" pitchFamily="34" charset="0"/>
              </a:rPr>
              <a:t>to Small </a:t>
            </a:r>
            <a:r>
              <a:rPr kumimoji="0" lang="en-US" sz="2400" b="1" i="0" u="none" strike="noStrike" kern="1200" cap="none" spc="0" normalizeH="0" baseline="0" noProof="0" dirty="0" smtClean="0">
                <a:ln>
                  <a:noFill/>
                </a:ln>
                <a:solidFill>
                  <a:schemeClr val="bg1"/>
                </a:solidFill>
                <a:effectLst/>
                <a:uLnTx/>
                <a:uFillTx/>
                <a:latin typeface="+mj-lt"/>
                <a:ea typeface="+mj-ea"/>
                <a:cs typeface="Tahoma" pitchFamily="34" charset="0"/>
              </a:rPr>
              <a:t>Basic</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
        <p:nvSpPr>
          <p:cNvPr id="11" name="Rounded Rectangle 10"/>
          <p:cNvSpPr/>
          <p:nvPr/>
        </p:nvSpPr>
        <p:spPr>
          <a:xfrm>
            <a:off x="381000" y="48006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dirty="0" smtClean="0">
                <a:solidFill>
                  <a:schemeClr val="tx1"/>
                </a:solidFill>
              </a:rPr>
              <a:t>Save your program.</a:t>
            </a:r>
            <a:endParaRPr lang="en-US" sz="2000" dirty="0">
              <a:solidFill>
                <a:schemeClr val="tx1"/>
              </a:solidFill>
            </a:endParaRPr>
          </a:p>
          <a:p>
            <a:r>
              <a:rPr lang="en-US" sz="2000" b="1" dirty="0">
                <a:solidFill>
                  <a:srgbClr val="C00000"/>
                </a:solidFill>
              </a:rPr>
              <a:t>	</a:t>
            </a:r>
          </a:p>
        </p:txBody>
      </p:sp>
      <p:sp>
        <p:nvSpPr>
          <p:cNvPr id="15" name="Rounded Rectangle 14"/>
          <p:cNvSpPr/>
          <p:nvPr/>
        </p:nvSpPr>
        <p:spPr>
          <a:xfrm>
            <a:off x="381000" y="3962400"/>
            <a:ext cx="44196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smtClean="0">
                <a:solidFill>
                  <a:schemeClr val="tx1"/>
                </a:solidFill>
              </a:rPr>
              <a:t>Use </a:t>
            </a:r>
            <a:r>
              <a:rPr lang="en-US" sz="2000" smtClean="0"/>
              <a:t>IntelliSense® technology</a:t>
            </a:r>
            <a:r>
              <a:rPr lang="en-US" sz="2000" smtClean="0">
                <a:solidFill>
                  <a:schemeClr val="tx1"/>
                </a:solidFill>
              </a:rPr>
              <a:t>.</a:t>
            </a:r>
            <a:endParaRPr lang="en-US" sz="2000" dirty="0">
              <a:solidFill>
                <a:schemeClr val="tx1"/>
              </a:solidFill>
            </a:endParaRPr>
          </a:p>
          <a:p>
            <a:r>
              <a:rPr lang="en-US" sz="2000" b="1" dirty="0">
                <a:solidFill>
                  <a:srgbClr val="C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1"/>
      <p:bldP spid="11"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t>Solution</a:t>
            </a:r>
            <a:r>
              <a:rPr lang="en-US" dirty="0" smtClean="0"/>
              <a:t>:</a:t>
            </a:r>
            <a:endParaRPr lang="en-GB" dirty="0"/>
          </a:p>
        </p:txBody>
      </p:sp>
      <p:sp>
        <p:nvSpPr>
          <p:cNvPr id="3" name="Content Placeholder 2"/>
          <p:cNvSpPr>
            <a:spLocks noGrp="1"/>
          </p:cNvSpPr>
          <p:nvPr>
            <p:ph idx="1"/>
          </p:nvPr>
        </p:nvSpPr>
        <p:spPr>
          <a:xfrm>
            <a:off x="457200" y="762000"/>
            <a:ext cx="8229600" cy="4525963"/>
          </a:xfrm>
        </p:spPr>
        <p:txBody>
          <a:bodyPr/>
          <a:lstStyle/>
          <a:p>
            <a:pPr marL="0" indent="0">
              <a:spcBef>
                <a:spcPct val="30000"/>
              </a:spcBef>
              <a:buNone/>
              <a:defRPr/>
            </a:pPr>
            <a:r>
              <a:rPr lang="en-US" dirty="0" err="1" smtClean="0"/>
              <a:t>TextWindow.Top</a:t>
            </a:r>
            <a:r>
              <a:rPr lang="en-US" dirty="0" smtClean="0"/>
              <a:t> = 100</a:t>
            </a:r>
            <a:br>
              <a:rPr lang="en-US" dirty="0" smtClean="0"/>
            </a:br>
            <a:r>
              <a:rPr lang="en-US" dirty="0" err="1" smtClean="0"/>
              <a:t>TextWindow.Left</a:t>
            </a:r>
            <a:r>
              <a:rPr lang="en-US" dirty="0" smtClean="0"/>
              <a:t> = 200</a:t>
            </a:r>
            <a:br>
              <a:rPr lang="en-US" dirty="0" smtClean="0"/>
            </a:br>
            <a:r>
              <a:rPr lang="en-US" dirty="0" err="1" smtClean="0"/>
              <a:t>TextWindow.Title</a:t>
            </a:r>
            <a:r>
              <a:rPr lang="en-US" dirty="0" smtClean="0"/>
              <a:t> = "Small Basic Programming"</a:t>
            </a:r>
            <a:br>
              <a:rPr lang="en-US" dirty="0" smtClean="0"/>
            </a:br>
            <a:r>
              <a:rPr lang="en-US" dirty="0" err="1" smtClean="0"/>
              <a:t>TextWindow.CursorTop</a:t>
            </a:r>
            <a:r>
              <a:rPr lang="en-US" dirty="0" smtClean="0"/>
              <a:t> = 10</a:t>
            </a:r>
            <a:br>
              <a:rPr lang="en-US" dirty="0" smtClean="0"/>
            </a:br>
            <a:r>
              <a:rPr lang="en-US" dirty="0" err="1" smtClean="0"/>
              <a:t>TextWindow.CursorLeft</a:t>
            </a:r>
            <a:r>
              <a:rPr lang="en-US" dirty="0" smtClean="0"/>
              <a:t> = 20</a:t>
            </a:r>
            <a:br>
              <a:rPr lang="en-US" dirty="0" smtClean="0"/>
            </a:br>
            <a:r>
              <a:rPr lang="en-US" dirty="0" err="1" smtClean="0"/>
              <a:t>TextWindow.ForegroundColor</a:t>
            </a:r>
            <a:r>
              <a:rPr lang="en-US" dirty="0" smtClean="0"/>
              <a:t> = "Yellow"</a:t>
            </a:r>
            <a:br>
              <a:rPr lang="en-US" dirty="0" smtClean="0"/>
            </a:br>
            <a:r>
              <a:rPr lang="en-US" dirty="0" err="1" smtClean="0"/>
              <a:t>TextWindow.WriteLine</a:t>
            </a:r>
            <a:r>
              <a:rPr lang="en-US" dirty="0" smtClean="0"/>
              <a:t>("Welcome to the world of Small Basic programming.")</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9" descr="bgnew.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grpSp>
        <p:nvGrpSpPr>
          <p:cNvPr id="2" name="Group 17"/>
          <p:cNvGrpSpPr>
            <a:grpSpLocks/>
          </p:cNvGrpSpPr>
          <p:nvPr/>
        </p:nvGrpSpPr>
        <p:grpSpPr bwMode="auto">
          <a:xfrm>
            <a:off x="762000" y="685800"/>
            <a:ext cx="7772400" cy="1255713"/>
            <a:chOff x="838200" y="1143000"/>
            <a:chExt cx="7772400" cy="1255931"/>
          </a:xfrm>
        </p:grpSpPr>
        <p:sp>
          <p:nvSpPr>
            <p:cNvPr id="7" name="Rounded Rectangle 6"/>
            <p:cNvSpPr/>
            <p:nvPr/>
          </p:nvSpPr>
          <p:spPr>
            <a:xfrm>
              <a:off x="838200" y="1143000"/>
              <a:ext cx="7772400" cy="1066985"/>
            </a:xfrm>
            <a:prstGeom prst="roundRect">
              <a:avLst/>
            </a:prstGeom>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600" dirty="0">
                <a:latin typeface="+mj-lt"/>
              </a:endParaRPr>
            </a:p>
          </p:txBody>
        </p:sp>
        <p:sp>
          <p:nvSpPr>
            <p:cNvPr id="8" name="TextBox 7"/>
            <p:cNvSpPr txBox="1"/>
            <p:nvPr/>
          </p:nvSpPr>
          <p:spPr>
            <a:xfrm>
              <a:off x="1524000" y="1371640"/>
              <a:ext cx="6553200" cy="646225"/>
            </a:xfrm>
            <a:prstGeom prst="rect">
              <a:avLst/>
            </a:prstGeom>
            <a:noFill/>
          </p:spPr>
          <p:txBody>
            <a:bodyPr>
              <a:spAutoFit/>
            </a:bodyPr>
            <a:lstStyle/>
            <a:p>
              <a:pPr algn="ctr" fontAlgn="auto">
                <a:spcBef>
                  <a:spcPts val="0"/>
                </a:spcBef>
                <a:spcAft>
                  <a:spcPts val="0"/>
                </a:spcAft>
                <a:defRPr/>
              </a:pPr>
              <a:r>
                <a:rPr lang="fr-FR" sz="3600" b="1" dirty="0">
                  <a:latin typeface="+mj-lt"/>
                  <a:cs typeface="Tahoma" pitchFamily="34" charset="0"/>
                </a:rPr>
                <a:t>Microsoft</a:t>
              </a:r>
              <a:r>
                <a:rPr lang="en-US" sz="3600" b="1" dirty="0">
                  <a:latin typeface="+mj-lt"/>
                  <a:cs typeface="Tahoma" pitchFamily="34" charset="0"/>
                </a:rPr>
                <a:t>®</a:t>
              </a:r>
              <a:r>
                <a:rPr lang="fr-FR" sz="3600" b="1" dirty="0">
                  <a:latin typeface="+mj-lt"/>
                  <a:cs typeface="Tahoma" pitchFamily="34" charset="0"/>
                </a:rPr>
                <a:t> Small Basic</a:t>
              </a:r>
              <a:endParaRPr lang="en-US" sz="3600" b="1" dirty="0">
                <a:latin typeface="+mj-lt"/>
                <a:cs typeface="Tahoma" pitchFamily="34" charset="0"/>
              </a:endParaRPr>
            </a:p>
          </p:txBody>
        </p:sp>
        <p:sp>
          <p:nvSpPr>
            <p:cNvPr id="9" name="TextBox 8"/>
            <p:cNvSpPr txBox="1"/>
            <p:nvPr/>
          </p:nvSpPr>
          <p:spPr>
            <a:xfrm>
              <a:off x="1524000" y="1752706"/>
              <a:ext cx="6553200" cy="646225"/>
            </a:xfrm>
            <a:prstGeom prst="rect">
              <a:avLst/>
            </a:prstGeom>
            <a:noFill/>
          </p:spPr>
          <p:txBody>
            <a:bodyPr>
              <a:spAutoFit/>
            </a:bodyPr>
            <a:lstStyle/>
            <a:p>
              <a:pPr algn="ctr" fontAlgn="auto">
                <a:spcBef>
                  <a:spcPts val="0"/>
                </a:spcBef>
                <a:spcAft>
                  <a:spcPts val="0"/>
                </a:spcAft>
                <a:defRPr/>
              </a:pPr>
              <a:endParaRPr lang="en-US" sz="3600" dirty="0">
                <a:effectLst>
                  <a:reflection blurRad="6350" stA="55000" endA="300" endPos="45500" dir="5400000" sy="-100000" algn="bl" rotWithShape="0"/>
                </a:effectLst>
                <a:latin typeface="+mj-lt"/>
                <a:cs typeface="Tahoma" pitchFamily="34" charset="0"/>
              </a:endParaRPr>
            </a:p>
          </p:txBody>
        </p:sp>
      </p:grpSp>
      <p:sp>
        <p:nvSpPr>
          <p:cNvPr id="19" name="Rounded Rectangle 18"/>
          <p:cNvSpPr/>
          <p:nvPr/>
        </p:nvSpPr>
        <p:spPr>
          <a:xfrm>
            <a:off x="1447800" y="1752600"/>
            <a:ext cx="6400800" cy="838200"/>
          </a:xfrm>
          <a:prstGeom prst="roundRect">
            <a:avLst/>
          </a:prstGeom>
          <a:gradFill>
            <a:gsLst>
              <a:gs pos="0">
                <a:schemeClr val="bg1">
                  <a:alpha val="0"/>
                </a:schemeClr>
              </a:gs>
              <a:gs pos="0">
                <a:schemeClr val="bg1"/>
              </a:gs>
              <a:gs pos="50000">
                <a:schemeClr val="accent1">
                  <a:tint val="44500"/>
                  <a:satMod val="160000"/>
                  <a:alpha val="0"/>
                </a:schemeClr>
              </a:gs>
              <a:gs pos="100000">
                <a:schemeClr val="accent1">
                  <a:tint val="23500"/>
                  <a:satMod val="160000"/>
                </a:schemeClr>
              </a:gs>
            </a:gsLst>
            <a:lin ang="5400000" scaled="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smtClean="0">
                <a:solidFill>
                  <a:schemeClr val="accent4">
                    <a:lumMod val="75000"/>
                  </a:schemeClr>
                </a:solidFill>
                <a:latin typeface="+mj-lt"/>
              </a:rPr>
              <a:t>Variables</a:t>
            </a:r>
            <a:endParaRPr lang="en-US" sz="2800" dirty="0">
              <a:solidFill>
                <a:schemeClr val="accent4">
                  <a:lumMod val="75000"/>
                </a:schemeClr>
              </a:solidFill>
              <a:effectLst>
                <a:reflection blurRad="6350" stA="55000" endA="300" endPos="45500" dir="5400000" sy="-100000" algn="bl" rotWithShape="0"/>
              </a:effectLst>
              <a:latin typeface="+mj-lt"/>
              <a:cs typeface="Tahoma" pitchFamily="34" charset="0"/>
            </a:endParaRPr>
          </a:p>
        </p:txBody>
      </p:sp>
      <p:sp>
        <p:nvSpPr>
          <p:cNvPr id="11" name="Rounded Rectangle 10"/>
          <p:cNvSpPr/>
          <p:nvPr/>
        </p:nvSpPr>
        <p:spPr>
          <a:xfrm>
            <a:off x="1981200" y="2590800"/>
            <a:ext cx="5334000" cy="658813"/>
          </a:xfrm>
          <a:prstGeom prst="roundRect">
            <a:avLst/>
          </a:prstGeom>
          <a:gradFill>
            <a:gsLst>
              <a:gs pos="0">
                <a:srgbClr val="FFE2B7"/>
              </a:gs>
              <a:gs pos="50000">
                <a:srgbClr val="FFC000"/>
              </a:gs>
            </a:gsLst>
            <a:lin ang="16200000" scaled="1"/>
          </a:gradFill>
          <a:ln/>
        </p:spPr>
        <p:style>
          <a:lnRef idx="3">
            <a:schemeClr val="lt1"/>
          </a:lnRef>
          <a:fillRef idx="1">
            <a:schemeClr val="accent6"/>
          </a:fillRef>
          <a:effectRef idx="1">
            <a:schemeClr val="accent6"/>
          </a:effectRef>
          <a:fontRef idx="minor">
            <a:schemeClr val="lt1"/>
          </a:fontRef>
        </p:style>
        <p:txBody>
          <a:bodyPr anchor="ctr"/>
          <a:lstStyle/>
          <a:p>
            <a:pPr algn="ctr" fontAlgn="auto">
              <a:lnSpc>
                <a:spcPct val="150000"/>
              </a:lnSpc>
              <a:spcBef>
                <a:spcPts val="0"/>
              </a:spcBef>
              <a:spcAft>
                <a:spcPts val="0"/>
              </a:spcAft>
              <a:defRPr/>
            </a:pPr>
            <a:r>
              <a:rPr lang="en-US" b="1" dirty="0">
                <a:solidFill>
                  <a:srgbClr val="205D0B"/>
                </a:solidFill>
              </a:rPr>
              <a:t>Estimated </a:t>
            </a:r>
            <a:r>
              <a:rPr lang="en-US" b="1" dirty="0" smtClean="0">
                <a:solidFill>
                  <a:srgbClr val="205D0B"/>
                </a:solidFill>
              </a:rPr>
              <a:t>time </a:t>
            </a:r>
            <a:r>
              <a:rPr lang="en-US" b="1" dirty="0">
                <a:solidFill>
                  <a:srgbClr val="205D0B"/>
                </a:solidFill>
              </a:rPr>
              <a:t>to </a:t>
            </a:r>
            <a:r>
              <a:rPr lang="en-US" b="1" dirty="0" smtClean="0">
                <a:solidFill>
                  <a:srgbClr val="205D0B"/>
                </a:solidFill>
              </a:rPr>
              <a:t>complete </a:t>
            </a:r>
            <a:r>
              <a:rPr lang="en-US" b="1" smtClean="0">
                <a:solidFill>
                  <a:srgbClr val="205D0B"/>
                </a:solidFill>
              </a:rPr>
              <a:t>this lesson: 1 </a:t>
            </a:r>
            <a:r>
              <a:rPr lang="en-US" b="1" dirty="0" smtClean="0">
                <a:solidFill>
                  <a:srgbClr val="205D0B"/>
                </a:solidFill>
              </a:rPr>
              <a:t>hour</a:t>
            </a:r>
            <a:endParaRPr lang="en-US" dirty="0">
              <a:solidFill>
                <a:srgbClr val="205D0B"/>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a:xfrm>
            <a:off x="304800" y="762000"/>
            <a:ext cx="5867400" cy="762000"/>
            <a:chOff x="304800" y="762000"/>
            <a:chExt cx="5410200" cy="762000"/>
          </a:xfrm>
        </p:grpSpPr>
        <p:sp>
          <p:nvSpPr>
            <p:cNvPr id="9" name="Rounded Rectangle 8"/>
            <p:cNvSpPr/>
            <p:nvPr/>
          </p:nvSpPr>
          <p:spPr>
            <a:xfrm>
              <a:off x="304800" y="762000"/>
              <a:ext cx="54102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200" dirty="0">
                <a:latin typeface="+mj-lt"/>
              </a:endParaRPr>
            </a:p>
          </p:txBody>
        </p:sp>
        <p:sp>
          <p:nvSpPr>
            <p:cNvPr id="16" name="TextBox 15"/>
            <p:cNvSpPr txBox="1"/>
            <p:nvPr/>
          </p:nvSpPr>
          <p:spPr>
            <a:xfrm>
              <a:off x="375062" y="914400"/>
              <a:ext cx="5187538" cy="430887"/>
            </a:xfrm>
            <a:prstGeom prst="rect">
              <a:avLst/>
            </a:prstGeom>
            <a:noFill/>
          </p:spPr>
          <p:txBody>
            <a:bodyPr wrap="square">
              <a:spAutoFit/>
            </a:bodyPr>
            <a:lstStyle/>
            <a:p>
              <a:pPr fontAlgn="auto">
                <a:spcBef>
                  <a:spcPts val="0"/>
                </a:spcBef>
                <a:spcAft>
                  <a:spcPts val="0"/>
                </a:spcAft>
                <a:defRPr/>
              </a:pPr>
              <a:r>
                <a:rPr lang="en-US" sz="2200" b="1" dirty="0">
                  <a:latin typeface="+mj-lt"/>
                </a:rPr>
                <a:t>In this lesson, you will </a:t>
              </a:r>
              <a:r>
                <a:rPr lang="en-US" sz="2200" b="1">
                  <a:latin typeface="+mj-lt"/>
                </a:rPr>
                <a:t>learn </a:t>
              </a:r>
              <a:r>
                <a:rPr lang="en-US" sz="2200" b="1" smtClean="0">
                  <a:latin typeface="+mj-lt"/>
                </a:rPr>
                <a:t>how to:</a:t>
              </a:r>
              <a:endParaRPr lang="en-US" sz="2200" b="1" dirty="0">
                <a:latin typeface="+mj-lt"/>
              </a:endParaRPr>
            </a:p>
          </p:txBody>
        </p:sp>
      </p:grpSp>
      <p:sp>
        <p:nvSpPr>
          <p:cNvPr id="6" name="Rounded Rectangle 5"/>
          <p:cNvSpPr/>
          <p:nvPr/>
        </p:nvSpPr>
        <p:spPr>
          <a:xfrm>
            <a:off x="381000" y="1447800"/>
            <a:ext cx="49530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pPr lvl="0"/>
            <a:r>
              <a:rPr lang="en-US" sz="2000" smtClean="0"/>
              <a:t>Define and name </a:t>
            </a:r>
            <a:r>
              <a:rPr lang="en-US" sz="2000" dirty="0" smtClean="0"/>
              <a:t>a variable.</a:t>
            </a:r>
          </a:p>
          <a:p>
            <a:r>
              <a:rPr lang="en-US" sz="2000" b="1" dirty="0" smtClean="0">
                <a:solidFill>
                  <a:srgbClr val="C00000"/>
                </a:solidFill>
              </a:rPr>
              <a:t>	</a:t>
            </a:r>
            <a:endParaRPr lang="en-US" sz="2000" b="1" dirty="0">
              <a:solidFill>
                <a:srgbClr val="C00000"/>
              </a:solidFill>
            </a:endParaRPr>
          </a:p>
        </p:txBody>
      </p:sp>
      <p:sp>
        <p:nvSpPr>
          <p:cNvPr id="8" name="Rounded Rectangle 7"/>
          <p:cNvSpPr/>
          <p:nvPr/>
        </p:nvSpPr>
        <p:spPr>
          <a:xfrm>
            <a:off x="381000" y="2362200"/>
            <a:ext cx="49530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pPr lvl="0"/>
            <a:r>
              <a:rPr lang="en-US" sz="2000" smtClean="0"/>
              <a:t>Use </a:t>
            </a:r>
            <a:r>
              <a:rPr lang="en-US" sz="2000" dirty="0" smtClean="0"/>
              <a:t>variables to </a:t>
            </a:r>
            <a:r>
              <a:rPr lang="en-US" sz="2000" smtClean="0"/>
              <a:t>store text </a:t>
            </a:r>
            <a:r>
              <a:rPr lang="en-US" sz="2000" dirty="0" smtClean="0"/>
              <a:t>or numbers.</a:t>
            </a:r>
          </a:p>
          <a:p>
            <a:r>
              <a:rPr lang="en-US" sz="2000" b="1" dirty="0">
                <a:solidFill>
                  <a:srgbClr val="C00000"/>
                </a:solidFill>
              </a:rPr>
              <a:t>	</a:t>
            </a:r>
          </a:p>
        </p:txBody>
      </p:sp>
      <p:sp>
        <p:nvSpPr>
          <p:cNvPr id="12" name="Rounded Rectangle 11"/>
          <p:cNvSpPr/>
          <p:nvPr/>
        </p:nvSpPr>
        <p:spPr>
          <a:xfrm>
            <a:off x="381000" y="3276600"/>
            <a:ext cx="4953000" cy="685800"/>
          </a:xfrm>
          <a:prstGeom prst="roundRect">
            <a:avLst>
              <a:gd name="adj" fmla="val 5000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b="1" dirty="0">
              <a:solidFill>
                <a:srgbClr val="C00000"/>
              </a:solidFill>
            </a:endParaRPr>
          </a:p>
          <a:p>
            <a:r>
              <a:rPr lang="en-US" sz="2000" smtClean="0"/>
              <a:t>Use arrays </a:t>
            </a:r>
            <a:r>
              <a:rPr lang="en-US" sz="2000" dirty="0" smtClean="0"/>
              <a:t>to store multiple values. </a:t>
            </a:r>
            <a:r>
              <a:rPr lang="en-US" sz="2000" b="1" dirty="0">
                <a:solidFill>
                  <a:srgbClr val="C00000"/>
                </a:solidFill>
              </a:rPr>
              <a:t>	</a:t>
            </a:r>
          </a:p>
        </p:txBody>
      </p:sp>
      <p:pic>
        <p:nvPicPr>
          <p:cNvPr id="14" name="Picture 13" descr="edu_sing3_8919_rgb.jpg"/>
          <p:cNvPicPr>
            <a:picLocks noChangeAspect="1"/>
          </p:cNvPicPr>
          <p:nvPr/>
        </p:nvPicPr>
        <p:blipFill>
          <a:blip r:embed="rId3" cstate="print"/>
          <a:stretch>
            <a:fillRect/>
          </a:stretch>
        </p:blipFill>
        <p:spPr>
          <a:xfrm>
            <a:off x="6123710" y="1828800"/>
            <a:ext cx="2410690" cy="3616036"/>
          </a:xfrm>
          <a:prstGeom prst="round2DiagRect">
            <a:avLst>
              <a:gd name="adj1" fmla="val 16667"/>
              <a:gd name="adj2" fmla="val 0"/>
            </a:avLst>
          </a:prstGeom>
          <a:ln w="57150" cap="sq">
            <a:solidFill>
              <a:schemeClr val="accent4">
                <a:lumMod val="75000"/>
              </a:schemeClr>
            </a:solidFill>
            <a:miter lim="800000"/>
          </a:ln>
          <a:effectLst>
            <a:outerShdw blurRad="254000" algn="tl" rotWithShape="0">
              <a:srgbClr val="000000">
                <a:alpha val="43000"/>
              </a:srgbClr>
            </a:outerShdw>
            <a:reflection blurRad="6350" stA="52000" endA="300" endPos="35000" dir="5400000" sy="-100000" algn="bl" rotWithShape="0"/>
          </a:effectLst>
        </p:spPr>
      </p:pic>
      <p:sp>
        <p:nvSpPr>
          <p:cNvPr id="10"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Variables</a:t>
            </a:r>
            <a:endParaRPr kumimoji="0" lang="en-US" sz="2400" b="1" i="0" u="none" strike="noStrike" kern="1200" cap="none" spc="0" normalizeH="0" baseline="0" noProof="0" dirty="0">
              <a:ln>
                <a:noFill/>
              </a:ln>
              <a:solidFill>
                <a:schemeClr val="bg1"/>
              </a:solidFill>
              <a:effectLst/>
              <a:uLnTx/>
              <a:uFillTx/>
              <a:latin typeface="+mj-lt"/>
              <a:ea typeface="+mj-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Calibri" pitchFamily="34" charset="0"/>
              </a:rPr>
              <a:t>What is a Variable?</a:t>
            </a:r>
            <a:endParaRPr lang="en-US" sz="2400" b="1" dirty="0">
              <a:latin typeface="+mj-lt"/>
            </a:endParaRPr>
          </a:p>
        </p:txBody>
      </p:sp>
      <p:sp>
        <p:nvSpPr>
          <p:cNvPr id="25" name="Rounded Rectangle 24"/>
          <p:cNvSpPr/>
          <p:nvPr/>
        </p:nvSpPr>
        <p:spPr bwMode="auto">
          <a:xfrm>
            <a:off x="3657600" y="2535002"/>
            <a:ext cx="5181600" cy="1221352"/>
          </a:xfrm>
          <a:prstGeom prst="roundRect">
            <a:avLst>
              <a:gd name="adj" fmla="val 22201"/>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grpSp>
        <p:nvGrpSpPr>
          <p:cNvPr id="3" name="Group 26"/>
          <p:cNvGrpSpPr/>
          <p:nvPr/>
        </p:nvGrpSpPr>
        <p:grpSpPr>
          <a:xfrm>
            <a:off x="200963" y="2506099"/>
            <a:ext cx="3237367" cy="1938991"/>
            <a:chOff x="5486400" y="1902406"/>
            <a:chExt cx="3384007" cy="2094111"/>
          </a:xfrm>
        </p:grpSpPr>
        <p:sp>
          <p:nvSpPr>
            <p:cNvPr id="28" name="Rounded Rectangle 27"/>
            <p:cNvSpPr/>
            <p:nvPr/>
          </p:nvSpPr>
          <p:spPr>
            <a:xfrm>
              <a:off x="5486400" y="1905000"/>
              <a:ext cx="3276600" cy="2052934"/>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29" name="TextBox 28"/>
            <p:cNvSpPr txBox="1">
              <a:spLocks noChangeArrowheads="1"/>
            </p:cNvSpPr>
            <p:nvPr/>
          </p:nvSpPr>
          <p:spPr bwMode="auto">
            <a:xfrm flipH="1">
              <a:off x="5608675" y="1902406"/>
              <a:ext cx="3261732" cy="2094111"/>
            </a:xfrm>
            <a:prstGeom prst="rect">
              <a:avLst/>
            </a:prstGeom>
            <a:noFill/>
            <a:ln w="9525">
              <a:noFill/>
              <a:miter lim="800000"/>
              <a:headEnd/>
              <a:tailEnd/>
            </a:ln>
          </p:spPr>
          <p:txBody>
            <a:bodyPr wrap="square">
              <a:spAutoFit/>
            </a:bodyPr>
            <a:lstStyle/>
            <a:p>
              <a:r>
                <a:rPr lang="en-US" sz="2000" dirty="0" smtClean="0">
                  <a:latin typeface="+mn-lt"/>
                </a:rPr>
                <a:t>In this example</a:t>
              </a:r>
              <a:r>
                <a:rPr lang="en-US" sz="2000" smtClean="0">
                  <a:latin typeface="+mn-lt"/>
                </a:rPr>
                <a:t>, your program asks </a:t>
              </a:r>
              <a:r>
                <a:rPr lang="en-US" sz="2000" dirty="0" smtClean="0">
                  <a:latin typeface="+mn-lt"/>
                </a:rPr>
                <a:t>the </a:t>
              </a:r>
              <a:r>
                <a:rPr lang="en-US" sz="2000" smtClean="0">
                  <a:latin typeface="+mn-lt"/>
                </a:rPr>
                <a:t>user to type </a:t>
              </a:r>
              <a:r>
                <a:rPr lang="en-US" sz="2000" dirty="0" smtClean="0">
                  <a:latin typeface="+mn-lt"/>
                </a:rPr>
                <a:t>his </a:t>
              </a:r>
              <a:r>
                <a:rPr lang="en-US" sz="2000" smtClean="0">
                  <a:latin typeface="+mn-lt"/>
                </a:rPr>
                <a:t>or her name. Your program uses a variable that is called "name“ to store the information.</a:t>
              </a:r>
              <a:endParaRPr lang="en-US" sz="2000" dirty="0" smtClean="0">
                <a:latin typeface="+mn-lt"/>
              </a:endParaRPr>
            </a:p>
          </p:txBody>
        </p:sp>
      </p:grpSp>
      <p:grpSp>
        <p:nvGrpSpPr>
          <p:cNvPr id="4" name="Group 33"/>
          <p:cNvGrpSpPr/>
          <p:nvPr/>
        </p:nvGrpSpPr>
        <p:grpSpPr>
          <a:xfrm>
            <a:off x="4876800" y="5105400"/>
            <a:ext cx="3970563" cy="1219200"/>
            <a:chOff x="5486400" y="2270760"/>
            <a:chExt cx="3281839" cy="1463040"/>
          </a:xfrm>
        </p:grpSpPr>
        <p:sp>
          <p:nvSpPr>
            <p:cNvPr id="35" name="Rounded Rectangle 34"/>
            <p:cNvSpPr/>
            <p:nvPr/>
          </p:nvSpPr>
          <p:spPr>
            <a:xfrm>
              <a:off x="5486400" y="2270760"/>
              <a:ext cx="3276600" cy="146304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36" name="TextBox 35"/>
            <p:cNvSpPr txBox="1">
              <a:spLocks noChangeArrowheads="1"/>
            </p:cNvSpPr>
            <p:nvPr/>
          </p:nvSpPr>
          <p:spPr bwMode="auto">
            <a:xfrm flipH="1">
              <a:off x="5556130" y="2392881"/>
              <a:ext cx="3212109" cy="1218796"/>
            </a:xfrm>
            <a:prstGeom prst="rect">
              <a:avLst/>
            </a:prstGeom>
            <a:noFill/>
            <a:ln w="9525">
              <a:noFill/>
              <a:miter lim="800000"/>
              <a:headEnd/>
              <a:tailEnd/>
            </a:ln>
          </p:spPr>
          <p:txBody>
            <a:bodyPr wrap="square">
              <a:spAutoFit/>
            </a:bodyPr>
            <a:lstStyle/>
            <a:p>
              <a:r>
                <a:rPr lang="en-US" sz="2000" dirty="0" smtClean="0">
                  <a:latin typeface="+mn-lt"/>
                </a:rPr>
                <a:t>When </a:t>
              </a:r>
              <a:r>
                <a:rPr lang="en-US" sz="2000" smtClean="0">
                  <a:latin typeface="+mn-lt"/>
                </a:rPr>
                <a:t>you run your </a:t>
              </a:r>
              <a:r>
                <a:rPr lang="en-US" sz="2000" dirty="0" smtClean="0">
                  <a:latin typeface="+mn-lt"/>
                </a:rPr>
                <a:t>program</a:t>
              </a:r>
              <a:r>
                <a:rPr lang="en-US" sz="2000" smtClean="0">
                  <a:latin typeface="+mn-lt"/>
                </a:rPr>
                <a:t>, it displays “Hello” and then the information in the variable.</a:t>
              </a:r>
              <a:endParaRPr lang="en-US" sz="2000" dirty="0" smtClean="0">
                <a:latin typeface="+mn-lt"/>
              </a:endParaRPr>
            </a:p>
          </p:txBody>
        </p:sp>
      </p:grpSp>
      <p:grpSp>
        <p:nvGrpSpPr>
          <p:cNvPr id="5" name="Group 15"/>
          <p:cNvGrpSpPr>
            <a:grpSpLocks/>
          </p:cNvGrpSpPr>
          <p:nvPr/>
        </p:nvGrpSpPr>
        <p:grpSpPr bwMode="auto">
          <a:xfrm>
            <a:off x="228600" y="685800"/>
            <a:ext cx="8763000" cy="1679378"/>
            <a:chOff x="228600" y="838200"/>
            <a:chExt cx="8763000" cy="1333819"/>
          </a:xfrm>
        </p:grpSpPr>
        <p:sp>
          <p:nvSpPr>
            <p:cNvPr id="38" name="Rounded Rectangle 37"/>
            <p:cNvSpPr/>
            <p:nvPr/>
          </p:nvSpPr>
          <p:spPr>
            <a:xfrm>
              <a:off x="228600" y="838200"/>
              <a:ext cx="8686800" cy="133381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39" name="TextBox 4"/>
            <p:cNvSpPr txBox="1">
              <a:spLocks noChangeArrowheads="1"/>
            </p:cNvSpPr>
            <p:nvPr/>
          </p:nvSpPr>
          <p:spPr bwMode="auto">
            <a:xfrm>
              <a:off x="304800" y="876452"/>
              <a:ext cx="8686800" cy="1295567"/>
            </a:xfrm>
            <a:prstGeom prst="rect">
              <a:avLst/>
            </a:prstGeom>
            <a:noFill/>
            <a:ln w="9525">
              <a:noFill/>
              <a:miter lim="800000"/>
              <a:headEnd/>
              <a:tailEnd/>
            </a:ln>
          </p:spPr>
          <p:txBody>
            <a:bodyPr wrap="square">
              <a:spAutoFit/>
            </a:bodyPr>
            <a:lstStyle/>
            <a:p>
              <a:r>
                <a:rPr lang="en-US" sz="2000" smtClean="0">
                  <a:latin typeface="+mn-lt"/>
                </a:rPr>
                <a:t>You can use a variable to store different kinds of information, </a:t>
              </a:r>
              <a:r>
                <a:rPr lang="en-US" sz="2000" dirty="0" smtClean="0">
                  <a:latin typeface="+mn-lt"/>
                </a:rPr>
                <a:t>such </a:t>
              </a:r>
              <a:r>
                <a:rPr lang="en-US" sz="2000" smtClean="0">
                  <a:latin typeface="+mn-lt"/>
                </a:rPr>
                <a:t>as text or </a:t>
              </a:r>
              <a:r>
                <a:rPr lang="en-US" sz="2000" dirty="0" smtClean="0">
                  <a:latin typeface="+mn-lt"/>
                </a:rPr>
                <a:t>a number. A variable can contain different values at different points in time</a:t>
              </a:r>
              <a:r>
                <a:rPr lang="en-US" sz="2000" smtClean="0">
                  <a:latin typeface="+mn-lt"/>
                </a:rPr>
                <a:t>. Most variables can contain </a:t>
              </a:r>
              <a:r>
                <a:rPr lang="en-US" sz="2000" dirty="0" smtClean="0">
                  <a:latin typeface="+mn-lt"/>
                </a:rPr>
                <a:t>only </a:t>
              </a:r>
              <a:r>
                <a:rPr lang="en-US" sz="2000" smtClean="0">
                  <a:latin typeface="+mn-lt"/>
                </a:rPr>
                <a:t>one value at a time. However, special variables, which are called </a:t>
              </a:r>
              <a:r>
                <a:rPr lang="en-US" sz="2000">
                  <a:latin typeface="+mn-lt"/>
                </a:rPr>
                <a:t>a</a:t>
              </a:r>
              <a:r>
                <a:rPr lang="en-US" sz="2000" smtClean="0">
                  <a:latin typeface="+mn-lt"/>
                </a:rPr>
                <a:t>rrays, </a:t>
              </a:r>
              <a:r>
                <a:rPr lang="en-US" sz="2000" dirty="0" smtClean="0">
                  <a:latin typeface="+mn-lt"/>
                </a:rPr>
                <a:t>can contain more than one value. Let’s look </a:t>
              </a:r>
              <a:r>
                <a:rPr lang="en-US" sz="2000" smtClean="0">
                  <a:latin typeface="+mn-lt"/>
                </a:rPr>
                <a:t>at a program in which you create a variable to store the user’s name. </a:t>
              </a:r>
              <a:endParaRPr lang="en-US" sz="2000" dirty="0" smtClean="0">
                <a:latin typeface="+mn-lt"/>
              </a:endParaRPr>
            </a:p>
          </p:txBody>
        </p:sp>
      </p:gr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712721"/>
            <a:ext cx="4744734" cy="865914"/>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39"/>
          <p:cNvSpPr/>
          <p:nvPr/>
        </p:nvSpPr>
        <p:spPr>
          <a:xfrm>
            <a:off x="3886200" y="3061202"/>
            <a:ext cx="533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20"/>
          <p:cNvGrpSpPr/>
          <p:nvPr/>
        </p:nvGrpSpPr>
        <p:grpSpPr>
          <a:xfrm>
            <a:off x="4343400" y="3841811"/>
            <a:ext cx="4343400" cy="838200"/>
            <a:chOff x="228600" y="4267200"/>
            <a:chExt cx="4343400" cy="838200"/>
          </a:xfrm>
        </p:grpSpPr>
        <p:sp>
          <p:nvSpPr>
            <p:cNvPr id="22" name="Rounded Rectangle 21"/>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23" name="TextBox 12"/>
            <p:cNvSpPr txBox="1">
              <a:spLocks noChangeArrowheads="1"/>
            </p:cNvSpPr>
            <p:nvPr/>
          </p:nvSpPr>
          <p:spPr bwMode="auto">
            <a:xfrm>
              <a:off x="228600" y="4546601"/>
              <a:ext cx="4343400" cy="4001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1" dirty="0">
                  <a:latin typeface="+mn-lt"/>
                </a:rPr>
                <a:t> </a:t>
              </a:r>
              <a:r>
                <a:rPr lang="en-US" sz="2000" b="1" dirty="0" smtClean="0">
                  <a:latin typeface="+mn-lt"/>
                </a:rPr>
                <a:t>Click </a:t>
              </a:r>
              <a:r>
                <a:rPr lang="en-US" sz="2000" b="1" dirty="0">
                  <a:latin typeface="+mn-lt"/>
                </a:rPr>
                <a:t>the               button on the </a:t>
              </a:r>
              <a:r>
                <a:rPr lang="en-US" sz="2000" b="1" dirty="0" smtClean="0">
                  <a:latin typeface="+mn-lt"/>
                </a:rPr>
                <a:t>toolbar.</a:t>
              </a:r>
              <a:endParaRPr lang="en-US" sz="2000" b="1" dirty="0">
                <a:latin typeface="+mn-lt"/>
              </a:endParaRPr>
            </a:p>
          </p:txBody>
        </p:sp>
        <p:pic>
          <p:nvPicPr>
            <p:cNvPr id="41" name="Picture 40" descr="Run button.JPG"/>
            <p:cNvPicPr>
              <a:picLocks noChangeAspect="1" noChangeArrowheads="1"/>
            </p:cNvPicPr>
            <p:nvPr/>
          </p:nvPicPr>
          <p:blipFill>
            <a:blip r:embed="rId4" cstate="print"/>
            <a:srcRect/>
            <a:stretch>
              <a:fillRect/>
            </a:stretch>
          </p:blipFill>
          <p:spPr bwMode="auto">
            <a:xfrm>
              <a:off x="1343024" y="4337050"/>
              <a:ext cx="714376" cy="698500"/>
            </a:xfrm>
            <a:prstGeom prst="rect">
              <a:avLst/>
            </a:prstGeom>
            <a:noFill/>
            <a:ln w="3175">
              <a:solidFill>
                <a:schemeClr val="tx1"/>
              </a:solidFill>
              <a:miter lim="800000"/>
              <a:headEnd/>
              <a:tailEnd/>
            </a:ln>
          </p:spPr>
        </p:pic>
      </p:grp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4521322"/>
            <a:ext cx="3874139" cy="180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Scale>
                                      <p:cBhvr>
                                        <p:cTn id="15"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5"/>
                                        </p:tgtEl>
                                        <p:attrNameLst>
                                          <p:attrName>ppt_x</p:attrName>
                                          <p:attrName>ppt_y</p:attrName>
                                        </p:attrNameLst>
                                      </p:cBhvr>
                                    </p:animMotion>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randombar(horizontal)">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990600"/>
            <a:ext cx="7918000" cy="1445035"/>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1800" dirty="0" smtClean="0"/>
              <a:t/>
            </a:r>
            <a:br>
              <a:rPr lang="en-US" sz="1800" dirty="0" smtClean="0"/>
            </a:br>
            <a:r>
              <a:rPr lang="en-US" sz="2700" b="1" dirty="0" smtClean="0">
                <a:latin typeface="+mj-lt"/>
              </a:rPr>
              <a:t> How to Name a Variable? </a:t>
            </a:r>
            <a:br>
              <a:rPr lang="en-US" sz="2700" b="1" dirty="0" smtClean="0">
                <a:latin typeface="+mj-lt"/>
              </a:rPr>
            </a:br>
            <a:endParaRPr lang="en-US" sz="2700" dirty="0" smtClean="0">
              <a:latin typeface="+mj-lt"/>
            </a:endParaRPr>
          </a:p>
        </p:txBody>
      </p:sp>
      <p:grpSp>
        <p:nvGrpSpPr>
          <p:cNvPr id="3" name="Group 15"/>
          <p:cNvGrpSpPr/>
          <p:nvPr/>
        </p:nvGrpSpPr>
        <p:grpSpPr>
          <a:xfrm>
            <a:off x="6019800" y="2895600"/>
            <a:ext cx="1295400" cy="762000"/>
            <a:chOff x="7391400" y="2514600"/>
            <a:chExt cx="1295400" cy="762000"/>
          </a:xfrm>
        </p:grpSpPr>
        <p:sp>
          <p:nvSpPr>
            <p:cNvPr id="17" name="Rectangle 16"/>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8" name="Down Arrow Callout 17"/>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4" descr="C:\Documents and Settings\priya.suri\My Documents\My Pictures\Read a Line of Text-Output.PNG"/>
          <p:cNvPicPr>
            <a:picLocks noChangeAspect="1" noChangeArrowheads="1"/>
          </p:cNvPicPr>
          <p:nvPr/>
        </p:nvPicPr>
        <p:blipFill>
          <a:blip r:embed="rId3" cstate="print"/>
          <a:stretch>
            <a:fillRect/>
          </a:stretch>
        </p:blipFill>
        <p:spPr bwMode="auto">
          <a:xfrm>
            <a:off x="4572000" y="3733800"/>
            <a:ext cx="4254490" cy="2140298"/>
          </a:xfrm>
          <a:prstGeom prst="rect">
            <a:avLst/>
          </a:prstGeom>
          <a:ln>
            <a:noFill/>
          </a:ln>
          <a:effectLst>
            <a:outerShdw blurRad="190500" algn="tl" rotWithShape="0">
              <a:srgbClr val="000000">
                <a:alpha val="70000"/>
              </a:srgbClr>
            </a:outerShdw>
          </a:effectLst>
        </p:spPr>
      </p:pic>
      <p:grpSp>
        <p:nvGrpSpPr>
          <p:cNvPr id="4" name="Group 13"/>
          <p:cNvGrpSpPr/>
          <p:nvPr/>
        </p:nvGrpSpPr>
        <p:grpSpPr>
          <a:xfrm>
            <a:off x="4648200" y="1143000"/>
            <a:ext cx="4114800" cy="1600200"/>
            <a:chOff x="4724400" y="981888"/>
            <a:chExt cx="4114800" cy="1600200"/>
          </a:xfrm>
        </p:grpSpPr>
        <p:sp>
          <p:nvSpPr>
            <p:cNvPr id="11" name="Rounded Rectangle 10"/>
            <p:cNvSpPr/>
            <p:nvPr/>
          </p:nvSpPr>
          <p:spPr bwMode="auto">
            <a:xfrm>
              <a:off x="4724400" y="981888"/>
              <a:ext cx="4114800" cy="1600200"/>
            </a:xfrm>
            <a:prstGeom prst="roundRect">
              <a:avLst>
                <a:gd name="adj" fmla="val 16905"/>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12" name="Picture 2" descr="C:\Documents and Settings\priya.suri\My Documents\My Pictures\Read a Line of Text.PNG"/>
            <p:cNvPicPr>
              <a:picLocks noChangeAspect="1" noChangeArrowheads="1"/>
            </p:cNvPicPr>
            <p:nvPr/>
          </p:nvPicPr>
          <p:blipFill>
            <a:blip r:embed="rId4" cstate="print"/>
            <a:srcRect l="-2000"/>
            <a:stretch>
              <a:fillRect/>
            </a:stretch>
          </p:blipFill>
          <p:spPr bwMode="auto">
            <a:xfrm>
              <a:off x="4724400" y="1143000"/>
              <a:ext cx="4038600" cy="1371600"/>
            </a:xfrm>
            <a:prstGeom prst="rect">
              <a:avLst/>
            </a:prstGeom>
            <a:ln>
              <a:noFill/>
            </a:ln>
            <a:effectLst>
              <a:softEdge rad="112500"/>
            </a:effectLst>
          </p:spPr>
        </p:pic>
      </p:grpSp>
      <p:grpSp>
        <p:nvGrpSpPr>
          <p:cNvPr id="6" name="Group 8"/>
          <p:cNvGrpSpPr>
            <a:grpSpLocks/>
          </p:cNvGrpSpPr>
          <p:nvPr/>
        </p:nvGrpSpPr>
        <p:grpSpPr bwMode="auto">
          <a:xfrm>
            <a:off x="320566" y="609600"/>
            <a:ext cx="4038600" cy="1026173"/>
            <a:chOff x="152400" y="1318779"/>
            <a:chExt cx="5791200" cy="1883261"/>
          </a:xfrm>
        </p:grpSpPr>
        <p:sp>
          <p:nvSpPr>
            <p:cNvPr id="22" name="Rounded Rectangle 21"/>
            <p:cNvSpPr/>
            <p:nvPr/>
          </p:nvSpPr>
          <p:spPr>
            <a:xfrm>
              <a:off x="152400" y="1318779"/>
              <a:ext cx="5791200" cy="1883261"/>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23" name="TextBox 20"/>
            <p:cNvSpPr txBox="1">
              <a:spLocks noChangeArrowheads="1"/>
            </p:cNvSpPr>
            <p:nvPr/>
          </p:nvSpPr>
          <p:spPr bwMode="auto">
            <a:xfrm>
              <a:off x="356897" y="1338067"/>
              <a:ext cx="5336988" cy="1863972"/>
            </a:xfrm>
            <a:prstGeom prst="rect">
              <a:avLst/>
            </a:prstGeom>
            <a:noFill/>
            <a:ln w="9525">
              <a:noFill/>
              <a:miter lim="800000"/>
              <a:headEnd/>
              <a:tailEnd/>
            </a:ln>
          </p:spPr>
          <p:txBody>
            <a:bodyPr wrap="square">
              <a:spAutoFit/>
            </a:bodyPr>
            <a:lstStyle/>
            <a:p>
              <a:r>
                <a:rPr lang="en-US" sz="2000" smtClean="0">
                  <a:latin typeface="+mn-lt"/>
                </a:rPr>
                <a:t>You should follow these rules and guidelines when you create your variables</a:t>
              </a:r>
              <a:r>
                <a:rPr lang="en-US" sz="2000" dirty="0" smtClean="0">
                  <a:latin typeface="+mn-lt"/>
                </a:rPr>
                <a:t>.</a:t>
              </a:r>
            </a:p>
          </p:txBody>
        </p:sp>
      </p:grpSp>
      <p:grpSp>
        <p:nvGrpSpPr>
          <p:cNvPr id="7" name="Group 7"/>
          <p:cNvGrpSpPr>
            <a:grpSpLocks/>
          </p:cNvGrpSpPr>
          <p:nvPr/>
        </p:nvGrpSpPr>
        <p:grpSpPr bwMode="auto">
          <a:xfrm>
            <a:off x="299545" y="1679128"/>
            <a:ext cx="4038600" cy="4465031"/>
            <a:chOff x="385313" y="762000"/>
            <a:chExt cx="8305800" cy="1160908"/>
          </a:xfrm>
        </p:grpSpPr>
        <p:sp>
          <p:nvSpPr>
            <p:cNvPr id="5" name="Rounded Rectangle 4"/>
            <p:cNvSpPr/>
            <p:nvPr/>
          </p:nvSpPr>
          <p:spPr>
            <a:xfrm>
              <a:off x="385313" y="762000"/>
              <a:ext cx="8305800" cy="1148387"/>
            </a:xfrm>
            <a:prstGeom prst="roundRect">
              <a:avLst>
                <a:gd name="adj" fmla="val 1179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15369" name="TextBox 12"/>
            <p:cNvSpPr txBox="1">
              <a:spLocks noChangeArrowheads="1"/>
            </p:cNvSpPr>
            <p:nvPr/>
          </p:nvSpPr>
          <p:spPr bwMode="auto">
            <a:xfrm>
              <a:off x="542026" y="818606"/>
              <a:ext cx="7852755" cy="1104302"/>
            </a:xfrm>
            <a:prstGeom prst="rect">
              <a:avLst/>
            </a:prstGeom>
            <a:noFill/>
            <a:ln w="9525">
              <a:noFill/>
              <a:miter lim="800000"/>
              <a:headEnd/>
              <a:tailEnd/>
            </a:ln>
          </p:spPr>
          <p:txBody>
            <a:bodyPr wrap="square">
              <a:spAutoFit/>
            </a:bodyPr>
            <a:lstStyle/>
            <a:p>
              <a:pPr marL="284163" indent="-284163">
                <a:spcBef>
                  <a:spcPts val="600"/>
                </a:spcBef>
                <a:spcAft>
                  <a:spcPts val="600"/>
                </a:spcAft>
                <a:buFont typeface="Wingdings" pitchFamily="2" charset="2"/>
                <a:buChar char="v"/>
              </a:pPr>
              <a:r>
                <a:rPr lang="en-US" sz="2000" smtClean="0">
                  <a:latin typeface="+mn-lt"/>
                </a:rPr>
                <a:t>You should always start variable names with a letter.</a:t>
              </a:r>
              <a:endParaRPr lang="en-US" sz="2000" dirty="0" smtClean="0">
                <a:latin typeface="+mn-lt"/>
              </a:endParaRPr>
            </a:p>
            <a:p>
              <a:pPr marL="284163" indent="-284163">
                <a:spcBef>
                  <a:spcPts val="600"/>
                </a:spcBef>
                <a:spcAft>
                  <a:spcPts val="600"/>
                </a:spcAft>
                <a:buFont typeface="Wingdings" pitchFamily="2" charset="2"/>
                <a:buChar char="v"/>
              </a:pPr>
              <a:r>
                <a:rPr lang="en-US" sz="2000" smtClean="0">
                  <a:latin typeface="+mn-lt"/>
                </a:rPr>
                <a:t>You can use letters</a:t>
              </a:r>
              <a:r>
                <a:rPr lang="en-US" sz="2000" dirty="0" smtClean="0">
                  <a:latin typeface="+mn-lt"/>
                </a:rPr>
                <a:t>, digits, </a:t>
              </a:r>
              <a:r>
                <a:rPr lang="en-US" sz="2000" smtClean="0">
                  <a:latin typeface="+mn-lt"/>
                </a:rPr>
                <a:t>and underscores in the names of your variables.</a:t>
              </a:r>
              <a:endParaRPr lang="en-US" sz="2000" dirty="0" smtClean="0">
                <a:latin typeface="+mn-lt"/>
              </a:endParaRPr>
            </a:p>
            <a:p>
              <a:pPr marL="284163" indent="-284163">
                <a:spcBef>
                  <a:spcPts val="600"/>
                </a:spcBef>
                <a:spcAft>
                  <a:spcPts val="600"/>
                </a:spcAft>
                <a:buFont typeface="Wingdings" pitchFamily="2" charset="2"/>
                <a:buChar char="v"/>
              </a:pPr>
              <a:r>
                <a:rPr lang="en-US" sz="2000">
                  <a:latin typeface="+mn-lt"/>
                </a:rPr>
                <a:t>You should name your variables so that they describe the values that they store.</a:t>
              </a:r>
            </a:p>
            <a:p>
              <a:pPr marL="284163" indent="-284163">
                <a:spcBef>
                  <a:spcPts val="600"/>
                </a:spcBef>
                <a:spcAft>
                  <a:spcPts val="600"/>
                </a:spcAft>
                <a:buFont typeface="Wingdings" pitchFamily="2" charset="2"/>
                <a:buChar char="v"/>
              </a:pPr>
              <a:r>
                <a:rPr lang="en-US" sz="2000" smtClean="0">
                  <a:latin typeface="+mn-lt"/>
                </a:rPr>
                <a:t>When you name your variables, you should not include certain reserved words, such as </a:t>
              </a:r>
              <a:r>
                <a:rPr lang="en-US" sz="2000" b="1" smtClean="0">
                  <a:latin typeface="+mn-lt"/>
                </a:rPr>
                <a:t>If</a:t>
              </a:r>
              <a:r>
                <a:rPr lang="en-US" sz="2000" smtClean="0">
                  <a:latin typeface="+mn-lt"/>
                </a:rPr>
                <a:t>, </a:t>
              </a:r>
              <a:r>
                <a:rPr lang="en-US" sz="2000" b="1" smtClean="0">
                  <a:latin typeface="+mn-lt"/>
                </a:rPr>
                <a:t>For</a:t>
              </a:r>
              <a:r>
                <a:rPr lang="en-US" sz="2000" smtClean="0">
                  <a:latin typeface="+mn-lt"/>
                </a:rPr>
                <a:t>, and </a:t>
              </a:r>
              <a:r>
                <a:rPr lang="en-US" sz="2000" b="1" smtClean="0">
                  <a:latin typeface="+mn-lt"/>
                </a:rPr>
                <a:t>Then</a:t>
              </a:r>
              <a:r>
                <a:rPr lang="en-US" sz="2000" smtClean="0">
                  <a:latin typeface="+mn-lt"/>
                </a:rPr>
                <a:t>.</a:t>
              </a:r>
              <a:endParaRPr lang="en-US" sz="2000" dirty="0" smtClean="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grpSp>
        <p:nvGrpSpPr>
          <p:cNvPr id="4" name="Group 3"/>
          <p:cNvGrpSpPr/>
          <p:nvPr/>
        </p:nvGrpSpPr>
        <p:grpSpPr>
          <a:xfrm>
            <a:off x="762000" y="609600"/>
            <a:ext cx="8001000" cy="4191000"/>
            <a:chOff x="4724400" y="981888"/>
            <a:chExt cx="4114800" cy="1600200"/>
          </a:xfrm>
        </p:grpSpPr>
        <p:sp>
          <p:nvSpPr>
            <p:cNvPr id="5" name="Rounded Rectangle 4"/>
            <p:cNvSpPr/>
            <p:nvPr/>
          </p:nvSpPr>
          <p:spPr bwMode="auto">
            <a:xfrm>
              <a:off x="4724400" y="981888"/>
              <a:ext cx="4114800" cy="1600200"/>
            </a:xfrm>
            <a:prstGeom prst="roundRect">
              <a:avLst>
                <a:gd name="adj" fmla="val 16905"/>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6" name="Picture 2" descr="C:\Documents and Settings\priya.suri\My Documents\My Pictures\Read a Line of Text.PNG"/>
            <p:cNvPicPr>
              <a:picLocks noChangeAspect="1" noChangeArrowheads="1"/>
            </p:cNvPicPr>
            <p:nvPr/>
          </p:nvPicPr>
          <p:blipFill>
            <a:blip r:embed="rId2" cstate="print"/>
            <a:srcRect l="-2000"/>
            <a:stretch>
              <a:fillRect/>
            </a:stretch>
          </p:blipFill>
          <p:spPr bwMode="auto">
            <a:xfrm>
              <a:off x="4724400" y="1143000"/>
              <a:ext cx="4038600" cy="1371600"/>
            </a:xfrm>
            <a:prstGeom prst="rect">
              <a:avLst/>
            </a:prstGeom>
            <a:ln>
              <a:noFill/>
            </a:ln>
            <a:effectLst>
              <a:softEdge rad="112500"/>
            </a:effectLst>
          </p:spPr>
        </p:pic>
      </p:grpSp>
      <p:sp>
        <p:nvSpPr>
          <p:cNvPr id="7" name="Content Placeholder 2"/>
          <p:cNvSpPr txBox="1">
            <a:spLocks/>
          </p:cNvSpPr>
          <p:nvPr/>
        </p:nvSpPr>
        <p:spPr>
          <a:xfrm>
            <a:off x="457200" y="5181600"/>
            <a:ext cx="8229600" cy="1066800"/>
          </a:xfrm>
          <a:prstGeom prst="rect">
            <a:avLst/>
          </a:prstGeom>
        </p:spPr>
        <p:style>
          <a:lnRef idx="2">
            <a:schemeClr val="dk1"/>
          </a:lnRef>
          <a:fillRef idx="1">
            <a:schemeClr val="lt1"/>
          </a:fillRef>
          <a:effectRef idx="0">
            <a:schemeClr val="dk1"/>
          </a:effectRef>
          <a:fontRef idx="minor">
            <a:schemeClr val="dk1"/>
          </a:fontRef>
        </p:style>
        <p:txBody>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GB" sz="3200" b="0" i="0" u="none" strike="noStrike" kern="1200" cap="none" spc="0" normalizeH="0" baseline="0" noProof="0" dirty="0" smtClean="0">
                <a:ln>
                  <a:noFill/>
                </a:ln>
                <a:solidFill>
                  <a:schemeClr val="dk1"/>
                </a:solidFill>
                <a:effectLst/>
                <a:uLnTx/>
                <a:uFillTx/>
                <a:latin typeface="+mn-lt"/>
                <a:ea typeface="+mn-ea"/>
                <a:cs typeface="+mn-cs"/>
              </a:rPr>
              <a:t>EXT: Can you write a program using variables</a:t>
            </a:r>
            <a:r>
              <a:rPr kumimoji="0" lang="en-GB" sz="3200" b="0" i="0" u="none" strike="noStrike" kern="1200" cap="none" spc="0" normalizeH="0" noProof="0" dirty="0" smtClean="0">
                <a:ln>
                  <a:noFill/>
                </a:ln>
                <a:solidFill>
                  <a:schemeClr val="dk1"/>
                </a:solidFill>
                <a:effectLst/>
                <a:uLnTx/>
                <a:uFillTx/>
                <a:latin typeface="+mn-lt"/>
                <a:ea typeface="+mn-ea"/>
                <a:cs typeface="+mn-cs"/>
              </a:rPr>
              <a:t> to write 2</a:t>
            </a:r>
            <a:r>
              <a:rPr lang="en-GB" sz="3200" baseline="30000" dirty="0" smtClean="0"/>
              <a:t>0,</a:t>
            </a:r>
            <a:r>
              <a:rPr lang="en-GB" sz="3200" dirty="0" smtClean="0"/>
              <a:t> 2</a:t>
            </a:r>
            <a:r>
              <a:rPr lang="en-GB" sz="3200" baseline="30000" dirty="0" smtClean="0"/>
              <a:t>1</a:t>
            </a:r>
            <a:r>
              <a:rPr lang="en-GB" sz="3200" dirty="0" smtClean="0"/>
              <a:t>, 2</a:t>
            </a:r>
            <a:r>
              <a:rPr lang="en-GB" sz="3200" baseline="30000" dirty="0" smtClean="0"/>
              <a:t>2</a:t>
            </a:r>
            <a:r>
              <a:rPr lang="en-GB" sz="3200" dirty="0" smtClean="0"/>
              <a:t>, 2</a:t>
            </a:r>
            <a:r>
              <a:rPr lang="en-GB" sz="3200" baseline="30000" dirty="0" smtClean="0"/>
              <a:t>3</a:t>
            </a:r>
            <a:r>
              <a:rPr lang="en-GB" sz="3200" dirty="0" smtClean="0"/>
              <a:t>, 2</a:t>
            </a:r>
            <a:r>
              <a:rPr lang="en-GB" sz="3200" baseline="30000" dirty="0" smtClean="0"/>
              <a:t>4</a:t>
            </a:r>
            <a:r>
              <a:rPr lang="en-GB" sz="3200" dirty="0" smtClean="0"/>
              <a:t>, 2</a:t>
            </a:r>
            <a:r>
              <a:rPr lang="en-GB" sz="3200" baseline="30000" dirty="0" smtClean="0"/>
              <a:t>5</a:t>
            </a:r>
            <a:r>
              <a:rPr lang="en-GB" sz="3200" dirty="0" smtClean="0"/>
              <a:t> etc…</a:t>
            </a:r>
            <a:endParaRPr kumimoji="0" lang="en-GB" sz="3200" b="0" i="0" u="none" strike="noStrike" kern="1200" cap="none" spc="0" normalizeH="0" baseline="3000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228600" y="762001"/>
            <a:ext cx="8686800" cy="838199"/>
            <a:chOff x="152400" y="762000"/>
            <a:chExt cx="8912225" cy="1447800"/>
          </a:xfrm>
        </p:grpSpPr>
        <p:sp>
          <p:nvSpPr>
            <p:cNvPr id="8" name="Rounded Rectangle 7"/>
            <p:cNvSpPr/>
            <p:nvPr/>
          </p:nvSpPr>
          <p:spPr bwMode="auto">
            <a:xfrm>
              <a:off x="152400" y="762000"/>
              <a:ext cx="8839200" cy="14478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6397" name="TextBox 8"/>
            <p:cNvSpPr txBox="1">
              <a:spLocks noChangeArrowheads="1"/>
            </p:cNvSpPr>
            <p:nvPr/>
          </p:nvSpPr>
          <p:spPr bwMode="auto">
            <a:xfrm>
              <a:off x="228600" y="838200"/>
              <a:ext cx="8836025" cy="1222714"/>
            </a:xfrm>
            <a:prstGeom prst="rect">
              <a:avLst/>
            </a:prstGeom>
            <a:noFill/>
            <a:ln w="9525">
              <a:noFill/>
              <a:miter lim="800000"/>
              <a:headEnd/>
              <a:tailEnd/>
            </a:ln>
          </p:spPr>
          <p:txBody>
            <a:bodyPr wrap="square">
              <a:spAutoFit/>
            </a:bodyPr>
            <a:lstStyle/>
            <a:p>
              <a:r>
                <a:rPr lang="en-US" sz="2000" smtClean="0">
                  <a:latin typeface="+mn-lt"/>
                </a:rPr>
                <a:t>To better understand variables that store </a:t>
              </a:r>
              <a:r>
                <a:rPr lang="en-US" sz="2000" dirty="0" smtClean="0">
                  <a:latin typeface="+mn-lt"/>
                </a:rPr>
                <a:t>numbers, </a:t>
              </a:r>
              <a:r>
                <a:rPr lang="en-US" sz="2000" smtClean="0">
                  <a:latin typeface="+mn-lt"/>
                </a:rPr>
                <a:t>let’s write a </a:t>
              </a:r>
              <a:r>
                <a:rPr lang="en-US" sz="2000" dirty="0" smtClean="0">
                  <a:latin typeface="+mn-lt"/>
                </a:rPr>
                <a:t>simple program that calculates the area and perimeter of a rectangle.</a:t>
              </a:r>
            </a:p>
          </p:txBody>
        </p:sp>
      </p:grpSp>
      <p:sp>
        <p:nvSpPr>
          <p:cNvPr id="12" name="Title 1"/>
          <p:cNvSpPr txBox="1">
            <a:spLocks/>
          </p:cNvSpPr>
          <p:nvPr/>
        </p:nvSpPr>
        <p:spPr bwMode="auto">
          <a:xfrm>
            <a:off x="76200" y="0"/>
            <a:ext cx="8229600" cy="5635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lvl="0" fontAlgn="auto">
              <a:spcAft>
                <a:spcPts val="0"/>
              </a:spcAft>
              <a:defRPr/>
            </a:pPr>
            <a:r>
              <a:rPr lang="en-US" sz="2400" b="1" dirty="0" smtClean="0">
                <a:solidFill>
                  <a:schemeClr val="bg1"/>
                </a:solidFill>
                <a:latin typeface="+mj-lt"/>
                <a:ea typeface="+mj-ea"/>
                <a:cs typeface="Tahoma" pitchFamily="34" charset="0"/>
              </a:rPr>
              <a:t>Storing Numerical Values In a Variable</a:t>
            </a:r>
          </a:p>
        </p:txBody>
      </p:sp>
      <p:grpSp>
        <p:nvGrpSpPr>
          <p:cNvPr id="3" name="Group 18"/>
          <p:cNvGrpSpPr/>
          <p:nvPr/>
        </p:nvGrpSpPr>
        <p:grpSpPr>
          <a:xfrm>
            <a:off x="304800" y="3352800"/>
            <a:ext cx="1295400" cy="762000"/>
            <a:chOff x="7391400" y="2514600"/>
            <a:chExt cx="1295400" cy="762000"/>
          </a:xfrm>
        </p:grpSpPr>
        <p:sp>
          <p:nvSpPr>
            <p:cNvPr id="13" name="Rectangle 12"/>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4" name="Down Arrow Callout 13"/>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14"/>
          <p:cNvGrpSpPr/>
          <p:nvPr/>
        </p:nvGrpSpPr>
        <p:grpSpPr>
          <a:xfrm>
            <a:off x="4724399" y="4267201"/>
            <a:ext cx="4112438" cy="2017458"/>
            <a:chOff x="5486400" y="1905000"/>
            <a:chExt cx="3401057" cy="1824484"/>
          </a:xfrm>
        </p:grpSpPr>
        <p:sp>
          <p:nvSpPr>
            <p:cNvPr id="17" name="Rounded Rectangle 16"/>
            <p:cNvSpPr/>
            <p:nvPr/>
          </p:nvSpPr>
          <p:spPr>
            <a:xfrm>
              <a:off x="5486400" y="1905000"/>
              <a:ext cx="3401057" cy="1824484"/>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20" name="TextBox 19"/>
            <p:cNvSpPr txBox="1">
              <a:spLocks noChangeArrowheads="1"/>
            </p:cNvSpPr>
            <p:nvPr/>
          </p:nvSpPr>
          <p:spPr bwMode="auto">
            <a:xfrm flipH="1">
              <a:off x="5549420" y="1973910"/>
              <a:ext cx="3271969" cy="1753523"/>
            </a:xfrm>
            <a:prstGeom prst="rect">
              <a:avLst/>
            </a:prstGeom>
            <a:noFill/>
            <a:ln w="9525">
              <a:noFill/>
              <a:miter lim="800000"/>
              <a:headEnd/>
              <a:tailEnd/>
            </a:ln>
          </p:spPr>
          <p:txBody>
            <a:bodyPr wrap="square">
              <a:spAutoFit/>
            </a:bodyPr>
            <a:lstStyle/>
            <a:p>
              <a:r>
                <a:rPr lang="en-US" sz="2000" dirty="0" smtClean="0">
                  <a:latin typeface="+mn-lt"/>
                </a:rPr>
                <a:t>The </a:t>
              </a:r>
              <a:r>
                <a:rPr lang="en-US" sz="2000" smtClean="0">
                  <a:latin typeface="+mn-lt"/>
                </a:rPr>
                <a:t>program asks the user to specify the length and width of the rectangle. When the user presses ENTER, the program calculates and displays the area and perimeter values of the rectangle.</a:t>
              </a:r>
              <a:endParaRPr lang="en-US" sz="2000" dirty="0" smtClean="0">
                <a:latin typeface="+mn-lt"/>
              </a:endParaRPr>
            </a:p>
          </p:txBody>
        </p:sp>
      </p:grpSp>
      <p:sp>
        <p:nvSpPr>
          <p:cNvPr id="22" name="Rounded Rectangle 21"/>
          <p:cNvSpPr/>
          <p:nvPr/>
        </p:nvSpPr>
        <p:spPr>
          <a:xfrm>
            <a:off x="1719809" y="1752600"/>
            <a:ext cx="7119391" cy="2286000"/>
          </a:xfrm>
          <a:prstGeom prst="roundRect">
            <a:avLst>
              <a:gd name="adj" fmla="val 2291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145" y="1957218"/>
            <a:ext cx="6650455" cy="1885950"/>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4114800"/>
            <a:ext cx="4307811" cy="174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5181600"/>
            <a:ext cx="8229600" cy="1066800"/>
          </a:xfrm>
        </p:spPr>
        <p:style>
          <a:lnRef idx="2">
            <a:schemeClr val="dk1"/>
          </a:lnRef>
          <a:fillRef idx="1">
            <a:schemeClr val="lt1"/>
          </a:fillRef>
          <a:effectRef idx="0">
            <a:schemeClr val="dk1"/>
          </a:effectRef>
          <a:fontRef idx="minor">
            <a:schemeClr val="dk1"/>
          </a:fontRef>
        </p:style>
        <p:txBody>
          <a:bodyPr/>
          <a:lstStyle/>
          <a:p>
            <a:pPr>
              <a:buNone/>
            </a:pPr>
            <a:r>
              <a:rPr lang="en-GB" dirty="0" smtClean="0"/>
              <a:t>EXT: Can you write a program to work out the area of a circle?</a:t>
            </a:r>
            <a:endParaRPr lang="en-GB"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776" y="609600"/>
            <a:ext cx="8957337" cy="4495800"/>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Storing Multiple Values In a Variable</a:t>
            </a:r>
            <a:endParaRPr lang="en-US" sz="2400" b="1" dirty="0">
              <a:latin typeface="+mj-lt"/>
            </a:endParaRPr>
          </a:p>
        </p:txBody>
      </p:sp>
      <p:grpSp>
        <p:nvGrpSpPr>
          <p:cNvPr id="3" name="Group 15"/>
          <p:cNvGrpSpPr>
            <a:grpSpLocks/>
          </p:cNvGrpSpPr>
          <p:nvPr/>
        </p:nvGrpSpPr>
        <p:grpSpPr bwMode="auto">
          <a:xfrm>
            <a:off x="228600" y="685800"/>
            <a:ext cx="8686800" cy="1142657"/>
            <a:chOff x="228600" y="609600"/>
            <a:chExt cx="8077200" cy="990600"/>
          </a:xfrm>
        </p:grpSpPr>
        <p:sp>
          <p:nvSpPr>
            <p:cNvPr id="4" name="Rounded Rectangle 3"/>
            <p:cNvSpPr/>
            <p:nvPr/>
          </p:nvSpPr>
          <p:spPr>
            <a:xfrm>
              <a:off x="228600" y="6096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6" name="TextBox 4"/>
            <p:cNvSpPr txBox="1">
              <a:spLocks noChangeArrowheads="1"/>
            </p:cNvSpPr>
            <p:nvPr/>
          </p:nvSpPr>
          <p:spPr bwMode="auto">
            <a:xfrm>
              <a:off x="299453" y="675660"/>
              <a:ext cx="7935495" cy="880505"/>
            </a:xfrm>
            <a:prstGeom prst="rect">
              <a:avLst/>
            </a:prstGeom>
            <a:noFill/>
            <a:ln w="9525">
              <a:noFill/>
              <a:miter lim="800000"/>
              <a:headEnd/>
              <a:tailEnd/>
            </a:ln>
          </p:spPr>
          <p:txBody>
            <a:bodyPr wrap="square">
              <a:spAutoFit/>
            </a:bodyPr>
            <a:lstStyle/>
            <a:p>
              <a:r>
                <a:rPr lang="en-US" sz="2000" dirty="0" smtClean="0">
                  <a:latin typeface="+mn-lt"/>
                </a:rPr>
                <a:t>You can store multiple values of the same type in a single variable by using an array. An array is a type of variable that can hold more than one value at a time. Let’s look at an example that uses an array.</a:t>
              </a:r>
              <a:endParaRPr lang="en-US" dirty="0">
                <a:latin typeface="+mn-lt"/>
              </a:endParaRPr>
            </a:p>
          </p:txBody>
        </p:sp>
      </p:grpSp>
      <p:grpSp>
        <p:nvGrpSpPr>
          <p:cNvPr id="5" name="Group 20"/>
          <p:cNvGrpSpPr>
            <a:grpSpLocks/>
          </p:cNvGrpSpPr>
          <p:nvPr/>
        </p:nvGrpSpPr>
        <p:grpSpPr bwMode="auto">
          <a:xfrm>
            <a:off x="609600" y="5486400"/>
            <a:ext cx="8001000" cy="838200"/>
            <a:chOff x="228600" y="685800"/>
            <a:chExt cx="8077200" cy="990600"/>
          </a:xfrm>
        </p:grpSpPr>
        <p:sp>
          <p:nvSpPr>
            <p:cNvPr id="22" name="Rounded Rectangle 21"/>
            <p:cNvSpPr/>
            <p:nvPr/>
          </p:nvSpPr>
          <p:spPr>
            <a:xfrm>
              <a:off x="228600" y="685800"/>
              <a:ext cx="8077200" cy="9906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solidFill>
                  <a:schemeClr val="tx1"/>
                </a:solidFill>
              </a:endParaRPr>
            </a:p>
          </p:txBody>
        </p:sp>
        <p:sp>
          <p:nvSpPr>
            <p:cNvPr id="21512" name="TextBox 22"/>
            <p:cNvSpPr txBox="1">
              <a:spLocks noChangeArrowheads="1"/>
            </p:cNvSpPr>
            <p:nvPr/>
          </p:nvSpPr>
          <p:spPr bwMode="auto">
            <a:xfrm>
              <a:off x="370305" y="768350"/>
              <a:ext cx="7772400" cy="836593"/>
            </a:xfrm>
            <a:prstGeom prst="rect">
              <a:avLst/>
            </a:prstGeom>
            <a:noFill/>
            <a:ln w="9525">
              <a:noFill/>
              <a:miter lim="800000"/>
              <a:headEnd/>
              <a:tailEnd/>
            </a:ln>
          </p:spPr>
          <p:txBody>
            <a:bodyPr>
              <a:spAutoFit/>
            </a:bodyPr>
            <a:lstStyle/>
            <a:p>
              <a:r>
                <a:rPr lang="en-US" sz="2000" dirty="0" smtClean="0">
                  <a:latin typeface="+mn-lt"/>
                </a:rPr>
                <a:t>You can use several other functions of the </a:t>
              </a:r>
              <a:r>
                <a:rPr lang="en-US" sz="2000" b="1" dirty="0" smtClean="0">
                  <a:latin typeface="+mn-lt"/>
                </a:rPr>
                <a:t>Array</a:t>
              </a:r>
              <a:r>
                <a:rPr lang="en-US" sz="2000" dirty="0" smtClean="0">
                  <a:latin typeface="+mn-lt"/>
                </a:rPr>
                <a:t> object in your program. You will learn more about </a:t>
              </a:r>
              <a:r>
                <a:rPr lang="en-US" sz="2000" smtClean="0">
                  <a:latin typeface="+mn-lt"/>
                </a:rPr>
                <a:t>these functions later.</a:t>
              </a:r>
              <a:endParaRPr lang="en-US" sz="2000" dirty="0">
                <a:latin typeface="+mn-lt"/>
              </a:endParaRPr>
            </a:p>
          </p:txBody>
        </p:sp>
      </p:grpSp>
      <p:sp>
        <p:nvSpPr>
          <p:cNvPr id="18" name="Rounded Rectangle 17"/>
          <p:cNvSpPr/>
          <p:nvPr/>
        </p:nvSpPr>
        <p:spPr bwMode="auto">
          <a:xfrm>
            <a:off x="1562100" y="1850316"/>
            <a:ext cx="5981700" cy="1600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dirty="0">
              <a:solidFill>
                <a:schemeClr val="tx1">
                  <a:lumMod val="85000"/>
                  <a:lumOff val="15000"/>
                </a:schemeClr>
              </a:solidFill>
            </a:endParaRPr>
          </a:p>
        </p:txBody>
      </p:sp>
      <p:grpSp>
        <p:nvGrpSpPr>
          <p:cNvPr id="6" name="Group 15"/>
          <p:cNvGrpSpPr/>
          <p:nvPr/>
        </p:nvGrpSpPr>
        <p:grpSpPr>
          <a:xfrm>
            <a:off x="228598" y="3505200"/>
            <a:ext cx="4953002" cy="1822124"/>
            <a:chOff x="5486400" y="1905000"/>
            <a:chExt cx="3398359" cy="1828800"/>
          </a:xfrm>
        </p:grpSpPr>
        <p:sp>
          <p:nvSpPr>
            <p:cNvPr id="17" name="Rounded Rectangle 16"/>
            <p:cNvSpPr/>
            <p:nvPr/>
          </p:nvSpPr>
          <p:spPr>
            <a:xfrm>
              <a:off x="5486400" y="1905000"/>
              <a:ext cx="3346077" cy="1828800"/>
            </a:xfrm>
            <a:prstGeom prst="roundRect">
              <a:avLst>
                <a:gd name="adj" fmla="val 20944"/>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endParaRPr lang="en-US" sz="2000" dirty="0">
                <a:solidFill>
                  <a:schemeClr val="accent4">
                    <a:lumMod val="50000"/>
                  </a:schemeClr>
                </a:solidFill>
              </a:endParaRPr>
            </a:p>
          </p:txBody>
        </p:sp>
        <p:sp>
          <p:nvSpPr>
            <p:cNvPr id="19" name="TextBox 18"/>
            <p:cNvSpPr txBox="1">
              <a:spLocks noChangeArrowheads="1"/>
            </p:cNvSpPr>
            <p:nvPr/>
          </p:nvSpPr>
          <p:spPr bwMode="auto">
            <a:xfrm flipH="1">
              <a:off x="5540386" y="1981479"/>
              <a:ext cx="3344373" cy="1637193"/>
            </a:xfrm>
            <a:prstGeom prst="rect">
              <a:avLst/>
            </a:prstGeom>
            <a:noFill/>
            <a:ln w="9525">
              <a:noFill/>
              <a:miter lim="800000"/>
              <a:headEnd/>
              <a:tailEnd/>
            </a:ln>
          </p:spPr>
          <p:txBody>
            <a:bodyPr wrap="square">
              <a:spAutoFit/>
            </a:bodyPr>
            <a:lstStyle/>
            <a:p>
              <a:r>
                <a:rPr lang="en-US" sz="2000" dirty="0" smtClean="0">
                  <a:latin typeface="+mn-lt"/>
                </a:rPr>
                <a:t>In this example, you create an array that you name </a:t>
              </a:r>
              <a:r>
                <a:rPr lang="en-US" sz="2000" b="1" dirty="0" smtClean="0">
                  <a:latin typeface="+mn-lt"/>
                </a:rPr>
                <a:t>students</a:t>
              </a:r>
              <a:r>
                <a:rPr lang="en-US" sz="2000" dirty="0" smtClean="0">
                  <a:latin typeface="+mn-lt"/>
                </a:rPr>
                <a:t>, and you store three different names in it. You can then </a:t>
              </a:r>
              <a:r>
                <a:rPr lang="en-US" sz="2000" dirty="0">
                  <a:latin typeface="+mn-lt"/>
                </a:rPr>
                <a:t>retrieve the stored </a:t>
              </a:r>
              <a:r>
                <a:rPr lang="en-US" sz="2000" dirty="0" smtClean="0">
                  <a:latin typeface="+mn-lt"/>
                </a:rPr>
                <a:t>values by using the various operations of the </a:t>
              </a:r>
              <a:r>
                <a:rPr lang="en-US" sz="2000" b="1" dirty="0" smtClean="0">
                  <a:latin typeface="+mn-lt"/>
                </a:rPr>
                <a:t>Array</a:t>
              </a:r>
              <a:r>
                <a:rPr lang="en-US" sz="2000" dirty="0" smtClean="0">
                  <a:latin typeface="+mn-lt"/>
                </a:rPr>
                <a:t> object.</a:t>
              </a:r>
            </a:p>
          </p:txBody>
        </p:sp>
      </p:gr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5950" y="2001079"/>
            <a:ext cx="5353050" cy="1297931"/>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3723" y="3812441"/>
            <a:ext cx="3681677" cy="121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3"/>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from="(-#ppt_w/2)" to="(#ppt_x)" calcmode="lin" valueType="num">
                                      <p:cBhvr>
                                        <p:cTn id="27" dur="600" fill="hold">
                                          <p:stCondLst>
                                            <p:cond delay="0"/>
                                          </p:stCondLst>
                                        </p:cTn>
                                        <p:tgtEl>
                                          <p:spTgt spid="5"/>
                                        </p:tgtEl>
                                        <p:attrNameLst>
                                          <p:attrName>ppt_x</p:attrName>
                                        </p:attrNameLst>
                                      </p:cBhvr>
                                    </p:anim>
                                    <p:anim from="0" to="-1.0" calcmode="lin" valueType="num">
                                      <p:cBhvr>
                                        <p:cTn id="28" dur="200" decel="50000" autoRev="1" fill="hold">
                                          <p:stCondLst>
                                            <p:cond delay="600"/>
                                          </p:stCondLst>
                                        </p:cTn>
                                        <p:tgtEl>
                                          <p:spTgt spid="5"/>
                                        </p:tgtEl>
                                        <p:attrNameLst>
                                          <p:attrName>xshear</p:attrName>
                                        </p:attrNameLst>
                                      </p:cBhvr>
                                    </p:anim>
                                    <p:animScale>
                                      <p:cBhvr>
                                        <p:cTn id="29" dur="200" decel="100000" autoRev="1" fill="hold">
                                          <p:stCondLst>
                                            <p:cond delay="600"/>
                                          </p:stCondLst>
                                        </p:cTn>
                                        <p:tgtEl>
                                          <p:spTgt spid="5"/>
                                        </p:tgtEl>
                                      </p:cBhvr>
                                      <p:from x="100000" y="100000"/>
                                      <p:to x="80000" y="100000"/>
                                    </p:animScale>
                                    <p:anim by="(#ppt_h/3+#ppt_w*0.1)" calcmode="lin" valueType="num">
                                      <p:cBhvr additive="sum">
                                        <p:cTn id="30"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1800" dirty="0" smtClean="0"/>
              <a:t/>
            </a:r>
            <a:br>
              <a:rPr lang="en-US" sz="1800" dirty="0" smtClean="0"/>
            </a:br>
            <a:r>
              <a:rPr lang="en-US" sz="2700" dirty="0" smtClean="0">
                <a:latin typeface="+mj-lt"/>
              </a:rPr>
              <a:t> </a:t>
            </a:r>
            <a:r>
              <a:rPr lang="en-US" sz="2700" b="1" dirty="0" smtClean="0">
                <a:latin typeface="+mj-lt"/>
              </a:rPr>
              <a:t>What is Small Basic?</a:t>
            </a:r>
            <a:br>
              <a:rPr lang="en-US" sz="2700" b="1" dirty="0" smtClean="0">
                <a:latin typeface="+mj-lt"/>
              </a:rPr>
            </a:br>
            <a:endParaRPr lang="en-US" sz="2700" dirty="0" smtClean="0">
              <a:latin typeface="+mj-lt"/>
            </a:endParaRPr>
          </a:p>
        </p:txBody>
      </p:sp>
      <p:grpSp>
        <p:nvGrpSpPr>
          <p:cNvPr id="15365" name="Group 8"/>
          <p:cNvGrpSpPr>
            <a:grpSpLocks/>
          </p:cNvGrpSpPr>
          <p:nvPr/>
        </p:nvGrpSpPr>
        <p:grpSpPr bwMode="auto">
          <a:xfrm>
            <a:off x="228600" y="1981200"/>
            <a:ext cx="2362200" cy="1104802"/>
            <a:chOff x="152400" y="1981200"/>
            <a:chExt cx="5978013" cy="1295400"/>
          </a:xfrm>
        </p:grpSpPr>
        <p:sp>
          <p:nvSpPr>
            <p:cNvPr id="20" name="Rounded Rectangle 19"/>
            <p:cNvSpPr/>
            <p:nvPr/>
          </p:nvSpPr>
          <p:spPr>
            <a:xfrm>
              <a:off x="152400" y="1981200"/>
              <a:ext cx="5791200" cy="12954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15367" name="TextBox 20"/>
            <p:cNvSpPr txBox="1">
              <a:spLocks noChangeArrowheads="1"/>
            </p:cNvSpPr>
            <p:nvPr/>
          </p:nvSpPr>
          <p:spPr bwMode="auto">
            <a:xfrm>
              <a:off x="526027" y="2056967"/>
              <a:ext cx="5604386" cy="863314"/>
            </a:xfrm>
            <a:prstGeom prst="rect">
              <a:avLst/>
            </a:prstGeom>
            <a:noFill/>
            <a:ln w="9525">
              <a:noFill/>
              <a:miter lim="800000"/>
              <a:headEnd/>
              <a:tailEnd/>
            </a:ln>
          </p:spPr>
          <p:txBody>
            <a:bodyPr wrap="square">
              <a:spAutoFit/>
            </a:bodyPr>
            <a:lstStyle/>
            <a:p>
              <a:r>
                <a:rPr lang="en-US" sz="2000" smtClean="0">
                  <a:latin typeface="+mn-lt"/>
                </a:rPr>
                <a:t>Small </a:t>
              </a:r>
              <a:r>
                <a:rPr lang="en-US" sz="2000" dirty="0" smtClean="0">
                  <a:latin typeface="+mn-lt"/>
                </a:rPr>
                <a:t>Basic </a:t>
              </a:r>
              <a:r>
                <a:rPr lang="en-US" sz="2000" smtClean="0">
                  <a:latin typeface="+mn-lt"/>
                </a:rPr>
                <a:t>is a programming language…</a:t>
              </a:r>
              <a:endParaRPr lang="en-US" sz="2000" dirty="0">
                <a:latin typeface="+mn-lt"/>
              </a:endParaRPr>
            </a:p>
          </p:txBody>
        </p:sp>
      </p:grpSp>
      <p:pic>
        <p:nvPicPr>
          <p:cNvPr id="10" name="Picture 9" descr="Microsoft Small Basic.PNG"/>
          <p:cNvPicPr>
            <a:picLocks noChangeAspect="1"/>
          </p:cNvPicPr>
          <p:nvPr/>
        </p:nvPicPr>
        <p:blipFill>
          <a:blip r:embed="rId3" cstate="print"/>
          <a:stretch>
            <a:fillRect/>
          </a:stretch>
        </p:blipFill>
        <p:spPr>
          <a:xfrm>
            <a:off x="2743200" y="1766662"/>
            <a:ext cx="6248400" cy="4481738"/>
          </a:xfrm>
          <a:prstGeom prst="rect">
            <a:avLst/>
          </a:prstGeom>
          <a:ln>
            <a:noFill/>
          </a:ln>
          <a:effectLst>
            <a:outerShdw blurRad="190500" algn="tl" rotWithShape="0">
              <a:srgbClr val="000000">
                <a:alpha val="70000"/>
              </a:srgbClr>
            </a:outerShdw>
          </a:effectLst>
        </p:spPr>
      </p:pic>
      <p:grpSp>
        <p:nvGrpSpPr>
          <p:cNvPr id="18" name="Group 17"/>
          <p:cNvGrpSpPr/>
          <p:nvPr/>
        </p:nvGrpSpPr>
        <p:grpSpPr>
          <a:xfrm>
            <a:off x="228600" y="685800"/>
            <a:ext cx="8686800" cy="914400"/>
            <a:chOff x="3657600" y="4191000"/>
            <a:chExt cx="8686800" cy="990600"/>
          </a:xfrm>
        </p:grpSpPr>
        <p:sp>
          <p:nvSpPr>
            <p:cNvPr id="15" name="Rounded Rectangle 14"/>
            <p:cNvSpPr/>
            <p:nvPr/>
          </p:nvSpPr>
          <p:spPr bwMode="auto">
            <a:xfrm>
              <a:off x="3657600" y="4191000"/>
              <a:ext cx="8686800" cy="990600"/>
            </a:xfrm>
            <a:prstGeom prst="roundRect">
              <a:avLst>
                <a:gd name="adj" fmla="val 39744"/>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7" name="TextBox 12"/>
            <p:cNvSpPr txBox="1">
              <a:spLocks noChangeArrowheads="1"/>
            </p:cNvSpPr>
            <p:nvPr/>
          </p:nvSpPr>
          <p:spPr bwMode="auto">
            <a:xfrm>
              <a:off x="3810000" y="4321314"/>
              <a:ext cx="8458200" cy="766877"/>
            </a:xfrm>
            <a:prstGeom prst="rect">
              <a:avLst/>
            </a:prstGeom>
            <a:noFill/>
            <a:ln w="9525">
              <a:noFill/>
              <a:miter lim="800000"/>
              <a:headEnd/>
              <a:tailEnd/>
            </a:ln>
          </p:spPr>
          <p:txBody>
            <a:bodyPr wrap="square">
              <a:spAutoFit/>
            </a:bodyPr>
            <a:lstStyle/>
            <a:p>
              <a:r>
                <a:rPr lang="en-US" sz="2000" dirty="0" smtClean="0">
                  <a:latin typeface="+mn-lt"/>
                </a:rPr>
                <a:t>A program is a set of instructions that a computer can understand. To write that set of instructions, </a:t>
              </a:r>
              <a:r>
                <a:rPr lang="en-US" sz="2000" smtClean="0">
                  <a:latin typeface="+mn-lt"/>
                </a:rPr>
                <a:t>you use </a:t>
              </a:r>
              <a:r>
                <a:rPr lang="en-US" sz="2000" dirty="0" smtClean="0">
                  <a:latin typeface="+mn-lt"/>
                </a:rPr>
                <a:t>a programming language.</a:t>
              </a:r>
              <a:endParaRPr lang="en-US" sz="2000" dirty="0">
                <a:latin typeface="+mn-lt"/>
              </a:endParaRPr>
            </a:p>
          </p:txBody>
        </p:sp>
      </p:grpSp>
      <p:sp>
        <p:nvSpPr>
          <p:cNvPr id="19" name="Rounded Rectangle 18"/>
          <p:cNvSpPr/>
          <p:nvPr/>
        </p:nvSpPr>
        <p:spPr>
          <a:xfrm>
            <a:off x="381000" y="3810000"/>
            <a:ext cx="1981200" cy="2286000"/>
          </a:xfrm>
          <a:prstGeom prst="roundRect">
            <a:avLst>
              <a:gd name="adj" fmla="val 24655"/>
            </a:avLst>
          </a:prstGeom>
          <a:ln/>
        </p:spPr>
        <p:style>
          <a:lnRef idx="1">
            <a:schemeClr val="accent4"/>
          </a:lnRef>
          <a:fillRef idx="2">
            <a:schemeClr val="accent4"/>
          </a:fillRef>
          <a:effectRef idx="1">
            <a:schemeClr val="accent4"/>
          </a:effectRef>
          <a:fontRef idx="minor">
            <a:schemeClr val="dk1"/>
          </a:fontRef>
        </p:style>
        <p:txBody>
          <a:bodyPr anchor="ctr"/>
          <a:lstStyle/>
          <a:p>
            <a:r>
              <a:rPr lang="en-US" sz="2000" smtClean="0"/>
              <a:t>…that makes </a:t>
            </a:r>
            <a:r>
              <a:rPr lang="en-US" sz="2000" dirty="0" smtClean="0"/>
              <a:t>computer programming extremely approachable, easy, and fun!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5365"/>
                                        </p:tgtEl>
                                        <p:attrNameLst>
                                          <p:attrName>style.visibility</p:attrName>
                                        </p:attrNameLst>
                                      </p:cBhvr>
                                      <p:to>
                                        <p:strVal val="visible"/>
                                      </p:to>
                                    </p:set>
                                    <p:animEffect transition="in" filter="fade">
                                      <p:cBhvr>
                                        <p:cTn id="20" dur="1000"/>
                                        <p:tgtEl>
                                          <p:spTgt spid="15365"/>
                                        </p:tgtEl>
                                      </p:cBhvr>
                                    </p:animEffect>
                                    <p:anim calcmode="lin" valueType="num">
                                      <p:cBhvr>
                                        <p:cTn id="21" dur="1000" fill="hold"/>
                                        <p:tgtEl>
                                          <p:spTgt spid="15365"/>
                                        </p:tgtEl>
                                        <p:attrNameLst>
                                          <p:attrName>ppt_x</p:attrName>
                                        </p:attrNameLst>
                                      </p:cBhvr>
                                      <p:tavLst>
                                        <p:tav tm="0">
                                          <p:val>
                                            <p:strVal val="#ppt_x"/>
                                          </p:val>
                                        </p:tav>
                                        <p:tav tm="100000">
                                          <p:val>
                                            <p:strVal val="#ppt_x"/>
                                          </p:val>
                                        </p:tav>
                                      </p:tavLst>
                                    </p:anim>
                                    <p:anim calcmode="lin" valueType="num">
                                      <p:cBhvr>
                                        <p:cTn id="22"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34" y="0"/>
            <a:ext cx="9113866" cy="4419600"/>
          </a:xfrm>
          <a:prstGeom prst="rect">
            <a:avLst/>
          </a:prstGeom>
          <a:noFill/>
          <a:ln>
            <a:noFill/>
          </a:ln>
          <a:effectLst>
            <a:glow rad="127000">
              <a:schemeClr val="bg1"/>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4648200"/>
            <a:ext cx="8229600" cy="1066800"/>
          </a:xfrm>
          <a:prstGeom prst="rect">
            <a:avLst/>
          </a:prstGeom>
        </p:spPr>
        <p:style>
          <a:lnRef idx="2">
            <a:schemeClr val="dk1"/>
          </a:lnRef>
          <a:fillRef idx="1">
            <a:schemeClr val="lt1"/>
          </a:fillRef>
          <a:effectRef idx="0">
            <a:schemeClr val="dk1"/>
          </a:effectRef>
          <a:fontRef idx="minor">
            <a:schemeClr val="dk1"/>
          </a:fontRef>
        </p:style>
        <p:txBody>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GB" sz="3200" b="0" i="0" u="none" strike="noStrike" kern="1200" cap="none" spc="0" normalizeH="0" baseline="0" noProof="0" dirty="0" smtClean="0">
                <a:ln>
                  <a:noFill/>
                </a:ln>
                <a:solidFill>
                  <a:schemeClr val="dk1"/>
                </a:solidFill>
                <a:effectLst/>
                <a:uLnTx/>
                <a:uFillTx/>
                <a:latin typeface="+mn-lt"/>
                <a:ea typeface="+mn-ea"/>
                <a:cs typeface="+mn-cs"/>
              </a:rPr>
              <a:t>EXT: Can you change the program to use a variable </a:t>
            </a:r>
            <a:r>
              <a:rPr lang="en-GB" sz="3200" dirty="0" smtClean="0"/>
              <a:t>for the check “Is Robin Here”</a:t>
            </a:r>
            <a:r>
              <a:rPr kumimoji="0" lang="en-GB" sz="3200" b="0" i="0" u="none" strike="noStrike" kern="1200" cap="none" spc="0" normalizeH="0" baseline="0" noProof="0" dirty="0" smtClean="0">
                <a:ln>
                  <a:noFill/>
                </a:ln>
                <a:solidFill>
                  <a:schemeClr val="dk1"/>
                </a:solidFill>
                <a:effectLst/>
                <a:uLnTx/>
                <a:uFillTx/>
                <a:latin typeface="+mn-lt"/>
                <a:ea typeface="+mn-ea"/>
                <a:cs typeface="+mn-cs"/>
              </a:rPr>
              <a:t>?</a:t>
            </a:r>
            <a:endParaRPr kumimoji="0" lang="en-GB"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du_colo3_7393_rgb.jpg"/>
          <p:cNvPicPr>
            <a:picLocks noChangeAspect="1"/>
          </p:cNvPicPr>
          <p:nvPr/>
        </p:nvPicPr>
        <p:blipFill>
          <a:blip r:embed="rId2" cstate="print"/>
          <a:stretch>
            <a:fillRect/>
          </a:stretch>
        </p:blipFill>
        <p:spPr>
          <a:xfrm>
            <a:off x="2895600" y="838200"/>
            <a:ext cx="3124200" cy="2658693"/>
          </a:xfrm>
          <a:prstGeom prst="roundRect">
            <a:avLst>
              <a:gd name="adj" fmla="val 3723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Let’s Summarize…</a:t>
            </a:r>
            <a:endParaRPr lang="en-US" sz="2400" b="1" dirty="0">
              <a:latin typeface="+mj-lt"/>
            </a:endParaRPr>
          </a:p>
        </p:txBody>
      </p:sp>
      <p:grpSp>
        <p:nvGrpSpPr>
          <p:cNvPr id="3" name="Group 10"/>
          <p:cNvGrpSpPr>
            <a:grpSpLocks/>
          </p:cNvGrpSpPr>
          <p:nvPr/>
        </p:nvGrpSpPr>
        <p:grpSpPr bwMode="auto">
          <a:xfrm>
            <a:off x="457200" y="3657600"/>
            <a:ext cx="5029200" cy="762000"/>
            <a:chOff x="457200" y="3505200"/>
            <a:chExt cx="5486400" cy="762000"/>
          </a:xfrm>
        </p:grpSpPr>
        <p:sp>
          <p:nvSpPr>
            <p:cNvPr id="9" name="Rounded Rectangle 8"/>
            <p:cNvSpPr/>
            <p:nvPr/>
          </p:nvSpPr>
          <p:spPr>
            <a:xfrm>
              <a:off x="457200" y="3505200"/>
              <a:ext cx="54864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533400" y="3657600"/>
              <a:ext cx="5334000" cy="430887"/>
            </a:xfrm>
            <a:prstGeom prst="rect">
              <a:avLst/>
            </a:prstGeom>
            <a:noFill/>
            <a:ln w="9525">
              <a:noFill/>
              <a:miter lim="800000"/>
              <a:headEnd/>
              <a:tailEnd/>
            </a:ln>
          </p:spPr>
          <p:txBody>
            <a:bodyPr>
              <a:spAutoFit/>
            </a:bodyPr>
            <a:lstStyle/>
            <a:p>
              <a:r>
                <a:rPr lang="en-US" sz="2200" b="1" dirty="0">
                  <a:latin typeface="Calibri" pitchFamily="34" charset="0"/>
                </a:rPr>
                <a:t>Congratulations! Now you know how to:</a:t>
              </a:r>
            </a:p>
          </p:txBody>
        </p:sp>
      </p:grpSp>
      <p:sp>
        <p:nvSpPr>
          <p:cNvPr id="10" name="Rounded Rectangle 9"/>
          <p:cNvSpPr/>
          <p:nvPr/>
        </p:nvSpPr>
        <p:spPr>
          <a:xfrm>
            <a:off x="457200" y="4267200"/>
            <a:ext cx="8458200" cy="1600200"/>
          </a:xfrm>
          <a:prstGeom prst="roundRect">
            <a:avLst>
              <a:gd name="adj" fmla="val 22799"/>
            </a:avLst>
          </a:prstGeom>
          <a:ln/>
        </p:spPr>
        <p:style>
          <a:lnRef idx="1">
            <a:schemeClr val="accent4"/>
          </a:lnRef>
          <a:fillRef idx="2">
            <a:schemeClr val="accent4"/>
          </a:fillRef>
          <a:effectRef idx="1">
            <a:schemeClr val="accent4"/>
          </a:effectRef>
          <a:fontRef idx="minor">
            <a:schemeClr val="dk1"/>
          </a:fontRef>
        </p:style>
        <p:txBody>
          <a:bodyPr anchor="ctr"/>
          <a:lstStyle/>
          <a:p>
            <a:pPr marL="400050" lvl="1" indent="-342900" fontAlgn="auto">
              <a:spcBef>
                <a:spcPts val="1800"/>
              </a:spcBef>
              <a:spcAft>
                <a:spcPts val="600"/>
              </a:spcAft>
              <a:buBlip>
                <a:blip r:embed="rId3"/>
              </a:buBlip>
              <a:defRPr/>
            </a:pPr>
            <a:r>
              <a:rPr lang="en-US" sz="2000" smtClean="0"/>
              <a:t>Create </a:t>
            </a:r>
            <a:r>
              <a:rPr lang="en-US" sz="2000" dirty="0" smtClean="0"/>
              <a:t>and </a:t>
            </a:r>
            <a:r>
              <a:rPr lang="en-US" sz="2000" smtClean="0"/>
              <a:t>name variables, </a:t>
            </a:r>
            <a:r>
              <a:rPr lang="en-US" sz="2000" dirty="0" smtClean="0"/>
              <a:t>and </a:t>
            </a:r>
            <a:r>
              <a:rPr lang="en-US" sz="2000" smtClean="0"/>
              <a:t>write statements that contain variables.</a:t>
            </a:r>
            <a:endParaRPr lang="en-US" sz="2000" dirty="0"/>
          </a:p>
          <a:p>
            <a:pPr marL="400050" lvl="1" indent="-342900" fontAlgn="auto">
              <a:spcBef>
                <a:spcPts val="600"/>
              </a:spcBef>
              <a:spcAft>
                <a:spcPts val="600"/>
              </a:spcAft>
              <a:buBlip>
                <a:blip r:embed="rId3"/>
              </a:buBlip>
              <a:defRPr/>
            </a:pPr>
            <a:r>
              <a:rPr lang="en-US" sz="2000" smtClean="0"/>
              <a:t>Use variables </a:t>
            </a:r>
            <a:r>
              <a:rPr lang="en-US" sz="2000" dirty="0" smtClean="0"/>
              <a:t>to </a:t>
            </a:r>
            <a:r>
              <a:rPr lang="en-US" sz="2000" smtClean="0"/>
              <a:t>store text or numbers.</a:t>
            </a:r>
            <a:endParaRPr lang="en-US" sz="2000" dirty="0"/>
          </a:p>
          <a:p>
            <a:pPr marL="400050" lvl="1" indent="-342900" fontAlgn="auto">
              <a:spcBef>
                <a:spcPts val="600"/>
              </a:spcBef>
              <a:spcAft>
                <a:spcPts val="600"/>
              </a:spcAft>
              <a:buBlip>
                <a:blip r:embed="rId3"/>
              </a:buBlip>
              <a:defRPr/>
            </a:pPr>
            <a:r>
              <a:rPr lang="en-US" sz="2000" dirty="0" smtClean="0"/>
              <a:t>Use arrays to store </a:t>
            </a:r>
            <a:r>
              <a:rPr lang="en-US" sz="2000" smtClean="0"/>
              <a:t>multiple values of the same type.</a:t>
            </a:r>
            <a:endParaRPr 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8" presetClass="entr" presetSubtype="0" accel="10000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ppt_w*2.5"/>
                                          </p:val>
                                        </p:tav>
                                        <p:tav tm="100000">
                                          <p:val>
                                            <p:strVal val="#ppt_w"/>
                                          </p:val>
                                        </p:tav>
                                      </p:tavLst>
                                    </p:anim>
                                    <p:anim calcmode="lin" valueType="num">
                                      <p:cBhvr>
                                        <p:cTn id="21" dur="500" fill="hold"/>
                                        <p:tgtEl>
                                          <p:spTgt spid="3"/>
                                        </p:tgtEl>
                                        <p:attrNameLst>
                                          <p:attrName>ppt_h</p:attrName>
                                        </p:attrNameLst>
                                      </p:cBhvr>
                                      <p:tavLst>
                                        <p:tav tm="0">
                                          <p:val>
                                            <p:strVal val="#ppt_h*0.01"/>
                                          </p:val>
                                        </p:tav>
                                        <p:tav tm="100000">
                                          <p:val>
                                            <p:strVal val="#ppt_h"/>
                                          </p:val>
                                        </p:tav>
                                      </p:tavLst>
                                    </p:anim>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h+1"/>
                                          </p:val>
                                        </p:tav>
                                        <p:tav tm="100000">
                                          <p:val>
                                            <p:strVal val="#ppt_y"/>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900" decel="100000" fill="hold"/>
                                        <p:tgtEl>
                                          <p:spTgt spid="10"/>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smtClean="0">
                <a:latin typeface="+mj-lt"/>
              </a:rPr>
              <a:t>Show What You Know</a:t>
            </a:r>
            <a:endParaRPr lang="en-US" sz="2400" b="1" dirty="0">
              <a:latin typeface="+mj-lt"/>
            </a:endParaRPr>
          </a:p>
        </p:txBody>
      </p:sp>
      <p:grpSp>
        <p:nvGrpSpPr>
          <p:cNvPr id="3" name="Group 11"/>
          <p:cNvGrpSpPr/>
          <p:nvPr/>
        </p:nvGrpSpPr>
        <p:grpSpPr>
          <a:xfrm>
            <a:off x="304800" y="640032"/>
            <a:ext cx="7239000" cy="926009"/>
            <a:chOff x="228600" y="761999"/>
            <a:chExt cx="6400800" cy="926009"/>
          </a:xfrm>
        </p:grpSpPr>
        <p:sp>
          <p:nvSpPr>
            <p:cNvPr id="9" name="Rounded Rectangle 8"/>
            <p:cNvSpPr/>
            <p:nvPr/>
          </p:nvSpPr>
          <p:spPr bwMode="auto">
            <a:xfrm>
              <a:off x="228600" y="761999"/>
              <a:ext cx="6400800" cy="926009"/>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25607" name="TextBox 9"/>
            <p:cNvSpPr txBox="1">
              <a:spLocks noChangeArrowheads="1"/>
            </p:cNvSpPr>
            <p:nvPr/>
          </p:nvSpPr>
          <p:spPr bwMode="auto">
            <a:xfrm>
              <a:off x="317500" y="870941"/>
              <a:ext cx="6223000" cy="769441"/>
            </a:xfrm>
            <a:prstGeom prst="rect">
              <a:avLst/>
            </a:prstGeom>
            <a:noFill/>
            <a:ln w="9525">
              <a:noFill/>
              <a:miter lim="800000"/>
              <a:headEnd/>
              <a:tailEnd/>
            </a:ln>
          </p:spPr>
          <p:txBody>
            <a:bodyPr wrap="square">
              <a:spAutoFit/>
            </a:bodyPr>
            <a:lstStyle/>
            <a:p>
              <a:r>
                <a:rPr lang="en-US" sz="2200" b="1" dirty="0" smtClean="0">
                  <a:latin typeface="Calibri" pitchFamily="34" charset="0"/>
                </a:rPr>
                <a:t>Write a </a:t>
              </a:r>
              <a:r>
                <a:rPr lang="en-US" sz="2200" b="1" smtClean="0">
                  <a:latin typeface="Calibri" pitchFamily="34" charset="0"/>
                </a:rPr>
                <a:t>program that calculates </a:t>
              </a:r>
              <a:r>
                <a:rPr lang="en-US" sz="2200" b="1" dirty="0" smtClean="0">
                  <a:latin typeface="Calibri" pitchFamily="34" charset="0"/>
                </a:rPr>
                <a:t>the area and circumference of </a:t>
              </a:r>
              <a:r>
                <a:rPr lang="en-US" sz="2200" b="1" smtClean="0">
                  <a:latin typeface="Calibri" pitchFamily="34" charset="0"/>
                </a:rPr>
                <a:t>a circle based on its diameter:</a:t>
              </a:r>
              <a:endParaRPr lang="en-US" sz="2200" b="1" dirty="0" smtClean="0">
                <a:latin typeface="Calibri" pitchFamily="34" charset="0"/>
              </a:endParaRPr>
            </a:p>
          </p:txBody>
        </p:sp>
      </p:grpSp>
      <p:grpSp>
        <p:nvGrpSpPr>
          <p:cNvPr id="4" name="Group 10"/>
          <p:cNvGrpSpPr/>
          <p:nvPr/>
        </p:nvGrpSpPr>
        <p:grpSpPr>
          <a:xfrm>
            <a:off x="304800" y="1600200"/>
            <a:ext cx="5029200" cy="4851712"/>
            <a:chOff x="228600" y="1676400"/>
            <a:chExt cx="4833257" cy="4932574"/>
          </a:xfrm>
        </p:grpSpPr>
        <p:sp>
          <p:nvSpPr>
            <p:cNvPr id="8" name="Rounded Rectangle 7"/>
            <p:cNvSpPr/>
            <p:nvPr/>
          </p:nvSpPr>
          <p:spPr>
            <a:xfrm>
              <a:off x="228600" y="1676400"/>
              <a:ext cx="4833257" cy="4880610"/>
            </a:xfrm>
            <a:prstGeom prst="roundRect">
              <a:avLst>
                <a:gd name="adj" fmla="val 10525"/>
              </a:avLst>
            </a:prstGeom>
            <a:ln/>
          </p:spPr>
          <p:style>
            <a:lnRef idx="1">
              <a:schemeClr val="accent4"/>
            </a:lnRef>
            <a:fillRef idx="2">
              <a:schemeClr val="accent4"/>
            </a:fillRef>
            <a:effectRef idx="1">
              <a:schemeClr val="accent4"/>
            </a:effectRef>
            <a:fontRef idx="minor">
              <a:schemeClr val="dk1"/>
            </a:fontRef>
          </p:style>
          <p:txBody>
            <a:bodyPr anchor="ctr"/>
            <a:lstStyle/>
            <a:p>
              <a:pPr fontAlgn="auto">
                <a:spcBef>
                  <a:spcPts val="0"/>
                </a:spcBef>
                <a:spcAft>
                  <a:spcPts val="0"/>
                </a:spcAft>
                <a:defRPr/>
              </a:pPr>
              <a:r>
                <a:rPr lang="en-US" sz="2000" b="1" dirty="0">
                  <a:solidFill>
                    <a:srgbClr val="C00000"/>
                  </a:solidFill>
                </a:rPr>
                <a:t>	</a:t>
              </a:r>
            </a:p>
          </p:txBody>
        </p:sp>
        <p:sp>
          <p:nvSpPr>
            <p:cNvPr id="10" name="TextBox 15"/>
            <p:cNvSpPr txBox="1">
              <a:spLocks noChangeArrowheads="1"/>
            </p:cNvSpPr>
            <p:nvPr/>
          </p:nvSpPr>
          <p:spPr bwMode="auto">
            <a:xfrm flipH="1">
              <a:off x="293914" y="1821510"/>
              <a:ext cx="4637313" cy="4787464"/>
            </a:xfrm>
            <a:prstGeom prst="rect">
              <a:avLst/>
            </a:prstGeom>
            <a:noFill/>
            <a:ln w="9525">
              <a:noFill/>
              <a:miter lim="800000"/>
              <a:headEnd/>
              <a:tailEnd/>
            </a:ln>
          </p:spPr>
          <p:txBody>
            <a:bodyPr wrap="square">
              <a:spAutoFit/>
            </a:bodyPr>
            <a:lstStyle/>
            <a:p>
              <a:pPr marL="284163" lvl="0" indent="-284163">
                <a:spcBef>
                  <a:spcPts val="600"/>
                </a:spcBef>
                <a:spcAft>
                  <a:spcPts val="600"/>
                </a:spcAft>
                <a:buFont typeface="Wingdings" pitchFamily="2" charset="2"/>
                <a:buChar char="v"/>
              </a:pPr>
              <a:r>
                <a:rPr lang="en-US" sz="2000" smtClean="0">
                  <a:latin typeface="+mn-lt"/>
                </a:rPr>
                <a:t>Ask the user to specify </a:t>
              </a:r>
              <a:r>
                <a:rPr lang="en-US" sz="2000" dirty="0" smtClean="0">
                  <a:latin typeface="+mn-lt"/>
                </a:rPr>
                <a:t>the diameter </a:t>
              </a:r>
              <a:r>
                <a:rPr lang="en-US" sz="2000" smtClean="0">
                  <a:latin typeface="+mn-lt"/>
                </a:rPr>
                <a:t>of a circle.</a:t>
              </a:r>
            </a:p>
            <a:p>
              <a:pPr marL="284163" lvl="0" indent="-284163">
                <a:spcBef>
                  <a:spcPts val="600"/>
                </a:spcBef>
                <a:spcAft>
                  <a:spcPts val="600"/>
                </a:spcAft>
                <a:buFont typeface="Wingdings" pitchFamily="2" charset="2"/>
                <a:buChar char="v"/>
              </a:pPr>
              <a:r>
                <a:rPr lang="en-US" sz="2000" smtClean="0">
                  <a:latin typeface="+mn-lt"/>
                </a:rPr>
                <a:t>Create a variable that is called </a:t>
              </a:r>
              <a:r>
                <a:rPr lang="en-US" sz="2000" b="1" smtClean="0">
                  <a:latin typeface="+mn-lt"/>
                </a:rPr>
                <a:t>diameter</a:t>
              </a:r>
              <a:r>
                <a:rPr lang="en-US" sz="2000" smtClean="0">
                  <a:latin typeface="+mn-lt"/>
                </a:rPr>
                <a:t>, and store the value from the user in it.</a:t>
              </a:r>
              <a:endParaRPr lang="en-US" sz="2000" dirty="0" smtClean="0">
                <a:latin typeface="+mn-lt"/>
              </a:endParaRPr>
            </a:p>
            <a:p>
              <a:pPr marL="284163" lvl="0" indent="-284163">
                <a:spcBef>
                  <a:spcPts val="600"/>
                </a:spcBef>
                <a:spcAft>
                  <a:spcPts val="600"/>
                </a:spcAft>
                <a:buFont typeface="Wingdings" pitchFamily="2" charset="2"/>
                <a:buChar char="v"/>
              </a:pPr>
              <a:r>
                <a:rPr lang="en-US" sz="2000" smtClean="0">
                  <a:latin typeface="+mn-lt"/>
                </a:rPr>
                <a:t>Create a variable that is called </a:t>
              </a:r>
              <a:r>
                <a:rPr lang="en-US" sz="2000" b="1" smtClean="0">
                  <a:latin typeface="+mn-lt"/>
                </a:rPr>
                <a:t>radius</a:t>
              </a:r>
              <a:r>
                <a:rPr lang="en-US" sz="2000" smtClean="0">
                  <a:latin typeface="+mn-lt"/>
                </a:rPr>
                <a:t>, calculate the circle’s radius, and store the result in that variable.</a:t>
              </a:r>
              <a:endParaRPr lang="en-US" sz="2000" dirty="0" smtClean="0">
                <a:latin typeface="+mn-lt"/>
              </a:endParaRPr>
            </a:p>
            <a:p>
              <a:pPr marL="284163" lvl="0" indent="-284163">
                <a:spcBef>
                  <a:spcPts val="600"/>
                </a:spcBef>
                <a:spcAft>
                  <a:spcPts val="600"/>
                </a:spcAft>
                <a:buFont typeface="Wingdings" pitchFamily="2" charset="2"/>
                <a:buChar char="v"/>
              </a:pPr>
              <a:r>
                <a:rPr lang="en-US" sz="2000">
                  <a:latin typeface="+mn-lt"/>
                </a:rPr>
                <a:t>Create variables that are called </a:t>
              </a:r>
              <a:r>
                <a:rPr lang="en-US" sz="2000" b="1">
                  <a:latin typeface="+mn-lt"/>
                </a:rPr>
                <a:t>area</a:t>
              </a:r>
              <a:r>
                <a:rPr lang="en-US" sz="2000">
                  <a:latin typeface="+mn-lt"/>
                </a:rPr>
                <a:t> and </a:t>
              </a:r>
              <a:r>
                <a:rPr lang="en-US" sz="2000" b="1" smtClean="0">
                  <a:latin typeface="+mn-lt"/>
                </a:rPr>
                <a:t>circumference</a:t>
              </a:r>
              <a:r>
                <a:rPr lang="en-US" sz="2000" smtClean="0">
                  <a:latin typeface="+mn-lt"/>
                </a:rPr>
                <a:t>, calculate </a:t>
              </a:r>
              <a:r>
                <a:rPr lang="en-US" sz="2000" dirty="0" smtClean="0">
                  <a:latin typeface="+mn-lt"/>
                </a:rPr>
                <a:t>the area and circumference of </a:t>
              </a:r>
              <a:r>
                <a:rPr lang="en-US" sz="2000" smtClean="0">
                  <a:latin typeface="+mn-lt"/>
                </a:rPr>
                <a:t>the circle, and store the values in those variables.</a:t>
              </a:r>
              <a:endParaRPr lang="en-US" sz="2000" dirty="0" smtClean="0">
                <a:latin typeface="+mn-lt"/>
              </a:endParaRPr>
            </a:p>
            <a:p>
              <a:pPr marL="284163" lvl="0" indent="-284163">
                <a:spcBef>
                  <a:spcPts val="600"/>
                </a:spcBef>
                <a:spcAft>
                  <a:spcPts val="600"/>
                </a:spcAft>
                <a:buFont typeface="Wingdings" pitchFamily="2" charset="2"/>
                <a:buChar char="v"/>
              </a:pPr>
              <a:r>
                <a:rPr lang="en-US" sz="2000" dirty="0" smtClean="0">
                  <a:latin typeface="+mn-lt"/>
                </a:rPr>
                <a:t>Display the area and </a:t>
              </a:r>
              <a:r>
                <a:rPr lang="en-US" sz="2000" smtClean="0">
                  <a:latin typeface="+mn-lt"/>
                </a:rPr>
                <a:t>circumference of the circle.</a:t>
              </a:r>
              <a:endParaRPr lang="en-US" sz="2000" dirty="0" smtClean="0">
                <a:latin typeface="+mn-lt"/>
              </a:endParaRPr>
            </a:p>
          </p:txBody>
        </p:sp>
      </p:grpSp>
      <p:pic>
        <p:nvPicPr>
          <p:cNvPr id="13" name="Picture 12" descr="OFC09_Mary+Friends_001.jpg"/>
          <p:cNvPicPr>
            <a:picLocks noChangeAspect="1"/>
          </p:cNvPicPr>
          <p:nvPr/>
        </p:nvPicPr>
        <p:blipFill>
          <a:blip r:embed="rId3" cstate="print"/>
          <a:stretch>
            <a:fillRect/>
          </a:stretch>
        </p:blipFill>
        <p:spPr>
          <a:xfrm>
            <a:off x="5715000" y="2286000"/>
            <a:ext cx="3048000" cy="2209800"/>
          </a:xfrm>
          <a:prstGeom prst="roundRect">
            <a:avLst>
              <a:gd name="adj" fmla="val 4167"/>
            </a:avLst>
          </a:prstGeom>
          <a:solidFill>
            <a:srgbClr val="FFFFFF"/>
          </a:solidFill>
          <a:ln w="38100" cap="sq">
            <a:solidFill>
              <a:srgbClr val="FFBD5D"/>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a:hlinkClick r:id="rId2"/>
              </a:rPr>
              <a:t>https://codecombat.com</a:t>
            </a:r>
            <a:r>
              <a:rPr lang="en-GB" smtClean="0">
                <a:hlinkClick r:id="rId2"/>
              </a:rPr>
              <a:t>/</a:t>
            </a:r>
            <a:r>
              <a:rPr lang="en-GB" smtClean="0"/>
              <a:t> </a:t>
            </a:r>
            <a:endParaRPr lang="en-GB"/>
          </a:p>
        </p:txBody>
      </p:sp>
    </p:spTree>
    <p:extLst>
      <p:ext uri="{BB962C8B-B14F-4D97-AF65-F5344CB8AC3E}">
        <p14:creationId xmlns:p14="http://schemas.microsoft.com/office/powerpoint/2010/main" val="407155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Small Basic </a:t>
            </a:r>
            <a:r>
              <a:rPr lang="en-US" sz="2400" b="1" dirty="0" smtClean="0">
                <a:latin typeface="+mj-lt"/>
                <a:sym typeface="Symbol"/>
              </a:rPr>
              <a:t> A Programming Language for Beginners</a:t>
            </a:r>
            <a:endParaRPr lang="en-US" sz="2400" b="1" dirty="0">
              <a:latin typeface="+mj-lt"/>
            </a:endParaRPr>
          </a:p>
        </p:txBody>
      </p:sp>
      <p:grpSp>
        <p:nvGrpSpPr>
          <p:cNvPr id="21" name="Group 20"/>
          <p:cNvGrpSpPr/>
          <p:nvPr/>
        </p:nvGrpSpPr>
        <p:grpSpPr>
          <a:xfrm>
            <a:off x="228600" y="762000"/>
            <a:ext cx="8699863" cy="1472847"/>
            <a:chOff x="228600" y="762000"/>
            <a:chExt cx="8699863" cy="1219200"/>
          </a:xfrm>
        </p:grpSpPr>
        <p:sp>
          <p:nvSpPr>
            <p:cNvPr id="4" name="Rounded Rectangle 3"/>
            <p:cNvSpPr/>
            <p:nvPr/>
          </p:nvSpPr>
          <p:spPr bwMode="auto">
            <a:xfrm>
              <a:off x="228600" y="762000"/>
              <a:ext cx="8686800" cy="1219200"/>
            </a:xfrm>
            <a:prstGeom prst="roundRect">
              <a:avLst>
                <a:gd name="adj" fmla="val 29167"/>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9467" name="TextBox 4"/>
            <p:cNvSpPr txBox="1">
              <a:spLocks noChangeArrowheads="1"/>
            </p:cNvSpPr>
            <p:nvPr/>
          </p:nvSpPr>
          <p:spPr bwMode="auto">
            <a:xfrm>
              <a:off x="321038" y="823838"/>
              <a:ext cx="8607425" cy="1095523"/>
            </a:xfrm>
            <a:prstGeom prst="rect">
              <a:avLst/>
            </a:prstGeom>
            <a:noFill/>
            <a:ln w="9525">
              <a:noFill/>
              <a:miter lim="800000"/>
              <a:headEnd/>
              <a:tailEnd/>
            </a:ln>
          </p:spPr>
          <p:txBody>
            <a:bodyPr wrap="square">
              <a:spAutoFit/>
            </a:bodyPr>
            <a:lstStyle/>
            <a:p>
              <a:r>
                <a:rPr lang="en-US" sz="2000" dirty="0" smtClean="0">
                  <a:latin typeface="+mn-lt"/>
                </a:rPr>
                <a:t>In the beginning</a:t>
              </a:r>
              <a:r>
                <a:rPr lang="en-US" sz="2000" smtClean="0">
                  <a:latin typeface="+mn-lt"/>
                </a:rPr>
                <a:t>, only </a:t>
              </a:r>
              <a:r>
                <a:rPr lang="en-US" sz="2000" dirty="0" smtClean="0">
                  <a:latin typeface="+mn-lt"/>
                </a:rPr>
                <a:t>a few programming languages existed, and they were easy to learn. However</a:t>
              </a:r>
              <a:r>
                <a:rPr lang="en-US" sz="2000" smtClean="0">
                  <a:latin typeface="+mn-lt"/>
                </a:rPr>
                <a:t>, these languages became </a:t>
              </a:r>
              <a:r>
                <a:rPr lang="en-US" sz="2000" dirty="0" smtClean="0">
                  <a:latin typeface="+mn-lt"/>
                </a:rPr>
                <a:t>more and </a:t>
              </a:r>
              <a:r>
                <a:rPr lang="en-US" sz="2000" smtClean="0">
                  <a:latin typeface="+mn-lt"/>
                </a:rPr>
                <a:t>more complex, such as the Microsoft Visual C#® development tool, the Microsoft</a:t>
              </a:r>
            </a:p>
            <a:p>
              <a:r>
                <a:rPr lang="en-US" sz="2000" smtClean="0">
                  <a:latin typeface="+mn-lt"/>
                </a:rPr>
                <a:t>Visual Basic® development environment, </a:t>
              </a:r>
              <a:r>
                <a:rPr lang="en-US" sz="2000" dirty="0" smtClean="0">
                  <a:latin typeface="+mn-lt"/>
                </a:rPr>
                <a:t>and Java.</a:t>
              </a:r>
              <a:endParaRPr lang="en-US" sz="2000" dirty="0">
                <a:latin typeface="+mn-lt"/>
              </a:endParaRPr>
            </a:p>
          </p:txBody>
        </p:sp>
      </p:grpSp>
      <p:pic>
        <p:nvPicPr>
          <p:cNvPr id="24" name="Picture 23" descr="OFC09_Mary+Friends_001.jpg"/>
          <p:cNvPicPr>
            <a:picLocks noChangeAspect="1"/>
          </p:cNvPicPr>
          <p:nvPr/>
        </p:nvPicPr>
        <p:blipFill>
          <a:blip r:embed="rId3" cstate="print"/>
          <a:stretch>
            <a:fillRect/>
          </a:stretch>
        </p:blipFill>
        <p:spPr>
          <a:xfrm>
            <a:off x="647586" y="3581400"/>
            <a:ext cx="3403828" cy="2266950"/>
          </a:xfrm>
          <a:prstGeom prst="rect">
            <a:avLst/>
          </a:prstGeom>
          <a:ln>
            <a:noFill/>
          </a:ln>
          <a:effectLst>
            <a:softEdge rad="112500"/>
          </a:effectLst>
        </p:spPr>
      </p:pic>
      <p:pic>
        <p:nvPicPr>
          <p:cNvPr id="1028" name="Picture 4" descr="C:\Program Files\Microsoft Office 2007\MEDIA\CAGCAT10\j0234657.wmf"/>
          <p:cNvPicPr>
            <a:picLocks noChangeAspect="1" noChangeArrowheads="1"/>
          </p:cNvPicPr>
          <p:nvPr/>
        </p:nvPicPr>
        <p:blipFill>
          <a:blip r:embed="rId4" cstate="print"/>
          <a:srcRect/>
          <a:stretch>
            <a:fillRect/>
          </a:stretch>
        </p:blipFill>
        <p:spPr bwMode="auto">
          <a:xfrm>
            <a:off x="5812971" y="2590800"/>
            <a:ext cx="1713586" cy="1667866"/>
          </a:xfrm>
          <a:prstGeom prst="rect">
            <a:avLst/>
          </a:prstGeom>
          <a:ln w="88900" cap="sq" cmpd="thickThin">
            <a:solidFill>
              <a:srgbClr val="000000"/>
            </a:solidFill>
            <a:prstDash val="solid"/>
            <a:miter lim="800000"/>
          </a:ln>
          <a:effectLst>
            <a:innerShdw blurRad="76200">
              <a:srgbClr val="000000"/>
            </a:innerShdw>
          </a:effectLst>
        </p:spPr>
      </p:pic>
      <p:sp>
        <p:nvSpPr>
          <p:cNvPr id="12" name="Rounded Rectangle 11"/>
          <p:cNvSpPr/>
          <p:nvPr/>
        </p:nvSpPr>
        <p:spPr>
          <a:xfrm>
            <a:off x="228600" y="2362200"/>
            <a:ext cx="4495800" cy="990600"/>
          </a:xfrm>
          <a:prstGeom prst="roundRect">
            <a:avLst>
              <a:gd name="adj" fmla="val 27174"/>
            </a:avLst>
          </a:prstGeom>
          <a:ln/>
        </p:spPr>
        <p:style>
          <a:lnRef idx="1">
            <a:schemeClr val="accent4"/>
          </a:lnRef>
          <a:fillRef idx="2">
            <a:schemeClr val="accent4"/>
          </a:fillRef>
          <a:effectRef idx="1">
            <a:schemeClr val="accent4"/>
          </a:effectRef>
          <a:fontRef idx="minor">
            <a:schemeClr val="dk1"/>
          </a:fontRef>
        </p:style>
        <p:txBody>
          <a:bodyPr anchor="ctr"/>
          <a:lstStyle/>
          <a:p>
            <a:r>
              <a:rPr lang="en-US" sz="2000" smtClean="0"/>
              <a:t>This complexity discouraged </a:t>
            </a:r>
            <a:r>
              <a:rPr lang="en-US" sz="2000" dirty="0" smtClean="0"/>
              <a:t>people who wanted to </a:t>
            </a:r>
            <a:r>
              <a:rPr lang="en-US" sz="2000" smtClean="0"/>
              <a:t>learn how to program computers.</a:t>
            </a:r>
            <a:endParaRPr lang="en-US" sz="2000" dirty="0"/>
          </a:p>
        </p:txBody>
      </p:sp>
      <p:grpSp>
        <p:nvGrpSpPr>
          <p:cNvPr id="26" name="Group 25"/>
          <p:cNvGrpSpPr/>
          <p:nvPr/>
        </p:nvGrpSpPr>
        <p:grpSpPr>
          <a:xfrm>
            <a:off x="4419600" y="4572000"/>
            <a:ext cx="4343400" cy="1524000"/>
            <a:chOff x="4419600" y="4572000"/>
            <a:chExt cx="4343400" cy="1524000"/>
          </a:xfrm>
        </p:grpSpPr>
        <p:sp>
          <p:nvSpPr>
            <p:cNvPr id="20" name="Rounded Rectangle 19"/>
            <p:cNvSpPr/>
            <p:nvPr/>
          </p:nvSpPr>
          <p:spPr bwMode="auto">
            <a:xfrm>
              <a:off x="4419600" y="4572000"/>
              <a:ext cx="4343400" cy="15240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17" name="Rectangle 16"/>
            <p:cNvSpPr/>
            <p:nvPr/>
          </p:nvSpPr>
          <p:spPr>
            <a:xfrm>
              <a:off x="4572000" y="4696361"/>
              <a:ext cx="4038600" cy="1323439"/>
            </a:xfrm>
            <a:prstGeom prst="rect">
              <a:avLst/>
            </a:prstGeom>
          </p:spPr>
          <p:txBody>
            <a:bodyPr wrap="square">
              <a:spAutoFit/>
            </a:bodyPr>
            <a:lstStyle/>
            <a:p>
              <a:r>
                <a:rPr lang="en-US" sz="2000" dirty="0" smtClean="0">
                  <a:latin typeface="+mn-lt"/>
                </a:rPr>
                <a:t>Small Basic removes this complexity barrier and serves as </a:t>
              </a:r>
              <a:r>
                <a:rPr lang="en-US" sz="2000" smtClean="0">
                  <a:latin typeface="+mn-lt"/>
                </a:rPr>
                <a:t>a stepping stone </a:t>
              </a:r>
              <a:r>
                <a:rPr lang="en-US" sz="2000" dirty="0" smtClean="0">
                  <a:latin typeface="+mn-lt"/>
                </a:rPr>
                <a:t>for all beginners to the world of programming!</a:t>
              </a:r>
              <a:endParaRPr lang="en-US" sz="2000" b="1" dirty="0">
                <a:solidFill>
                  <a:srgbClr val="C00000"/>
                </a:solidFill>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heel(4)">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2000"/>
                                        <p:tgtEl>
                                          <p:spTgt spid="102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Small Basic Environment.PNG"/>
          <p:cNvPicPr>
            <a:picLocks noChangeAspect="1"/>
          </p:cNvPicPr>
          <p:nvPr/>
        </p:nvPicPr>
        <p:blipFill>
          <a:blip r:embed="rId3" cstate="print"/>
          <a:stretch>
            <a:fillRect/>
          </a:stretch>
        </p:blipFill>
        <p:spPr>
          <a:xfrm>
            <a:off x="3505200" y="1524000"/>
            <a:ext cx="5419678" cy="3851478"/>
          </a:xfrm>
          <a:prstGeom prst="rect">
            <a:avLst/>
          </a:prstGeom>
        </p:spPr>
      </p:pic>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The Small Basic Environment</a:t>
            </a:r>
            <a:endParaRPr lang="en-US" sz="2400" b="1" dirty="0">
              <a:latin typeface="+mj-lt"/>
            </a:endParaRPr>
          </a:p>
        </p:txBody>
      </p:sp>
      <p:grpSp>
        <p:nvGrpSpPr>
          <p:cNvPr id="21" name="Group 20"/>
          <p:cNvGrpSpPr/>
          <p:nvPr/>
        </p:nvGrpSpPr>
        <p:grpSpPr>
          <a:xfrm>
            <a:off x="228600" y="685800"/>
            <a:ext cx="8686800" cy="707886"/>
            <a:chOff x="228600" y="685800"/>
            <a:chExt cx="8686800" cy="707886"/>
          </a:xfrm>
        </p:grpSpPr>
        <p:sp>
          <p:nvSpPr>
            <p:cNvPr id="4" name="Rounded Rectangle 3"/>
            <p:cNvSpPr/>
            <p:nvPr/>
          </p:nvSpPr>
          <p:spPr bwMode="auto">
            <a:xfrm>
              <a:off x="228600" y="685800"/>
              <a:ext cx="8686800" cy="685800"/>
            </a:xfrm>
            <a:prstGeom prst="roundRect">
              <a:avLst>
                <a:gd name="adj" fmla="val 33334"/>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9467" name="TextBox 4"/>
            <p:cNvSpPr txBox="1">
              <a:spLocks noChangeArrowheads="1"/>
            </p:cNvSpPr>
            <p:nvPr/>
          </p:nvSpPr>
          <p:spPr bwMode="auto">
            <a:xfrm>
              <a:off x="307975" y="685800"/>
              <a:ext cx="8607425" cy="707886"/>
            </a:xfrm>
            <a:prstGeom prst="rect">
              <a:avLst/>
            </a:prstGeom>
            <a:noFill/>
            <a:ln w="9525">
              <a:noFill/>
              <a:miter lim="800000"/>
              <a:headEnd/>
              <a:tailEnd/>
            </a:ln>
          </p:spPr>
          <p:txBody>
            <a:bodyPr wrap="square">
              <a:spAutoFit/>
            </a:bodyPr>
            <a:lstStyle/>
            <a:p>
              <a:r>
                <a:rPr lang="en-US" sz="2000" dirty="0" smtClean="0">
                  <a:latin typeface="+mn-lt"/>
                </a:rPr>
                <a:t>Small Basic provides you with an extremely simple yet powerful development environment with features like instant context-sensitive help.</a:t>
              </a:r>
            </a:p>
          </p:txBody>
        </p:sp>
      </p:grpSp>
      <p:sp>
        <p:nvSpPr>
          <p:cNvPr id="2050" name="WordArt 2"/>
          <p:cNvSpPr>
            <a:spLocks noChangeArrowheads="1" noChangeShapeType="1" noTextEdit="1"/>
          </p:cNvSpPr>
          <p:nvPr/>
        </p:nvSpPr>
        <p:spPr bwMode="auto">
          <a:xfrm>
            <a:off x="7970837" y="2971800"/>
            <a:ext cx="182563" cy="385763"/>
          </a:xfrm>
          <a:prstGeom prst="rect">
            <a:avLst/>
          </a:prstGeom>
        </p:spPr>
        <p:txBody>
          <a:bodyPr wrap="none" fromWordArt="1">
            <a:prstTxWarp prst="textPlain">
              <a:avLst>
                <a:gd name="adj" fmla="val 50000"/>
              </a:avLst>
            </a:prstTxWarp>
          </a:bodyPr>
          <a:lstStyle/>
          <a:p>
            <a:pPr algn="ctr" rtl="0"/>
            <a:r>
              <a:rPr lang="en-US" sz="3600" kern="10" spc="720" dirty="0" smtClean="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rPr>
              <a:t>3</a:t>
            </a:r>
            <a:endParaRPr lang="en-US" sz="3600" kern="10" spc="720" dirty="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endParaRPr>
          </a:p>
        </p:txBody>
      </p:sp>
      <p:sp>
        <p:nvSpPr>
          <p:cNvPr id="2051" name="WordArt 3"/>
          <p:cNvSpPr>
            <a:spLocks noChangeArrowheads="1" noChangeShapeType="1" noTextEdit="1"/>
          </p:cNvSpPr>
          <p:nvPr/>
        </p:nvSpPr>
        <p:spPr bwMode="auto">
          <a:xfrm>
            <a:off x="6400800" y="1976437"/>
            <a:ext cx="182563" cy="385763"/>
          </a:xfrm>
          <a:prstGeom prst="rect">
            <a:avLst/>
          </a:prstGeom>
        </p:spPr>
        <p:txBody>
          <a:bodyPr wrap="none" fromWordArt="1">
            <a:prstTxWarp prst="textPlain">
              <a:avLst>
                <a:gd name="adj" fmla="val 50000"/>
              </a:avLst>
            </a:prstTxWarp>
          </a:bodyPr>
          <a:lstStyle/>
          <a:p>
            <a:pPr algn="ctr" rtl="0"/>
            <a:r>
              <a:rPr lang="en-US" sz="3600" kern="10" spc="720" dirty="0" smtClean="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rPr>
              <a:t>2</a:t>
            </a:r>
            <a:endParaRPr lang="en-US" sz="3600" kern="10" spc="720" dirty="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endParaRPr>
          </a:p>
        </p:txBody>
      </p:sp>
      <p:sp>
        <p:nvSpPr>
          <p:cNvPr id="2052" name="WordArt 4"/>
          <p:cNvSpPr>
            <a:spLocks noChangeArrowheads="1" noChangeShapeType="1" noTextEdit="1"/>
          </p:cNvSpPr>
          <p:nvPr/>
        </p:nvSpPr>
        <p:spPr bwMode="auto">
          <a:xfrm>
            <a:off x="5486400" y="3733800"/>
            <a:ext cx="182562" cy="387350"/>
          </a:xfrm>
          <a:prstGeom prst="rect">
            <a:avLst/>
          </a:prstGeom>
        </p:spPr>
        <p:txBody>
          <a:bodyPr wrap="none" fromWordArt="1">
            <a:prstTxWarp prst="textPlain">
              <a:avLst>
                <a:gd name="adj" fmla="val 50000"/>
              </a:avLst>
            </a:prstTxWarp>
          </a:bodyPr>
          <a:lstStyle/>
          <a:p>
            <a:pPr algn="ctr" rtl="0"/>
            <a:r>
              <a:rPr lang="en-US" sz="3600" kern="10" spc="720" dirty="0" smtClean="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rPr>
              <a:t>1</a:t>
            </a:r>
            <a:endParaRPr lang="en-US" sz="3600" kern="10" spc="720" dirty="0">
              <a:ln w="9525">
                <a:solidFill>
                  <a:srgbClr val="0000FF"/>
                </a:solidFill>
                <a:round/>
                <a:headEnd/>
                <a:tailEnd/>
              </a:ln>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Calibri"/>
            </a:endParaRPr>
          </a:p>
        </p:txBody>
      </p:sp>
      <p:grpSp>
        <p:nvGrpSpPr>
          <p:cNvPr id="27" name="Group 26"/>
          <p:cNvGrpSpPr/>
          <p:nvPr/>
        </p:nvGrpSpPr>
        <p:grpSpPr>
          <a:xfrm>
            <a:off x="304800" y="1600200"/>
            <a:ext cx="2667000" cy="1219200"/>
            <a:chOff x="263611" y="2209801"/>
            <a:chExt cx="4079789" cy="1371599"/>
          </a:xfrm>
        </p:grpSpPr>
        <p:sp>
          <p:nvSpPr>
            <p:cNvPr id="25" name="Rounded Rectangle 24"/>
            <p:cNvSpPr/>
            <p:nvPr/>
          </p:nvSpPr>
          <p:spPr bwMode="auto">
            <a:xfrm>
              <a:off x="263611" y="2209801"/>
              <a:ext cx="4079789" cy="1371599"/>
            </a:xfrm>
            <a:prstGeom prst="roundRect">
              <a:avLst>
                <a:gd name="adj" fmla="val 2125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26" name="TextBox 12"/>
            <p:cNvSpPr txBox="1">
              <a:spLocks noChangeArrowheads="1"/>
            </p:cNvSpPr>
            <p:nvPr/>
          </p:nvSpPr>
          <p:spPr bwMode="auto">
            <a:xfrm>
              <a:off x="380176" y="2321726"/>
              <a:ext cx="3852012" cy="914096"/>
            </a:xfrm>
            <a:prstGeom prst="rect">
              <a:avLst/>
            </a:prstGeom>
            <a:noFill/>
            <a:ln w="9525">
              <a:noFill/>
              <a:miter lim="800000"/>
              <a:headEnd/>
              <a:tailEnd/>
            </a:ln>
          </p:spPr>
          <p:txBody>
            <a:bodyPr wrap="square">
              <a:spAutoFit/>
            </a:bodyPr>
            <a:lstStyle/>
            <a:p>
              <a:r>
                <a:rPr lang="en-US" sz="2000" smtClean="0">
                  <a:latin typeface="+mn-lt"/>
                </a:rPr>
                <a:t>1. You </a:t>
              </a:r>
              <a:r>
                <a:rPr lang="en-US" sz="2000" dirty="0" smtClean="0">
                  <a:latin typeface="+mn-lt"/>
                </a:rPr>
                <a:t>write your Small </a:t>
              </a:r>
              <a:r>
                <a:rPr lang="en-US" sz="2000" smtClean="0">
                  <a:latin typeface="+mn-lt"/>
                </a:rPr>
                <a:t>Basic programs in the Editor. </a:t>
              </a:r>
              <a:endParaRPr lang="en-US" sz="2000" dirty="0">
                <a:latin typeface="+mn-lt"/>
              </a:endParaRPr>
            </a:p>
          </p:txBody>
        </p:sp>
      </p:grpSp>
      <p:grpSp>
        <p:nvGrpSpPr>
          <p:cNvPr id="34" name="Group 33"/>
          <p:cNvGrpSpPr/>
          <p:nvPr/>
        </p:nvGrpSpPr>
        <p:grpSpPr>
          <a:xfrm>
            <a:off x="990600" y="5562600"/>
            <a:ext cx="7924800" cy="774211"/>
            <a:chOff x="152400" y="5626589"/>
            <a:chExt cx="8763000" cy="774211"/>
          </a:xfrm>
        </p:grpSpPr>
        <p:sp>
          <p:nvSpPr>
            <p:cNvPr id="29" name="Rounded Rectangle 28"/>
            <p:cNvSpPr/>
            <p:nvPr/>
          </p:nvSpPr>
          <p:spPr bwMode="auto">
            <a:xfrm>
              <a:off x="152400" y="5626589"/>
              <a:ext cx="8763000" cy="774211"/>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30" name="TextBox 12"/>
            <p:cNvSpPr txBox="1">
              <a:spLocks noChangeArrowheads="1"/>
            </p:cNvSpPr>
            <p:nvPr/>
          </p:nvSpPr>
          <p:spPr bwMode="auto">
            <a:xfrm>
              <a:off x="228601" y="5692914"/>
              <a:ext cx="8610600" cy="707886"/>
            </a:xfrm>
            <a:prstGeom prst="rect">
              <a:avLst/>
            </a:prstGeom>
            <a:noFill/>
            <a:ln w="9525">
              <a:noFill/>
              <a:miter lim="800000"/>
              <a:headEnd/>
              <a:tailEnd/>
            </a:ln>
          </p:spPr>
          <p:txBody>
            <a:bodyPr wrap="square">
              <a:spAutoFit/>
            </a:bodyPr>
            <a:lstStyle/>
            <a:p>
              <a:r>
                <a:rPr lang="en-US" sz="2000" smtClean="0">
                  <a:latin typeface="+mn-lt"/>
                </a:rPr>
                <a:t>3. As you write code, you can find information about commands in the Help window.</a:t>
              </a:r>
              <a:endParaRPr lang="en-US" sz="2000" dirty="0">
                <a:latin typeface="+mn-lt"/>
              </a:endParaRPr>
            </a:p>
          </p:txBody>
        </p:sp>
      </p:grpSp>
      <p:grpSp>
        <p:nvGrpSpPr>
          <p:cNvPr id="22" name="Group 21"/>
          <p:cNvGrpSpPr/>
          <p:nvPr/>
        </p:nvGrpSpPr>
        <p:grpSpPr>
          <a:xfrm>
            <a:off x="304800" y="3429001"/>
            <a:ext cx="2743200" cy="1219200"/>
            <a:chOff x="-2743200" y="3581400"/>
            <a:chExt cx="2743200" cy="1905000"/>
          </a:xfrm>
        </p:grpSpPr>
        <p:grpSp>
          <p:nvGrpSpPr>
            <p:cNvPr id="17" name="Group 16"/>
            <p:cNvGrpSpPr/>
            <p:nvPr/>
          </p:nvGrpSpPr>
          <p:grpSpPr>
            <a:xfrm>
              <a:off x="-2743200" y="3581400"/>
              <a:ext cx="2743200" cy="1905000"/>
              <a:chOff x="152400" y="2209801"/>
              <a:chExt cx="4226010" cy="1371599"/>
            </a:xfrm>
          </p:grpSpPr>
          <p:sp>
            <p:nvSpPr>
              <p:cNvPr id="18" name="Rounded Rectangle 17"/>
              <p:cNvSpPr/>
              <p:nvPr/>
            </p:nvSpPr>
            <p:spPr bwMode="auto">
              <a:xfrm>
                <a:off x="152400" y="2209801"/>
                <a:ext cx="4191000" cy="1371599"/>
              </a:xfrm>
              <a:prstGeom prst="roundRect">
                <a:avLst>
                  <a:gd name="adj" fmla="val 2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19" name="TextBox 12"/>
              <p:cNvSpPr txBox="1">
                <a:spLocks noChangeArrowheads="1"/>
              </p:cNvSpPr>
              <p:nvPr/>
            </p:nvSpPr>
            <p:spPr bwMode="auto">
              <a:xfrm>
                <a:off x="389344" y="2278381"/>
                <a:ext cx="3989066" cy="288079"/>
              </a:xfrm>
              <a:prstGeom prst="rect">
                <a:avLst/>
              </a:prstGeom>
              <a:noFill/>
              <a:ln w="9525">
                <a:noFill/>
                <a:miter lim="800000"/>
                <a:headEnd/>
                <a:tailEnd/>
              </a:ln>
            </p:spPr>
            <p:txBody>
              <a:bodyPr wrap="square">
                <a:spAutoFit/>
              </a:bodyPr>
              <a:lstStyle/>
              <a:p>
                <a:endParaRPr lang="en-US" sz="2000" dirty="0">
                  <a:latin typeface="+mn-lt"/>
                </a:endParaRPr>
              </a:p>
            </p:txBody>
          </p:sp>
        </p:grpSp>
        <p:sp>
          <p:nvSpPr>
            <p:cNvPr id="20" name="Rectangle 19"/>
            <p:cNvSpPr/>
            <p:nvPr/>
          </p:nvSpPr>
          <p:spPr>
            <a:xfrm>
              <a:off x="-2667000" y="3702784"/>
              <a:ext cx="2667000" cy="1339152"/>
            </a:xfrm>
            <a:prstGeom prst="rect">
              <a:avLst/>
            </a:prstGeom>
          </p:spPr>
          <p:txBody>
            <a:bodyPr wrap="square">
              <a:spAutoFit/>
            </a:bodyPr>
            <a:lstStyle/>
            <a:p>
              <a:r>
                <a:rPr lang="en-US" sz="2000" smtClean="0">
                  <a:latin typeface="+mn-lt"/>
                </a:rPr>
                <a:t>2. You can run </a:t>
              </a:r>
              <a:r>
                <a:rPr lang="en-US" sz="2000" dirty="0" smtClean="0">
                  <a:latin typeface="+mn-lt"/>
                </a:rPr>
                <a:t>various commands </a:t>
              </a:r>
              <a:r>
                <a:rPr lang="en-US" sz="2000" smtClean="0">
                  <a:latin typeface="+mn-lt"/>
                </a:rPr>
                <a:t>by clicking buttons </a:t>
              </a:r>
              <a:r>
                <a:rPr lang="en-US" sz="2000" dirty="0" smtClean="0">
                  <a:latin typeface="+mn-lt"/>
                </a:rPr>
                <a:t>on </a:t>
              </a:r>
              <a:r>
                <a:rPr lang="en-US" sz="2000" smtClean="0">
                  <a:latin typeface="+mn-lt"/>
                </a:rPr>
                <a:t>the Toolbar.</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amond(in)">
                                      <p:cBhvr>
                                        <p:cTn id="15" dur="2000"/>
                                        <p:tgtEl>
                                          <p:spTgt spid="21"/>
                                        </p:tgtEl>
                                      </p:cBhvr>
                                    </p:animEffect>
                                  </p:childTnLst>
                                </p:cTn>
                              </p:par>
                              <p:par>
                                <p:cTn id="16" presetID="8" presetClass="entr" presetSubtype="16"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amond(in)">
                                      <p:cBhvr>
                                        <p:cTn id="18" dur="20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Scale>
                                      <p:cBhvr>
                                        <p:cTn id="23"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7"/>
                                        </p:tgtEl>
                                        <p:attrNameLst>
                                          <p:attrName>ppt_x</p:attrName>
                                          <p:attrName>ppt_y</p:attrName>
                                        </p:attrNameLst>
                                      </p:cBhvr>
                                    </p:animMotion>
                                    <p:animEffect transition="in" filter="fade">
                                      <p:cBhvr>
                                        <p:cTn id="25" dur="1000"/>
                                        <p:tgtEl>
                                          <p:spTgt spid="27"/>
                                        </p:tgtEl>
                                      </p:cBhvr>
                                    </p:animEffect>
                                  </p:childTnLst>
                                </p:cTn>
                              </p:par>
                              <p:par>
                                <p:cTn id="26" presetID="52" presetClass="entr" presetSubtype="0" fill="hold" grpId="0" nodeType="withEffect">
                                  <p:stCondLst>
                                    <p:cond delay="0"/>
                                  </p:stCondLst>
                                  <p:childTnLst>
                                    <p:set>
                                      <p:cBhvr>
                                        <p:cTn id="27" dur="1" fill="hold">
                                          <p:stCondLst>
                                            <p:cond delay="0"/>
                                          </p:stCondLst>
                                        </p:cTn>
                                        <p:tgtEl>
                                          <p:spTgt spid="2052"/>
                                        </p:tgtEl>
                                        <p:attrNameLst>
                                          <p:attrName>style.visibility</p:attrName>
                                        </p:attrNameLst>
                                      </p:cBhvr>
                                      <p:to>
                                        <p:strVal val="visible"/>
                                      </p:to>
                                    </p:set>
                                    <p:animScale>
                                      <p:cBhvr>
                                        <p:cTn id="28" dur="1000" decel="50000" fill="hold">
                                          <p:stCondLst>
                                            <p:cond delay="0"/>
                                          </p:stCondLst>
                                        </p:cTn>
                                        <p:tgtEl>
                                          <p:spTgt spid="20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052"/>
                                        </p:tgtEl>
                                        <p:attrNameLst>
                                          <p:attrName>ppt_x</p:attrName>
                                          <p:attrName>ppt_y</p:attrName>
                                        </p:attrNameLst>
                                      </p:cBhvr>
                                    </p:animMotion>
                                    <p:animEffect transition="in" filter="fade">
                                      <p:cBhvr>
                                        <p:cTn id="30" dur="100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051"/>
                                        </p:tgtEl>
                                        <p:attrNameLst>
                                          <p:attrName>style.visibility</p:attrName>
                                        </p:attrNameLst>
                                      </p:cBhvr>
                                      <p:to>
                                        <p:strVal val="visible"/>
                                      </p:to>
                                    </p:set>
                                    <p:animEffect transition="in" filter="fade">
                                      <p:cBhvr>
                                        <p:cTn id="40" dur="1000"/>
                                        <p:tgtEl>
                                          <p:spTgt spid="2051"/>
                                        </p:tgtEl>
                                      </p:cBhvr>
                                    </p:animEffect>
                                    <p:anim calcmode="lin" valueType="num">
                                      <p:cBhvr>
                                        <p:cTn id="41" dur="1000" fill="hold"/>
                                        <p:tgtEl>
                                          <p:spTgt spid="2051"/>
                                        </p:tgtEl>
                                        <p:attrNameLst>
                                          <p:attrName>ppt_x</p:attrName>
                                        </p:attrNameLst>
                                      </p:cBhvr>
                                      <p:tavLst>
                                        <p:tav tm="0">
                                          <p:val>
                                            <p:strVal val="#ppt_x"/>
                                          </p:val>
                                        </p:tav>
                                        <p:tav tm="100000">
                                          <p:val>
                                            <p:strVal val="#ppt_x"/>
                                          </p:val>
                                        </p:tav>
                                      </p:tavLst>
                                    </p:anim>
                                    <p:anim calcmode="lin" valueType="num">
                                      <p:cBhvr>
                                        <p:cTn id="42"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2050"/>
                                        </p:tgtEl>
                                        <p:attrNameLst>
                                          <p:attrName>style.visibility</p:attrName>
                                        </p:attrNameLst>
                                      </p:cBhvr>
                                      <p:to>
                                        <p:strVal val="visible"/>
                                      </p:to>
                                    </p:set>
                                    <p:anim calcmode="lin" valueType="num">
                                      <p:cBhvr>
                                        <p:cTn id="51" dur="500" fill="hold"/>
                                        <p:tgtEl>
                                          <p:spTgt spid="2050"/>
                                        </p:tgtEl>
                                        <p:attrNameLst>
                                          <p:attrName>ppt_w</p:attrName>
                                        </p:attrNameLst>
                                      </p:cBhvr>
                                      <p:tavLst>
                                        <p:tav tm="0">
                                          <p:val>
                                            <p:fltVal val="0"/>
                                          </p:val>
                                        </p:tav>
                                        <p:tav tm="100000">
                                          <p:val>
                                            <p:strVal val="#ppt_w"/>
                                          </p:val>
                                        </p:tav>
                                      </p:tavLst>
                                    </p:anim>
                                    <p:anim calcmode="lin" valueType="num">
                                      <p:cBhvr>
                                        <p:cTn id="52"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50" grpId="0"/>
      <p:bldP spid="2051" grpId="0"/>
      <p:bldP spid="20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2529" y="2438400"/>
            <a:ext cx="5775627" cy="368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rtlCol="0">
            <a:normAutofit/>
          </a:bodyPr>
          <a:lstStyle/>
          <a:p>
            <a:pPr fontAlgn="auto">
              <a:spcAft>
                <a:spcPts val="0"/>
              </a:spcAft>
              <a:defRPr/>
            </a:pPr>
            <a:r>
              <a:rPr lang="en-US" sz="2400" b="1" dirty="0" smtClean="0">
                <a:latin typeface="+mj-lt"/>
              </a:rPr>
              <a:t>Your First Program</a:t>
            </a:r>
            <a:endParaRPr lang="en-US" sz="2400" b="1" dirty="0">
              <a:latin typeface="+mj-lt"/>
            </a:endParaRPr>
          </a:p>
        </p:txBody>
      </p:sp>
      <p:grpSp>
        <p:nvGrpSpPr>
          <p:cNvPr id="5" name="Group 11"/>
          <p:cNvGrpSpPr/>
          <p:nvPr/>
        </p:nvGrpSpPr>
        <p:grpSpPr>
          <a:xfrm>
            <a:off x="152399" y="4724400"/>
            <a:ext cx="4493205" cy="987287"/>
            <a:chOff x="228600" y="4267200"/>
            <a:chExt cx="4343400" cy="987287"/>
          </a:xfrm>
        </p:grpSpPr>
        <p:sp>
          <p:nvSpPr>
            <p:cNvPr id="15" name="Rounded Rectangle 14"/>
            <p:cNvSpPr/>
            <p:nvPr/>
          </p:nvSpPr>
          <p:spPr bwMode="auto">
            <a:xfrm>
              <a:off x="228600" y="4267200"/>
              <a:ext cx="4343400" cy="8382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latin typeface="+mj-lt"/>
              </a:endParaRPr>
            </a:p>
          </p:txBody>
        </p:sp>
        <p:sp>
          <p:nvSpPr>
            <p:cNvPr id="19464" name="TextBox 12"/>
            <p:cNvSpPr txBox="1">
              <a:spLocks noChangeArrowheads="1"/>
            </p:cNvSpPr>
            <p:nvPr/>
          </p:nvSpPr>
          <p:spPr bwMode="auto">
            <a:xfrm>
              <a:off x="228600" y="4546601"/>
              <a:ext cx="4343400" cy="707886"/>
            </a:xfrm>
            <a:prstGeom prst="rect">
              <a:avLst/>
            </a:prstGeom>
            <a:noFill/>
            <a:ln w="9525">
              <a:noFill/>
              <a:miter lim="800000"/>
              <a:headEnd/>
              <a:tailEnd/>
            </a:ln>
          </p:spPr>
          <p:txBody>
            <a:bodyPr>
              <a:spAutoFit/>
            </a:bodyPr>
            <a:lstStyle/>
            <a:p>
              <a:r>
                <a:rPr lang="en-US" sz="2000" b="1" dirty="0">
                  <a:latin typeface="+mj-lt"/>
                </a:rPr>
                <a:t> </a:t>
              </a:r>
              <a:r>
                <a:rPr lang="en-US" sz="2000" b="1" dirty="0" smtClean="0">
                  <a:latin typeface="+mj-lt"/>
                </a:rPr>
                <a:t>Click </a:t>
              </a:r>
              <a:r>
                <a:rPr lang="en-US" sz="2000" b="1" dirty="0">
                  <a:latin typeface="+mj-lt"/>
                </a:rPr>
                <a:t>the               button on </a:t>
              </a:r>
              <a:r>
                <a:rPr lang="en-US" sz="2000" b="1">
                  <a:latin typeface="+mj-lt"/>
                </a:rPr>
                <a:t>the </a:t>
              </a:r>
              <a:r>
                <a:rPr lang="en-US" sz="2000" b="1" dirty="0">
                  <a:latin typeface="+mj-lt"/>
                </a:rPr>
                <a:t>T</a:t>
              </a:r>
              <a:r>
                <a:rPr lang="en-US" sz="2000" b="1" smtClean="0">
                  <a:latin typeface="+mj-lt"/>
                </a:rPr>
                <a:t>oolbar</a:t>
              </a:r>
              <a:r>
                <a:rPr lang="en-US" sz="2000" b="1" dirty="0" smtClean="0">
                  <a:latin typeface="+mj-lt"/>
                </a:rPr>
                <a:t>.</a:t>
              </a:r>
              <a:endParaRPr lang="en-US" sz="2000" b="1" dirty="0">
                <a:latin typeface="+mj-lt"/>
              </a:endParaRPr>
            </a:p>
          </p:txBody>
        </p:sp>
        <p:pic>
          <p:nvPicPr>
            <p:cNvPr id="19465" name="Picture 13" descr="Run button.JPG"/>
            <p:cNvPicPr>
              <a:picLocks noChangeAspect="1" noChangeArrowheads="1"/>
            </p:cNvPicPr>
            <p:nvPr/>
          </p:nvPicPr>
          <p:blipFill>
            <a:blip r:embed="rId4" cstate="print"/>
            <a:srcRect/>
            <a:stretch>
              <a:fillRect/>
            </a:stretch>
          </p:blipFill>
          <p:spPr bwMode="auto">
            <a:xfrm>
              <a:off x="1343024" y="4337050"/>
              <a:ext cx="714376" cy="698500"/>
            </a:xfrm>
            <a:prstGeom prst="rect">
              <a:avLst/>
            </a:prstGeom>
            <a:noFill/>
            <a:ln w="3175">
              <a:solidFill>
                <a:schemeClr val="tx1"/>
              </a:solidFill>
              <a:miter lim="800000"/>
              <a:headEnd/>
              <a:tailEnd/>
            </a:ln>
          </p:spPr>
        </p:pic>
      </p:grpSp>
      <p:grpSp>
        <p:nvGrpSpPr>
          <p:cNvPr id="6" name="Group 13"/>
          <p:cNvGrpSpPr/>
          <p:nvPr/>
        </p:nvGrpSpPr>
        <p:grpSpPr>
          <a:xfrm>
            <a:off x="7772400" y="4114800"/>
            <a:ext cx="1295400" cy="762000"/>
            <a:chOff x="7391400" y="2514600"/>
            <a:chExt cx="1295400" cy="762000"/>
          </a:xfrm>
        </p:grpSpPr>
        <p:sp>
          <p:nvSpPr>
            <p:cNvPr id="16" name="Rectangle 15"/>
            <p:cNvSpPr/>
            <p:nvPr/>
          </p:nvSpPr>
          <p:spPr>
            <a:xfrm>
              <a:off x="7391400" y="2571690"/>
              <a:ext cx="1295400" cy="40011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7" name="Down Arrow Callout 16"/>
            <p:cNvSpPr/>
            <p:nvPr/>
          </p:nvSpPr>
          <p:spPr>
            <a:xfrm>
              <a:off x="7391400" y="2514600"/>
              <a:ext cx="1219200" cy="762000"/>
            </a:xfrm>
            <a:prstGeom prst="downArrowCallout">
              <a:avLst>
                <a:gd name="adj1" fmla="val 10600"/>
                <a:gd name="adj2" fmla="val 17800"/>
                <a:gd name="adj3" fmla="val 25000"/>
                <a:gd name="adj4" fmla="val 64977"/>
              </a:avLst>
            </a:prstGeom>
            <a:noFill/>
            <a:ln w="38100">
              <a:solidFill>
                <a:srgbClr val="FFA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57200" y="1413551"/>
            <a:ext cx="8305800" cy="740258"/>
            <a:chOff x="152400" y="1335357"/>
            <a:chExt cx="8912772" cy="705049"/>
          </a:xfrm>
        </p:grpSpPr>
        <p:sp>
          <p:nvSpPr>
            <p:cNvPr id="28" name="Rounded Rectangle 27"/>
            <p:cNvSpPr/>
            <p:nvPr/>
          </p:nvSpPr>
          <p:spPr bwMode="auto">
            <a:xfrm>
              <a:off x="152400" y="1335357"/>
              <a:ext cx="8836572" cy="685800"/>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29" name="TextBox 12"/>
            <p:cNvSpPr txBox="1">
              <a:spLocks noChangeArrowheads="1"/>
            </p:cNvSpPr>
            <p:nvPr/>
          </p:nvSpPr>
          <p:spPr bwMode="auto">
            <a:xfrm>
              <a:off x="228600" y="1366190"/>
              <a:ext cx="8836572" cy="674216"/>
            </a:xfrm>
            <a:prstGeom prst="rect">
              <a:avLst/>
            </a:prstGeom>
            <a:noFill/>
            <a:ln w="9525">
              <a:noFill/>
              <a:miter lim="800000"/>
              <a:headEnd/>
              <a:tailEnd/>
            </a:ln>
          </p:spPr>
          <p:txBody>
            <a:bodyPr wrap="square">
              <a:spAutoFit/>
            </a:bodyPr>
            <a:lstStyle/>
            <a:p>
              <a:r>
                <a:rPr lang="en-US" sz="2000" dirty="0" smtClean="0">
                  <a:latin typeface="+mn-lt"/>
                </a:rPr>
                <a:t>As you know, the Editor is where you write your programs. So, let’s write the following line in the Editor: </a:t>
              </a:r>
              <a:r>
                <a:rPr lang="en-US" sz="2000" dirty="0" err="1" smtClean="0">
                  <a:latin typeface="+mn-lt"/>
                </a:rPr>
                <a:t>TextWindow.WriteLine</a:t>
              </a:r>
              <a:r>
                <a:rPr lang="en-US" sz="2000" dirty="0" smtClean="0">
                  <a:latin typeface="+mn-lt"/>
                </a:rPr>
                <a:t>(“Hello, World!")</a:t>
              </a:r>
              <a:endParaRPr lang="en-US" sz="2000" dirty="0">
                <a:latin typeface="+mn-lt"/>
              </a:endParaRPr>
            </a:p>
          </p:txBody>
        </p:sp>
      </p:grpSp>
      <p:grpSp>
        <p:nvGrpSpPr>
          <p:cNvPr id="34" name="Group 33"/>
          <p:cNvGrpSpPr/>
          <p:nvPr/>
        </p:nvGrpSpPr>
        <p:grpSpPr>
          <a:xfrm>
            <a:off x="76200" y="704819"/>
            <a:ext cx="9067800" cy="590581"/>
            <a:chOff x="-2971800" y="2590800"/>
            <a:chExt cx="9067800" cy="590581"/>
          </a:xfrm>
        </p:grpSpPr>
        <p:grpSp>
          <p:nvGrpSpPr>
            <p:cNvPr id="27" name="Group 26"/>
            <p:cNvGrpSpPr/>
            <p:nvPr/>
          </p:nvGrpSpPr>
          <p:grpSpPr>
            <a:xfrm>
              <a:off x="-2971800" y="2590800"/>
              <a:ext cx="8991600" cy="590581"/>
              <a:chOff x="228600" y="685800"/>
              <a:chExt cx="8686800" cy="685800"/>
            </a:xfrm>
          </p:grpSpPr>
          <p:sp>
            <p:nvSpPr>
              <p:cNvPr id="31" name="Rounded Rectangle 30"/>
              <p:cNvSpPr/>
              <p:nvPr/>
            </p:nvSpPr>
            <p:spPr bwMode="auto">
              <a:xfrm>
                <a:off x="228600" y="685800"/>
                <a:ext cx="8686800" cy="685800"/>
              </a:xfrm>
              <a:prstGeom prst="roundRect">
                <a:avLst>
                  <a:gd name="adj" fmla="val 33334"/>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32" name="TextBox 4"/>
              <p:cNvSpPr txBox="1">
                <a:spLocks noChangeArrowheads="1"/>
              </p:cNvSpPr>
              <p:nvPr/>
            </p:nvSpPr>
            <p:spPr bwMode="auto">
              <a:xfrm>
                <a:off x="307975" y="685800"/>
                <a:ext cx="8607425" cy="464620"/>
              </a:xfrm>
              <a:prstGeom prst="rect">
                <a:avLst/>
              </a:prstGeom>
              <a:noFill/>
              <a:ln w="9525">
                <a:noFill/>
                <a:miter lim="800000"/>
                <a:headEnd/>
                <a:tailEnd/>
              </a:ln>
            </p:spPr>
            <p:txBody>
              <a:bodyPr wrap="square">
                <a:spAutoFit/>
              </a:bodyPr>
              <a:lstStyle/>
              <a:p>
                <a:endParaRPr lang="en-US" sz="2000" dirty="0" smtClean="0">
                  <a:latin typeface="+mn-lt"/>
                </a:endParaRPr>
              </a:p>
            </p:txBody>
          </p:sp>
        </p:grpSp>
        <p:sp>
          <p:nvSpPr>
            <p:cNvPr id="33" name="Rectangle 32"/>
            <p:cNvSpPr/>
            <p:nvPr/>
          </p:nvSpPr>
          <p:spPr>
            <a:xfrm>
              <a:off x="-2895600" y="2724090"/>
              <a:ext cx="8991600" cy="400110"/>
            </a:xfrm>
            <a:prstGeom prst="rect">
              <a:avLst/>
            </a:prstGeom>
          </p:spPr>
          <p:txBody>
            <a:bodyPr wrap="square">
              <a:spAutoFit/>
            </a:bodyPr>
            <a:lstStyle/>
            <a:p>
              <a:r>
                <a:rPr lang="en-US" sz="2000" dirty="0" smtClean="0">
                  <a:latin typeface="+mn-lt"/>
                </a:rPr>
                <a:t>Now that you’re familiar with the environment, you are ready to start programming!</a:t>
              </a:r>
              <a:endParaRPr lang="en-US" sz="2000" dirty="0">
                <a:latin typeface="+mn-lt"/>
              </a:endParaRPr>
            </a:p>
          </p:txBody>
        </p:sp>
      </p:grpSp>
      <p:grpSp>
        <p:nvGrpSpPr>
          <p:cNvPr id="39" name="Group 38"/>
          <p:cNvGrpSpPr/>
          <p:nvPr/>
        </p:nvGrpSpPr>
        <p:grpSpPr>
          <a:xfrm>
            <a:off x="191247" y="2438400"/>
            <a:ext cx="2018553" cy="2133600"/>
            <a:chOff x="228600" y="4191000"/>
            <a:chExt cx="2018553" cy="2133600"/>
          </a:xfrm>
        </p:grpSpPr>
        <p:sp>
          <p:nvSpPr>
            <p:cNvPr id="37" name="Rounded Rectangle 36"/>
            <p:cNvSpPr/>
            <p:nvPr/>
          </p:nvSpPr>
          <p:spPr>
            <a:xfrm>
              <a:off x="228600" y="4191000"/>
              <a:ext cx="1905000" cy="2133600"/>
            </a:xfrm>
            <a:prstGeom prst="roundRect">
              <a:avLst>
                <a:gd name="adj" fmla="val 20210"/>
              </a:avLst>
            </a:prstGeom>
            <a:ln/>
          </p:spPr>
          <p:style>
            <a:lnRef idx="1">
              <a:schemeClr val="accent4"/>
            </a:lnRef>
            <a:fillRef idx="2">
              <a:schemeClr val="accent4"/>
            </a:fillRef>
            <a:effectRef idx="1">
              <a:schemeClr val="accent4"/>
            </a:effectRef>
            <a:fontRef idx="minor">
              <a:schemeClr val="dk1"/>
            </a:fontRef>
          </p:style>
          <p:txBody>
            <a:bodyPr anchor="ctr"/>
            <a:lstStyle/>
            <a:p>
              <a:endParaRPr lang="en-US" sz="2000" dirty="0"/>
            </a:p>
          </p:txBody>
        </p:sp>
        <p:sp>
          <p:nvSpPr>
            <p:cNvPr id="38" name="TextBox 4"/>
            <p:cNvSpPr txBox="1">
              <a:spLocks noChangeArrowheads="1"/>
            </p:cNvSpPr>
            <p:nvPr/>
          </p:nvSpPr>
          <p:spPr bwMode="auto">
            <a:xfrm>
              <a:off x="304800" y="4336914"/>
              <a:ext cx="1942353" cy="1938992"/>
            </a:xfrm>
            <a:prstGeom prst="rect">
              <a:avLst/>
            </a:prstGeom>
            <a:noFill/>
            <a:ln w="9525">
              <a:noFill/>
              <a:miter lim="800000"/>
              <a:headEnd/>
              <a:tailEnd/>
            </a:ln>
          </p:spPr>
          <p:txBody>
            <a:bodyPr>
              <a:spAutoFit/>
            </a:bodyPr>
            <a:lstStyle/>
            <a:p>
              <a:r>
                <a:rPr lang="en-US" sz="2000" dirty="0" smtClean="0">
                  <a:latin typeface="+mn-lt"/>
                </a:rPr>
                <a:t>You have created your </a:t>
              </a:r>
              <a:r>
                <a:rPr lang="en-US" sz="2000" smtClean="0">
                  <a:latin typeface="+mn-lt"/>
                </a:rPr>
                <a:t>first program, and now you can run </a:t>
              </a:r>
              <a:r>
                <a:rPr lang="en-US" sz="2000" dirty="0" smtClean="0">
                  <a:latin typeface="+mn-lt"/>
                </a:rPr>
                <a:t>it and check the result!</a:t>
              </a:r>
              <a:endParaRPr lang="en-US" sz="2000" dirty="0">
                <a:latin typeface="+mn-lt"/>
              </a:endParaRPr>
            </a:p>
          </p:txBody>
        </p:sp>
      </p:grpSp>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05375" y="4890655"/>
            <a:ext cx="4086225" cy="144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 from="(-#ppt_w/2)" to="(#ppt_x)" calcmode="lin" valueType="num">
                                      <p:cBhvr>
                                        <p:cTn id="15" dur="600" fill="hold">
                                          <p:stCondLst>
                                            <p:cond delay="0"/>
                                          </p:stCondLst>
                                        </p:cTn>
                                        <p:tgtEl>
                                          <p:spTgt spid="34"/>
                                        </p:tgtEl>
                                        <p:attrNameLst>
                                          <p:attrName>ppt_x</p:attrName>
                                        </p:attrNameLst>
                                      </p:cBhvr>
                                    </p:anim>
                                    <p:anim from="0" to="-1.0" calcmode="lin" valueType="num">
                                      <p:cBhvr>
                                        <p:cTn id="16" dur="200" decel="50000" autoRev="1" fill="hold">
                                          <p:stCondLst>
                                            <p:cond delay="600"/>
                                          </p:stCondLst>
                                        </p:cTn>
                                        <p:tgtEl>
                                          <p:spTgt spid="34"/>
                                        </p:tgtEl>
                                        <p:attrNameLst>
                                          <p:attrName>xshear</p:attrName>
                                        </p:attrNameLst>
                                      </p:cBhvr>
                                    </p:anim>
                                    <p:animScale>
                                      <p:cBhvr>
                                        <p:cTn id="17" dur="200" decel="100000" autoRev="1" fill="hold">
                                          <p:stCondLst>
                                            <p:cond delay="600"/>
                                          </p:stCondLst>
                                        </p:cTn>
                                        <p:tgtEl>
                                          <p:spTgt spid="34"/>
                                        </p:tgtEl>
                                      </p:cBhvr>
                                      <p:from x="100000" y="100000"/>
                                      <p:to x="80000" y="100000"/>
                                    </p:animScale>
                                    <p:anim by="(#ppt_h/3+#ppt_w*0.1)" calcmode="lin" valueType="num">
                                      <p:cBhvr additive="sum">
                                        <p:cTn id="18" dur="200" decel="100000" autoRev="1" fill="hold">
                                          <p:stCondLst>
                                            <p:cond delay="600"/>
                                          </p:stCondLst>
                                        </p:cTn>
                                        <p:tgtEl>
                                          <p:spTgt spid="34"/>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strVal val="#ppt_w*2.5"/>
                                          </p:val>
                                        </p:tav>
                                        <p:tav tm="100000">
                                          <p:val>
                                            <p:strVal val="#ppt_w"/>
                                          </p:val>
                                        </p:tav>
                                      </p:tavLst>
                                    </p:anim>
                                    <p:anim calcmode="lin" valueType="num">
                                      <p:cBhvr>
                                        <p:cTn id="24" dur="500" fill="hold"/>
                                        <p:tgtEl>
                                          <p:spTgt spid="30"/>
                                        </p:tgtEl>
                                        <p:attrNameLst>
                                          <p:attrName>ppt_h</p:attrName>
                                        </p:attrNameLst>
                                      </p:cBhvr>
                                      <p:tavLst>
                                        <p:tav tm="0">
                                          <p:val>
                                            <p:strVal val="#ppt_h*0.01"/>
                                          </p:val>
                                        </p:tav>
                                        <p:tav tm="100000">
                                          <p:val>
                                            <p:strVal val="#ppt_h"/>
                                          </p:val>
                                        </p:tav>
                                      </p:tavLst>
                                    </p:anim>
                                    <p:anim calcmode="lin" valueType="num">
                                      <p:cBhvr>
                                        <p:cTn id="25" dur="500" fill="hold"/>
                                        <p:tgtEl>
                                          <p:spTgt spid="30"/>
                                        </p:tgtEl>
                                        <p:attrNameLst>
                                          <p:attrName>ppt_x</p:attrName>
                                        </p:attrNameLst>
                                      </p:cBhvr>
                                      <p:tavLst>
                                        <p:tav tm="0">
                                          <p:val>
                                            <p:strVal val="#ppt_x"/>
                                          </p:val>
                                        </p:tav>
                                        <p:tav tm="100000">
                                          <p:val>
                                            <p:strVal val="#ppt_x"/>
                                          </p:val>
                                        </p:tav>
                                      </p:tavLst>
                                    </p:anim>
                                    <p:anim calcmode="lin" valueType="num">
                                      <p:cBhvr>
                                        <p:cTn id="26" dur="500" fill="hold"/>
                                        <p:tgtEl>
                                          <p:spTgt spid="30"/>
                                        </p:tgtEl>
                                        <p:attrNameLst>
                                          <p:attrName>ppt_y</p:attrName>
                                        </p:attrNameLst>
                                      </p:cBhvr>
                                      <p:tavLst>
                                        <p:tav tm="0">
                                          <p:val>
                                            <p:strVal val="#ppt_h+1"/>
                                          </p:val>
                                        </p:tav>
                                        <p:tav tm="100000">
                                          <p:val>
                                            <p:strVal val="#ppt_y"/>
                                          </p:val>
                                        </p:tav>
                                      </p:tavLst>
                                    </p:anim>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sz="3600" dirty="0" err="1"/>
              <a:t>TextWindow.WriteLine</a:t>
            </a:r>
            <a:r>
              <a:rPr lang="en-US" sz="3600" dirty="0"/>
              <a:t>(“Hello, World!")</a:t>
            </a:r>
          </a:p>
          <a:p>
            <a:pPr marL="0" indent="0">
              <a:buNone/>
            </a:pPr>
            <a:endParaRPr lang="en-GB" dirty="0"/>
          </a:p>
        </p:txBody>
      </p:sp>
    </p:spTree>
    <p:extLst>
      <p:ext uri="{BB962C8B-B14F-4D97-AF65-F5344CB8AC3E}">
        <p14:creationId xmlns:p14="http://schemas.microsoft.com/office/powerpoint/2010/main" val="1833423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28600" y="762001"/>
            <a:ext cx="8686800" cy="828001"/>
            <a:chOff x="152400" y="762000"/>
            <a:chExt cx="8839200" cy="762000"/>
          </a:xfrm>
        </p:grpSpPr>
        <p:sp>
          <p:nvSpPr>
            <p:cNvPr id="8" name="Rounded Rectangle 7"/>
            <p:cNvSpPr/>
            <p:nvPr/>
          </p:nvSpPr>
          <p:spPr bwMode="auto">
            <a:xfrm>
              <a:off x="152400" y="762000"/>
              <a:ext cx="8839200" cy="762000"/>
            </a:xfrm>
            <a:prstGeom prst="roundRect">
              <a:avLst/>
            </a:prstGeom>
            <a:solidFill>
              <a:srgbClr val="9BBB59"/>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2000" dirty="0"/>
            </a:p>
          </p:txBody>
        </p:sp>
        <p:sp>
          <p:nvSpPr>
            <p:cNvPr id="16397" name="TextBox 8"/>
            <p:cNvSpPr txBox="1">
              <a:spLocks noChangeArrowheads="1"/>
            </p:cNvSpPr>
            <p:nvPr/>
          </p:nvSpPr>
          <p:spPr bwMode="auto">
            <a:xfrm>
              <a:off x="228600" y="825500"/>
              <a:ext cx="8605838" cy="651459"/>
            </a:xfrm>
            <a:prstGeom prst="rect">
              <a:avLst/>
            </a:prstGeom>
            <a:noFill/>
            <a:ln w="9525">
              <a:noFill/>
              <a:miter lim="800000"/>
              <a:headEnd/>
              <a:tailEnd/>
            </a:ln>
          </p:spPr>
          <p:txBody>
            <a:bodyPr wrap="square">
              <a:spAutoFit/>
            </a:bodyPr>
            <a:lstStyle/>
            <a:p>
              <a:r>
                <a:rPr lang="en-US" sz="2000" smtClean="0">
                  <a:latin typeface="+mn-lt"/>
                </a:rPr>
                <a:t>While you were typing, did you notice that a list of items appeared with their explanations? </a:t>
              </a:r>
              <a:endParaRPr lang="en-US" sz="2000" dirty="0">
                <a:latin typeface="+mn-lt"/>
              </a:endParaRPr>
            </a:p>
          </p:txBody>
        </p:sp>
      </p:grpSp>
      <p:sp>
        <p:nvSpPr>
          <p:cNvPr id="15" name="Title 1"/>
          <p:cNvSpPr>
            <a:spLocks noGrp="1"/>
          </p:cNvSpPr>
          <p:nvPr>
            <p:ph type="title"/>
          </p:nvPr>
        </p:nvSpPr>
        <p:spPr>
          <a:xfrm>
            <a:off x="76200" y="0"/>
            <a:ext cx="8229600" cy="563563"/>
          </a:xfrm>
        </p:spPr>
        <p:txBody>
          <a:bodyPr rtlCol="0">
            <a:normAutofit/>
          </a:bodyPr>
          <a:lstStyle/>
          <a:p>
            <a:pPr fontAlgn="auto">
              <a:spcAft>
                <a:spcPts val="0"/>
              </a:spcAft>
              <a:defRPr/>
            </a:pPr>
            <a:r>
              <a:rPr lang="en-US" sz="2400" b="1" dirty="0" smtClean="0">
                <a:latin typeface="+mj-lt"/>
              </a:rPr>
              <a:t>IntelliSense </a:t>
            </a:r>
            <a:r>
              <a:rPr lang="en-US" sz="2400" b="1" dirty="0" smtClean="0">
                <a:latin typeface="+mj-lt"/>
                <a:sym typeface="Symbol"/>
              </a:rPr>
              <a:t> Making It Easy</a:t>
            </a:r>
            <a:endParaRPr lang="en-US" sz="2400" b="1" dirty="0">
              <a:latin typeface="+mj-lt"/>
            </a:endParaRPr>
          </a:p>
        </p:txBody>
      </p:sp>
      <p:grpSp>
        <p:nvGrpSpPr>
          <p:cNvPr id="28" name="Group 27"/>
          <p:cNvGrpSpPr/>
          <p:nvPr/>
        </p:nvGrpSpPr>
        <p:grpSpPr>
          <a:xfrm>
            <a:off x="228600" y="1752600"/>
            <a:ext cx="3188839" cy="1920180"/>
            <a:chOff x="152400" y="1752599"/>
            <a:chExt cx="2421570" cy="1505404"/>
          </a:xfrm>
        </p:grpSpPr>
        <p:sp>
          <p:nvSpPr>
            <p:cNvPr id="20" name="Rounded Rectangle 19"/>
            <p:cNvSpPr/>
            <p:nvPr/>
          </p:nvSpPr>
          <p:spPr bwMode="auto">
            <a:xfrm>
              <a:off x="152400" y="1752599"/>
              <a:ext cx="2342004" cy="1194802"/>
            </a:xfrm>
            <a:prstGeom prst="roundRect">
              <a:avLst>
                <a:gd name="adj" fmla="val 30000"/>
              </a:avLst>
            </a:prstGeom>
            <a:gradFill>
              <a:gsLst>
                <a:gs pos="0">
                  <a:srgbClr val="FFC000"/>
                </a:gs>
                <a:gs pos="35000">
                  <a:srgbClr val="FFC000"/>
                </a:gs>
                <a:gs pos="100000">
                  <a:srgbClr val="FFFFD5"/>
                </a:gs>
              </a:gsLst>
            </a:gradFill>
            <a:ln>
              <a:solidFill>
                <a:srgbClr val="205D0B"/>
              </a:solidFill>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000" dirty="0">
                <a:solidFill>
                  <a:schemeClr val="tx1">
                    <a:lumMod val="85000"/>
                    <a:lumOff val="15000"/>
                  </a:schemeClr>
                </a:solidFill>
              </a:endParaRPr>
            </a:p>
          </p:txBody>
        </p:sp>
        <p:sp>
          <p:nvSpPr>
            <p:cNvPr id="21" name="TextBox 12"/>
            <p:cNvSpPr txBox="1">
              <a:spLocks noChangeArrowheads="1"/>
            </p:cNvSpPr>
            <p:nvPr/>
          </p:nvSpPr>
          <p:spPr bwMode="auto">
            <a:xfrm>
              <a:off x="231966" y="1812338"/>
              <a:ext cx="2342004" cy="1445665"/>
            </a:xfrm>
            <a:prstGeom prst="rect">
              <a:avLst/>
            </a:prstGeom>
            <a:noFill/>
            <a:ln w="9525">
              <a:noFill/>
              <a:miter lim="800000"/>
              <a:headEnd/>
              <a:tailEnd/>
            </a:ln>
          </p:spPr>
          <p:txBody>
            <a:bodyPr wrap="square">
              <a:spAutoFit/>
            </a:bodyPr>
            <a:lstStyle/>
            <a:p>
              <a:r>
                <a:rPr lang="en-US" sz="2000" smtClean="0">
                  <a:latin typeface="+mn-lt"/>
                </a:rPr>
                <a:t>These items are part of an “IntelliSense” list, which you can use to type your programs faster.</a:t>
              </a:r>
              <a:endParaRPr lang="en-US" sz="2000" dirty="0" smtClean="0">
                <a:latin typeface="+mn-lt"/>
              </a:endParaRPr>
            </a:p>
          </p:txBody>
        </p:sp>
      </p:grpSp>
      <p:sp>
        <p:nvSpPr>
          <p:cNvPr id="22" name="Rounded Rectangle 21"/>
          <p:cNvSpPr/>
          <p:nvPr/>
        </p:nvSpPr>
        <p:spPr>
          <a:xfrm>
            <a:off x="3581400" y="1752600"/>
            <a:ext cx="5334000" cy="1752600"/>
          </a:xfrm>
          <a:prstGeom prst="roundRect">
            <a:avLst>
              <a:gd name="adj" fmla="val 22114"/>
            </a:avLst>
          </a:prstGeom>
          <a:ln/>
        </p:spPr>
        <p:style>
          <a:lnRef idx="1">
            <a:schemeClr val="accent4"/>
          </a:lnRef>
          <a:fillRef idx="2">
            <a:schemeClr val="accent4"/>
          </a:fillRef>
          <a:effectRef idx="1">
            <a:schemeClr val="accent4"/>
          </a:effectRef>
          <a:fontRef idx="minor">
            <a:schemeClr val="dk1"/>
          </a:fontRef>
        </p:style>
        <p:txBody>
          <a:bodyPr anchor="ctr"/>
          <a:lstStyle/>
          <a:p>
            <a:r>
              <a:rPr lang="en-US" sz="2000" smtClean="0"/>
              <a:t>An </a:t>
            </a:r>
            <a:r>
              <a:rPr lang="en-US" sz="2000" dirty="0" smtClean="0"/>
              <a:t>IntelliSense </a:t>
            </a:r>
            <a:r>
              <a:rPr lang="en-US" sz="2000" smtClean="0"/>
              <a:t>list contains commands </a:t>
            </a:r>
            <a:r>
              <a:rPr lang="en-US" sz="2000" dirty="0" smtClean="0"/>
              <a:t>that you can type. You can </a:t>
            </a:r>
            <a:r>
              <a:rPr lang="en-US" sz="2000" smtClean="0"/>
              <a:t>scroll through the list by pressing </a:t>
            </a:r>
            <a:r>
              <a:rPr lang="en-US" sz="2000" dirty="0" smtClean="0"/>
              <a:t>the </a:t>
            </a:r>
            <a:r>
              <a:rPr lang="en-US" sz="2000" smtClean="0"/>
              <a:t>UP and DOWN arrows on </a:t>
            </a:r>
            <a:r>
              <a:rPr lang="en-US" sz="2000" dirty="0" smtClean="0"/>
              <a:t>your keyboard, </a:t>
            </a:r>
            <a:r>
              <a:rPr lang="en-US" sz="2000" smtClean="0"/>
              <a:t>and you can </a:t>
            </a:r>
            <a:r>
              <a:rPr lang="en-US" sz="2000" dirty="0" smtClean="0"/>
              <a:t>press ENTER to insert </a:t>
            </a:r>
            <a:r>
              <a:rPr lang="en-US" sz="2000" smtClean="0"/>
              <a:t>the highlighted </a:t>
            </a:r>
            <a:r>
              <a:rPr lang="en-US" sz="2000" dirty="0" smtClean="0"/>
              <a:t>command into your code.</a:t>
            </a:r>
            <a:endParaRPr lang="en-US" sz="2000" dirty="0"/>
          </a:p>
        </p:txBody>
      </p:sp>
      <p:pic>
        <p:nvPicPr>
          <p:cNvPr id="27" name="Picture 26" descr="Intellisense.PNG"/>
          <p:cNvPicPr>
            <a:picLocks noChangeAspect="1"/>
          </p:cNvPicPr>
          <p:nvPr/>
        </p:nvPicPr>
        <p:blipFill>
          <a:blip r:embed="rId3" cstate="print"/>
          <a:stretch>
            <a:fillRect/>
          </a:stretch>
        </p:blipFill>
        <p:spPr>
          <a:xfrm>
            <a:off x="1392775" y="3886200"/>
            <a:ext cx="4855625" cy="18696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strVal val="#ppt_w*0.05"/>
                                          </p:val>
                                        </p:tav>
                                        <p:tav tm="100000">
                                          <p:val>
                                            <p:strVal val="#ppt_w"/>
                                          </p:val>
                                        </p:tav>
                                      </p:tavLst>
                                    </p:anim>
                                    <p:anim calcmode="lin" valueType="num">
                                      <p:cBhvr>
                                        <p:cTn id="16" dur="500" fill="hold"/>
                                        <p:tgtEl>
                                          <p:spTgt spid="29"/>
                                        </p:tgtEl>
                                        <p:attrNameLst>
                                          <p:attrName>ppt_h</p:attrName>
                                        </p:attrNameLst>
                                      </p:cBhvr>
                                      <p:tavLst>
                                        <p:tav tm="0">
                                          <p:val>
                                            <p:strVal val="#ppt_h"/>
                                          </p:val>
                                        </p:tav>
                                        <p:tav tm="100000">
                                          <p:val>
                                            <p:strVal val="#ppt_h"/>
                                          </p:val>
                                        </p:tav>
                                      </p:tavLst>
                                    </p:anim>
                                    <p:anim calcmode="lin" valueType="num">
                                      <p:cBhvr>
                                        <p:cTn id="17" dur="500" fill="hold"/>
                                        <p:tgtEl>
                                          <p:spTgt spid="29"/>
                                        </p:tgtEl>
                                        <p:attrNameLst>
                                          <p:attrName>ppt_x</p:attrName>
                                        </p:attrNameLst>
                                      </p:cBhvr>
                                      <p:tavLst>
                                        <p:tav tm="0">
                                          <p:val>
                                            <p:strVal val="#ppt_x-.2"/>
                                          </p:val>
                                        </p:tav>
                                        <p:tav tm="100000">
                                          <p:val>
                                            <p:strVal val="#ppt_x"/>
                                          </p:val>
                                        </p:tav>
                                      </p:tavLst>
                                    </p:anim>
                                    <p:anim calcmode="lin" valueType="num">
                                      <p:cBhvr>
                                        <p:cTn id="18" dur="500" fill="hold"/>
                                        <p:tgtEl>
                                          <p:spTgt spid="29"/>
                                        </p:tgtEl>
                                        <p:attrNameLst>
                                          <p:attrName>ppt_y</p:attrName>
                                        </p:attrNameLst>
                                      </p:cBhvr>
                                      <p:tavLst>
                                        <p:tav tm="0">
                                          <p:val>
                                            <p:strVal val="#ppt_y"/>
                                          </p:val>
                                        </p:tav>
                                        <p:tav tm="100000">
                                          <p:val>
                                            <p:strVal val="#ppt_y"/>
                                          </p:val>
                                        </p:tav>
                                      </p:tavLst>
                                    </p:anim>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39" presetClass="entr" presetSubtype="0" accel="10000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25" dur="5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26" dur="5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27" dur="500" fill="hold"/>
                                        <p:tgtEl>
                                          <p:spTgt spid="27"/>
                                        </p:tgtEl>
                                        <p:attrNameLst>
                                          <p:attrName>ppt_y</p:attrName>
                                        </p:attrNameLst>
                                      </p:cBhvr>
                                      <p:tavLst>
                                        <p:tav tm="0">
                                          <p:val>
                                            <p:strVal val="#ppt_y"/>
                                          </p:val>
                                        </p:tav>
                                        <p:tav tm="100000">
                                          <p:val>
                                            <p:strVal val="#ppt_y"/>
                                          </p:val>
                                        </p:tav>
                                      </p:tavLst>
                                    </p:anim>
                                  </p:childTnLst>
                                </p:cTn>
                              </p:par>
                              <p:par>
                                <p:cTn id="28" presetID="39" presetClass="entr" presetSubtype="0" accel="10000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p:cTn id="30" dur="500" fill="hold"/>
                                        <p:tgtEl>
                                          <p:spTgt spid="28"/>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28"/>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28"/>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checkerboard(across)">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542DD046B56540BB74F97BEF9166AE" ma:contentTypeVersion="" ma:contentTypeDescription="Create a new document." ma:contentTypeScope="" ma:versionID="616d17287763bc3e07210a391a11c765">
  <xsd:schema xmlns:xsd="http://www.w3.org/2001/XMLSchema" xmlns:xs="http://www.w3.org/2001/XMLSchema" xmlns:p="http://schemas.microsoft.com/office/2006/metadata/properties" xmlns:ns2="68629ea4-a866-42fd-804a-43f6537a1b0a" xmlns:ns3="ccac8663-750f-4dbf-8c6e-c3b098bb35f3" targetNamespace="http://schemas.microsoft.com/office/2006/metadata/properties" ma:root="true" ma:fieldsID="8b9373f2367b64423151850a128ac201" ns2:_="" ns3:_="">
    <xsd:import namespace="68629ea4-a866-42fd-804a-43f6537a1b0a"/>
    <xsd:import namespace="ccac8663-750f-4dbf-8c6e-c3b098bb35f3"/>
    <xsd:element name="properties">
      <xsd:complexType>
        <xsd:sequence>
          <xsd:element name="documentManagement">
            <xsd:complexType>
              <xsd:all>
                <xsd:element ref="ns2:TaxCatchAll"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29ea4-a866-42fd-804a-43f6537a1b0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2f13550b-4726-4405-b7da-934369f50f0f}" ma:internalName="TaxCatchAll" ma:showField="CatchAllData" ma:web="68629ea4-a866-42fd-804a-43f6537a1b0a">
      <xsd:complexType>
        <xsd:complexContent>
          <xsd:extension base="dms:MultiChoiceLookup">
            <xsd:sequence>
              <xsd:element name="Value" type="dms:Lookup" maxOccurs="unbounded" minOccurs="0" nillable="true"/>
            </xsd:sequence>
          </xsd:extension>
        </xsd:complexContent>
      </xsd:complex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cac8663-750f-4dbf-8c6e-c3b098bb35f3"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8629ea4-a866-42fd-804a-43f6537a1b0a"/>
  </documentManagement>
</p:properties>
</file>

<file path=customXml/itemProps1.xml><?xml version="1.0" encoding="utf-8"?>
<ds:datastoreItem xmlns:ds="http://schemas.openxmlformats.org/officeDocument/2006/customXml" ds:itemID="{CE80ADC8-2345-4080-AF59-5D35F964A52D}">
  <ds:schemaRefs>
    <ds:schemaRef ds:uri="http://schemas.microsoft.com/sharepoint/v3/contenttype/forms"/>
  </ds:schemaRefs>
</ds:datastoreItem>
</file>

<file path=customXml/itemProps2.xml><?xml version="1.0" encoding="utf-8"?>
<ds:datastoreItem xmlns:ds="http://schemas.openxmlformats.org/officeDocument/2006/customXml" ds:itemID="{CA27B67A-DF02-46F1-B93A-76CD19425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629ea4-a866-42fd-804a-43f6537a1b0a"/>
    <ds:schemaRef ds:uri="ccac8663-750f-4dbf-8c6e-c3b098bb35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89339D-BEBC-42AD-A296-E449B01920BF}">
  <ds:schemaRefs>
    <ds:schemaRef ds:uri="http://purl.org/dc/terms/"/>
    <ds:schemaRef ds:uri="http://schemas.openxmlformats.org/package/2006/metadata/core-properties"/>
    <ds:schemaRef ds:uri="http://purl.org/dc/dcmitype/"/>
    <ds:schemaRef ds:uri="http://schemas.microsoft.com/office/infopath/2007/PartnerControls"/>
    <ds:schemaRef ds:uri="68629ea4-a866-42fd-804a-43f6537a1b0a"/>
    <ds:schemaRef ds:uri="http://purl.org/dc/elements/1.1/"/>
    <ds:schemaRef ds:uri="http://schemas.microsoft.com/office/2006/metadata/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3298</Words>
  <Application>Microsoft Office PowerPoint</Application>
  <PresentationFormat>On-screen Show (4:3)</PresentationFormat>
  <Paragraphs>354</Paragraphs>
  <Slides>43</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Symbol</vt:lpstr>
      <vt:lpstr>Tahoma</vt:lpstr>
      <vt:lpstr>Times New Roman</vt:lpstr>
      <vt:lpstr>Verdana</vt:lpstr>
      <vt:lpstr>Wingdings</vt:lpstr>
      <vt:lpstr>Office Theme</vt:lpstr>
      <vt:lpstr>PowerPoint Presentation</vt:lpstr>
      <vt:lpstr>PowerPoint Presentation</vt:lpstr>
      <vt:lpstr>PowerPoint Presentation</vt:lpstr>
      <vt:lpstr>  What is Small Basic? </vt:lpstr>
      <vt:lpstr>Small Basic  A Programming Language for Beginners</vt:lpstr>
      <vt:lpstr>The Small Basic Environment</vt:lpstr>
      <vt:lpstr>Your First Program</vt:lpstr>
      <vt:lpstr>PowerPoint Presentation</vt:lpstr>
      <vt:lpstr>IntelliSense  Making It Easy</vt:lpstr>
      <vt:lpstr>Saving Your Program</vt:lpstr>
      <vt:lpstr>Let’s Summarize…</vt:lpstr>
      <vt:lpstr>Show What You Know</vt:lpstr>
      <vt:lpstr>PowerPoint Presentation</vt:lpstr>
      <vt:lpstr>PowerPoint Presentation</vt:lpstr>
      <vt:lpstr>  Statements in Small Basic Programs </vt:lpstr>
      <vt:lpstr>Showing and Hiding the Text Window</vt:lpstr>
      <vt:lpstr>PowerPoint Presentation</vt:lpstr>
      <vt:lpstr>PowerPoint Presentation</vt:lpstr>
      <vt:lpstr>PowerPoint Presentation</vt:lpstr>
      <vt:lpstr>Operations of the TextWindow Object</vt:lpstr>
      <vt:lpstr>Writing Text in the Text Window</vt:lpstr>
      <vt:lpstr>What does this command do?</vt:lpstr>
      <vt:lpstr>PowerPoint Presentation</vt:lpstr>
      <vt:lpstr>How is this different?</vt:lpstr>
      <vt:lpstr>Reading a Line of Text</vt:lpstr>
      <vt:lpstr>The Pause and Clear Operations</vt:lpstr>
      <vt:lpstr>What is a variable?</vt:lpstr>
      <vt:lpstr>Let’s Summarize…</vt:lpstr>
      <vt:lpstr>Show What You Know</vt:lpstr>
      <vt:lpstr>Solution:</vt:lpstr>
      <vt:lpstr>PowerPoint Presentation</vt:lpstr>
      <vt:lpstr>PowerPoint Presentation</vt:lpstr>
      <vt:lpstr>What is a Variable?</vt:lpstr>
      <vt:lpstr>PowerPoint Presentation</vt:lpstr>
      <vt:lpstr>  How to Name a Variable?  </vt:lpstr>
      <vt:lpstr>PowerPoint Presentation</vt:lpstr>
      <vt:lpstr>PowerPoint Presentation</vt:lpstr>
      <vt:lpstr>PowerPoint Presentation</vt:lpstr>
      <vt:lpstr>Storing Multiple Values In a Variable</vt:lpstr>
      <vt:lpstr>PowerPoint Presentation</vt:lpstr>
      <vt:lpstr>Let’s Summarize…</vt:lpstr>
      <vt:lpstr>Show What You Know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2011-01-27T18:41:19Z</dcterms:created>
  <dcterms:modified xsi:type="dcterms:W3CDTF">2019-02-12T11:14:03Z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0x0101004E542DD046B56540BB74F97BEF9166AE</vt:lpwstr>
  </property>
</Properties>
</file>