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2"/>
  </p:notesMasterIdLst>
  <p:sldIdLst>
    <p:sldId id="332" r:id="rId5"/>
    <p:sldId id="333" r:id="rId6"/>
    <p:sldId id="278" r:id="rId7"/>
    <p:sldId id="257" r:id="rId8"/>
    <p:sldId id="282" r:id="rId9"/>
    <p:sldId id="329" r:id="rId10"/>
    <p:sldId id="338" r:id="rId11"/>
    <p:sldId id="335" r:id="rId12"/>
    <p:sldId id="336" r:id="rId13"/>
    <p:sldId id="324" r:id="rId14"/>
    <p:sldId id="334" r:id="rId15"/>
    <p:sldId id="337" r:id="rId16"/>
    <p:sldId id="326" r:id="rId17"/>
    <p:sldId id="328" r:id="rId18"/>
    <p:sldId id="330" r:id="rId19"/>
    <p:sldId id="325" r:id="rId20"/>
    <p:sldId id="327" r:id="rId21"/>
  </p:sldIdLst>
  <p:sldSz cx="9144000" cy="6858000" type="screen4x3"/>
  <p:notesSz cx="6797675" cy="9856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3"/>
    <a:srgbClr val="B4A4C8"/>
    <a:srgbClr val="FFD597"/>
    <a:srgbClr val="FFE2B7"/>
    <a:srgbClr val="FFBD5D"/>
    <a:srgbClr val="E0A928"/>
    <a:srgbClr val="FFF0D9"/>
    <a:srgbClr val="CC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0F6C8B-71CF-48D2-B377-D3EAA4821AA5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4B204FE-5EB2-4A02-8B16-85316B6D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EC411D-C483-4DCC-9CE6-23BC676CA4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Let’s see how you can show or hide the text window.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First, </a:t>
            </a:r>
            <a:r>
              <a:rPr lang="en-US"/>
              <a:t>type </a:t>
            </a:r>
            <a:r>
              <a:rPr lang="en-US" b="1"/>
              <a:t>TextWindow.Show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/>
              <a:t>the Editor, </a:t>
            </a:r>
            <a:r>
              <a:rPr lang="en-US" dirty="0"/>
              <a:t>and then </a:t>
            </a:r>
            <a:r>
              <a:rPr lang="en-US"/>
              <a:t>click </a:t>
            </a:r>
            <a:r>
              <a:rPr lang="en-US" b="1"/>
              <a:t>Run</a:t>
            </a:r>
            <a:r>
              <a:rPr lang="en-US"/>
              <a:t> </a:t>
            </a:r>
            <a:r>
              <a:rPr lang="en-US" dirty="0"/>
              <a:t>on </a:t>
            </a:r>
            <a:r>
              <a:rPr lang="en-US"/>
              <a:t>the Toolbar</a:t>
            </a:r>
            <a:r>
              <a:rPr lang="en-US" dirty="0"/>
              <a:t>. </a:t>
            </a:r>
            <a:r>
              <a:rPr lang="en-US"/>
              <a:t>The result </a:t>
            </a:r>
            <a:r>
              <a:rPr lang="en-US" dirty="0"/>
              <a:t>of your program </a:t>
            </a:r>
            <a:r>
              <a:rPr lang="en-US"/>
              <a:t>is that the </a:t>
            </a:r>
            <a:r>
              <a:rPr lang="en-US" dirty="0"/>
              <a:t>text </a:t>
            </a:r>
            <a:r>
              <a:rPr lang="en-US"/>
              <a:t>window appears.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Similarly</a:t>
            </a:r>
            <a:r>
              <a:rPr lang="en-US"/>
              <a:t>, you can </a:t>
            </a:r>
            <a:r>
              <a:rPr lang="en-US" dirty="0"/>
              <a:t>hide the </a:t>
            </a:r>
            <a:r>
              <a:rPr lang="en-US"/>
              <a:t>text window if you </a:t>
            </a:r>
            <a:r>
              <a:rPr lang="en-US" dirty="0"/>
              <a:t>type the statement </a:t>
            </a:r>
            <a:r>
              <a:rPr lang="en-US" b="1" dirty="0" err="1"/>
              <a:t>TextWindow.Hide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/>
              <a:t>the Editor </a:t>
            </a:r>
            <a:r>
              <a:rPr lang="en-US" dirty="0"/>
              <a:t>and then </a:t>
            </a:r>
            <a:r>
              <a:rPr lang="en-US"/>
              <a:t>click </a:t>
            </a:r>
            <a:r>
              <a:rPr lang="en-US" b="1"/>
              <a:t>Run</a:t>
            </a:r>
            <a:r>
              <a:rPr lang="en-US"/>
              <a:t> </a:t>
            </a:r>
            <a:r>
              <a:rPr lang="en-US" dirty="0"/>
              <a:t>on </a:t>
            </a:r>
            <a:r>
              <a:rPr lang="en-US"/>
              <a:t>the Toolbar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39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E693-3821-4C6F-94C1-A9D9B4184AC6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83C0-1503-41F0-ACB6-3CEC177DB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288E-E737-4884-B953-F70AE6B9344E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CD28-DB56-4A62-B2B8-0078F14D0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30AB2-D613-4471-8D49-22BDD0528E3E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7B53D-D021-49E6-9560-BED1EF26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A30E7-2C74-457C-B2BB-65F41C87F69B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7923-A4B4-4DC0-9BCC-41EE3FF47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2B45-5E71-429B-BABF-08666D508B21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905E-6F90-43A5-B4E9-A4CB4C92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0A970-E7DC-4038-9069-91858D648BDF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0A86-63F7-4A09-A3BB-4FEF6E1CA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5EC0-D7C5-48CF-B776-E6D248544D38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531A-C242-4D36-840F-DB2719B73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ED35-003C-4A58-B1E5-829F85A8243A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5FB8-A7C1-412A-B91E-469A65B27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1C31-4FEF-4A7C-AD58-36F796D68FEE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AFA8-A904-43C3-BBCD-8CA4EFD09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F47B-2750-4EC9-9010-ACB665A03744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09D4-991E-476F-8D16-084841D0C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D0E9-0297-4C39-A884-53F2147ABE11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9162-F0EC-429E-B952-23CB5876E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60397C0-55EF-4EAC-8889-593472E51D6D}" type="datetimeFigureOut">
              <a:rPr lang="en-US"/>
              <a:pPr>
                <a:defRPr/>
              </a:pPr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EBCE1EC-0DFD-4A1B-8518-0C3C9BCFC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 descr="innerne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Verdana" pitchFamily="34" charset="0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U1xS07N-F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division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45" y="3618967"/>
            <a:ext cx="6754455" cy="2604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3094"/>
            <a:ext cx="6561323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</a:t>
            </a:r>
            <a:r>
              <a:rPr lang="en-GB" b="1" dirty="0" smtClean="0"/>
              <a:t>1: </a:t>
            </a:r>
            <a:r>
              <a:rPr lang="en-GB" b="1" dirty="0"/>
              <a:t>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Does this program use </a:t>
            </a:r>
            <a:r>
              <a:rPr lang="en-GB" sz="2800" b="1" dirty="0">
                <a:solidFill>
                  <a:srgbClr val="FF0000"/>
                </a:solidFill>
              </a:rPr>
              <a:t>sequence</a:t>
            </a:r>
            <a:r>
              <a:rPr lang="en-GB" sz="2800" b="1" dirty="0"/>
              <a:t> or </a:t>
            </a:r>
            <a:r>
              <a:rPr lang="en-GB" sz="2800" b="1" dirty="0">
                <a:solidFill>
                  <a:srgbClr val="FF0000"/>
                </a:solidFill>
              </a:rPr>
              <a:t>selection</a:t>
            </a:r>
            <a:r>
              <a:rPr lang="en-GB" sz="2800" b="1" dirty="0" smtClean="0"/>
              <a:t>?</a:t>
            </a:r>
          </a:p>
          <a:p>
            <a:pPr marL="0" indent="0">
              <a:buNone/>
            </a:pPr>
            <a:r>
              <a:rPr lang="en-GB" sz="2800" b="1" dirty="0" smtClean="0"/>
              <a:t>What is the name of the </a:t>
            </a:r>
            <a:r>
              <a:rPr lang="en-GB" sz="2800" b="1" dirty="0" smtClean="0">
                <a:solidFill>
                  <a:srgbClr val="FF0000"/>
                </a:solidFill>
              </a:rPr>
              <a:t>variable</a:t>
            </a:r>
            <a:r>
              <a:rPr lang="en-GB" sz="2800" b="1" dirty="0" smtClean="0"/>
              <a:t> in this program?</a:t>
            </a:r>
            <a:endParaRPr lang="en-GB" sz="2800" b="1" dirty="0"/>
          </a:p>
          <a:p>
            <a:pPr marL="0" indent="0">
              <a:buNone/>
            </a:pPr>
            <a:r>
              <a:rPr lang="en-GB" sz="2800" b="1" dirty="0" smtClean="0"/>
              <a:t>What does the </a:t>
            </a:r>
            <a:r>
              <a:rPr lang="en-GB" sz="2800" b="1" dirty="0" smtClean="0">
                <a:solidFill>
                  <a:srgbClr val="FF0000"/>
                </a:solidFill>
              </a:rPr>
              <a:t>+</a:t>
            </a:r>
            <a:r>
              <a:rPr lang="en-GB" sz="2800" b="1" dirty="0" smtClean="0"/>
              <a:t> do in the last line of the program?</a:t>
            </a:r>
            <a:endParaRPr lang="en-GB" sz="2800" b="1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BBB46671-1392-4F5C-B94C-D5A8B0EFE99E}"/>
              </a:ext>
            </a:extLst>
          </p:cNvPr>
          <p:cNvGrpSpPr/>
          <p:nvPr/>
        </p:nvGrpSpPr>
        <p:grpSpPr>
          <a:xfrm>
            <a:off x="228600" y="1524000"/>
            <a:ext cx="8839200" cy="1983352"/>
            <a:chOff x="1257300" y="2133600"/>
            <a:chExt cx="6743700" cy="1524000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BABB2A76-7B56-4863-80F2-D018D8BCA164}"/>
                </a:ext>
              </a:extLst>
            </p:cNvPr>
            <p:cNvSpPr/>
            <p:nvPr/>
          </p:nvSpPr>
          <p:spPr bwMode="auto">
            <a:xfrm>
              <a:off x="1257300" y="2133600"/>
              <a:ext cx="6743700" cy="15240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Picture 2" descr="C:\Documents and Settings\priya.suri\My Documents\My Pictures\Read a Line of Text.PNG">
              <a:extLst>
                <a:ext uri="{FF2B5EF4-FFF2-40B4-BE49-F238E27FC236}">
                  <a16:creationId xmlns:a16="http://schemas.microsoft.com/office/drawing/2014/main" id="{B627982E-4A06-4570-81AE-ADEFD8396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5477" t="48325" r="46679" b="31363"/>
            <a:stretch>
              <a:fillRect/>
            </a:stretch>
          </p:blipFill>
          <p:spPr bwMode="auto">
            <a:xfrm>
              <a:off x="1361440" y="2286000"/>
              <a:ext cx="656336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5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877"/>
            <a:ext cx="9730251" cy="68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 smtClean="0"/>
              <a:t>selection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66799"/>
            <a:ext cx="8394191" cy="354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 smtClean="0"/>
              <a:t>selection in a ______ </a:t>
            </a:r>
            <a:r>
              <a:rPr lang="en-GB" dirty="0"/>
              <a:t>is </a:t>
            </a:r>
            <a:r>
              <a:rPr lang="en-GB" dirty="0" smtClean="0"/>
              <a:t>where there is a  </a:t>
            </a:r>
            <a:r>
              <a:rPr lang="en-GB" dirty="0"/>
              <a:t>_______ </a:t>
            </a:r>
            <a:r>
              <a:rPr lang="en-GB" dirty="0" smtClean="0"/>
              <a:t>dependent on a _______ being met 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this example the </a:t>
            </a:r>
            <a:r>
              <a:rPr lang="en-GB" dirty="0" smtClean="0"/>
              <a:t>program has a choice _______ on whether</a:t>
            </a:r>
            <a:br>
              <a:rPr lang="en-GB" dirty="0" smtClean="0"/>
            </a:br>
            <a:r>
              <a:rPr lang="en-GB" dirty="0" smtClean="0"/>
              <a:t>the time is before or</a:t>
            </a:r>
            <a:br>
              <a:rPr lang="en-GB" dirty="0" smtClean="0"/>
            </a:br>
            <a:r>
              <a:rPr lang="en-GB" dirty="0" smtClean="0"/>
              <a:t>after ____ o’clock.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</a:t>
            </a:r>
            <a:r>
              <a:rPr lang="en-GB" sz="2400" dirty="0" smtClean="0">
                <a:solidFill>
                  <a:schemeClr val="bg1"/>
                </a:solidFill>
              </a:rPr>
              <a:t>CHOICE 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smtClean="0">
                <a:solidFill>
                  <a:schemeClr val="bg1"/>
                </a:solidFill>
              </a:rPr>
              <a:t>PROGRAM,   CONDITION</a:t>
            </a:r>
            <a:r>
              <a:rPr lang="en-GB" sz="2400" smtClean="0">
                <a:solidFill>
                  <a:schemeClr val="bg1"/>
                </a:solidFill>
              </a:rPr>
              <a:t>, DEPENDENT, 12   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priya.suri\My Documents\My Pictures\55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2304" y="3014357"/>
            <a:ext cx="4761696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77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</a:t>
            </a:r>
            <a:r>
              <a:rPr lang="en-GB" b="1" dirty="0" smtClean="0"/>
              <a:t>3: </a:t>
            </a:r>
            <a:r>
              <a:rPr lang="en-GB" b="1" dirty="0"/>
              <a:t>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 smtClean="0"/>
              <a:t>Does this program use </a:t>
            </a:r>
            <a:r>
              <a:rPr lang="en-GB" sz="2800" b="1" dirty="0" smtClean="0">
                <a:solidFill>
                  <a:srgbClr val="FF0000"/>
                </a:solidFill>
              </a:rPr>
              <a:t>sequence</a:t>
            </a:r>
            <a:r>
              <a:rPr lang="en-GB" sz="2800" b="1" dirty="0" smtClean="0"/>
              <a:t> or </a:t>
            </a:r>
            <a:r>
              <a:rPr lang="en-GB" sz="2800" b="1" dirty="0" smtClean="0">
                <a:solidFill>
                  <a:srgbClr val="FF0000"/>
                </a:solidFill>
              </a:rPr>
              <a:t>selection</a:t>
            </a:r>
            <a:r>
              <a:rPr lang="en-GB" sz="2800" b="1" dirty="0" smtClean="0"/>
              <a:t>?</a:t>
            </a:r>
          </a:p>
          <a:p>
            <a:pPr marL="0" indent="0">
              <a:buNone/>
            </a:pPr>
            <a:r>
              <a:rPr lang="en-GB" sz="2800" b="1" dirty="0" smtClean="0"/>
              <a:t>Can </a:t>
            </a:r>
            <a:r>
              <a:rPr lang="en-GB" sz="2800" b="1" dirty="0"/>
              <a:t>you explain what this program does?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C91F811-3728-49DF-A931-39FB4B7D9C6C}"/>
              </a:ext>
            </a:extLst>
          </p:cNvPr>
          <p:cNvGrpSpPr/>
          <p:nvPr/>
        </p:nvGrpSpPr>
        <p:grpSpPr>
          <a:xfrm>
            <a:off x="228600" y="1444154"/>
            <a:ext cx="8686800" cy="2590800"/>
            <a:chOff x="4724400" y="981888"/>
            <a:chExt cx="4114800" cy="160020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4A7F9C0C-8E8D-42DA-800D-C9721B4CF0F6}"/>
                </a:ext>
              </a:extLst>
            </p:cNvPr>
            <p:cNvSpPr/>
            <p:nvPr/>
          </p:nvSpPr>
          <p:spPr bwMode="auto">
            <a:xfrm>
              <a:off x="4724400" y="981888"/>
              <a:ext cx="4114800" cy="1600200"/>
            </a:xfrm>
            <a:prstGeom prst="roundRect">
              <a:avLst>
                <a:gd name="adj" fmla="val 16905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Picture 2" descr="C:\Documents and Settings\priya.suri\My Documents\My Pictures\Read a Line of Text.PNG">
              <a:extLst>
                <a:ext uri="{FF2B5EF4-FFF2-40B4-BE49-F238E27FC236}">
                  <a16:creationId xmlns:a16="http://schemas.microsoft.com/office/drawing/2014/main" id="{18974F20-395B-4963-90E8-36D232626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-2000"/>
            <a:stretch>
              <a:fillRect/>
            </a:stretch>
          </p:blipFill>
          <p:spPr bwMode="auto">
            <a:xfrm>
              <a:off x="4724400" y="1143000"/>
              <a:ext cx="4038600" cy="1371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6376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876800"/>
            <a:ext cx="9144000" cy="1615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63563"/>
            <a:ext cx="9067800" cy="34750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</a:t>
            </a:r>
            <a:r>
              <a:rPr lang="en-GB" b="1" dirty="0" smtClean="0"/>
              <a:t>2: </a:t>
            </a:r>
            <a:r>
              <a:rPr lang="en-GB" b="1" dirty="0"/>
              <a:t>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2800" b="1" dirty="0"/>
              <a:t>Does this program use </a:t>
            </a:r>
            <a:r>
              <a:rPr lang="en-GB" sz="2800" b="1" dirty="0">
                <a:solidFill>
                  <a:srgbClr val="FF0000"/>
                </a:solidFill>
              </a:rPr>
              <a:t>sequence</a:t>
            </a:r>
            <a:r>
              <a:rPr lang="en-GB" sz="2800" b="1" dirty="0"/>
              <a:t> or </a:t>
            </a:r>
            <a:r>
              <a:rPr lang="en-GB" sz="2800" b="1" dirty="0">
                <a:solidFill>
                  <a:srgbClr val="FF0000"/>
                </a:solidFill>
              </a:rPr>
              <a:t>selection</a:t>
            </a:r>
            <a:r>
              <a:rPr lang="en-GB" sz="2800" b="1" dirty="0"/>
              <a:t>?</a:t>
            </a:r>
          </a:p>
          <a:p>
            <a:pPr marL="0" indent="0">
              <a:buNone/>
            </a:pPr>
            <a:r>
              <a:rPr lang="en-GB" sz="2800" b="1" dirty="0" smtClean="0"/>
              <a:t>Can </a:t>
            </a:r>
            <a:r>
              <a:rPr lang="en-GB" sz="2800" b="1" dirty="0"/>
              <a:t>you explain what this program does?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8640" y="1295400"/>
            <a:ext cx="8109559" cy="2895600"/>
            <a:chOff x="4572000" y="3657600"/>
            <a:chExt cx="4191000" cy="12954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572000" y="3657600"/>
              <a:ext cx="4191000" cy="1295400"/>
            </a:xfrm>
            <a:prstGeom prst="roundRect">
              <a:avLst>
                <a:gd name="adj" fmla="val 19726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" name="Picture 3" descr="C:\Documents and Settings\priya.suri\My Documents\My Pictures\555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3733800"/>
              <a:ext cx="4191000" cy="1219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07888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Division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92900" y="478412"/>
            <a:ext cx="9051099" cy="10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Verdana" pitchFamily="34" charset="0"/>
                <a:ea typeface="+mj-ea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9pPr>
          </a:lstStyle>
          <a:p>
            <a:r>
              <a:rPr lang="en-GB" b="1" dirty="0" smtClean="0">
                <a:solidFill>
                  <a:schemeClr val="tx1"/>
                </a:solidFill>
              </a:rPr>
              <a:t>To do long division we divide 1 number by the other: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7516" y="685800"/>
            <a:ext cx="35232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/>
              <a:t>    </a:t>
            </a:r>
          </a:p>
          <a:p>
            <a:r>
              <a:rPr lang="en-GB" sz="6000" dirty="0" smtClean="0"/>
              <a:t>      9  r1</a:t>
            </a:r>
          </a:p>
          <a:p>
            <a:r>
              <a:rPr lang="en-GB" sz="6000" dirty="0" smtClean="0"/>
              <a:t> 4 37</a:t>
            </a:r>
            <a:endParaRPr lang="en-GB" sz="6000" dirty="0"/>
          </a:p>
          <a:p>
            <a:r>
              <a:rPr lang="en-GB" sz="6000" dirty="0"/>
              <a:t>   </a:t>
            </a:r>
            <a:r>
              <a:rPr lang="en-GB" sz="6000" dirty="0" smtClean="0"/>
              <a:t> 36</a:t>
            </a:r>
          </a:p>
          <a:p>
            <a:r>
              <a:rPr lang="en-GB" sz="6000" dirty="0"/>
              <a:t> </a:t>
            </a:r>
            <a:r>
              <a:rPr lang="en-GB" sz="6000" dirty="0" smtClean="0"/>
              <a:t>     1</a:t>
            </a:r>
            <a:endParaRPr lang="en-GB" sz="6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2507737"/>
            <a:ext cx="198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2507737"/>
            <a:ext cx="20807" cy="9075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4297113"/>
            <a:ext cx="890999" cy="661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5257798"/>
            <a:ext cx="9144000" cy="12344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60198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</a:t>
            </a:r>
            <a:r>
              <a:rPr lang="en-GB" b="1" dirty="0" smtClean="0"/>
              <a:t>3: </a:t>
            </a:r>
            <a:r>
              <a:rPr lang="en-GB" b="1" dirty="0"/>
              <a:t>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sz="1100" b="1" dirty="0" smtClean="0"/>
          </a:p>
          <a:p>
            <a:pPr marL="0" indent="0">
              <a:buNone/>
            </a:pPr>
            <a:r>
              <a:rPr lang="en-GB" sz="2800" b="1" dirty="0" smtClean="0"/>
              <a:t>Does </a:t>
            </a:r>
            <a:r>
              <a:rPr lang="en-GB" sz="2800" b="1" dirty="0"/>
              <a:t>this program use </a:t>
            </a:r>
            <a:r>
              <a:rPr lang="en-GB" sz="2800" b="1" dirty="0">
                <a:solidFill>
                  <a:srgbClr val="FF0000"/>
                </a:solidFill>
              </a:rPr>
              <a:t>sequence</a:t>
            </a:r>
            <a:r>
              <a:rPr lang="en-GB" sz="2800" b="1" dirty="0"/>
              <a:t> or </a:t>
            </a:r>
            <a:r>
              <a:rPr lang="en-GB" sz="2800" b="1" dirty="0">
                <a:solidFill>
                  <a:srgbClr val="FF0000"/>
                </a:solidFill>
              </a:rPr>
              <a:t>selection</a:t>
            </a:r>
            <a:r>
              <a:rPr lang="en-GB" sz="2800" b="1" dirty="0"/>
              <a:t>?</a:t>
            </a:r>
          </a:p>
          <a:p>
            <a:pPr marL="0" indent="0">
              <a:buNone/>
            </a:pPr>
            <a:r>
              <a:rPr lang="en-GB" sz="2800" b="1" dirty="0" smtClean="0"/>
              <a:t>Can </a:t>
            </a:r>
            <a:r>
              <a:rPr lang="en-GB" sz="2800" b="1" dirty="0"/>
              <a:t>you explain what this program does?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96E56F17-D9F7-48D3-89D6-40F3A27FE29C}"/>
              </a:ext>
            </a:extLst>
          </p:cNvPr>
          <p:cNvSpPr/>
          <p:nvPr/>
        </p:nvSpPr>
        <p:spPr bwMode="auto">
          <a:xfrm>
            <a:off x="0" y="1295400"/>
            <a:ext cx="8915400" cy="3962399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70682"/>
            <a:ext cx="6705600" cy="3811833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876800"/>
            <a:ext cx="9144000" cy="1615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63563"/>
            <a:ext cx="9067800" cy="34750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</a:t>
            </a:r>
            <a:r>
              <a:rPr lang="en-GB" b="1" dirty="0" smtClean="0"/>
              <a:t>4: </a:t>
            </a:r>
            <a:r>
              <a:rPr lang="en-GB" b="1" dirty="0"/>
              <a:t>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2800" b="1" dirty="0"/>
              <a:t>Does this program use </a:t>
            </a:r>
            <a:r>
              <a:rPr lang="en-GB" sz="2800" b="1" dirty="0">
                <a:solidFill>
                  <a:srgbClr val="FF0000"/>
                </a:solidFill>
              </a:rPr>
              <a:t>sequence</a:t>
            </a:r>
            <a:r>
              <a:rPr lang="en-GB" sz="2800" b="1" dirty="0"/>
              <a:t> or </a:t>
            </a:r>
            <a:r>
              <a:rPr lang="en-GB" sz="2800" b="1" dirty="0">
                <a:solidFill>
                  <a:srgbClr val="FF0000"/>
                </a:solidFill>
              </a:rPr>
              <a:t>selection</a:t>
            </a:r>
            <a:r>
              <a:rPr lang="en-GB" sz="2800" b="1" dirty="0"/>
              <a:t>?</a:t>
            </a:r>
          </a:p>
          <a:p>
            <a:pPr marL="0" indent="0">
              <a:buNone/>
            </a:pPr>
            <a:r>
              <a:rPr lang="en-GB" sz="2800" b="1" dirty="0" smtClean="0"/>
              <a:t>Can </a:t>
            </a:r>
            <a:r>
              <a:rPr lang="en-GB" sz="2800" b="1" dirty="0"/>
              <a:t>you explain what this program does?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ounded Rectangle 21">
            <a:extLst>
              <a:ext uri="{FF2B5EF4-FFF2-40B4-BE49-F238E27FC236}">
                <a16:creationId xmlns:a16="http://schemas.microsoft.com/office/drawing/2014/main" id="{E87CFE52-A247-4BA7-9CBA-E1E9E7D885AA}"/>
              </a:ext>
            </a:extLst>
          </p:cNvPr>
          <p:cNvSpPr/>
          <p:nvPr/>
        </p:nvSpPr>
        <p:spPr>
          <a:xfrm>
            <a:off x="76200" y="1154835"/>
            <a:ext cx="9067799" cy="3581400"/>
          </a:xfrm>
          <a:prstGeom prst="roundRect">
            <a:avLst>
              <a:gd name="adj" fmla="val 2291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4835"/>
            <a:ext cx="8229600" cy="3581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634712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17" y="3565524"/>
            <a:ext cx="694738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05184"/>
            <a:ext cx="914399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Descriptors: KS3 Programming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3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Create a linear program incorporating basic user inputs and outputs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Declare and assign information to variables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Concatenate strings with information assigned to variables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4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Identify the need to store information with different data types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IF and ELSE statements to make decisions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WHILE and FOR loops for iterative processes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the: ‘equal to’, ‘not equal to’, ‘greater than’ and ‘less than’ comparison operators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5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subroutines to create efficient programs and reduce duplication of code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1-dimentional arrays to store and retrieve information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bitwise operators: ‘AND’ &amp; ‘OR’ as part of conditions to be evaluated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6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of functions which take arguments and return values to create efficient programs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of 2-dimentional arrays to store and retrieve information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GB" dirty="0"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https://www.youtube.com/watch?v=dU1xS07N-FA</a:t>
            </a:r>
            <a:r>
              <a:rPr lang="en-GB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GB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800" y="762000"/>
            <a:ext cx="5410200" cy="762000"/>
            <a:chOff x="304800" y="762000"/>
            <a:chExt cx="5410200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304800" y="762000"/>
              <a:ext cx="5410200" cy="762000"/>
            </a:xfrm>
            <a:prstGeom prst="roundRect">
              <a:avLst>
                <a:gd name="adj" fmla="val 26667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914400"/>
              <a:ext cx="5029200" cy="430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>
                  <a:latin typeface="+mj-lt"/>
                </a:rPr>
                <a:t>In this lesson, you will </a:t>
              </a:r>
              <a:r>
                <a:rPr lang="en-US" sz="2200" b="1">
                  <a:latin typeface="+mj-lt"/>
                </a:rPr>
                <a:t>learn how to</a:t>
              </a:r>
              <a:r>
                <a:rPr lang="en-US" sz="2200" b="1" dirty="0">
                  <a:latin typeface="+mj-lt"/>
                </a:rPr>
                <a:t>: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81000" y="14478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Identify a variable.</a:t>
            </a:r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22860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Understand what concatenate means.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" y="31242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Understand </a:t>
            </a:r>
            <a:r>
              <a:rPr lang="en-US" sz="2000" dirty="0" smtClean="0">
                <a:solidFill>
                  <a:schemeClr val="tx1"/>
                </a:solidFill>
              </a:rPr>
              <a:t>the difference between sequence and selection.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pic>
        <p:nvPicPr>
          <p:cNvPr id="14" name="Picture 13" descr="edu_sing3_8919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4450" y="1981200"/>
            <a:ext cx="3714750" cy="2701636"/>
          </a:xfrm>
          <a:prstGeom prst="round2DiagRect">
            <a:avLst>
              <a:gd name="adj1" fmla="val 16667"/>
              <a:gd name="adj2" fmla="val 0"/>
            </a:avLst>
          </a:prstGeom>
          <a:ln w="5715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Introduction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to Small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Basic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Save your program.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000" y="39624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/>
              <a:t>IntelliSense® technology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Showing and Hiding the Text Window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761999"/>
            <a:ext cx="8686800" cy="1168063"/>
            <a:chOff x="304800" y="685799"/>
            <a:chExt cx="8305800" cy="1168063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685799"/>
              <a:ext cx="8305800" cy="1168063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19467" name="TextBox 4"/>
            <p:cNvSpPr txBox="1">
              <a:spLocks noChangeArrowheads="1"/>
            </p:cNvSpPr>
            <p:nvPr/>
          </p:nvSpPr>
          <p:spPr bwMode="auto">
            <a:xfrm>
              <a:off x="380694" y="761998"/>
              <a:ext cx="822990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+mn-lt"/>
                </a:rPr>
                <a:t>The text window is an object, and you can instruct the computer to perform operations on that object. For example, you </a:t>
              </a:r>
              <a:r>
                <a:rPr lang="en-US" sz="2000" dirty="0">
                  <a:latin typeface="+mn-lt"/>
                </a:rPr>
                <a:t>can </a:t>
              </a:r>
              <a:r>
                <a:rPr lang="en-US" sz="2000">
                  <a:latin typeface="+mn-lt"/>
                </a:rPr>
                <a:t>display the </a:t>
              </a:r>
              <a:r>
                <a:rPr lang="en-US" sz="2000" b="1">
                  <a:latin typeface="+mn-lt"/>
                </a:rPr>
                <a:t>TextWindow</a:t>
              </a:r>
              <a:r>
                <a:rPr lang="en-US" sz="2000">
                  <a:latin typeface="+mn-lt"/>
                </a:rPr>
                <a:t> object by </a:t>
              </a:r>
              <a:r>
                <a:rPr lang="en-US" sz="2000" dirty="0">
                  <a:latin typeface="+mn-lt"/>
                </a:rPr>
                <a:t>using the </a:t>
              </a:r>
              <a:r>
                <a:rPr lang="en-US" sz="2000" b="1" dirty="0">
                  <a:latin typeface="+mn-lt"/>
                </a:rPr>
                <a:t>Show</a:t>
              </a:r>
              <a:r>
                <a:rPr lang="en-US" sz="2000" dirty="0">
                  <a:latin typeface="+mn-lt"/>
                </a:rPr>
                <a:t> operation.</a:t>
              </a: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228599" y="4679812"/>
            <a:ext cx="4383087" cy="838200"/>
            <a:chOff x="228599" y="4267200"/>
            <a:chExt cx="4383087" cy="8382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228600" y="4267200"/>
              <a:ext cx="4343400" cy="8382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4" name="TextBox 12"/>
            <p:cNvSpPr txBox="1">
              <a:spLocks noChangeArrowheads="1"/>
            </p:cNvSpPr>
            <p:nvPr/>
          </p:nvSpPr>
          <p:spPr bwMode="auto">
            <a:xfrm>
              <a:off x="228599" y="4546601"/>
              <a:ext cx="4383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n-lt"/>
                </a:rPr>
                <a:t> Click the               button on </a:t>
              </a:r>
              <a:r>
                <a:rPr lang="en-US" sz="2000" b="1">
                  <a:latin typeface="+mn-lt"/>
                </a:rPr>
                <a:t>the </a:t>
              </a:r>
              <a:r>
                <a:rPr lang="en-US" sz="2000" b="1" dirty="0">
                  <a:latin typeface="+mn-lt"/>
                </a:rPr>
                <a:t>T</a:t>
              </a:r>
              <a:r>
                <a:rPr lang="en-US" sz="2000" b="1">
                  <a:latin typeface="+mn-lt"/>
                </a:rPr>
                <a:t>oolbar</a:t>
              </a:r>
              <a:r>
                <a:rPr lang="en-US" sz="2000" b="1" dirty="0">
                  <a:latin typeface="+mn-lt"/>
                </a:rPr>
                <a:t>.</a:t>
              </a:r>
            </a:p>
          </p:txBody>
        </p:sp>
        <p:pic>
          <p:nvPicPr>
            <p:cNvPr id="19465" name="Picture 13" descr="Run butto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7957" y="4337051"/>
              <a:ext cx="729443" cy="71323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13"/>
          <p:cNvGrpSpPr/>
          <p:nvPr/>
        </p:nvGrpSpPr>
        <p:grpSpPr>
          <a:xfrm>
            <a:off x="7620000" y="2514600"/>
            <a:ext cx="1295400" cy="762000"/>
            <a:chOff x="7391400" y="2514600"/>
            <a:chExt cx="1295400" cy="762000"/>
          </a:xfrm>
        </p:grpSpPr>
        <p:sp>
          <p:nvSpPr>
            <p:cNvPr id="16" name="Rectangle 15"/>
            <p:cNvSpPr/>
            <p:nvPr/>
          </p:nvSpPr>
          <p:spPr>
            <a:xfrm>
              <a:off x="7391400" y="2571690"/>
              <a:ext cx="12954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2000" b="1" cap="all" spc="0" dirty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output</a:t>
              </a:r>
            </a:p>
          </p:txBody>
        </p:sp>
        <p:sp>
          <p:nvSpPr>
            <p:cNvPr id="17" name="Down Arrow Callout 16"/>
            <p:cNvSpPr/>
            <p:nvPr/>
          </p:nvSpPr>
          <p:spPr>
            <a:xfrm>
              <a:off x="7391400" y="2514600"/>
              <a:ext cx="1219200" cy="762000"/>
            </a:xfrm>
            <a:prstGeom prst="downArrowCallout">
              <a:avLst>
                <a:gd name="adj1" fmla="val 10600"/>
                <a:gd name="adj2" fmla="val 17800"/>
                <a:gd name="adj3" fmla="val 25000"/>
                <a:gd name="adj4" fmla="val 64977"/>
              </a:avLst>
            </a:prstGeom>
            <a:noFill/>
            <a:ln w="38100">
              <a:solidFill>
                <a:srgbClr val="FFA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143000" y="5638800"/>
            <a:ext cx="7772400" cy="784086"/>
            <a:chOff x="228600" y="762000"/>
            <a:chExt cx="7772400" cy="784086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762000"/>
              <a:ext cx="7772400" cy="784086"/>
            </a:xfrm>
            <a:prstGeom prst="roundRect">
              <a:avLst/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304800" y="838200"/>
              <a:ext cx="7620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+mn-lt"/>
                </a:rPr>
                <a:t>Similarly</a:t>
              </a:r>
              <a:r>
                <a:rPr lang="en-US" sz="2000">
                  <a:latin typeface="+mn-lt"/>
                </a:rPr>
                <a:t>, you can </a:t>
              </a:r>
              <a:r>
                <a:rPr lang="en-US" sz="2000" dirty="0">
                  <a:latin typeface="+mn-lt"/>
                </a:rPr>
                <a:t>hide </a:t>
              </a:r>
              <a:r>
                <a:rPr lang="en-US" sz="2000">
                  <a:latin typeface="+mn-lt"/>
                </a:rPr>
                <a:t>the</a:t>
              </a:r>
              <a:r>
                <a:rPr lang="en-US" sz="2000" b="1">
                  <a:latin typeface="+mn-lt"/>
                </a:rPr>
                <a:t> TextWindow</a:t>
              </a:r>
              <a:r>
                <a:rPr lang="en-US" sz="2000">
                  <a:latin typeface="+mn-lt"/>
                </a:rPr>
                <a:t> object by using the </a:t>
              </a:r>
              <a:r>
                <a:rPr lang="en-US" sz="2000" b="1" dirty="0">
                  <a:latin typeface="+mn-lt"/>
                </a:rPr>
                <a:t>Hide</a:t>
              </a:r>
              <a:r>
                <a:rPr lang="en-US" sz="2000" dirty="0">
                  <a:latin typeface="+mn-lt"/>
                </a:rPr>
                <a:t> operation.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2109787"/>
            <a:ext cx="63912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Documents and Settings\priya.suri\My Documents\My Pictures\Text Windo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7592" y="3305174"/>
            <a:ext cx="4237808" cy="2181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variable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66800"/>
            <a:ext cx="8394191" cy="224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variable </a:t>
            </a:r>
            <a:r>
              <a:rPr lang="en-GB" dirty="0"/>
              <a:t>is a  </a:t>
            </a:r>
            <a:r>
              <a:rPr lang="en-GB" b="1" dirty="0"/>
              <a:t>__________ </a:t>
            </a:r>
            <a:r>
              <a:rPr lang="en-GB" dirty="0"/>
              <a:t>for a _______ that can ________</a:t>
            </a:r>
          </a:p>
          <a:p>
            <a:pPr marL="0" indent="0">
              <a:buNone/>
            </a:pPr>
            <a:r>
              <a:rPr lang="en-GB" dirty="0"/>
              <a:t>In this example the variable name is _______ and it is set to the value of ______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CHANGE , STORE,   VALUE,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16" t="19250" r="56317" b="55559"/>
          <a:stretch/>
        </p:blipFill>
        <p:spPr>
          <a:xfrm>
            <a:off x="5265252" y="3154483"/>
            <a:ext cx="3331397" cy="20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smtClean="0"/>
              <a:t>concatenation?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66800"/>
            <a:ext cx="8394191" cy="224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Concatenation</a:t>
            </a:r>
            <a:r>
              <a:rPr lang="en-GB" dirty="0" smtClean="0"/>
              <a:t> is where we  </a:t>
            </a:r>
            <a:r>
              <a:rPr lang="en-GB" b="1" dirty="0"/>
              <a:t>__________ </a:t>
            </a:r>
            <a:r>
              <a:rPr lang="en-GB" dirty="0" smtClean="0"/>
              <a:t>2 or more things in a  _______. This allows us to place ________ in the output of a string. 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</a:t>
            </a:r>
            <a:r>
              <a:rPr lang="en-GB" sz="2400" dirty="0" smtClean="0">
                <a:solidFill>
                  <a:schemeClr val="bg1"/>
                </a:solidFill>
              </a:rPr>
              <a:t>JOIN 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smtClean="0">
                <a:solidFill>
                  <a:schemeClr val="bg1"/>
                </a:solidFill>
              </a:rPr>
              <a:t>VARIABLES,   STRING,   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6" name="Picture 2" descr="C:\Documents and Settings\priya.suri\My Documents\My Pictures\Read a Line of Text.PNG">
            <a:extLst>
              <a:ext uri="{FF2B5EF4-FFF2-40B4-BE49-F238E27FC236}">
                <a16:creationId xmlns:a16="http://schemas.microsoft.com/office/drawing/2014/main" id="{B627982E-4A06-4570-81AE-ADEFD839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5477" t="60260" r="46679" b="31363"/>
          <a:stretch/>
        </p:blipFill>
        <p:spPr bwMode="auto">
          <a:xfrm>
            <a:off x="195581" y="2963595"/>
            <a:ext cx="8602822" cy="695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6019800" y="2988285"/>
            <a:ext cx="533400" cy="5416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15200" y="2976562"/>
            <a:ext cx="533400" cy="5416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791200" y="2743200"/>
            <a:ext cx="306715" cy="324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26789" y="2673684"/>
            <a:ext cx="306715" cy="324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22" y="0"/>
            <a:ext cx="921031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 smtClean="0"/>
              <a:t>sequence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66800"/>
            <a:ext cx="8394191" cy="224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 smtClean="0"/>
              <a:t>sequential program </a:t>
            </a:r>
            <a:r>
              <a:rPr lang="en-GB" dirty="0"/>
              <a:t>is a  </a:t>
            </a:r>
            <a:r>
              <a:rPr lang="en-GB" b="1" dirty="0"/>
              <a:t>__________ </a:t>
            </a:r>
            <a:r>
              <a:rPr lang="en-GB" dirty="0" smtClean="0"/>
              <a:t>where the </a:t>
            </a:r>
            <a:r>
              <a:rPr lang="en-GB" dirty="0"/>
              <a:t>_______ </a:t>
            </a:r>
            <a:r>
              <a:rPr lang="en-GB" dirty="0" smtClean="0"/>
              <a:t>follow one after the other.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this example the </a:t>
            </a:r>
            <a:r>
              <a:rPr lang="en-GB" dirty="0" smtClean="0"/>
              <a:t>program has a _______ of ______ instructions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</a:t>
            </a:r>
            <a:r>
              <a:rPr lang="en-GB" sz="2400" dirty="0" smtClean="0">
                <a:solidFill>
                  <a:schemeClr val="bg1"/>
                </a:solidFill>
              </a:rPr>
              <a:t>INSTRUCTIONS 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smtClean="0">
                <a:solidFill>
                  <a:schemeClr val="bg1"/>
                </a:solidFill>
              </a:rPr>
              <a:t>PROGRAM,   SEQUENCE, 3   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6" name="Picture 2" descr="C:\Documents and Settings\priya.suri\My Documents\My Pictures\Read a Line of Text.PNG">
            <a:extLst>
              <a:ext uri="{FF2B5EF4-FFF2-40B4-BE49-F238E27FC236}">
                <a16:creationId xmlns:a16="http://schemas.microsoft.com/office/drawing/2014/main" id="{B627982E-4A06-4570-81AE-ADEFD839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477" t="48325" r="46679" b="31363"/>
          <a:stretch>
            <a:fillRect/>
          </a:stretch>
        </p:blipFill>
        <p:spPr bwMode="auto">
          <a:xfrm>
            <a:off x="84551" y="3314352"/>
            <a:ext cx="6298161" cy="12342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89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42DD046B56540BB74F97BEF9166AE" ma:contentTypeVersion="" ma:contentTypeDescription="Create a new document." ma:contentTypeScope="" ma:versionID="616d17287763bc3e07210a391a11c765">
  <xsd:schema xmlns:xsd="http://www.w3.org/2001/XMLSchema" xmlns:xs="http://www.w3.org/2001/XMLSchema" xmlns:p="http://schemas.microsoft.com/office/2006/metadata/properties" xmlns:ns2="68629ea4-a866-42fd-804a-43f6537a1b0a" xmlns:ns3="ccac8663-750f-4dbf-8c6e-c3b098bb35f3" targetNamespace="http://schemas.microsoft.com/office/2006/metadata/properties" ma:root="true" ma:fieldsID="8b9373f2367b64423151850a128ac201" ns2:_="" ns3:_="">
    <xsd:import namespace="68629ea4-a866-42fd-804a-43f6537a1b0a"/>
    <xsd:import namespace="ccac8663-750f-4dbf-8c6e-c3b098bb35f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9ea4-a866-42fd-804a-43f6537a1b0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2f13550b-4726-4405-b7da-934369f50f0f}" ma:internalName="TaxCatchAll" ma:showField="CatchAllData" ma:web="68629ea4-a866-42fd-804a-43f6537a1b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c8663-750f-4dbf-8c6e-c3b098bb3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629ea4-a866-42fd-804a-43f6537a1b0a"/>
  </documentManagement>
</p:properties>
</file>

<file path=customXml/itemProps1.xml><?xml version="1.0" encoding="utf-8"?>
<ds:datastoreItem xmlns:ds="http://schemas.openxmlformats.org/officeDocument/2006/customXml" ds:itemID="{CE80ADC8-2345-4080-AF59-5D35F964A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E3BFA3-FD1D-490D-991D-D77AA0636F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629ea4-a866-42fd-804a-43f6537a1b0a"/>
    <ds:schemaRef ds:uri="ccac8663-750f-4dbf-8c6e-c3b098bb3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89339D-BEBC-42AD-A296-E449B01920B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68629ea4-a866-42fd-804a-43f6537a1b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(4:3)</PresentationFormat>
  <Paragraphs>111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Verdana</vt:lpstr>
      <vt:lpstr>Wingdings 3</vt:lpstr>
      <vt:lpstr>Office Theme</vt:lpstr>
      <vt:lpstr>EASY division</vt:lpstr>
      <vt:lpstr>Hard division</vt:lpstr>
      <vt:lpstr>PowerPoint Presentation</vt:lpstr>
      <vt:lpstr>PowerPoint Presentation</vt:lpstr>
      <vt:lpstr>Showing and Hiding the Text Window</vt:lpstr>
      <vt:lpstr>What is a variable?</vt:lpstr>
      <vt:lpstr>What is concatenation?</vt:lpstr>
      <vt:lpstr>PowerPoint Presentation</vt:lpstr>
      <vt:lpstr>What is a sequence?</vt:lpstr>
      <vt:lpstr>What does this command do?</vt:lpstr>
      <vt:lpstr>PowerPoint Presentation</vt:lpstr>
      <vt:lpstr>What is a selection?</vt:lpstr>
      <vt:lpstr>What does this command do?</vt:lpstr>
      <vt:lpstr>What does this command do?</vt:lpstr>
      <vt:lpstr>Long Division</vt:lpstr>
      <vt:lpstr>What does this command do?</vt:lpstr>
      <vt:lpstr>What does this command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2011-01-27T18:41:19Z</dcterms:created>
  <dcterms:modified xsi:type="dcterms:W3CDTF">2019-02-05T15:25:06Z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0x0101004E542DD046B56540BB74F97BEF9166AE</vt:lpwstr>
  </property>
</Properties>
</file>