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78" r:id="rId7"/>
    <p:sldId id="279" r:id="rId8"/>
    <p:sldId id="264" r:id="rId9"/>
    <p:sldId id="267" r:id="rId10"/>
    <p:sldId id="268" r:id="rId11"/>
    <p:sldId id="270" r:id="rId12"/>
    <p:sldId id="280" r:id="rId13"/>
    <p:sldId id="271" r:id="rId14"/>
    <p:sldId id="281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33"/>
    <a:srgbClr val="B4A4C8"/>
    <a:srgbClr val="FFD597"/>
    <a:srgbClr val="FFE2B7"/>
    <a:srgbClr val="FFBD5D"/>
    <a:srgbClr val="E0A928"/>
    <a:srgbClr val="FFF0D9"/>
    <a:srgbClr val="CCB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67" autoAdjust="0"/>
  </p:normalViewPr>
  <p:slideViewPr>
    <p:cSldViewPr>
      <p:cViewPr varScale="1">
        <p:scale>
          <a:sx n="64" d="100"/>
          <a:sy n="64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E0F6C8B-71CF-48D2-B377-D3EAA4821AA5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4B204FE-5EB2-4A02-8B16-85316B6DE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204FE-5EB2-4A02-8B16-85316B6DEC1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EC411D-C483-4DCC-9CE6-23BC676CA4D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u="sng" dirty="0" smtClean="0"/>
              <a:t>Code</a:t>
            </a:r>
            <a:r>
              <a:rPr lang="en-US" sz="1200" dirty="0" smtClean="0"/>
              <a:t>:</a:t>
            </a:r>
          </a:p>
          <a:p>
            <a:endParaRPr lang="en-US" sz="1200" dirty="0" smtClean="0"/>
          </a:p>
          <a:p>
            <a:r>
              <a:rPr lang="en-US" sz="1200" b="1" dirty="0" smtClean="0"/>
              <a:t>For a = 1 to 10</a:t>
            </a:r>
          </a:p>
          <a:p>
            <a:r>
              <a:rPr lang="en-US" sz="1200" baseline="0" dirty="0" smtClean="0"/>
              <a:t>    </a:t>
            </a:r>
            <a:r>
              <a:rPr lang="en-US" sz="1200" baseline="0" dirty="0" err="1" smtClean="0"/>
              <a:t>TextWindow.WriteLine</a:t>
            </a:r>
            <a:r>
              <a:rPr lang="en-US" sz="1200" baseline="0" dirty="0" smtClean="0"/>
              <a:t>(a)</a:t>
            </a:r>
            <a:endParaRPr lang="en-US" sz="1200" dirty="0" smtClean="0"/>
          </a:p>
          <a:p>
            <a:r>
              <a:rPr lang="en-US" sz="1200" b="1" dirty="0" err="1" smtClean="0"/>
              <a:t>EndFor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program,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WriteLine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to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"Multiplication Table" on the screen.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you create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variable “number” to store the value of 5.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you create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loop with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variable “a” to ensure the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WriteLine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will run 10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use the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to display the following elements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this order: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 that is stored in the “a” variable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--the multiplication 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--the value that is stored in the “number”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--the equals 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--the products of the values of the “a” and “number” variables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("Multiplication Table")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= 5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= 1 to 10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 + " x " + number + " = " + a * number)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EndFor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6E4985-7C49-4C43-933B-F10D3D19C6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even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decrease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value of the loop variable every time that the 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use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keyword but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 a negative number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example, you can write a program that counts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backward from 10 to 1 on the screen if you 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 the value of -1 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keyword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ct val="0"/>
              </a:spcBef>
            </a:pP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Code:</a:t>
            </a:r>
          </a:p>
          <a:p>
            <a:pPr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("Multiply odd numbers by 5:")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= 5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= 1 to 10 Step 2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 + " x " + number + " = " + a * number)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EndFor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810179-2271-4F8B-B6B7-AF01E46243A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example, you first create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“a” variable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its value to 10.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you create a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loop with a condition that the value of the “a” variable is smaller than or equal to 100. Because you just set the value of that variable to 10, the condition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true when the loop starts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use the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display the value of the “a” variable every time that the loop runs.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statement, you increase the value of the “a” variable by 10 every time that the loop runs.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loop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stops after it runs 10 times because the value of the “a” variable becomes larger than 100.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Code: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10</a:t>
            </a:r>
          </a:p>
          <a:p>
            <a:r>
              <a:rPr 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(a &lt;= 100)</a:t>
            </a:r>
            <a:endParaRPr lang="en-US" sz="1200" b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a = a +10</a:t>
            </a: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EndWhile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204FE-5EB2-4A02-8B16-85316B6DEC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204FE-5EB2-4A02-8B16-85316B6DEC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Solution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("How many student grades would you like to calculate? 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TextWindow.Read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1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n &lt;= number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("What is the student’s percentage? 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percentage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TextWindow.Read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 percentage &gt;= 75 Then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("The student’s grade is A.")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percentage &lt; 75 And percentage &gt;= 60  Then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("The student’s grade is B.")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percentage &lt; 60 And percentage &gt;= 35 Then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("The student’s grade is C.")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("The student’s grade is D.")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EndIf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 = n + 1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EndWhile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204FE-5EB2-4A02-8B16-85316B6DEC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AE693-3821-4C6F-94C1-A9D9B4184AC6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983C0-1503-41F0-ACB6-3CEC177DB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F288E-E737-4884-B953-F70AE6B9344E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7CD28-DB56-4A62-B2B8-0078F14D0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30AB2-D613-4471-8D49-22BDD0528E3E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7B53D-D021-49E6-9560-BED1EF26A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A30E7-2C74-457C-B2BB-65F41C87F69B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7923-A4B4-4DC0-9BCC-41EE3FF47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B2B45-5E71-429B-BABF-08666D508B21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F905E-6F90-43A5-B4E9-A4CB4C923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0A970-E7DC-4038-9069-91858D648BDF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D0A86-63F7-4A09-A3BB-4FEF6E1CA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5EC0-D7C5-48CF-B776-E6D248544D38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D531A-C242-4D36-840F-DB2719B73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BED35-003C-4A58-B1E5-829F85A8243A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55FB8-A7C1-412A-B91E-469A65B27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81C31-4FEF-4A7C-AD58-36F796D68FEE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4AFA8-A904-43C3-BBCD-8CA4EFD09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F47B-2750-4EC9-9010-ACB665A03744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09D4-991E-476F-8D16-084841D0C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9D0E9-0297-4C39-A884-53F2147ABE11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59162-F0EC-429E-B952-23CB5876E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60397C0-55EF-4EAC-8889-593472E51D6D}" type="datetimeFigureOut">
              <a:rPr lang="en-US"/>
              <a:pPr>
                <a:defRPr/>
              </a:pPr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EBCE1EC-0DFD-4A1B-8518-0C3C9BCFC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6" descr="innerne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Verdana" pitchFamily="34" charset="0"/>
          <a:ea typeface="+mj-ea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 descr="bgne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5" name="Group 17"/>
          <p:cNvGrpSpPr>
            <a:grpSpLocks/>
          </p:cNvGrpSpPr>
          <p:nvPr/>
        </p:nvGrpSpPr>
        <p:grpSpPr bwMode="auto">
          <a:xfrm>
            <a:off x="762000" y="685800"/>
            <a:ext cx="7772400" cy="1255713"/>
            <a:chOff x="838200" y="1143000"/>
            <a:chExt cx="7772400" cy="1255931"/>
          </a:xfrm>
        </p:grpSpPr>
        <p:sp>
          <p:nvSpPr>
            <p:cNvPr id="7" name="Rounded Rectangle 6"/>
            <p:cNvSpPr/>
            <p:nvPr/>
          </p:nvSpPr>
          <p:spPr>
            <a:xfrm>
              <a:off x="838200" y="1143000"/>
              <a:ext cx="7772400" cy="10669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1371640"/>
              <a:ext cx="6553200" cy="64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600" b="1" dirty="0">
                  <a:latin typeface="+mj-lt"/>
                  <a:cs typeface="Tahoma" pitchFamily="34" charset="0"/>
                </a:rPr>
                <a:t>Microsoft</a:t>
              </a:r>
              <a:r>
                <a:rPr lang="en-US" sz="3600" b="1" dirty="0">
                  <a:latin typeface="+mj-lt"/>
                  <a:cs typeface="Tahoma" pitchFamily="34" charset="0"/>
                </a:rPr>
                <a:t>®</a:t>
              </a:r>
              <a:r>
                <a:rPr lang="fr-FR" sz="3600" b="1" dirty="0">
                  <a:latin typeface="+mj-lt"/>
                  <a:cs typeface="Tahoma" pitchFamily="34" charset="0"/>
                </a:rPr>
                <a:t> Small Basic</a:t>
              </a:r>
              <a:endParaRPr lang="en-US" sz="3600" b="1" dirty="0">
                <a:latin typeface="+mj-lt"/>
                <a:cs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1752706"/>
              <a:ext cx="6553200" cy="64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dirty="0"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Tahoma" pitchFamily="34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47800" y="1752600"/>
            <a:ext cx="6400800" cy="838200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0">
                <a:schemeClr val="bg1"/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Conditions and Loops</a:t>
            </a:r>
            <a:endParaRPr lang="en-US" sz="2800" dirty="0">
              <a:solidFill>
                <a:schemeClr val="accent4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j-lt"/>
              <a:cs typeface="Tahom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1200" y="2590800"/>
            <a:ext cx="5334000" cy="658813"/>
          </a:xfrm>
          <a:prstGeom prst="roundRect">
            <a:avLst/>
          </a:prstGeom>
          <a:gradFill>
            <a:gsLst>
              <a:gs pos="0">
                <a:srgbClr val="FFE2B7"/>
              </a:gs>
              <a:gs pos="50000">
                <a:srgbClr val="FFC000"/>
              </a:gs>
            </a:gsLst>
            <a:lin ang="16200000" scaled="1"/>
          </a:gra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05D0B"/>
                </a:solidFill>
              </a:rPr>
              <a:t>Estimated </a:t>
            </a:r>
            <a:r>
              <a:rPr lang="en-US" b="1" dirty="0" smtClean="0">
                <a:solidFill>
                  <a:srgbClr val="205D0B"/>
                </a:solidFill>
              </a:rPr>
              <a:t>time </a:t>
            </a:r>
            <a:r>
              <a:rPr lang="en-US" b="1" dirty="0">
                <a:solidFill>
                  <a:srgbClr val="205D0B"/>
                </a:solidFill>
              </a:rPr>
              <a:t>to </a:t>
            </a:r>
            <a:r>
              <a:rPr lang="en-US" b="1" dirty="0" smtClean="0">
                <a:solidFill>
                  <a:srgbClr val="205D0B"/>
                </a:solidFill>
              </a:rPr>
              <a:t>complete this lesson: 2 hours</a:t>
            </a:r>
            <a:endParaRPr lang="en-US" dirty="0">
              <a:solidFill>
                <a:srgbClr val="205D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1752600"/>
            <a:ext cx="4724400" cy="2057400"/>
            <a:chOff x="-72013" y="3957320"/>
            <a:chExt cx="8686801" cy="838200"/>
          </a:xfrm>
        </p:grpSpPr>
        <p:sp>
          <p:nvSpPr>
            <p:cNvPr id="3" name="Rounded Rectangle 2"/>
            <p:cNvSpPr/>
            <p:nvPr/>
          </p:nvSpPr>
          <p:spPr>
            <a:xfrm>
              <a:off x="-72013" y="3957320"/>
              <a:ext cx="8686801" cy="838200"/>
            </a:xfrm>
            <a:prstGeom prst="roundRect">
              <a:avLst/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" name="TextBox 11"/>
            <p:cNvSpPr txBox="1">
              <a:spLocks noChangeArrowheads="1"/>
            </p:cNvSpPr>
            <p:nvPr/>
          </p:nvSpPr>
          <p:spPr bwMode="auto">
            <a:xfrm>
              <a:off x="55861" y="4013200"/>
              <a:ext cx="8534400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600" y="810162"/>
            <a:ext cx="7162800" cy="753658"/>
            <a:chOff x="228600" y="1981201"/>
            <a:chExt cx="3124200" cy="786811"/>
          </a:xfrm>
        </p:grpSpPr>
        <p:sp>
          <p:nvSpPr>
            <p:cNvPr id="5" name="Rounded Rectangle 4"/>
            <p:cNvSpPr/>
            <p:nvPr/>
          </p:nvSpPr>
          <p:spPr>
            <a:xfrm>
              <a:off x="228600" y="1981201"/>
              <a:ext cx="3124200" cy="786811"/>
            </a:xfrm>
            <a:prstGeom prst="roundRect">
              <a:avLst>
                <a:gd name="adj" fmla="val 2094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 flipH="1">
              <a:off x="258354" y="2028985"/>
              <a:ext cx="3064691" cy="73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+mn-lt"/>
                </a:rPr>
                <a:t>If you don’t know </a:t>
              </a:r>
              <a:r>
                <a:rPr lang="en-US" sz="2000" dirty="0" smtClean="0">
                  <a:latin typeface="+mn-lt"/>
                </a:rPr>
                <a:t>the loop count </a:t>
              </a:r>
              <a:r>
                <a:rPr lang="en-US" sz="2000" smtClean="0">
                  <a:latin typeface="+mn-lt"/>
                </a:rPr>
                <a:t>before you write a program, </a:t>
              </a:r>
              <a:r>
                <a:rPr lang="en-US" sz="2000" dirty="0" smtClean="0">
                  <a:latin typeface="+mn-lt"/>
                </a:rPr>
                <a:t>you </a:t>
              </a:r>
              <a:r>
                <a:rPr lang="en-US" sz="2000" smtClean="0">
                  <a:latin typeface="+mn-lt"/>
                </a:rPr>
                <a:t>can create </a:t>
              </a:r>
              <a:r>
                <a:rPr lang="en-US" sz="2000" dirty="0" smtClean="0">
                  <a:latin typeface="+mn-lt"/>
                </a:rPr>
                <a:t>a </a:t>
              </a:r>
              <a:r>
                <a:rPr lang="en-US" sz="2000" b="1" dirty="0" smtClean="0">
                  <a:latin typeface="+mn-lt"/>
                </a:rPr>
                <a:t>While</a:t>
              </a:r>
              <a:r>
                <a:rPr lang="en-US" sz="2000" dirty="0" smtClean="0">
                  <a:latin typeface="+mn-lt"/>
                </a:rPr>
                <a:t> loop instead of a </a:t>
              </a:r>
              <a:r>
                <a:rPr lang="en-US" sz="2000" b="1" smtClean="0">
                  <a:latin typeface="+mn-lt"/>
                </a:rPr>
                <a:t>For</a:t>
              </a:r>
              <a:r>
                <a:rPr lang="en-US" sz="2000" smtClean="0">
                  <a:latin typeface="+mn-lt"/>
                </a:rPr>
                <a:t> loop.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5635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j-lt"/>
              </a:rPr>
              <a:t>Loops in Small Basic Programs</a:t>
            </a:r>
          </a:p>
        </p:txBody>
      </p:sp>
      <p:sp>
        <p:nvSpPr>
          <p:cNvPr id="13" name="Chevron 12"/>
          <p:cNvSpPr/>
          <p:nvPr/>
        </p:nvSpPr>
        <p:spPr>
          <a:xfrm>
            <a:off x="4267200" y="4800600"/>
            <a:ext cx="38100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715000" y="2295463"/>
            <a:ext cx="3048000" cy="1066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Let’s </a:t>
            </a:r>
            <a:r>
              <a:rPr lang="en-US" sz="2000" smtClean="0"/>
              <a:t>write the following </a:t>
            </a:r>
            <a:r>
              <a:rPr lang="en-US" sz="2000" dirty="0" smtClean="0"/>
              <a:t>program </a:t>
            </a:r>
            <a:r>
              <a:rPr lang="en-US" sz="2000" smtClean="0"/>
              <a:t>to demonstrate </a:t>
            </a:r>
            <a:r>
              <a:rPr lang="en-US" sz="2000" dirty="0" smtClean="0"/>
              <a:t>the </a:t>
            </a:r>
            <a:r>
              <a:rPr lang="en-US" sz="2000" b="1" smtClean="0"/>
              <a:t>While</a:t>
            </a:r>
            <a:r>
              <a:rPr lang="en-US" sz="2000" smtClean="0"/>
              <a:t> loop:</a:t>
            </a:r>
            <a:endParaRPr lang="en-US" sz="20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657600"/>
            <a:ext cx="4267200" cy="263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228600" y="3962400"/>
            <a:ext cx="3886200" cy="1828800"/>
            <a:chOff x="228600" y="3962400"/>
            <a:chExt cx="3886200" cy="18288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28600" y="3962400"/>
              <a:ext cx="3886200" cy="18288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3074" name="Picture 2" descr="C:\Documents and Settings\priya.suri\My Documents\My Pictures\333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" y="4007743"/>
              <a:ext cx="3657600" cy="178345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Rectangle 1"/>
          <p:cNvSpPr/>
          <p:nvPr/>
        </p:nvSpPr>
        <p:spPr>
          <a:xfrm>
            <a:off x="349282" y="181180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>
                <a:latin typeface="+mn-lt"/>
              </a:rPr>
              <a:t>When </a:t>
            </a:r>
            <a:r>
              <a:rPr lang="en-US" sz="2000">
                <a:latin typeface="+mn-lt"/>
              </a:rPr>
              <a:t>you create a While loop, you specify a condition that is </a:t>
            </a:r>
            <a:r>
              <a:rPr lang="en-US" sz="2000" smtClean="0">
                <a:latin typeface="+mn-lt"/>
              </a:rPr>
              <a:t>true </a:t>
            </a:r>
            <a:r>
              <a:rPr lang="en-US" sz="2000">
                <a:latin typeface="+mn-lt"/>
              </a:rPr>
              <a:t>when the </a:t>
            </a:r>
            <a:r>
              <a:rPr lang="en-US" sz="2000" smtClean="0">
                <a:latin typeface="+mn-lt"/>
              </a:rPr>
              <a:t>loop </a:t>
            </a:r>
            <a:r>
              <a:rPr lang="en-US" sz="2000">
                <a:latin typeface="+mn-lt"/>
              </a:rPr>
              <a:t>starts. But the computer evaluates the condition every time that the </a:t>
            </a:r>
            <a:r>
              <a:rPr lang="en-US" sz="2000" smtClean="0">
                <a:latin typeface="+mn-lt"/>
              </a:rPr>
              <a:t>loop repeats. When </a:t>
            </a:r>
            <a:r>
              <a:rPr lang="en-US" sz="2000">
                <a:latin typeface="+mn-lt"/>
              </a:rPr>
              <a:t>the condition becomes </a:t>
            </a:r>
            <a:r>
              <a:rPr lang="en-US" sz="2000" smtClean="0">
                <a:latin typeface="+mn-lt"/>
              </a:rPr>
              <a:t>false, </a:t>
            </a:r>
            <a:r>
              <a:rPr lang="en-US" sz="2000">
                <a:latin typeface="+mn-lt"/>
              </a:rPr>
              <a:t>the loop stops.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304800" y="914400"/>
            <a:ext cx="6324600" cy="3352800"/>
            <a:chOff x="228600" y="3962400"/>
            <a:chExt cx="3886200" cy="18288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28600" y="3962400"/>
              <a:ext cx="3886200" cy="18288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6" name="Picture 2" descr="C:\Documents and Settings\priya.suri\My Documents\My Pictures\333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4007743"/>
              <a:ext cx="3657600" cy="178345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9448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latin typeface="+mj-lt"/>
              </a:rPr>
              <a:t>Let’s Summarize…</a:t>
            </a:r>
            <a:endParaRPr lang="en-US" sz="2400" b="1" dirty="0">
              <a:latin typeface="+mj-lt"/>
            </a:endParaRPr>
          </a:p>
        </p:txBody>
      </p:sp>
      <p:pic>
        <p:nvPicPr>
          <p:cNvPr id="22530" name="Picture 2" descr="\\10.3.80.148\New Folder\Small Basic\sm\EDU_UK_cc_3217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43200" y="838200"/>
            <a:ext cx="4009697" cy="2670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5604" name="Group 10"/>
          <p:cNvGrpSpPr>
            <a:grpSpLocks/>
          </p:cNvGrpSpPr>
          <p:nvPr/>
        </p:nvGrpSpPr>
        <p:grpSpPr bwMode="auto">
          <a:xfrm>
            <a:off x="457200" y="3733800"/>
            <a:ext cx="5029200" cy="762000"/>
            <a:chOff x="457200" y="3505200"/>
            <a:chExt cx="5486400" cy="762000"/>
          </a:xfrm>
        </p:grpSpPr>
        <p:sp>
          <p:nvSpPr>
            <p:cNvPr id="9" name="Rounded Rectangle 8"/>
            <p:cNvSpPr/>
            <p:nvPr/>
          </p:nvSpPr>
          <p:spPr>
            <a:xfrm>
              <a:off x="457200" y="3505200"/>
              <a:ext cx="5486400" cy="762000"/>
            </a:xfrm>
            <a:prstGeom prst="roundRect">
              <a:avLst/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607" name="TextBox 9"/>
            <p:cNvSpPr txBox="1">
              <a:spLocks noChangeArrowheads="1"/>
            </p:cNvSpPr>
            <p:nvPr/>
          </p:nvSpPr>
          <p:spPr bwMode="auto">
            <a:xfrm>
              <a:off x="533400" y="3657600"/>
              <a:ext cx="53340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200" b="1" dirty="0">
                  <a:latin typeface="Calibri" pitchFamily="34" charset="0"/>
                </a:rPr>
                <a:t>Congratulations! Now you know how to: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81000" y="4343400"/>
            <a:ext cx="8305800" cy="1752600"/>
          </a:xfrm>
          <a:prstGeom prst="roundRect">
            <a:avLst>
              <a:gd name="adj" fmla="val 1885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6075" lvl="1" indent="-346075" fontAlgn="auto">
              <a:spcBef>
                <a:spcPts val="3600"/>
              </a:spcBef>
              <a:spcAft>
                <a:spcPts val="600"/>
              </a:spcAft>
              <a:buBlip>
                <a:blip r:embed="rId4"/>
              </a:buBlip>
              <a:defRPr/>
            </a:pPr>
            <a:r>
              <a:rPr lang="en-US" sz="2000" smtClean="0"/>
              <a:t>Write </a:t>
            </a:r>
            <a:r>
              <a:rPr lang="en-US" sz="2000" dirty="0" smtClean="0"/>
              <a:t>programs </a:t>
            </a:r>
            <a:r>
              <a:rPr lang="en-US" sz="2000" smtClean="0"/>
              <a:t>that evaluate logical conditions and perform operations based on those results.</a:t>
            </a:r>
            <a:endParaRPr lang="en-US" sz="2000" dirty="0" smtClean="0"/>
          </a:p>
          <a:p>
            <a:pPr marL="346075" lvl="1" indent="-346075" fontAlgn="auto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/>
            </a:pPr>
            <a:r>
              <a:rPr lang="en-US" sz="2000" smtClean="0"/>
              <a:t>Write </a:t>
            </a:r>
            <a:r>
              <a:rPr lang="en-US" sz="2000" dirty="0" smtClean="0"/>
              <a:t>programs </a:t>
            </a:r>
            <a:r>
              <a:rPr lang="en-US" sz="2000" smtClean="0"/>
              <a:t>that repeat one or more instructions either a specific number of times or based a logical condition.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smtClean="0">
                <a:latin typeface="+mj-lt"/>
              </a:rPr>
              <a:t>Show What You Know</a:t>
            </a:r>
            <a:endParaRPr lang="en-US" sz="24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" y="762000"/>
            <a:ext cx="5410200" cy="2131816"/>
            <a:chOff x="381000" y="685800"/>
            <a:chExt cx="8153400" cy="1371599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81000" y="685800"/>
              <a:ext cx="8153400" cy="1371599"/>
            </a:xfrm>
            <a:prstGeom prst="roundRect">
              <a:avLst/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607" name="TextBox 9"/>
            <p:cNvSpPr txBox="1">
              <a:spLocks noChangeArrowheads="1"/>
            </p:cNvSpPr>
            <p:nvPr/>
          </p:nvSpPr>
          <p:spPr bwMode="auto">
            <a:xfrm>
              <a:off x="685799" y="747831"/>
              <a:ext cx="7848601" cy="124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Create a </a:t>
              </a:r>
              <a:r>
                <a:rPr lang="en-US" sz="2000" smtClean="0">
                  <a:latin typeface="+mn-lt"/>
                </a:rPr>
                <a:t>program to convert one or more student scores from a percentage to a letter grade. First, ask the user to specify how many grades will be calculated. Then ask the user to specify the first percentage, and convert it to a letter grade based on the following criteria: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7094" y="3076369"/>
            <a:ext cx="4846906" cy="3183073"/>
            <a:chOff x="381000" y="2133599"/>
            <a:chExt cx="4953000" cy="3625167"/>
          </a:xfrm>
        </p:grpSpPr>
        <p:sp>
          <p:nvSpPr>
            <p:cNvPr id="8" name="Rounded Rectangle 7"/>
            <p:cNvSpPr/>
            <p:nvPr/>
          </p:nvSpPr>
          <p:spPr>
            <a:xfrm>
              <a:off x="381000" y="2133599"/>
              <a:ext cx="4953000" cy="3625167"/>
            </a:xfrm>
            <a:prstGeom prst="roundRect">
              <a:avLst>
                <a:gd name="adj" fmla="val 10525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C00000"/>
                  </a:solidFill>
                </a:rPr>
                <a:t>	</a:t>
              </a:r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 flipH="1">
              <a:off x="457200" y="2272433"/>
              <a:ext cx="4876800" cy="3347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4163" indent="-284163">
                <a:buFont typeface="Wingdings" pitchFamily="2" charset="2"/>
                <a:buChar char="v"/>
              </a:pPr>
              <a:r>
                <a:rPr lang="en-US" sz="2000" smtClean="0">
                  <a:latin typeface="+mn-lt"/>
                </a:rPr>
                <a:t>If the percentage is more than </a:t>
              </a:r>
              <a:r>
                <a:rPr lang="en-US" sz="2000" dirty="0" smtClean="0">
                  <a:latin typeface="+mn-lt"/>
                </a:rPr>
                <a:t>75</a:t>
              </a:r>
              <a:r>
                <a:rPr lang="en-US" sz="2000" smtClean="0">
                  <a:latin typeface="+mn-lt"/>
                </a:rPr>
                <a:t>, convert it to an A.</a:t>
              </a:r>
              <a:endParaRPr lang="en-US" sz="2000" dirty="0" smtClean="0">
                <a:latin typeface="+mn-lt"/>
              </a:endParaRPr>
            </a:p>
            <a:p>
              <a:pPr marL="284163" lvl="0" indent="-284163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v"/>
              </a:pPr>
              <a:r>
                <a:rPr lang="en-US" sz="2000" smtClean="0">
                  <a:latin typeface="+mn-lt"/>
                </a:rPr>
                <a:t>If the percentage is less than 75 but more than or equal to </a:t>
              </a:r>
              <a:r>
                <a:rPr lang="en-US" sz="2000" dirty="0" smtClean="0">
                  <a:latin typeface="+mn-lt"/>
                </a:rPr>
                <a:t>60</a:t>
              </a:r>
              <a:r>
                <a:rPr lang="en-US" sz="2000" smtClean="0">
                  <a:latin typeface="+mn-lt"/>
                </a:rPr>
                <a:t>, convert it to a B.</a:t>
              </a:r>
              <a:endParaRPr lang="en-US" sz="2000" dirty="0" smtClean="0">
                <a:latin typeface="+mn-lt"/>
              </a:endParaRPr>
            </a:p>
            <a:p>
              <a:pPr marL="284163" lvl="0" indent="-284163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v"/>
              </a:pPr>
              <a:r>
                <a:rPr lang="en-US" sz="2000" smtClean="0">
                  <a:latin typeface="+mn-lt"/>
                </a:rPr>
                <a:t>If the percentage is less than 60 but more than or equal to 35, convert it to a C.</a:t>
              </a:r>
              <a:endParaRPr lang="en-US" sz="2000" dirty="0" smtClean="0">
                <a:latin typeface="+mn-lt"/>
              </a:endParaRPr>
            </a:p>
            <a:p>
              <a:pPr marL="284163" lvl="0" indent="-284163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v"/>
              </a:pPr>
              <a:r>
                <a:rPr lang="en-US" sz="2000" smtClean="0">
                  <a:latin typeface="+mn-lt"/>
                </a:rPr>
                <a:t>If the percentage is less than </a:t>
              </a:r>
              <a:r>
                <a:rPr lang="en-US" sz="2000" dirty="0" smtClean="0">
                  <a:latin typeface="+mn-lt"/>
                </a:rPr>
                <a:t>35</a:t>
              </a:r>
              <a:r>
                <a:rPr lang="en-US" sz="2000" smtClean="0">
                  <a:latin typeface="+mn-lt"/>
                </a:rPr>
                <a:t>, convert it to a D.</a:t>
              </a:r>
              <a:endParaRPr lang="en-US" sz="2000" dirty="0">
                <a:latin typeface="+mn-lt"/>
              </a:endParaRPr>
            </a:p>
          </p:txBody>
        </p:sp>
      </p:grpSp>
      <p:pic>
        <p:nvPicPr>
          <p:cNvPr id="1027" name="Picture 3" descr="\\10.3.80.148\New Folder\Small Basic\sm\edu_sing3_8972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869152" y="1639614"/>
            <a:ext cx="2893848" cy="3313386"/>
          </a:xfrm>
          <a:prstGeom prst="roundRect">
            <a:avLst>
              <a:gd name="adj" fmla="val 363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76200" y="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Conditions and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 Loops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Tahoma" pitchFamily="34" charset="0"/>
            </a:endParaRPr>
          </a:p>
        </p:txBody>
      </p:sp>
      <p:pic>
        <p:nvPicPr>
          <p:cNvPr id="13" name="Picture 12" descr="edu_colo3_7393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4325" y="1905000"/>
            <a:ext cx="3371075" cy="2784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4" name="Group 13"/>
          <p:cNvGrpSpPr/>
          <p:nvPr/>
        </p:nvGrpSpPr>
        <p:grpSpPr>
          <a:xfrm>
            <a:off x="228600" y="762000"/>
            <a:ext cx="5334000" cy="914400"/>
            <a:chOff x="304800" y="762000"/>
            <a:chExt cx="5334000" cy="7620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762000"/>
              <a:ext cx="5334000" cy="762000"/>
            </a:xfrm>
            <a:prstGeom prst="roundRect">
              <a:avLst/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1000" y="914400"/>
              <a:ext cx="5107546" cy="359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dirty="0">
                  <a:latin typeface="+mj-lt"/>
                </a:rPr>
                <a:t>In this lesson, you will </a:t>
              </a:r>
              <a:r>
                <a:rPr lang="en-US" sz="2200" b="1">
                  <a:latin typeface="+mj-lt"/>
                </a:rPr>
                <a:t>learn </a:t>
              </a:r>
              <a:r>
                <a:rPr lang="en-US" sz="2200" b="1" smtClean="0">
                  <a:latin typeface="+mj-lt"/>
                </a:rPr>
                <a:t>how to</a:t>
              </a:r>
              <a:r>
                <a:rPr lang="en-US" sz="2200" b="1" dirty="0" smtClean="0">
                  <a:latin typeface="+mj-lt"/>
                </a:rPr>
                <a:t>:</a:t>
              </a:r>
              <a:endParaRPr lang="en-US" sz="2200" b="1" dirty="0"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" y="1447800"/>
            <a:ext cx="5029200" cy="1150306"/>
            <a:chOff x="304800" y="1523999"/>
            <a:chExt cx="5029200" cy="1518196"/>
          </a:xfrm>
        </p:grpSpPr>
        <p:sp>
          <p:nvSpPr>
            <p:cNvPr id="23" name="Rounded Rectangle 22"/>
            <p:cNvSpPr/>
            <p:nvPr/>
          </p:nvSpPr>
          <p:spPr>
            <a:xfrm>
              <a:off x="304800" y="1523999"/>
              <a:ext cx="4955146" cy="1518196"/>
            </a:xfrm>
            <a:prstGeom prst="roundRect">
              <a:avLst>
                <a:gd name="adj" fmla="val 21552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2400" b="1" dirty="0">
                <a:solidFill>
                  <a:srgbClr val="C00000"/>
                </a:solidFill>
              </a:endParaRPr>
            </a:p>
            <a:p>
              <a:r>
                <a:rPr lang="en-US" sz="2400" b="1" dirty="0" smtClean="0">
                  <a:solidFill>
                    <a:srgbClr val="C00000"/>
                  </a:solidFill>
                </a:rPr>
                <a:t>	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1641812"/>
              <a:ext cx="4953000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 smtClean="0">
                  <a:latin typeface="+mn-lt"/>
                </a:rPr>
                <a:t>Write programs that carry out different instructions based on whether one or more logical conditions are true. 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0173" y="3428999"/>
            <a:ext cx="4876800" cy="914401"/>
            <a:chOff x="304800" y="2895599"/>
            <a:chExt cx="4876800" cy="1261416"/>
          </a:xfrm>
        </p:grpSpPr>
        <p:sp>
          <p:nvSpPr>
            <p:cNvPr id="26" name="Rounded Rectangle 25"/>
            <p:cNvSpPr/>
            <p:nvPr/>
          </p:nvSpPr>
          <p:spPr>
            <a:xfrm>
              <a:off x="304800" y="2895599"/>
              <a:ext cx="4876800" cy="1261416"/>
            </a:xfrm>
            <a:prstGeom prst="roundRect">
              <a:avLst>
                <a:gd name="adj" fmla="val 25431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2400" b="1" dirty="0">
                <a:solidFill>
                  <a:srgbClr val="C00000"/>
                </a:solidFill>
              </a:endParaRPr>
            </a:p>
            <a:p>
              <a:r>
                <a:rPr lang="en-US" sz="2400" b="1" dirty="0" smtClean="0">
                  <a:solidFill>
                    <a:srgbClr val="C00000"/>
                  </a:solidFill>
                </a:rPr>
                <a:t>	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2210" y="2971801"/>
              <a:ext cx="4799390" cy="633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Write programs that repeat instructions until a specific event occurs. </a:t>
              </a:r>
              <a:endParaRPr lang="en-US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304800"/>
            <a:ext cx="8539654" cy="5549899"/>
          </a:xfrm>
          <a:prstGeom prst="roundRect">
            <a:avLst>
              <a:gd name="adj" fmla="val 12084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3" y="596900"/>
            <a:ext cx="8368393" cy="4757056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94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 bwMode="auto">
          <a:xfrm>
            <a:off x="76200" y="563563"/>
            <a:ext cx="8839200" cy="6294437"/>
          </a:xfrm>
          <a:prstGeom prst="roundRect">
            <a:avLst>
              <a:gd name="adj" fmla="val 16613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1"/>
            <a:ext cx="8534400" cy="502919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j-lt"/>
              </a:rPr>
              <a:t>Loops in Small Basic Programs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57600" y="5486400"/>
            <a:ext cx="5486400" cy="685800"/>
            <a:chOff x="3657600" y="5486400"/>
            <a:chExt cx="5486400" cy="7620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657600" y="5486400"/>
              <a:ext cx="5257800" cy="7620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39" name="TextBox 7"/>
            <p:cNvSpPr txBox="1">
              <a:spLocks noChangeArrowheads="1"/>
            </p:cNvSpPr>
            <p:nvPr/>
          </p:nvSpPr>
          <p:spPr bwMode="auto">
            <a:xfrm>
              <a:off x="3786692" y="5619690"/>
              <a:ext cx="5357308" cy="444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So, let’s </a:t>
              </a:r>
              <a:r>
                <a:rPr lang="en-US" sz="2000" dirty="0">
                  <a:latin typeface="Calibri" pitchFamily="34" charset="0"/>
                </a:rPr>
                <a:t>explore </a:t>
              </a:r>
              <a:r>
                <a:rPr lang="en-US" sz="2000" smtClean="0">
                  <a:latin typeface="Calibri" pitchFamily="34" charset="0"/>
                </a:rPr>
                <a:t>some loop </a:t>
              </a:r>
              <a:r>
                <a:rPr lang="en-US" sz="2000" dirty="0" smtClean="0">
                  <a:latin typeface="Calibri" pitchFamily="34" charset="0"/>
                </a:rPr>
                <a:t>statements…</a:t>
              </a:r>
              <a:endParaRPr lang="en-US" dirty="0">
                <a:latin typeface="Calibri" pitchFamily="34" charset="0"/>
              </a:endParaRPr>
            </a:p>
          </p:txBody>
        </p:sp>
      </p:grpSp>
      <p:pic>
        <p:nvPicPr>
          <p:cNvPr id="9" name="Picture 8" descr="edu_colo3_7393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762000"/>
            <a:ext cx="2743200" cy="3574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228600" y="838200"/>
            <a:ext cx="4114800" cy="1371600"/>
            <a:chOff x="741947" y="3276600"/>
            <a:chExt cx="8305800" cy="685800"/>
          </a:xfrm>
        </p:grpSpPr>
        <p:sp>
          <p:nvSpPr>
            <p:cNvPr id="17" name="Rounded Rectangle 16"/>
            <p:cNvSpPr/>
            <p:nvPr/>
          </p:nvSpPr>
          <p:spPr>
            <a:xfrm>
              <a:off x="741947" y="3276600"/>
              <a:ext cx="8305800" cy="685800"/>
            </a:xfrm>
            <a:prstGeom prst="roundRect">
              <a:avLst>
                <a:gd name="adj" fmla="val 25719"/>
              </a:avLst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887640" y="3319463"/>
              <a:ext cx="8087227" cy="507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+mn-lt"/>
                </a:rPr>
                <a:t>You can use a loop to instruct </a:t>
              </a:r>
              <a:r>
                <a:rPr lang="en-US" sz="2000" dirty="0" smtClean="0">
                  <a:latin typeface="+mn-lt"/>
                </a:rPr>
                <a:t>the computer </a:t>
              </a:r>
              <a:r>
                <a:rPr lang="en-US" sz="2000" smtClean="0">
                  <a:latin typeface="+mn-lt"/>
                </a:rPr>
                <a:t>to run one or more statements more than once.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914400" y="2057401"/>
            <a:ext cx="3962400" cy="1399639"/>
            <a:chOff x="-2164597" y="2326105"/>
            <a:chExt cx="8305800" cy="1170495"/>
          </a:xfrm>
        </p:grpSpPr>
        <p:sp>
          <p:nvSpPr>
            <p:cNvPr id="26" name="Rounded Rectangle 25"/>
            <p:cNvSpPr/>
            <p:nvPr/>
          </p:nvSpPr>
          <p:spPr>
            <a:xfrm>
              <a:off x="-2164597" y="2326105"/>
              <a:ext cx="8305800" cy="1170495"/>
            </a:xfrm>
            <a:prstGeom prst="roundRect">
              <a:avLst>
                <a:gd name="adj" fmla="val 17255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-2004870" y="2389830"/>
              <a:ext cx="8007123" cy="1106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+mn-lt"/>
                </a:rPr>
                <a:t>You can use a </a:t>
              </a:r>
              <a:r>
                <a:rPr lang="en-US" sz="2000" b="1" smtClean="0">
                  <a:latin typeface="+mn-lt"/>
                </a:rPr>
                <a:t>For</a:t>
              </a:r>
              <a:r>
                <a:rPr lang="en-US" sz="2000" smtClean="0">
                  <a:latin typeface="+mn-lt"/>
                </a:rPr>
                <a:t> loop if </a:t>
              </a:r>
              <a:r>
                <a:rPr lang="en-US" sz="2000" dirty="0" smtClean="0">
                  <a:latin typeface="+mn-lt"/>
                </a:rPr>
                <a:t>you </a:t>
              </a:r>
              <a:r>
                <a:rPr lang="en-US" sz="2000" smtClean="0">
                  <a:latin typeface="+mn-lt"/>
                </a:rPr>
                <a:t>know how many times you want the computer to repeat the instructions.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954992" y="3813948"/>
            <a:ext cx="3962400" cy="1547728"/>
            <a:chOff x="-2164597" y="2326105"/>
            <a:chExt cx="8305800" cy="990600"/>
          </a:xfrm>
        </p:grpSpPr>
        <p:sp>
          <p:nvSpPr>
            <p:cNvPr id="29" name="Rounded Rectangle 28"/>
            <p:cNvSpPr/>
            <p:nvPr/>
          </p:nvSpPr>
          <p:spPr>
            <a:xfrm>
              <a:off x="-2164597" y="2326105"/>
              <a:ext cx="8305800" cy="990600"/>
            </a:xfrm>
            <a:prstGeom prst="roundRect">
              <a:avLst>
                <a:gd name="adj" fmla="val 17255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0" name="TextBox 12"/>
            <p:cNvSpPr txBox="1">
              <a:spLocks noChangeArrowheads="1"/>
            </p:cNvSpPr>
            <p:nvPr/>
          </p:nvSpPr>
          <p:spPr bwMode="auto">
            <a:xfrm>
              <a:off x="-2004870" y="2389830"/>
              <a:ext cx="8007123" cy="847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+mn-lt"/>
                </a:rPr>
                <a:t>You </a:t>
              </a:r>
              <a:r>
                <a:rPr lang="en-US" sz="2000">
                  <a:latin typeface="+mn-lt"/>
                </a:rPr>
                <a:t>can use a</a:t>
              </a:r>
              <a:r>
                <a:rPr lang="en-US" sz="2000" smtClean="0">
                  <a:latin typeface="+mn-lt"/>
                </a:rPr>
                <a:t> </a:t>
              </a:r>
              <a:r>
                <a:rPr lang="en-US" sz="2000" b="1">
                  <a:latin typeface="+mn-lt"/>
                </a:rPr>
                <a:t>While</a:t>
              </a:r>
              <a:r>
                <a:rPr lang="en-US" sz="2000">
                  <a:latin typeface="+mn-lt"/>
                </a:rPr>
                <a:t> </a:t>
              </a:r>
              <a:r>
                <a:rPr lang="en-US" sz="2000" smtClean="0">
                  <a:latin typeface="+mn-lt"/>
                </a:rPr>
                <a:t>loop if </a:t>
              </a:r>
              <a:r>
                <a:rPr lang="en-US" sz="2000" dirty="0" smtClean="0">
                  <a:latin typeface="+mn-lt"/>
                </a:rPr>
                <a:t>you want the program </a:t>
              </a:r>
              <a:r>
                <a:rPr lang="en-US" sz="2000" smtClean="0">
                  <a:latin typeface="+mn-lt"/>
                </a:rPr>
                <a:t>to repeat the instructions </a:t>
              </a:r>
              <a:r>
                <a:rPr lang="en-US" sz="2000" dirty="0" smtClean="0">
                  <a:latin typeface="+mn-lt"/>
                </a:rPr>
                <a:t>until </a:t>
              </a:r>
              <a:r>
                <a:rPr lang="en-US" sz="2000" smtClean="0">
                  <a:latin typeface="+mn-lt"/>
                </a:rPr>
                <a:t>a specific condition is true.</a:t>
              </a:r>
              <a:endParaRPr lang="en-US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latin typeface="+mj-lt"/>
              </a:rPr>
              <a:t>Loops in Small Basic Programs</a:t>
            </a:r>
            <a:endParaRPr lang="en-US" sz="2400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4390" y="2831852"/>
            <a:ext cx="3284810" cy="2502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700654" y="2705696"/>
            <a:ext cx="3810000" cy="1828800"/>
            <a:chOff x="4953000" y="762000"/>
            <a:chExt cx="3810000" cy="18288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4953000" y="762000"/>
              <a:ext cx="3810000" cy="1828800"/>
            </a:xfrm>
            <a:prstGeom prst="roundRect">
              <a:avLst>
                <a:gd name="adj" fmla="val 19655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4" name="Picture 13" descr="8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0" y="901701"/>
              <a:ext cx="3799217" cy="1549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8" name="Group 11"/>
          <p:cNvGrpSpPr/>
          <p:nvPr/>
        </p:nvGrpSpPr>
        <p:grpSpPr>
          <a:xfrm>
            <a:off x="685800" y="4553488"/>
            <a:ext cx="4343400" cy="838200"/>
            <a:chOff x="228600" y="4267200"/>
            <a:chExt cx="4343400" cy="838200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228600" y="4267200"/>
              <a:ext cx="4343400" cy="8382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228600" y="4546601"/>
              <a:ext cx="434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 </a:t>
              </a:r>
              <a:r>
                <a:rPr lang="en-US" sz="2000" b="1" dirty="0" smtClean="0">
                  <a:latin typeface="Calibri" pitchFamily="34" charset="0"/>
                </a:rPr>
                <a:t>Click </a:t>
              </a:r>
              <a:r>
                <a:rPr lang="en-US" sz="2000" b="1" dirty="0">
                  <a:latin typeface="Calibri" pitchFamily="34" charset="0"/>
                </a:rPr>
                <a:t>the               button on </a:t>
              </a:r>
              <a:r>
                <a:rPr lang="en-US" sz="2000" b="1">
                  <a:latin typeface="Calibri" pitchFamily="34" charset="0"/>
                </a:rPr>
                <a:t>the </a:t>
              </a:r>
              <a:r>
                <a:rPr lang="en-US" sz="2000" b="1" dirty="0">
                  <a:latin typeface="Calibri" pitchFamily="34" charset="0"/>
                </a:rPr>
                <a:t>T</a:t>
              </a:r>
              <a:r>
                <a:rPr lang="en-US" sz="2000" b="1" smtClean="0">
                  <a:latin typeface="Calibri" pitchFamily="34" charset="0"/>
                </a:rPr>
                <a:t>oolbar</a:t>
              </a:r>
              <a:r>
                <a:rPr lang="en-US" sz="2000" b="1" dirty="0" smtClean="0">
                  <a:latin typeface="Calibri" pitchFamily="34" charset="0"/>
                </a:rPr>
                <a:t>.</a:t>
              </a:r>
              <a:endParaRPr lang="en-US" b="1" dirty="0">
                <a:latin typeface="Calibri" pitchFamily="34" charset="0"/>
              </a:endParaRPr>
            </a:p>
          </p:txBody>
        </p:sp>
        <p:pic>
          <p:nvPicPr>
            <p:cNvPr id="26" name="Picture 13" descr="Run button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43024" y="4337050"/>
              <a:ext cx="714376" cy="6985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609600" y="5437348"/>
            <a:ext cx="8382000" cy="830011"/>
            <a:chOff x="228600" y="838200"/>
            <a:chExt cx="8686800" cy="1163784"/>
          </a:xfrm>
        </p:grpSpPr>
        <p:sp>
          <p:nvSpPr>
            <p:cNvPr id="28" name="Rounded Rectangle 27"/>
            <p:cNvSpPr/>
            <p:nvPr/>
          </p:nvSpPr>
          <p:spPr>
            <a:xfrm>
              <a:off x="228600" y="838200"/>
              <a:ext cx="8686800" cy="1137202"/>
            </a:xfrm>
            <a:prstGeom prst="roundRect">
              <a:avLst>
                <a:gd name="adj" fmla="val 41954"/>
              </a:avLst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9" name="TextBox 4"/>
            <p:cNvSpPr txBox="1">
              <a:spLocks noChangeArrowheads="1"/>
            </p:cNvSpPr>
            <p:nvPr/>
          </p:nvSpPr>
          <p:spPr bwMode="auto">
            <a:xfrm>
              <a:off x="381000" y="851670"/>
              <a:ext cx="8365725" cy="1150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+mn-lt"/>
                </a:rPr>
                <a:t>In this example, the variable contains a value that increases by 1 every time that the loop runs.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28600" y="762000"/>
            <a:ext cx="7391400" cy="787994"/>
            <a:chOff x="228600" y="838200"/>
            <a:chExt cx="8686800" cy="1280491"/>
          </a:xfrm>
        </p:grpSpPr>
        <p:sp>
          <p:nvSpPr>
            <p:cNvPr id="21" name="Rounded Rectangle 20"/>
            <p:cNvSpPr/>
            <p:nvPr/>
          </p:nvSpPr>
          <p:spPr>
            <a:xfrm>
              <a:off x="228600" y="838200"/>
              <a:ext cx="8686800" cy="990600"/>
            </a:xfrm>
            <a:prstGeom prst="roundRect">
              <a:avLst>
                <a:gd name="adj" fmla="val 41954"/>
              </a:avLst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sp>
          <p:nvSpPr>
            <p:cNvPr id="23" name="TextBox 4"/>
            <p:cNvSpPr txBox="1">
              <a:spLocks noChangeArrowheads="1"/>
            </p:cNvSpPr>
            <p:nvPr/>
          </p:nvSpPr>
          <p:spPr bwMode="auto">
            <a:xfrm>
              <a:off x="381000" y="968376"/>
              <a:ext cx="8365725" cy="1150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Let’s start by writing a </a:t>
              </a:r>
              <a:r>
                <a:rPr lang="en-US" sz="2000" smtClean="0">
                  <a:latin typeface="+mn-lt"/>
                </a:rPr>
                <a:t>program that contains a </a:t>
              </a:r>
              <a:r>
                <a:rPr lang="en-US" sz="2000" b="1" smtClean="0">
                  <a:latin typeface="+mn-lt"/>
                </a:rPr>
                <a:t>For</a:t>
              </a:r>
              <a:r>
                <a:rPr lang="en-US" sz="2000" b="1" dirty="0" smtClean="0">
                  <a:latin typeface="+mn-lt"/>
                </a:rPr>
                <a:t>..</a:t>
              </a:r>
              <a:r>
                <a:rPr lang="en-US" sz="2000" b="1" dirty="0" err="1" smtClean="0">
                  <a:latin typeface="+mn-lt"/>
                </a:rPr>
                <a:t>EndFor</a:t>
              </a:r>
              <a:r>
                <a:rPr lang="en-US" sz="2000" dirty="0" smtClean="0">
                  <a:latin typeface="+mn-lt"/>
                </a:rPr>
                <a:t> loop. 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228600" y="1447800"/>
            <a:ext cx="8610600" cy="1091864"/>
            <a:chOff x="-2324324" y="2513622"/>
            <a:chExt cx="8305800" cy="1290385"/>
          </a:xfrm>
        </p:grpSpPr>
        <p:sp>
          <p:nvSpPr>
            <p:cNvPr id="33" name="Rounded Rectangle 32"/>
            <p:cNvSpPr/>
            <p:nvPr/>
          </p:nvSpPr>
          <p:spPr>
            <a:xfrm>
              <a:off x="-2324324" y="2513622"/>
              <a:ext cx="8305800" cy="1290385"/>
            </a:xfrm>
            <a:prstGeom prst="roundRect">
              <a:avLst>
                <a:gd name="adj" fmla="val 23633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>
              <a:off x="-2167218" y="2603678"/>
              <a:ext cx="800712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In general, you use a </a:t>
              </a:r>
              <a:r>
                <a:rPr lang="en-US" sz="2000" b="1" dirty="0" smtClean="0">
                  <a:latin typeface="+mn-lt"/>
                </a:rPr>
                <a:t>For..</a:t>
              </a:r>
              <a:r>
                <a:rPr lang="en-US" sz="2000" b="1" dirty="0" err="1" smtClean="0">
                  <a:latin typeface="+mn-lt"/>
                </a:rPr>
                <a:t>EndFor</a:t>
              </a:r>
              <a:r>
                <a:rPr lang="en-US" sz="2000" dirty="0" smtClean="0">
                  <a:latin typeface="+mn-lt"/>
                </a:rPr>
                <a:t> loop </a:t>
              </a:r>
              <a:r>
                <a:rPr lang="en-US" sz="2000" smtClean="0">
                  <a:latin typeface="+mn-lt"/>
                </a:rPr>
                <a:t>to run </a:t>
              </a:r>
              <a:r>
                <a:rPr lang="en-US" sz="2000" dirty="0" smtClean="0">
                  <a:latin typeface="+mn-lt"/>
                </a:rPr>
                <a:t>code </a:t>
              </a:r>
              <a:r>
                <a:rPr lang="en-US" sz="2000" smtClean="0">
                  <a:latin typeface="+mn-lt"/>
                </a:rPr>
                <a:t>a specific </a:t>
              </a:r>
              <a:r>
                <a:rPr lang="en-US" sz="2000" dirty="0" smtClean="0">
                  <a:latin typeface="+mn-lt"/>
                </a:rPr>
                <a:t>number of times</a:t>
              </a:r>
              <a:r>
                <a:rPr lang="en-US" sz="2000" smtClean="0">
                  <a:latin typeface="+mn-lt"/>
                </a:rPr>
                <a:t>. To manage this type of loop, you create a variable that tracks how many times the loop has run.</a:t>
              </a:r>
              <a:endParaRPr lang="en-US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76200" y="0"/>
            <a:ext cx="6477000" cy="563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Tahoma" pitchFamily="34" charset="0"/>
              </a:rPr>
              <a:t>Loops in Small Basic Programs</a:t>
            </a:r>
            <a:endParaRPr lang="en-US" sz="2400" b="1" dirty="0">
              <a:solidFill>
                <a:schemeClr val="bg1"/>
              </a:solidFill>
              <a:latin typeface="+mj-lt"/>
              <a:ea typeface="+mj-ea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696200" y="2438400"/>
            <a:ext cx="1371600" cy="685800"/>
            <a:chOff x="7391400" y="2514600"/>
            <a:chExt cx="1295400" cy="762000"/>
          </a:xfrm>
        </p:grpSpPr>
        <p:sp>
          <p:nvSpPr>
            <p:cNvPr id="22" name="Rectangle 21"/>
            <p:cNvSpPr/>
            <p:nvPr/>
          </p:nvSpPr>
          <p:spPr>
            <a:xfrm>
              <a:off x="7391400" y="2571690"/>
              <a:ext cx="12954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sz="20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output</a:t>
              </a:r>
              <a:endParaRPr lang="en-US" sz="2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23" name="Down Arrow Callout 22"/>
            <p:cNvSpPr/>
            <p:nvPr/>
          </p:nvSpPr>
          <p:spPr>
            <a:xfrm>
              <a:off x="7391400" y="2514600"/>
              <a:ext cx="1219200" cy="762000"/>
            </a:xfrm>
            <a:prstGeom prst="downArrowCallout">
              <a:avLst>
                <a:gd name="adj1" fmla="val 10600"/>
                <a:gd name="adj2" fmla="val 17800"/>
                <a:gd name="adj3" fmla="val 25000"/>
                <a:gd name="adj4" fmla="val 64977"/>
              </a:avLst>
            </a:prstGeom>
            <a:noFill/>
            <a:ln w="38100">
              <a:solidFill>
                <a:srgbClr val="FFA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" y="1676400"/>
            <a:ext cx="6553200" cy="1905000"/>
            <a:chOff x="304800" y="1828800"/>
            <a:chExt cx="5503829" cy="1828800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304800" y="1828800"/>
              <a:ext cx="5486400" cy="18288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" name="Picture 12" descr="9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999488"/>
              <a:ext cx="5427629" cy="15283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19" name="Picture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276600"/>
            <a:ext cx="5638800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04800" y="762000"/>
            <a:ext cx="8534400" cy="609600"/>
            <a:chOff x="228600" y="838200"/>
            <a:chExt cx="86868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228600" y="838200"/>
              <a:ext cx="8686800" cy="990600"/>
            </a:xfrm>
            <a:prstGeom prst="roundRect">
              <a:avLst>
                <a:gd name="adj" fmla="val 41954"/>
              </a:avLst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381000" y="968375"/>
              <a:ext cx="8365725" cy="650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+mn-lt"/>
                </a:rPr>
                <a:t>Let’s use this concept to </a:t>
              </a:r>
              <a:r>
                <a:rPr lang="en-US" sz="2000" dirty="0" smtClean="0">
                  <a:latin typeface="+mn-lt"/>
                </a:rPr>
                <a:t>print the multiplication table for the number 5.</a:t>
              </a:r>
              <a:endParaRPr lang="en-US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Calibri" pitchFamily="34" charset="0"/>
              </a:rPr>
              <a:t>Loops in Small Basic Programs</a:t>
            </a:r>
          </a:p>
        </p:txBody>
      </p:sp>
      <p:grpSp>
        <p:nvGrpSpPr>
          <p:cNvPr id="23555" name="Group 15"/>
          <p:cNvGrpSpPr>
            <a:grpSpLocks/>
          </p:cNvGrpSpPr>
          <p:nvPr/>
        </p:nvGrpSpPr>
        <p:grpSpPr bwMode="auto">
          <a:xfrm>
            <a:off x="228600" y="761999"/>
            <a:ext cx="5257800" cy="1765786"/>
            <a:chOff x="228600" y="838199"/>
            <a:chExt cx="8686800" cy="1708144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838199"/>
              <a:ext cx="8686800" cy="1708143"/>
            </a:xfrm>
            <a:prstGeom prst="roundRect">
              <a:avLst/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sp>
          <p:nvSpPr>
            <p:cNvPr id="23561" name="TextBox 4"/>
            <p:cNvSpPr txBox="1">
              <a:spLocks noChangeArrowheads="1"/>
            </p:cNvSpPr>
            <p:nvPr/>
          </p:nvSpPr>
          <p:spPr bwMode="auto">
            <a:xfrm>
              <a:off x="381000" y="968376"/>
              <a:ext cx="8365725" cy="1577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+mn-lt"/>
                </a:rPr>
                <a:t>In the previous example, the value of the counter variable in a </a:t>
              </a:r>
              <a:r>
                <a:rPr lang="en-US" sz="2000" b="1" smtClean="0">
                  <a:latin typeface="+mn-lt"/>
                </a:rPr>
                <a:t>For</a:t>
              </a:r>
              <a:r>
                <a:rPr lang="en-US" sz="2000" smtClean="0">
                  <a:latin typeface="+mn-lt"/>
                </a:rPr>
                <a:t> loop increases by 1 every time the loop runs. However, you can increase the value by another number if you  use the </a:t>
              </a:r>
              <a:r>
                <a:rPr lang="en-US" sz="2000" b="1" smtClean="0">
                  <a:latin typeface="+mn-lt"/>
                </a:rPr>
                <a:t>Step</a:t>
              </a:r>
              <a:r>
                <a:rPr lang="en-US" sz="2000" smtClean="0">
                  <a:latin typeface="+mn-lt"/>
                </a:rPr>
                <a:t> keyword.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38800" y="1168136"/>
            <a:ext cx="3200400" cy="1447800"/>
            <a:chOff x="5486400" y="1905000"/>
            <a:chExt cx="3345366" cy="2057400"/>
          </a:xfrm>
        </p:grpSpPr>
        <p:sp>
          <p:nvSpPr>
            <p:cNvPr id="15" name="Rounded Rectangle 14"/>
            <p:cNvSpPr/>
            <p:nvPr/>
          </p:nvSpPr>
          <p:spPr>
            <a:xfrm>
              <a:off x="5486400" y="1905000"/>
              <a:ext cx="3276600" cy="2057400"/>
            </a:xfrm>
            <a:prstGeom prst="roundRect">
              <a:avLst>
                <a:gd name="adj" fmla="val 2094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 flipH="1">
              <a:off x="5570034" y="1981200"/>
              <a:ext cx="3261732" cy="1880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For example</a:t>
              </a:r>
              <a:r>
                <a:rPr lang="en-US" sz="2000" smtClean="0">
                  <a:latin typeface="+mn-lt"/>
                </a:rPr>
                <a:t>, you can increase the value by 2 if you write </a:t>
              </a:r>
              <a:r>
                <a:rPr lang="en-US" sz="2000" dirty="0" smtClean="0">
                  <a:latin typeface="+mn-lt"/>
                </a:rPr>
                <a:t>the </a:t>
              </a:r>
              <a:r>
                <a:rPr lang="en-US" sz="2000" smtClean="0">
                  <a:latin typeface="+mn-lt"/>
                </a:rPr>
                <a:t>following code: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14" name="Rounded Rectangle 13"/>
          <p:cNvSpPr/>
          <p:nvPr/>
        </p:nvSpPr>
        <p:spPr bwMode="auto">
          <a:xfrm>
            <a:off x="228600" y="2590800"/>
            <a:ext cx="6324600" cy="1600200"/>
          </a:xfrm>
          <a:prstGeom prst="roundRect">
            <a:avLst>
              <a:gd name="adj" fmla="val 19163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8" y="2819400"/>
            <a:ext cx="6071532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9600"/>
            <a:ext cx="35528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 bwMode="auto">
          <a:xfrm>
            <a:off x="228600" y="762000"/>
            <a:ext cx="8850484" cy="2819400"/>
          </a:xfrm>
          <a:prstGeom prst="roundRect">
            <a:avLst>
              <a:gd name="adj" fmla="val 19163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34" y="1355271"/>
            <a:ext cx="8673616" cy="16328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35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42DD046B56540BB74F97BEF9166AE" ma:contentTypeVersion="" ma:contentTypeDescription="Create a new document." ma:contentTypeScope="" ma:versionID="616d17287763bc3e07210a391a11c765">
  <xsd:schema xmlns:xsd="http://www.w3.org/2001/XMLSchema" xmlns:xs="http://www.w3.org/2001/XMLSchema" xmlns:p="http://schemas.microsoft.com/office/2006/metadata/properties" xmlns:ns2="68629ea4-a866-42fd-804a-43f6537a1b0a" xmlns:ns3="ccac8663-750f-4dbf-8c6e-c3b098bb35f3" targetNamespace="http://schemas.microsoft.com/office/2006/metadata/properties" ma:root="true" ma:fieldsID="8b9373f2367b64423151850a128ac201" ns2:_="" ns3:_="">
    <xsd:import namespace="68629ea4-a866-42fd-804a-43f6537a1b0a"/>
    <xsd:import namespace="ccac8663-750f-4dbf-8c6e-c3b098bb35f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29ea4-a866-42fd-804a-43f6537a1b0a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2f13550b-4726-4405-b7da-934369f50f0f}" ma:internalName="TaxCatchAll" ma:showField="CatchAllData" ma:web="68629ea4-a866-42fd-804a-43f6537a1b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c8663-750f-4dbf-8c6e-c3b098bb3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629ea4-a866-42fd-804a-43f6537a1b0a"/>
  </documentManagement>
</p:properties>
</file>

<file path=customXml/itemProps1.xml><?xml version="1.0" encoding="utf-8"?>
<ds:datastoreItem xmlns:ds="http://schemas.openxmlformats.org/officeDocument/2006/customXml" ds:itemID="{E4FE286C-0477-4062-ABB7-A39BE2BEE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A03CE-E151-48A6-8067-24294111E7BF}"/>
</file>

<file path=customXml/itemProps3.xml><?xml version="1.0" encoding="utf-8"?>
<ds:datastoreItem xmlns:ds="http://schemas.openxmlformats.org/officeDocument/2006/customXml" ds:itemID="{844B6A64-5256-4507-A09F-8E743268B93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8629ea4-a866-42fd-804a-43f6537a1b0a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On-screen Show (4:3)</PresentationFormat>
  <Paragraphs>117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Loops in Small Basic Programs</vt:lpstr>
      <vt:lpstr>Loops in Small Basic Programs</vt:lpstr>
      <vt:lpstr>PowerPoint Presentation</vt:lpstr>
      <vt:lpstr>Loops in Small Basic Programs</vt:lpstr>
      <vt:lpstr>PowerPoint Presentation</vt:lpstr>
      <vt:lpstr>Loops in Small Basic Programs</vt:lpstr>
      <vt:lpstr>PowerPoint Presentation</vt:lpstr>
      <vt:lpstr>Let’s Summarize…</vt:lpstr>
      <vt:lpstr>Show What You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2011-01-27T18:38:16Z</dcterms:created>
  <dcterms:modified xsi:type="dcterms:W3CDTF">2017-05-23T12:35:43Z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0x0101004E542DD046B56540BB74F97BEF9166AE</vt:lpwstr>
  </property>
</Properties>
</file>