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5"/>
  </p:notesMasterIdLst>
  <p:sldIdLst>
    <p:sldId id="256" r:id="rId5"/>
    <p:sldId id="257" r:id="rId6"/>
    <p:sldId id="262" r:id="rId7"/>
    <p:sldId id="258" r:id="rId8"/>
    <p:sldId id="275" r:id="rId9"/>
    <p:sldId id="265" r:id="rId10"/>
    <p:sldId id="271" r:id="rId11"/>
    <p:sldId id="267" r:id="rId12"/>
    <p:sldId id="273" r:id="rId13"/>
    <p:sldId id="274" r:id="rId14"/>
  </p:sldIdLst>
  <p:sldSz cx="9144000" cy="6858000" type="screen4x3"/>
  <p:notesSz cx="7023100" cy="93091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prnPr prnWhat="notes"/>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C33"/>
    <a:srgbClr val="B4A4C8"/>
    <a:srgbClr val="FFD597"/>
    <a:srgbClr val="FFE2B7"/>
    <a:srgbClr val="FFBD5D"/>
    <a:srgbClr val="E0A928"/>
    <a:srgbClr val="FFF0D9"/>
    <a:srgbClr val="CCB8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210" autoAdjust="0"/>
  </p:normalViewPr>
  <p:slideViewPr>
    <p:cSldViewPr>
      <p:cViewPr>
        <p:scale>
          <a:sx n="60" d="100"/>
          <a:sy n="60" d="100"/>
        </p:scale>
        <p:origin x="-1554" y="-72"/>
      </p:cViewPr>
      <p:guideLst>
        <p:guide orient="horz" pos="2160"/>
        <p:guide pos="2880"/>
      </p:guideLst>
    </p:cSldViewPr>
  </p:slideViewPr>
  <p:notesTextViewPr>
    <p:cViewPr>
      <p:scale>
        <a:sx n="100" d="100"/>
        <a:sy n="100" d="100"/>
      </p:scale>
      <p:origin x="0" y="0"/>
    </p:cViewPr>
  </p:notesTextViewPr>
  <p:notesViewPr>
    <p:cSldViewPr>
      <p:cViewPr varScale="1">
        <p:scale>
          <a:sx n="109" d="100"/>
          <a:sy n="109" d="100"/>
        </p:scale>
        <p:origin x="-3282" y="-90"/>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fontAlgn="auto">
              <a:spcBef>
                <a:spcPts val="0"/>
              </a:spcBef>
              <a:spcAft>
                <a:spcPts val="0"/>
              </a:spcAft>
              <a:defRPr sz="1200" smtClean="0">
                <a:latin typeface="+mn-lt"/>
              </a:defRPr>
            </a:lvl1pPr>
          </a:lstStyle>
          <a:p>
            <a:pPr>
              <a:defRPr/>
            </a:pPr>
            <a:fld id="{EE0F6C8B-71CF-48D2-B377-D3EAA4821AA5}" type="datetimeFigureOut">
              <a:rPr lang="en-US"/>
              <a:pPr>
                <a:defRPr/>
              </a:pPr>
              <a:t>4/4/2014</a:t>
            </a:fld>
            <a:endParaRPr lang="en-US"/>
          </a:p>
        </p:txBody>
      </p:sp>
      <p:sp>
        <p:nvSpPr>
          <p:cNvPr id="4" name="Slide Image Placeholder 3"/>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3324" tIns="46662" rIns="93324" bIns="46662" rtlCol="0" anchor="ctr"/>
          <a:lstStyle/>
          <a:p>
            <a:pPr lvl="0"/>
            <a:endParaRPr lang="en-US" noProof="0"/>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842029"/>
            <a:ext cx="3043343" cy="465455"/>
          </a:xfrm>
          <a:prstGeom prst="rect">
            <a:avLst/>
          </a:prstGeom>
        </p:spPr>
        <p:txBody>
          <a:bodyPr vert="horz" lIns="93324" tIns="46662" rIns="93324" bIns="46662"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978132" y="8842029"/>
            <a:ext cx="3043343" cy="465455"/>
          </a:xfrm>
          <a:prstGeom prst="rect">
            <a:avLst/>
          </a:prstGeom>
        </p:spPr>
        <p:txBody>
          <a:bodyPr vert="horz" lIns="93324" tIns="46662" rIns="93324" bIns="46662" rtlCol="0" anchor="b"/>
          <a:lstStyle>
            <a:lvl1pPr algn="r" fontAlgn="auto">
              <a:spcBef>
                <a:spcPts val="0"/>
              </a:spcBef>
              <a:spcAft>
                <a:spcPts val="0"/>
              </a:spcAft>
              <a:defRPr sz="1200" smtClean="0">
                <a:latin typeface="+mn-lt"/>
              </a:defRPr>
            </a:lvl1pPr>
          </a:lstStyle>
          <a:p>
            <a:pPr>
              <a:defRPr/>
            </a:pPr>
            <a:fld id="{74B204FE-5EB2-4A02-8B16-85316B6DEC1E}" type="slidenum">
              <a:rPr lang="en-US"/>
              <a:pPr>
                <a:defRPr/>
              </a:pPr>
              <a:t>‹#›</a:t>
            </a:fld>
            <a:endParaRPr lang="en-US"/>
          </a:p>
        </p:txBody>
      </p:sp>
    </p:spTree>
    <p:extLst>
      <p:ext uri="{BB962C8B-B14F-4D97-AF65-F5344CB8AC3E}">
        <p14:creationId xmlns:p14="http://schemas.microsoft.com/office/powerpoint/2010/main" val="246790052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4B204FE-5EB2-4A02-8B16-85316B6DEC1E}" type="slidenum">
              <a:rPr lang="en-US" smtClean="0"/>
              <a:pPr>
                <a:defRPr/>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p:spPr>
      </p:sp>
      <p:sp>
        <p:nvSpPr>
          <p:cNvPr id="2765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2765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2EC411D-C483-4DCC-9CE6-23BC676CA4D5}" type="slidenum">
              <a:rPr lang="en-US"/>
              <a:pPr fontAlgn="base">
                <a:spcBef>
                  <a:spcPct val="0"/>
                </a:spcBef>
                <a:spcAft>
                  <a:spcPct val="0"/>
                </a:spcAft>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p:spPr>
      </p:sp>
      <p:sp>
        <p:nvSpPr>
          <p:cNvPr id="2867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a:t>You have learned how to use the text window and the graphics window. You have also learned about various statements, properties, and operations. Now, meet your new friend in Small Basic—the Turtle. With its help, you can draw shapes and graphics on the screen. You can hide the Turtle by using the </a:t>
            </a:r>
            <a:r>
              <a:rPr lang="en-US" b="1" dirty="0"/>
              <a:t>Hide</a:t>
            </a:r>
            <a:r>
              <a:rPr lang="en-US" dirty="0"/>
              <a:t> operation.</a:t>
            </a:r>
          </a:p>
          <a:p>
            <a:pPr>
              <a:spcBef>
                <a:spcPct val="0"/>
              </a:spcBef>
            </a:pPr>
            <a:endParaRPr lang="en-US" b="1" dirty="0"/>
          </a:p>
          <a:p>
            <a:pPr>
              <a:spcBef>
                <a:spcPct val="0"/>
              </a:spcBef>
            </a:pPr>
            <a:r>
              <a:rPr lang="en-US" u="sng" dirty="0"/>
              <a:t>Code</a:t>
            </a:r>
            <a:r>
              <a:rPr lang="en-US" dirty="0"/>
              <a:t>:</a:t>
            </a:r>
          </a:p>
          <a:p>
            <a:pPr>
              <a:spcBef>
                <a:spcPct val="0"/>
              </a:spcBef>
            </a:pPr>
            <a:endParaRPr lang="en-US" dirty="0"/>
          </a:p>
          <a:p>
            <a:pPr>
              <a:spcBef>
                <a:spcPct val="0"/>
              </a:spcBef>
            </a:pPr>
            <a:r>
              <a:rPr lang="en-US" dirty="0" err="1"/>
              <a:t>Turtle.Show</a:t>
            </a:r>
            <a:r>
              <a:rPr lang="en-US" dirty="0"/>
              <a:t>()</a:t>
            </a:r>
            <a:endParaRPr lang="en-US" b="0" dirty="0" smtClean="0"/>
          </a:p>
        </p:txBody>
      </p:sp>
      <p:sp>
        <p:nvSpPr>
          <p:cNvPr id="2867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07364D5-8D52-4E68-A740-DBE6205A5BF7}" type="slidenum">
              <a:rPr lang="en-US"/>
              <a:pPr fontAlgn="base">
                <a:spcBef>
                  <a:spcPct val="0"/>
                </a:spcBef>
                <a:spcAft>
                  <a:spcPct val="0"/>
                </a:spcAft>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TextEdit="1"/>
          </p:cNvSpPr>
          <p:nvPr>
            <p:ph type="sldImg"/>
          </p:nvPr>
        </p:nvSpPr>
        <p:spPr bwMode="auto">
          <a:noFill/>
          <a:ln>
            <a:solidFill>
              <a:srgbClr val="000000"/>
            </a:solidFill>
            <a:miter lim="800000"/>
            <a:headEnd/>
            <a:tailEnd/>
          </a:ln>
        </p:spPr>
      </p:sp>
      <p:sp>
        <p:nvSpPr>
          <p:cNvPr id="44035" name="Rectangle 3"/>
          <p:cNvSpPr>
            <a:spLocks noGrp="1"/>
          </p:cNvSpPr>
          <p:nvPr>
            <p:ph type="body" idx="1"/>
          </p:nvPr>
        </p:nvSpPr>
        <p:spPr bwMode="auto">
          <a:noFill/>
        </p:spPr>
        <p:txBody>
          <a:bodyPr wrap="square" numCol="1" anchor="t" anchorCtr="0" compatLnSpc="1">
            <a:prstTxWarp prst="textNoShape">
              <a:avLst/>
            </a:prstTxWarp>
          </a:bodyPr>
          <a:lstStyle/>
          <a:p>
            <a:pPr>
              <a:lnSpc>
                <a:spcPct val="90000"/>
              </a:lnSpc>
            </a:pPr>
            <a:r>
              <a:rPr lang="en-US" dirty="0"/>
              <a:t>To specify the location at which the Turtle appears or a location to which the Turtle moves, you include the x-coordinate and the y-coordinate of the location that you want.</a:t>
            </a:r>
          </a:p>
          <a:p>
            <a:pPr>
              <a:lnSpc>
                <a:spcPct val="90000"/>
              </a:lnSpc>
            </a:pPr>
            <a:endParaRPr lang="en-US" u="sng" dirty="0"/>
          </a:p>
          <a:p>
            <a:pPr>
              <a:lnSpc>
                <a:spcPct val="90000"/>
              </a:lnSpc>
            </a:pPr>
            <a:r>
              <a:rPr lang="en-US" u="sng" dirty="0"/>
              <a:t>Code</a:t>
            </a:r>
            <a:r>
              <a:rPr lang="en-US" dirty="0"/>
              <a:t>:</a:t>
            </a:r>
          </a:p>
          <a:p>
            <a:pPr>
              <a:lnSpc>
                <a:spcPct val="90000"/>
              </a:lnSpc>
            </a:pPr>
            <a:endParaRPr lang="en-US" dirty="0"/>
          </a:p>
          <a:p>
            <a:pPr>
              <a:lnSpc>
                <a:spcPct val="90000"/>
              </a:lnSpc>
            </a:pPr>
            <a:r>
              <a:rPr lang="en-US" dirty="0" err="1"/>
              <a:t>Turtle.X</a:t>
            </a:r>
            <a:r>
              <a:rPr lang="en-US" dirty="0"/>
              <a:t> = 50</a:t>
            </a:r>
          </a:p>
          <a:p>
            <a:pPr>
              <a:lnSpc>
                <a:spcPct val="90000"/>
              </a:lnSpc>
            </a:pPr>
            <a:r>
              <a:rPr lang="en-US" dirty="0" err="1"/>
              <a:t>Turtle.Y</a:t>
            </a:r>
            <a:r>
              <a:rPr lang="en-US" dirty="0"/>
              <a:t> = 200</a:t>
            </a:r>
          </a:p>
          <a:p>
            <a:pPr>
              <a:lnSpc>
                <a:spcPct val="90000"/>
              </a:lnSpc>
            </a:pPr>
            <a:endParaRPr lang="en-US" dirty="0"/>
          </a:p>
          <a:p>
            <a:pPr>
              <a:lnSpc>
                <a:spcPct val="90000"/>
              </a:lnSpc>
            </a:pPr>
            <a:r>
              <a:rPr lang="en-US" dirty="0" err="1"/>
              <a:t>Turtle.Move</a:t>
            </a:r>
            <a:r>
              <a:rPr lang="en-US" dirty="0"/>
              <a:t>(150)</a:t>
            </a:r>
          </a:p>
          <a:p>
            <a:pPr>
              <a:lnSpc>
                <a:spcPct val="90000"/>
              </a:lnSpc>
            </a:pPr>
            <a:r>
              <a:rPr lang="en-US" dirty="0" err="1"/>
              <a:t>Turtle.MoveTo</a:t>
            </a:r>
            <a:r>
              <a:rPr lang="en-US" dirty="0"/>
              <a:t>(50, 200)</a:t>
            </a:r>
          </a:p>
          <a:p>
            <a:pPr>
              <a:lnSpc>
                <a:spcPct val="90000"/>
              </a:lnSpc>
            </a:pPr>
            <a:endParaRPr lang="en-US" dirty="0"/>
          </a:p>
          <a:p>
            <a:pPr>
              <a:lnSpc>
                <a:spcPct val="90000"/>
              </a:lnSpc>
            </a:pPr>
            <a:r>
              <a:rPr lang="en-US" dirty="0" err="1"/>
              <a:t>Turtle.PenUp</a:t>
            </a:r>
            <a:r>
              <a:rPr lang="en-US" dirty="0"/>
              <a:t>()</a:t>
            </a:r>
          </a:p>
          <a:p>
            <a:pPr>
              <a:lnSpc>
                <a:spcPct val="90000"/>
              </a:lnSpc>
            </a:pPr>
            <a:r>
              <a:rPr lang="en-US" dirty="0" err="1"/>
              <a:t>Turtle.PenDown</a:t>
            </a:r>
            <a:r>
              <a:rPr lang="en-US" dirty="0"/>
              <a:t>()</a:t>
            </a:r>
            <a:endParaRPr lang="en-US" sz="10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TextEdit="1"/>
          </p:cNvSpPr>
          <p:nvPr>
            <p:ph type="sldImg"/>
          </p:nvPr>
        </p:nvSpPr>
        <p:spPr bwMode="auto">
          <a:noFill/>
          <a:ln>
            <a:solidFill>
              <a:srgbClr val="000000"/>
            </a:solidFill>
            <a:miter lim="800000"/>
            <a:headEnd/>
            <a:tailEnd/>
          </a:ln>
        </p:spPr>
      </p:sp>
      <p:sp>
        <p:nvSpPr>
          <p:cNvPr id="44035" name="Rectangle 3"/>
          <p:cNvSpPr>
            <a:spLocks noGrp="1"/>
          </p:cNvSpPr>
          <p:nvPr>
            <p:ph type="body" idx="1"/>
          </p:nvPr>
        </p:nvSpPr>
        <p:spPr bwMode="auto">
          <a:noFill/>
        </p:spPr>
        <p:txBody>
          <a:bodyPr wrap="square" numCol="1" anchor="t" anchorCtr="0" compatLnSpc="1">
            <a:prstTxWarp prst="textNoShape">
              <a:avLst/>
            </a:prstTxWarp>
            <a:normAutofit fontScale="77500" lnSpcReduction="20000"/>
          </a:bodyPr>
          <a:lstStyle/>
          <a:p>
            <a:pPr>
              <a:lnSpc>
                <a:spcPct val="90000"/>
              </a:lnSpc>
            </a:pPr>
            <a:r>
              <a:rPr lang="en-US" dirty="0"/>
              <a:t>You can rotate the Turtle to face a particular direction by specifying a value for the </a:t>
            </a:r>
            <a:r>
              <a:rPr lang="en-US" b="1" dirty="0"/>
              <a:t>Angle</a:t>
            </a:r>
            <a:r>
              <a:rPr lang="en-US" dirty="0"/>
              <a:t> property, by using the </a:t>
            </a:r>
            <a:r>
              <a:rPr lang="en-US" b="1" dirty="0"/>
              <a:t>Turn</a:t>
            </a:r>
            <a:r>
              <a:rPr lang="en-US" dirty="0"/>
              <a:t> operation, or by using the </a:t>
            </a:r>
            <a:r>
              <a:rPr lang="en-US" b="1" dirty="0" err="1"/>
              <a:t>TurnRight</a:t>
            </a:r>
            <a:r>
              <a:rPr lang="en-US" dirty="0"/>
              <a:t> or </a:t>
            </a:r>
            <a:r>
              <a:rPr lang="en-US" b="1" dirty="0" err="1"/>
              <a:t>TurnLeft</a:t>
            </a:r>
            <a:r>
              <a:rPr lang="en-US" dirty="0"/>
              <a:t> operation. For example, you can rotate the Turtle to face the left side of the window by using any of the following strategies:</a:t>
            </a:r>
          </a:p>
          <a:p>
            <a:pPr>
              <a:lnSpc>
                <a:spcPct val="90000"/>
              </a:lnSpc>
            </a:pPr>
            <a:endParaRPr lang="en-US" dirty="0"/>
          </a:p>
          <a:p>
            <a:pPr>
              <a:lnSpc>
                <a:spcPct val="90000"/>
              </a:lnSpc>
            </a:pPr>
            <a:r>
              <a:rPr lang="en-US" dirty="0"/>
              <a:t>--You can specify the value of the </a:t>
            </a:r>
            <a:r>
              <a:rPr lang="en-US" b="1" dirty="0"/>
              <a:t>Angle</a:t>
            </a:r>
            <a:r>
              <a:rPr lang="en-US" dirty="0"/>
              <a:t> property as 270.</a:t>
            </a:r>
          </a:p>
          <a:p>
            <a:pPr>
              <a:lnSpc>
                <a:spcPct val="90000"/>
              </a:lnSpc>
            </a:pPr>
            <a:endParaRPr lang="en-US" dirty="0"/>
          </a:p>
          <a:p>
            <a:pPr>
              <a:lnSpc>
                <a:spcPct val="90000"/>
              </a:lnSpc>
            </a:pPr>
            <a:r>
              <a:rPr lang="en-US" dirty="0"/>
              <a:t>--You can use the </a:t>
            </a:r>
            <a:r>
              <a:rPr lang="en-US" b="1" dirty="0"/>
              <a:t>Turn</a:t>
            </a:r>
            <a:r>
              <a:rPr lang="en-US" dirty="0"/>
              <a:t> operation and specify the following values for its parameter:</a:t>
            </a:r>
          </a:p>
          <a:p>
            <a:pPr>
              <a:lnSpc>
                <a:spcPct val="90000"/>
              </a:lnSpc>
            </a:pPr>
            <a:r>
              <a:rPr lang="en-US" dirty="0"/>
              <a:t>	--270 if the Turtle is already facing the top of the window</a:t>
            </a:r>
            <a:br>
              <a:rPr lang="en-US" dirty="0"/>
            </a:br>
            <a:r>
              <a:rPr lang="en-US" dirty="0"/>
              <a:t>	--180 if the Turtle is already facing the right side of the window</a:t>
            </a:r>
          </a:p>
          <a:p>
            <a:pPr>
              <a:lnSpc>
                <a:spcPct val="90000"/>
              </a:lnSpc>
            </a:pPr>
            <a:r>
              <a:rPr lang="en-US" dirty="0"/>
              <a:t>	--90 if the Turtle is already facing the bottom of the window</a:t>
            </a:r>
          </a:p>
          <a:p>
            <a:pPr>
              <a:lnSpc>
                <a:spcPct val="90000"/>
              </a:lnSpc>
            </a:pPr>
            <a:r>
              <a:rPr lang="en-US" dirty="0"/>
              <a:t>If you use this operation, the Turtle always rotates to the right (in a clockwise direction).</a:t>
            </a:r>
          </a:p>
          <a:p>
            <a:pPr>
              <a:lnSpc>
                <a:spcPct val="90000"/>
              </a:lnSpc>
            </a:pPr>
            <a:endParaRPr lang="en-US" dirty="0"/>
          </a:p>
          <a:p>
            <a:pPr>
              <a:lnSpc>
                <a:spcPct val="90000"/>
              </a:lnSpc>
            </a:pPr>
            <a:r>
              <a:rPr lang="en-US" dirty="0"/>
              <a:t>--You can use the </a:t>
            </a:r>
            <a:r>
              <a:rPr lang="en-US" b="1" dirty="0" err="1"/>
              <a:t>TurnRight</a:t>
            </a:r>
            <a:r>
              <a:rPr lang="en-US" dirty="0"/>
              <a:t> operation three times if the Turtle is facing the top of the window, twice if the Turtle is facing the right side of the window, or once if the Turtle is facing the bottom of the window.</a:t>
            </a:r>
          </a:p>
          <a:p>
            <a:pPr>
              <a:lnSpc>
                <a:spcPct val="90000"/>
              </a:lnSpc>
            </a:pPr>
            <a:endParaRPr lang="en-US" dirty="0"/>
          </a:p>
          <a:p>
            <a:pPr defTabSz="933237">
              <a:lnSpc>
                <a:spcPct val="90000"/>
              </a:lnSpc>
            </a:pPr>
            <a:r>
              <a:rPr lang="en-US" dirty="0"/>
              <a:t>--You can use the </a:t>
            </a:r>
            <a:r>
              <a:rPr lang="en-US" b="1" dirty="0" err="1"/>
              <a:t>TurnLeft</a:t>
            </a:r>
            <a:r>
              <a:rPr lang="en-US" dirty="0"/>
              <a:t> operation once if the Turtle is facing the top of the window, twice if the Turtle is facing the right side of the window, or three times if the Turtle is facing the bottom of the window.</a:t>
            </a:r>
          </a:p>
          <a:p>
            <a:pPr>
              <a:lnSpc>
                <a:spcPct val="90000"/>
              </a:lnSpc>
            </a:pPr>
            <a:endParaRPr lang="en-US" dirty="0"/>
          </a:p>
          <a:p>
            <a:pPr>
              <a:lnSpc>
                <a:spcPct val="90000"/>
              </a:lnSpc>
            </a:pPr>
            <a:r>
              <a:rPr lang="en-US" u="sng" dirty="0" smtClean="0"/>
              <a:t>Code</a:t>
            </a:r>
            <a:r>
              <a:rPr lang="en-US" dirty="0"/>
              <a:t>:</a:t>
            </a:r>
          </a:p>
          <a:p>
            <a:pPr>
              <a:lnSpc>
                <a:spcPct val="90000"/>
              </a:lnSpc>
            </a:pPr>
            <a:endParaRPr lang="en-US" dirty="0"/>
          </a:p>
          <a:p>
            <a:pPr>
              <a:lnSpc>
                <a:spcPct val="90000"/>
              </a:lnSpc>
            </a:pPr>
            <a:r>
              <a:rPr lang="en-US" dirty="0" err="1"/>
              <a:t>Turtle.Speed</a:t>
            </a:r>
            <a:r>
              <a:rPr lang="en-US" dirty="0"/>
              <a:t> = </a:t>
            </a:r>
            <a:r>
              <a:rPr lang="en-US" dirty="0" smtClean="0"/>
              <a:t>8</a:t>
            </a:r>
            <a:endParaRPr lang="en-US" dirty="0"/>
          </a:p>
          <a:p>
            <a:pPr>
              <a:lnSpc>
                <a:spcPct val="90000"/>
              </a:lnSpc>
            </a:pPr>
            <a:endParaRPr lang="en-US" dirty="0"/>
          </a:p>
          <a:p>
            <a:pPr>
              <a:lnSpc>
                <a:spcPct val="90000"/>
              </a:lnSpc>
            </a:pPr>
            <a:r>
              <a:rPr lang="en-US" dirty="0" err="1"/>
              <a:t>Turtle.Turn</a:t>
            </a:r>
            <a:r>
              <a:rPr lang="en-US" dirty="0"/>
              <a:t>(90)</a:t>
            </a:r>
          </a:p>
          <a:p>
            <a:pPr>
              <a:lnSpc>
                <a:spcPct val="90000"/>
              </a:lnSpc>
            </a:pPr>
            <a:r>
              <a:rPr lang="en-US" dirty="0" err="1"/>
              <a:t>Turtle.TurnLeft</a:t>
            </a:r>
            <a:r>
              <a:rPr lang="en-US" dirty="0"/>
              <a:t>()</a:t>
            </a:r>
          </a:p>
          <a:p>
            <a:pPr>
              <a:lnSpc>
                <a:spcPct val="90000"/>
              </a:lnSpc>
            </a:pPr>
            <a:r>
              <a:rPr lang="en-US" dirty="0" err="1"/>
              <a:t>Turtle.TurnRight</a:t>
            </a:r>
            <a:r>
              <a:rPr lang="en-US" dirty="0"/>
              <a:t>()</a:t>
            </a:r>
          </a:p>
          <a:p>
            <a:pPr>
              <a:lnSpc>
                <a:spcPct val="90000"/>
              </a:lnSpc>
            </a:pPr>
            <a:endParaRPr lang="en-US" dirty="0"/>
          </a:p>
          <a:p>
            <a:pPr>
              <a:lnSpc>
                <a:spcPct val="90000"/>
              </a:lnSpc>
            </a:pPr>
            <a:r>
              <a:rPr lang="en-US" dirty="0" err="1"/>
              <a:t>Turtle.Angle</a:t>
            </a:r>
            <a:r>
              <a:rPr lang="en-US" dirty="0"/>
              <a:t> = 90</a:t>
            </a:r>
            <a:endParaRPr lang="en-US" sz="10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TextEdit="1"/>
          </p:cNvSpPr>
          <p:nvPr>
            <p:ph type="sldImg"/>
          </p:nvPr>
        </p:nvSpPr>
        <p:spPr bwMode="auto">
          <a:noFill/>
          <a:ln>
            <a:solidFill>
              <a:srgbClr val="000000"/>
            </a:solidFill>
            <a:miter lim="800000"/>
            <a:headEnd/>
            <a:tailEnd/>
          </a:ln>
        </p:spPr>
      </p:sp>
      <p:sp>
        <p:nvSpPr>
          <p:cNvPr id="46083" name="Rectangle 3"/>
          <p:cNvSpPr>
            <a:spLocks noGrp="1"/>
          </p:cNvSpPr>
          <p:nvPr>
            <p:ph type="body" idx="1"/>
          </p:nvPr>
        </p:nvSpPr>
        <p:spPr bwMode="auto">
          <a:noFill/>
        </p:spPr>
        <p:txBody>
          <a:bodyPr wrap="square" numCol="1" anchor="t" anchorCtr="0" compatLnSpc="1">
            <a:prstTxWarp prst="textNoShape">
              <a:avLst/>
            </a:prstTxWarp>
          </a:bodyPr>
          <a:lstStyle/>
          <a:p>
            <a:r>
              <a:rPr lang="en-US" dirty="0"/>
              <a:t>In this example, the Turtle draws a simple triangle on the screen. Let’s understand the code in detail:</a:t>
            </a:r>
          </a:p>
          <a:p>
            <a:endParaRPr lang="en-US" dirty="0"/>
          </a:p>
          <a:p>
            <a:pPr marL="233309" indent="-233309">
              <a:buFont typeface="+mj-lt"/>
              <a:buAutoNum type="arabicPeriod"/>
            </a:pPr>
            <a:r>
              <a:rPr lang="en-US" dirty="0"/>
              <a:t>In the first three lines of code, you set the width, height, and title of the graphics window.</a:t>
            </a:r>
          </a:p>
          <a:p>
            <a:pPr marL="466618" lvl="1"/>
            <a:endParaRPr lang="en-US" dirty="0"/>
          </a:p>
          <a:p>
            <a:pPr marL="233309" indent="-233309">
              <a:buFont typeface="+mj-lt"/>
              <a:buAutoNum type="arabicPeriod"/>
            </a:pPr>
            <a:r>
              <a:rPr lang="en-US" dirty="0"/>
              <a:t>In the next two lines of code, you make the Turtle appear at a specific location in the graphics window.</a:t>
            </a:r>
          </a:p>
          <a:p>
            <a:pPr marL="466618" lvl="1"/>
            <a:r>
              <a:rPr lang="en-US" dirty="0"/>
              <a:t>To specify the location, you set the value of the </a:t>
            </a:r>
            <a:r>
              <a:rPr lang="en-US" b="1" dirty="0"/>
              <a:t>X</a:t>
            </a:r>
            <a:r>
              <a:rPr lang="en-US" dirty="0"/>
              <a:t> property to a particular number of pixels from the left side of the graphics window, and you set the </a:t>
            </a:r>
            <a:r>
              <a:rPr lang="en-US" b="1" dirty="0"/>
              <a:t>Y</a:t>
            </a:r>
            <a:r>
              <a:rPr lang="en-US" dirty="0"/>
              <a:t> property to a particular number of pixels from the top of the graphics window.</a:t>
            </a:r>
          </a:p>
          <a:p>
            <a:pPr marL="466618" lvl="1"/>
            <a:endParaRPr lang="en-US" dirty="0"/>
          </a:p>
          <a:p>
            <a:pPr marL="233309" indent="-233309">
              <a:buFont typeface="+mj-lt"/>
              <a:buAutoNum type="arabicPeriod"/>
            </a:pPr>
            <a:r>
              <a:rPr lang="en-US" dirty="0"/>
              <a:t>You then set the speed at which the Turtle moves by </a:t>
            </a:r>
            <a:r>
              <a:rPr lang="en-US" dirty="0" smtClean="0"/>
              <a:t>specifying a value</a:t>
            </a:r>
            <a:r>
              <a:rPr lang="en-US" baseline="0" dirty="0" smtClean="0"/>
              <a:t> between</a:t>
            </a:r>
            <a:r>
              <a:rPr lang="en-US" dirty="0" smtClean="0"/>
              <a:t> 1 and 10 (inclusive)</a:t>
            </a:r>
            <a:r>
              <a:rPr lang="en-US" baseline="0" dirty="0" smtClean="0"/>
              <a:t> for</a:t>
            </a:r>
            <a:r>
              <a:rPr lang="en-US" dirty="0" smtClean="0"/>
              <a:t> </a:t>
            </a:r>
            <a:r>
              <a:rPr lang="en-US" dirty="0"/>
              <a:t>the </a:t>
            </a:r>
            <a:r>
              <a:rPr lang="en-US" b="1" dirty="0"/>
              <a:t>Speed</a:t>
            </a:r>
            <a:r>
              <a:rPr lang="en-US" dirty="0"/>
              <a:t> </a:t>
            </a:r>
            <a:r>
              <a:rPr lang="en-US" dirty="0" smtClean="0"/>
              <a:t>property.</a:t>
            </a:r>
            <a:endParaRPr lang="en-US" dirty="0"/>
          </a:p>
          <a:p>
            <a:pPr marL="466618" lvl="1"/>
            <a:r>
              <a:rPr lang="en-US" dirty="0"/>
              <a:t>To make the Turtle move at its fastest speed, specify 10. To make the Turtle move at its slowest speed, specify 1.</a:t>
            </a:r>
          </a:p>
          <a:p>
            <a:pPr marL="466618" lvl="1"/>
            <a:r>
              <a:rPr lang="en-US" dirty="0"/>
              <a:t> </a:t>
            </a:r>
          </a:p>
          <a:p>
            <a:pPr marL="233309" indent="-233309">
              <a:buFont typeface="+mj-lt"/>
              <a:buAutoNum type="arabicPeriod"/>
            </a:pPr>
            <a:r>
              <a:rPr lang="en-US" dirty="0"/>
              <a:t>To make the Turtle draw the vertical side of the </a:t>
            </a:r>
            <a:r>
              <a:rPr lang="en-US" dirty="0" err="1"/>
              <a:t>triange</a:t>
            </a:r>
            <a:r>
              <a:rPr lang="en-US" dirty="0"/>
              <a:t>, you use the </a:t>
            </a:r>
            <a:r>
              <a:rPr lang="en-US" b="1" dirty="0"/>
              <a:t>Move </a:t>
            </a:r>
            <a:r>
              <a:rPr lang="en-US" dirty="0"/>
              <a:t>operation to instruct the Turtle to draw 150 pixels from its original location and </a:t>
            </a:r>
            <a:r>
              <a:rPr lang="en-US" dirty="0" smtClean="0"/>
              <a:t>in its</a:t>
            </a:r>
            <a:r>
              <a:rPr lang="en-US" baseline="0" dirty="0" smtClean="0"/>
              <a:t> </a:t>
            </a:r>
            <a:r>
              <a:rPr lang="en-US" dirty="0" smtClean="0"/>
              <a:t>default </a:t>
            </a:r>
            <a:r>
              <a:rPr lang="en-US" dirty="0"/>
              <a:t>direction (up).</a:t>
            </a:r>
          </a:p>
          <a:p>
            <a:pPr marL="466618" lvl="1"/>
            <a:r>
              <a:rPr lang="en-US" dirty="0"/>
              <a:t>By default, the Turtle draws when you use the </a:t>
            </a:r>
            <a:r>
              <a:rPr lang="en-US" b="1" dirty="0"/>
              <a:t>Move</a:t>
            </a:r>
            <a:r>
              <a:rPr lang="en-US" dirty="0"/>
              <a:t> operation. If you want the Turtle to move without drawing, you use the </a:t>
            </a:r>
            <a:r>
              <a:rPr lang="en-US" b="1" dirty="0" err="1"/>
              <a:t>PenUp</a:t>
            </a:r>
            <a:r>
              <a:rPr lang="en-US" dirty="0"/>
              <a:t> operation.</a:t>
            </a:r>
          </a:p>
          <a:p>
            <a:pPr marL="466618" lvl="1"/>
            <a:endParaRPr lang="en-US" dirty="0"/>
          </a:p>
          <a:p>
            <a:pPr marL="233309" indent="-233309">
              <a:buFont typeface="+mj-lt"/>
              <a:buAutoNum type="arabicPeriod"/>
            </a:pPr>
            <a:r>
              <a:rPr lang="en-US" dirty="0"/>
              <a:t>To make the Turtle draw the horizontal side of the triangle, you first use the </a:t>
            </a:r>
            <a:r>
              <a:rPr lang="en-US" b="1" dirty="0"/>
              <a:t>Turn</a:t>
            </a:r>
            <a:r>
              <a:rPr lang="en-US" dirty="0"/>
              <a:t> operation to rotate the Turtle 90 degrees so that it faces the right side of the window. Then you use the </a:t>
            </a:r>
            <a:r>
              <a:rPr lang="en-US" b="1" dirty="0"/>
              <a:t>Move</a:t>
            </a:r>
            <a:r>
              <a:rPr lang="en-US" dirty="0"/>
              <a:t> operation to instruct the Turtle to draw 150 pixels from its new location and in its new direction.</a:t>
            </a:r>
          </a:p>
          <a:p>
            <a:pPr marL="466618" lvl="1"/>
            <a:endParaRPr lang="en-US" dirty="0"/>
          </a:p>
          <a:p>
            <a:pPr marL="233309" indent="-233309">
              <a:buFont typeface="+mj-lt"/>
              <a:buAutoNum type="arabicPeriod"/>
            </a:pPr>
            <a:r>
              <a:rPr lang="en-US" dirty="0"/>
              <a:t>To make the Turtle draw the diagonal side of the triangle, you use the </a:t>
            </a:r>
            <a:r>
              <a:rPr lang="en-US" b="1" dirty="0" err="1"/>
              <a:t>MoveTo</a:t>
            </a:r>
            <a:r>
              <a:rPr lang="en-US" b="1" dirty="0"/>
              <a:t> </a:t>
            </a:r>
            <a:r>
              <a:rPr lang="en-US" dirty="0"/>
              <a:t>operation and specify a location in the </a:t>
            </a:r>
            <a:r>
              <a:rPr lang="en-US" dirty="0" smtClean="0"/>
              <a:t>window.</a:t>
            </a:r>
            <a:endParaRPr lang="en-US" dirty="0"/>
          </a:p>
          <a:p>
            <a:pPr marL="466618" lvl="1"/>
            <a:r>
              <a:rPr lang="en-US" dirty="0"/>
              <a:t>To specify the location, you set the value of the </a:t>
            </a:r>
            <a:r>
              <a:rPr lang="en-US" b="1" dirty="0"/>
              <a:t>X</a:t>
            </a:r>
            <a:r>
              <a:rPr lang="en-US" dirty="0"/>
              <a:t> property to a particular number of pixels from the left side of the graphics window, and you set the </a:t>
            </a:r>
            <a:r>
              <a:rPr lang="en-US" dirty="0" smtClean="0"/>
              <a:t>value of the</a:t>
            </a:r>
            <a:r>
              <a:rPr lang="en-US" baseline="0" dirty="0" smtClean="0"/>
              <a:t> </a:t>
            </a:r>
            <a:r>
              <a:rPr lang="en-US" b="1" dirty="0" smtClean="0"/>
              <a:t>Y</a:t>
            </a:r>
            <a:r>
              <a:rPr lang="en-US" dirty="0" smtClean="0"/>
              <a:t> </a:t>
            </a:r>
            <a:r>
              <a:rPr lang="en-US" dirty="0"/>
              <a:t>property to a particular number of pixels from the top of the graphics window</a:t>
            </a:r>
            <a:r>
              <a:rPr lang="en-US" dirty="0" smtClean="0"/>
              <a:t>.</a:t>
            </a:r>
            <a:br>
              <a:rPr lang="en-US" dirty="0" smtClean="0"/>
            </a:br>
            <a:endParaRPr lang="en-US" dirty="0"/>
          </a:p>
          <a:p>
            <a:pPr marL="228600" indent="-228600" defTabSz="933237">
              <a:buFont typeface="+mj-lt"/>
              <a:buAutoNum type="arabicPeriod"/>
              <a:defRPr/>
            </a:pPr>
            <a:r>
              <a:rPr lang="en-US" dirty="0" smtClean="0"/>
              <a:t>Now</a:t>
            </a:r>
            <a:r>
              <a:rPr lang="en-US" baseline="0" dirty="0" smtClean="0"/>
              <a:t> that t</a:t>
            </a:r>
            <a:r>
              <a:rPr lang="en-US" dirty="0" smtClean="0"/>
              <a:t>he </a:t>
            </a:r>
            <a:r>
              <a:rPr lang="en-US" dirty="0"/>
              <a:t>triangle is </a:t>
            </a:r>
            <a:r>
              <a:rPr lang="en-US" dirty="0" smtClean="0"/>
              <a:t>complete, you rotate </a:t>
            </a:r>
            <a:r>
              <a:rPr lang="en-US" dirty="0"/>
              <a:t>the Turtle by setting the value of the </a:t>
            </a:r>
            <a:r>
              <a:rPr lang="en-US" b="1" dirty="0"/>
              <a:t>Angle </a:t>
            </a:r>
            <a:r>
              <a:rPr lang="en-US" dirty="0"/>
              <a:t>property to </a:t>
            </a:r>
            <a:r>
              <a:rPr lang="en-US" dirty="0" smtClean="0"/>
              <a:t>45 degrees</a:t>
            </a:r>
            <a:r>
              <a:rPr lang="en-US" dirty="0"/>
              <a:t>.</a:t>
            </a:r>
          </a:p>
          <a:p>
            <a:pPr marL="233309" indent="-233309" defTabSz="933237">
              <a:buFont typeface="+mj-lt"/>
              <a:buAutoNum type="arabicPeriod"/>
              <a:defRPr/>
            </a:pPr>
            <a:endParaRPr lang="en-US" dirty="0"/>
          </a:p>
          <a:p>
            <a:pPr marL="233309" indent="-233309" defTabSz="933237">
              <a:defRPr/>
            </a:pPr>
            <a:r>
              <a:rPr lang="en-US" u="sng" dirty="0"/>
              <a:t>Code:</a:t>
            </a:r>
          </a:p>
          <a:p>
            <a:pPr marL="233309" indent="-233309" defTabSz="933237">
              <a:defRPr/>
            </a:pPr>
            <a:endParaRPr lang="en-US" u="sng" dirty="0"/>
          </a:p>
          <a:p>
            <a:r>
              <a:rPr lang="en-US" dirty="0" err="1"/>
              <a:t>GraphicsWindow.Width</a:t>
            </a:r>
            <a:r>
              <a:rPr lang="en-US" dirty="0"/>
              <a:t> = 250</a:t>
            </a:r>
          </a:p>
          <a:p>
            <a:r>
              <a:rPr lang="en-US" dirty="0" err="1"/>
              <a:t>GraphicsWindow.Height</a:t>
            </a:r>
            <a:r>
              <a:rPr lang="en-US" dirty="0"/>
              <a:t> = 250</a:t>
            </a:r>
          </a:p>
          <a:p>
            <a:r>
              <a:rPr lang="en-US" dirty="0" err="1"/>
              <a:t>GraphicsWindow.Title</a:t>
            </a:r>
            <a:r>
              <a:rPr lang="en-US" dirty="0"/>
              <a:t> = "Turtle Graphics"</a:t>
            </a:r>
          </a:p>
          <a:p>
            <a:r>
              <a:rPr lang="en-US" dirty="0" err="1"/>
              <a:t>Turtle.X</a:t>
            </a:r>
            <a:r>
              <a:rPr lang="en-US" dirty="0"/>
              <a:t> = 50</a:t>
            </a:r>
          </a:p>
          <a:p>
            <a:r>
              <a:rPr lang="en-US" dirty="0" err="1"/>
              <a:t>Turtle.Y</a:t>
            </a:r>
            <a:r>
              <a:rPr lang="en-US" dirty="0"/>
              <a:t> = 200</a:t>
            </a:r>
          </a:p>
          <a:p>
            <a:r>
              <a:rPr lang="en-US" dirty="0" err="1"/>
              <a:t>Turtle.Speed</a:t>
            </a:r>
            <a:r>
              <a:rPr lang="en-US" dirty="0"/>
              <a:t> = 5</a:t>
            </a:r>
          </a:p>
          <a:p>
            <a:r>
              <a:rPr lang="en-US" dirty="0" err="1"/>
              <a:t>Turtle.Move</a:t>
            </a:r>
            <a:r>
              <a:rPr lang="en-US" dirty="0"/>
              <a:t>(150)</a:t>
            </a:r>
          </a:p>
          <a:p>
            <a:r>
              <a:rPr lang="en-US" dirty="0" err="1"/>
              <a:t>Turtle.Turn</a:t>
            </a:r>
            <a:r>
              <a:rPr lang="en-US" dirty="0"/>
              <a:t>(90)</a:t>
            </a:r>
          </a:p>
          <a:p>
            <a:r>
              <a:rPr lang="en-US" dirty="0" err="1"/>
              <a:t>Turtle.Move</a:t>
            </a:r>
            <a:r>
              <a:rPr lang="en-US" dirty="0"/>
              <a:t>(150)</a:t>
            </a:r>
          </a:p>
          <a:p>
            <a:r>
              <a:rPr lang="en-US" dirty="0" err="1"/>
              <a:t>Turtle.MoveTo</a:t>
            </a:r>
            <a:r>
              <a:rPr lang="en-US" dirty="0"/>
              <a:t>(50, 200)</a:t>
            </a:r>
          </a:p>
          <a:p>
            <a:r>
              <a:rPr lang="en-US" dirty="0" err="1"/>
              <a:t>Turtle.Angle</a:t>
            </a:r>
            <a:r>
              <a:rPr lang="en-US" dirty="0"/>
              <a:t> = 45</a:t>
            </a:r>
            <a:endParaRPr lang="en-US" u="sng"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0"/>
              </a:spcBef>
            </a:pPr>
            <a:r>
              <a:rPr lang="en-US" dirty="0"/>
              <a:t>When you click </a:t>
            </a:r>
            <a:r>
              <a:rPr lang="en-US" b="1" dirty="0"/>
              <a:t>Run</a:t>
            </a:r>
            <a:r>
              <a:rPr lang="en-US" dirty="0"/>
              <a:t> on the </a:t>
            </a:r>
            <a:r>
              <a:rPr lang="en-US" dirty="0" smtClean="0"/>
              <a:t>toolbar </a:t>
            </a:r>
            <a:r>
              <a:rPr lang="en-US" dirty="0"/>
              <a:t>or press F5 on the keyboard, the Turtle draws a colored, square </a:t>
            </a:r>
            <a:r>
              <a:rPr lang="en-US" dirty="0" smtClean="0"/>
              <a:t>design in the graphics window.</a:t>
            </a:r>
            <a:endParaRPr lang="en-US" dirty="0"/>
          </a:p>
          <a:p>
            <a:pPr>
              <a:spcBef>
                <a:spcPct val="0"/>
              </a:spcBef>
            </a:pPr>
            <a:endParaRPr lang="en-US" dirty="0"/>
          </a:p>
          <a:p>
            <a:pPr>
              <a:spcBef>
                <a:spcPct val="0"/>
              </a:spcBef>
            </a:pPr>
            <a:r>
              <a:rPr lang="en-US" u="sng" dirty="0"/>
              <a:t>Code</a:t>
            </a:r>
            <a:r>
              <a:rPr lang="en-US" dirty="0"/>
              <a:t>:</a:t>
            </a:r>
          </a:p>
          <a:p>
            <a:pPr>
              <a:spcBef>
                <a:spcPct val="0"/>
              </a:spcBef>
            </a:pPr>
            <a:endParaRPr lang="en-US" dirty="0"/>
          </a:p>
          <a:p>
            <a:r>
              <a:rPr lang="en-US" sz="1200" kern="1200" dirty="0" err="1" smtClean="0">
                <a:solidFill>
                  <a:schemeClr val="tx1"/>
                </a:solidFill>
                <a:latin typeface="+mn-lt"/>
                <a:ea typeface="+mn-ea"/>
                <a:cs typeface="+mn-cs"/>
              </a:rPr>
              <a:t>GraphicsWindow.Title</a:t>
            </a:r>
            <a:r>
              <a:rPr lang="en-US" sz="1200" kern="1200" dirty="0" smtClean="0">
                <a:solidFill>
                  <a:schemeClr val="tx1"/>
                </a:solidFill>
                <a:latin typeface="+mn-lt"/>
                <a:ea typeface="+mn-ea"/>
                <a:cs typeface="+mn-cs"/>
              </a:rPr>
              <a:t> = "Turtle Graphics"</a:t>
            </a:r>
          </a:p>
          <a:p>
            <a:r>
              <a:rPr lang="en-US" sz="1200" kern="1200" dirty="0" err="1" smtClean="0">
                <a:solidFill>
                  <a:schemeClr val="tx1"/>
                </a:solidFill>
                <a:latin typeface="+mn-lt"/>
                <a:ea typeface="+mn-ea"/>
                <a:cs typeface="+mn-cs"/>
              </a:rPr>
              <a:t>GraphicsWindow.Height</a:t>
            </a:r>
            <a:r>
              <a:rPr lang="en-US" sz="1200" kern="1200" dirty="0" smtClean="0">
                <a:solidFill>
                  <a:schemeClr val="tx1"/>
                </a:solidFill>
                <a:latin typeface="+mn-lt"/>
                <a:ea typeface="+mn-ea"/>
                <a:cs typeface="+mn-cs"/>
              </a:rPr>
              <a:t> = 320</a:t>
            </a:r>
          </a:p>
          <a:p>
            <a:r>
              <a:rPr lang="en-US" sz="1200" kern="1200" dirty="0" err="1" smtClean="0">
                <a:solidFill>
                  <a:schemeClr val="tx1"/>
                </a:solidFill>
                <a:latin typeface="+mn-lt"/>
                <a:ea typeface="+mn-ea"/>
                <a:cs typeface="+mn-cs"/>
              </a:rPr>
              <a:t>GraphicsWindow.Width</a:t>
            </a:r>
            <a:r>
              <a:rPr lang="en-US" sz="1200" kern="1200" dirty="0" smtClean="0">
                <a:solidFill>
                  <a:schemeClr val="tx1"/>
                </a:solidFill>
                <a:latin typeface="+mn-lt"/>
                <a:ea typeface="+mn-ea"/>
                <a:cs typeface="+mn-cs"/>
              </a:rPr>
              <a:t> = 300</a:t>
            </a:r>
          </a:p>
          <a:p>
            <a:r>
              <a:rPr lang="en-US" sz="1200" kern="1200" dirty="0" err="1" smtClean="0">
                <a:solidFill>
                  <a:schemeClr val="tx1"/>
                </a:solidFill>
                <a:latin typeface="+mn-lt"/>
                <a:ea typeface="+mn-ea"/>
                <a:cs typeface="+mn-cs"/>
              </a:rPr>
              <a:t>GraphicsWindow.PenColor</a:t>
            </a:r>
            <a:r>
              <a:rPr lang="en-US" sz="1200" kern="1200" dirty="0" smtClean="0">
                <a:solidFill>
                  <a:schemeClr val="tx1"/>
                </a:solidFill>
                <a:latin typeface="+mn-lt"/>
                <a:ea typeface="+mn-ea"/>
                <a:cs typeface="+mn-cs"/>
              </a:rPr>
              <a:t> = "Purple"</a:t>
            </a:r>
          </a:p>
          <a:p>
            <a:r>
              <a:rPr lang="en-US" sz="1200" kern="1200" dirty="0" err="1" smtClean="0">
                <a:solidFill>
                  <a:schemeClr val="tx1"/>
                </a:solidFill>
                <a:latin typeface="+mn-lt"/>
                <a:ea typeface="+mn-ea"/>
                <a:cs typeface="+mn-cs"/>
              </a:rPr>
              <a:t>Turtle.Show</a:t>
            </a:r>
            <a:r>
              <a:rPr lang="en-US" sz="1200" kern="1200" dirty="0" smtClean="0">
                <a:solidFill>
                  <a:schemeClr val="tx1"/>
                </a:solidFill>
                <a:latin typeface="+mn-lt"/>
                <a:ea typeface="+mn-ea"/>
                <a:cs typeface="+mn-cs"/>
              </a:rPr>
              <a:t>()</a:t>
            </a:r>
          </a:p>
          <a:p>
            <a:r>
              <a:rPr lang="en-US" sz="1200" kern="1200" dirty="0" err="1" smtClean="0">
                <a:solidFill>
                  <a:schemeClr val="tx1"/>
                </a:solidFill>
                <a:latin typeface="+mn-lt"/>
                <a:ea typeface="+mn-ea"/>
                <a:cs typeface="+mn-cs"/>
              </a:rPr>
              <a:t>Turtle.Speed</a:t>
            </a:r>
            <a:r>
              <a:rPr lang="en-US" sz="1200" kern="1200" dirty="0" smtClean="0">
                <a:solidFill>
                  <a:schemeClr val="tx1"/>
                </a:solidFill>
                <a:latin typeface="+mn-lt"/>
                <a:ea typeface="+mn-ea"/>
                <a:cs typeface="+mn-cs"/>
              </a:rPr>
              <a:t> = 8</a:t>
            </a:r>
          </a:p>
          <a:p>
            <a:r>
              <a:rPr lang="en-US" sz="1200" kern="1200" dirty="0" err="1" smtClean="0">
                <a:solidFill>
                  <a:schemeClr val="tx1"/>
                </a:solidFill>
                <a:latin typeface="+mn-lt"/>
                <a:ea typeface="+mn-ea"/>
                <a:cs typeface="+mn-cs"/>
              </a:rPr>
              <a:t>Turtle.X</a:t>
            </a:r>
            <a:r>
              <a:rPr lang="en-US" sz="1200" kern="1200" dirty="0" smtClean="0">
                <a:solidFill>
                  <a:schemeClr val="tx1"/>
                </a:solidFill>
                <a:latin typeface="+mn-lt"/>
                <a:ea typeface="+mn-ea"/>
                <a:cs typeface="+mn-cs"/>
              </a:rPr>
              <a:t> = 150</a:t>
            </a:r>
          </a:p>
          <a:p>
            <a:r>
              <a:rPr lang="en-US" sz="1200" kern="1200" dirty="0" err="1" smtClean="0">
                <a:solidFill>
                  <a:schemeClr val="tx1"/>
                </a:solidFill>
                <a:latin typeface="+mn-lt"/>
                <a:ea typeface="+mn-ea"/>
                <a:cs typeface="+mn-cs"/>
              </a:rPr>
              <a:t>Turtle.Y</a:t>
            </a:r>
            <a:r>
              <a:rPr lang="en-US" sz="1200" kern="1200" dirty="0" smtClean="0">
                <a:solidFill>
                  <a:schemeClr val="tx1"/>
                </a:solidFill>
                <a:latin typeface="+mn-lt"/>
                <a:ea typeface="+mn-ea"/>
                <a:cs typeface="+mn-cs"/>
              </a:rPr>
              <a:t> = 150</a:t>
            </a:r>
          </a:p>
          <a:p>
            <a:r>
              <a:rPr lang="en-US" sz="1200" b="1" kern="1200" dirty="0" smtClean="0">
                <a:solidFill>
                  <a:schemeClr val="tx1"/>
                </a:solidFill>
                <a:latin typeface="+mn-lt"/>
                <a:ea typeface="+mn-ea"/>
                <a:cs typeface="+mn-cs"/>
              </a:rPr>
              <a:t>For i = 0  To 200 Step 5  </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Turtle.Move</a:t>
            </a:r>
            <a:r>
              <a:rPr lang="en-US" sz="1200" kern="1200" dirty="0" smtClean="0">
                <a:solidFill>
                  <a:schemeClr val="tx1"/>
                </a:solidFill>
                <a:latin typeface="+mn-lt"/>
                <a:ea typeface="+mn-ea"/>
                <a:cs typeface="+mn-cs"/>
              </a:rPr>
              <a:t>(i)  </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Turtle.Turn</a:t>
            </a:r>
            <a:r>
              <a:rPr lang="en-US" sz="1200" kern="1200" dirty="0" smtClean="0">
                <a:solidFill>
                  <a:schemeClr val="tx1"/>
                </a:solidFill>
                <a:latin typeface="+mn-lt"/>
                <a:ea typeface="+mn-ea"/>
                <a:cs typeface="+mn-cs"/>
              </a:rPr>
              <a:t>(90)</a:t>
            </a:r>
          </a:p>
          <a:p>
            <a:r>
              <a:rPr lang="en-US" sz="1200" b="1" kern="1200" dirty="0" err="1" smtClean="0">
                <a:solidFill>
                  <a:schemeClr val="tx1"/>
                </a:solidFill>
                <a:latin typeface="+mn-lt"/>
                <a:ea typeface="+mn-ea"/>
                <a:cs typeface="+mn-cs"/>
              </a:rPr>
              <a:t>EndFor</a:t>
            </a:r>
            <a:endParaRPr lang="en-US" dirty="0" smtClean="0"/>
          </a:p>
        </p:txBody>
      </p:sp>
      <p:sp>
        <p:nvSpPr>
          <p:cNvPr id="4" name="Slide Number Placeholder 3"/>
          <p:cNvSpPr>
            <a:spLocks noGrp="1"/>
          </p:cNvSpPr>
          <p:nvPr>
            <p:ph type="sldNum" sz="quarter" idx="10"/>
          </p:nvPr>
        </p:nvSpPr>
        <p:spPr/>
        <p:txBody>
          <a:bodyPr/>
          <a:lstStyle/>
          <a:p>
            <a:pPr>
              <a:defRPr/>
            </a:pPr>
            <a:fld id="{74B204FE-5EB2-4A02-8B16-85316B6DEC1E}" type="slidenum">
              <a:rPr lang="en-US" smtClean="0"/>
              <a:pPr>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TextEdit="1"/>
          </p:cNvSpPr>
          <p:nvPr>
            <p:ph type="sldImg"/>
          </p:nvPr>
        </p:nvSpPr>
        <p:spPr bwMode="auto">
          <a:noFill/>
          <a:ln>
            <a:solidFill>
              <a:srgbClr val="000000"/>
            </a:solidFill>
            <a:miter lim="800000"/>
            <a:headEnd/>
            <a:tailEnd/>
          </a:ln>
        </p:spPr>
      </p:sp>
      <p:sp>
        <p:nvSpPr>
          <p:cNvPr id="48131" name="Rectangle 3"/>
          <p:cNvSpPr>
            <a:spLocks noGrp="1"/>
          </p:cNvSpPr>
          <p:nvPr>
            <p:ph type="body" idx="1"/>
          </p:nvPr>
        </p:nvSpPr>
        <p:spPr bwMode="auto">
          <a:noFill/>
        </p:spPr>
        <p:txBody>
          <a:bodyPr wrap="square" numCol="1" anchor="t" anchorCtr="0" compatLnSpc="1">
            <a:prstTxWarp prst="textNoShape">
              <a:avLst/>
            </a:prstTxWarp>
          </a:bodyPr>
          <a:lstStyle/>
          <a:p>
            <a:r>
              <a:rPr lang="en-US" dirty="0" smtClean="0"/>
              <a:t>In the previous example, we </a:t>
            </a:r>
            <a:r>
              <a:rPr lang="en-US" baseline="0" dirty="0" smtClean="0"/>
              <a:t>drew one set of nested squares of the same color. However</a:t>
            </a:r>
            <a:r>
              <a:rPr lang="en-US" dirty="0" smtClean="0"/>
              <a:t>, you </a:t>
            </a:r>
            <a:r>
              <a:rPr lang="en-US" dirty="0"/>
              <a:t>can </a:t>
            </a:r>
            <a:r>
              <a:rPr lang="en-US" dirty="0" smtClean="0"/>
              <a:t>draw more</a:t>
            </a:r>
            <a:r>
              <a:rPr lang="en-US" baseline="0" dirty="0" smtClean="0"/>
              <a:t> than one shape in the same graphics window</a:t>
            </a:r>
            <a:r>
              <a:rPr lang="en-US" dirty="0" smtClean="0"/>
              <a:t> </a:t>
            </a:r>
            <a:r>
              <a:rPr lang="en-US" dirty="0"/>
              <a:t>by using the </a:t>
            </a:r>
            <a:r>
              <a:rPr lang="en-US" b="1" dirty="0" err="1"/>
              <a:t>PenUp</a:t>
            </a:r>
            <a:r>
              <a:rPr lang="en-US" dirty="0"/>
              <a:t> and </a:t>
            </a:r>
            <a:r>
              <a:rPr lang="en-US" b="1" dirty="0" err="1"/>
              <a:t>PenDown</a:t>
            </a:r>
            <a:r>
              <a:rPr lang="en-US" b="1" dirty="0"/>
              <a:t> </a:t>
            </a:r>
            <a:r>
              <a:rPr lang="en-US" dirty="0"/>
              <a:t>operations. You </a:t>
            </a:r>
            <a:r>
              <a:rPr lang="en-US" dirty="0" smtClean="0"/>
              <a:t>can also create nested versions of different shapes, such as triangles,</a:t>
            </a:r>
            <a:r>
              <a:rPr lang="en-US" baseline="0" dirty="0" smtClean="0"/>
              <a:t> by </a:t>
            </a:r>
            <a:r>
              <a:rPr lang="en-US" dirty="0" smtClean="0"/>
              <a:t>assigning </a:t>
            </a:r>
            <a:r>
              <a:rPr lang="en-US" dirty="0"/>
              <a:t>a </a:t>
            </a:r>
            <a:r>
              <a:rPr lang="en-US" b="1" dirty="0"/>
              <a:t>For</a:t>
            </a:r>
            <a:r>
              <a:rPr lang="en-US" dirty="0"/>
              <a:t> loop </a:t>
            </a:r>
            <a:r>
              <a:rPr lang="en-US" dirty="0" smtClean="0"/>
              <a:t>and changing the </a:t>
            </a:r>
            <a:r>
              <a:rPr lang="en-US" dirty="0"/>
              <a:t>distance and </a:t>
            </a:r>
            <a:r>
              <a:rPr lang="en-US" dirty="0" smtClean="0"/>
              <a:t>the angles. In addition,</a:t>
            </a:r>
            <a:r>
              <a:rPr lang="en-US" baseline="0" dirty="0" smtClean="0"/>
              <a:t> y</a:t>
            </a:r>
            <a:r>
              <a:rPr lang="en-US" dirty="0" smtClean="0"/>
              <a:t>ou can also create</a:t>
            </a:r>
            <a:r>
              <a:rPr lang="en-US" baseline="0" dirty="0" smtClean="0"/>
              <a:t> shapes in a variety of colors by using the </a:t>
            </a:r>
            <a:r>
              <a:rPr lang="en-US" b="1" dirty="0" err="1" smtClean="0"/>
              <a:t>GetRandomColor</a:t>
            </a:r>
            <a:r>
              <a:rPr lang="en-US" dirty="0" smtClean="0"/>
              <a:t> operation to set the value of the </a:t>
            </a:r>
            <a:r>
              <a:rPr lang="en-US" b="1" dirty="0" err="1"/>
              <a:t>PenColor</a:t>
            </a:r>
            <a:r>
              <a:rPr lang="en-US" dirty="0"/>
              <a:t> </a:t>
            </a:r>
            <a:r>
              <a:rPr lang="en-US" dirty="0" smtClean="0"/>
              <a:t>property.</a:t>
            </a:r>
          </a:p>
          <a:p>
            <a:endParaRPr lang="en-US" dirty="0" smtClean="0"/>
          </a:p>
          <a:p>
            <a:r>
              <a:rPr lang="en-US" dirty="0" smtClean="0"/>
              <a:t>When </a:t>
            </a:r>
            <a:r>
              <a:rPr lang="en-US" dirty="0"/>
              <a:t>you click </a:t>
            </a:r>
            <a:r>
              <a:rPr lang="en-US" b="1" dirty="0"/>
              <a:t>Run</a:t>
            </a:r>
            <a:r>
              <a:rPr lang="en-US" dirty="0"/>
              <a:t> on the </a:t>
            </a:r>
            <a:r>
              <a:rPr lang="en-US" dirty="0" smtClean="0"/>
              <a:t>toolbar </a:t>
            </a:r>
            <a:r>
              <a:rPr lang="en-US" dirty="0"/>
              <a:t>or </a:t>
            </a:r>
            <a:r>
              <a:rPr lang="en-US" dirty="0" smtClean="0"/>
              <a:t>press </a:t>
            </a:r>
            <a:r>
              <a:rPr lang="en-US" dirty="0"/>
              <a:t>F5 on the keyboard, the Turtle draws two colorful </a:t>
            </a:r>
            <a:r>
              <a:rPr lang="en-US" dirty="0" smtClean="0"/>
              <a:t>designs in </a:t>
            </a:r>
            <a:r>
              <a:rPr lang="en-US" dirty="0"/>
              <a:t>the </a:t>
            </a:r>
            <a:r>
              <a:rPr lang="en-US" dirty="0" smtClean="0"/>
              <a:t>graphics window.</a:t>
            </a:r>
            <a:endParaRPr lang="en-US" dirty="0"/>
          </a:p>
          <a:p>
            <a:endParaRPr lang="en-US" dirty="0"/>
          </a:p>
          <a:p>
            <a:pPr defTabSz="933237">
              <a:defRPr/>
            </a:pPr>
            <a:r>
              <a:rPr lang="en-US" u="sng" dirty="0"/>
              <a:t>Code</a:t>
            </a:r>
            <a:r>
              <a:rPr lang="en-US" dirty="0"/>
              <a:t>:</a:t>
            </a:r>
          </a:p>
          <a:p>
            <a:endParaRPr lang="en-US" dirty="0" smtClean="0"/>
          </a:p>
          <a:p>
            <a:r>
              <a:rPr lang="en-US" dirty="0" err="1"/>
              <a:t>GraphicsWindow.Title</a:t>
            </a:r>
            <a:r>
              <a:rPr lang="en-US" dirty="0"/>
              <a:t> = "Turtle Graphics"</a:t>
            </a:r>
          </a:p>
          <a:p>
            <a:r>
              <a:rPr lang="en-US" dirty="0" err="1"/>
              <a:t>GraphicsWindow.Height</a:t>
            </a:r>
            <a:r>
              <a:rPr lang="en-US" dirty="0"/>
              <a:t> = 300</a:t>
            </a:r>
          </a:p>
          <a:p>
            <a:r>
              <a:rPr lang="en-US" dirty="0" err="1"/>
              <a:t>GraphicsWindow.Width</a:t>
            </a:r>
            <a:r>
              <a:rPr lang="en-US" dirty="0"/>
              <a:t> = 500</a:t>
            </a:r>
          </a:p>
          <a:p>
            <a:endParaRPr lang="en-US" dirty="0"/>
          </a:p>
          <a:p>
            <a:r>
              <a:rPr lang="en-US" dirty="0" err="1"/>
              <a:t>Turtle.Show</a:t>
            </a:r>
            <a:r>
              <a:rPr lang="en-US" dirty="0"/>
              <a:t>()</a:t>
            </a:r>
          </a:p>
          <a:p>
            <a:r>
              <a:rPr lang="en-US" dirty="0" err="1"/>
              <a:t>Turtle.Speed</a:t>
            </a:r>
            <a:r>
              <a:rPr lang="en-US" dirty="0"/>
              <a:t> = 10</a:t>
            </a:r>
          </a:p>
          <a:p>
            <a:r>
              <a:rPr lang="en-US" dirty="0" err="1"/>
              <a:t>Turtle.X</a:t>
            </a:r>
            <a:r>
              <a:rPr lang="en-US" dirty="0"/>
              <a:t> = 150</a:t>
            </a:r>
          </a:p>
          <a:p>
            <a:r>
              <a:rPr lang="en-US" dirty="0" err="1"/>
              <a:t>Turtle.Y</a:t>
            </a:r>
            <a:r>
              <a:rPr lang="en-US" dirty="0"/>
              <a:t> = 150</a:t>
            </a:r>
          </a:p>
          <a:p>
            <a:r>
              <a:rPr lang="en-US" b="1" dirty="0"/>
              <a:t>For </a:t>
            </a:r>
            <a:r>
              <a:rPr lang="en-US" b="1" dirty="0" err="1"/>
              <a:t>i</a:t>
            </a:r>
            <a:r>
              <a:rPr lang="en-US" b="1" dirty="0"/>
              <a:t> = 0  To 200 Step 5 </a:t>
            </a:r>
          </a:p>
          <a:p>
            <a:r>
              <a:rPr lang="en-US" dirty="0"/>
              <a:t> </a:t>
            </a:r>
            <a:r>
              <a:rPr lang="en-US" dirty="0" err="1"/>
              <a:t>GraphicsWindow.PenColor</a:t>
            </a:r>
            <a:r>
              <a:rPr lang="en-US" dirty="0"/>
              <a:t> = </a:t>
            </a:r>
            <a:r>
              <a:rPr lang="en-US" dirty="0" err="1"/>
              <a:t>GraphicsWindow.GetRandomColor</a:t>
            </a:r>
            <a:r>
              <a:rPr lang="en-US" dirty="0"/>
              <a:t>() </a:t>
            </a:r>
          </a:p>
          <a:p>
            <a:r>
              <a:rPr lang="en-US" dirty="0"/>
              <a:t>  </a:t>
            </a:r>
            <a:r>
              <a:rPr lang="en-US" dirty="0" err="1"/>
              <a:t>Turtle.Move</a:t>
            </a:r>
            <a:r>
              <a:rPr lang="en-US" dirty="0"/>
              <a:t>(</a:t>
            </a:r>
            <a:r>
              <a:rPr lang="en-US" dirty="0" err="1"/>
              <a:t>i</a:t>
            </a:r>
            <a:r>
              <a:rPr lang="en-US" dirty="0"/>
              <a:t>)  </a:t>
            </a:r>
          </a:p>
          <a:p>
            <a:r>
              <a:rPr lang="en-US" dirty="0"/>
              <a:t>  </a:t>
            </a:r>
            <a:r>
              <a:rPr lang="en-US" dirty="0" err="1"/>
              <a:t>Turtle.Turn</a:t>
            </a:r>
            <a:r>
              <a:rPr lang="en-US" dirty="0"/>
              <a:t>(90)</a:t>
            </a:r>
          </a:p>
          <a:p>
            <a:r>
              <a:rPr lang="en-US" b="1" dirty="0" err="1"/>
              <a:t>EndFor</a:t>
            </a:r>
            <a:endParaRPr lang="en-US" b="1" dirty="0"/>
          </a:p>
          <a:p>
            <a:r>
              <a:rPr lang="en-US" dirty="0" err="1"/>
              <a:t>Turtle.PenUp</a:t>
            </a:r>
            <a:r>
              <a:rPr lang="en-US" dirty="0"/>
              <a:t>()</a:t>
            </a:r>
          </a:p>
          <a:p>
            <a:r>
              <a:rPr lang="en-US" dirty="0" err="1"/>
              <a:t>Turtle.Move</a:t>
            </a:r>
            <a:r>
              <a:rPr lang="en-US" dirty="0"/>
              <a:t>(260)</a:t>
            </a:r>
          </a:p>
          <a:p>
            <a:r>
              <a:rPr lang="en-US" dirty="0" err="1"/>
              <a:t>Turtle.Turn</a:t>
            </a:r>
            <a:r>
              <a:rPr lang="en-US" dirty="0"/>
              <a:t>(60)</a:t>
            </a:r>
          </a:p>
          <a:p>
            <a:r>
              <a:rPr lang="en-US" dirty="0" err="1"/>
              <a:t>Turtle.Move</a:t>
            </a:r>
            <a:r>
              <a:rPr lang="en-US" dirty="0"/>
              <a:t>(120)</a:t>
            </a:r>
          </a:p>
          <a:p>
            <a:r>
              <a:rPr lang="en-US" dirty="0" err="1"/>
              <a:t>Turtle.PenDown</a:t>
            </a:r>
            <a:r>
              <a:rPr lang="en-US" dirty="0"/>
              <a:t>()</a:t>
            </a:r>
          </a:p>
          <a:p>
            <a:r>
              <a:rPr lang="en-US" b="1" dirty="0"/>
              <a:t>For </a:t>
            </a:r>
            <a:r>
              <a:rPr lang="en-US" b="1" dirty="0" err="1"/>
              <a:t>i</a:t>
            </a:r>
            <a:r>
              <a:rPr lang="en-US" b="1" dirty="0"/>
              <a:t> = 0  To 200 Step 5  </a:t>
            </a:r>
          </a:p>
          <a:p>
            <a:r>
              <a:rPr lang="en-US" dirty="0"/>
              <a:t>  </a:t>
            </a:r>
            <a:r>
              <a:rPr lang="en-US" dirty="0" err="1"/>
              <a:t>GraphicsWindow.PenColor</a:t>
            </a:r>
            <a:r>
              <a:rPr lang="en-US" dirty="0"/>
              <a:t> = </a:t>
            </a:r>
            <a:r>
              <a:rPr lang="en-US" dirty="0" err="1"/>
              <a:t>GraphicsWindow.GetRandomColor</a:t>
            </a:r>
            <a:r>
              <a:rPr lang="en-US" dirty="0"/>
              <a:t>()</a:t>
            </a:r>
          </a:p>
          <a:p>
            <a:r>
              <a:rPr lang="en-US" dirty="0"/>
              <a:t>  </a:t>
            </a:r>
            <a:r>
              <a:rPr lang="en-US" dirty="0" err="1"/>
              <a:t>Turtle.Move</a:t>
            </a:r>
            <a:r>
              <a:rPr lang="en-US" dirty="0"/>
              <a:t>(</a:t>
            </a:r>
            <a:r>
              <a:rPr lang="en-US" dirty="0" err="1"/>
              <a:t>i</a:t>
            </a:r>
            <a:r>
              <a:rPr lang="en-US" dirty="0"/>
              <a:t>)  </a:t>
            </a:r>
          </a:p>
          <a:p>
            <a:r>
              <a:rPr lang="en-US" dirty="0"/>
              <a:t>  </a:t>
            </a:r>
            <a:r>
              <a:rPr lang="en-US" dirty="0" err="1"/>
              <a:t>Turtle.Turn</a:t>
            </a:r>
            <a:r>
              <a:rPr lang="en-US" dirty="0"/>
              <a:t>(120)</a:t>
            </a:r>
          </a:p>
          <a:p>
            <a:r>
              <a:rPr lang="en-US" b="1" dirty="0" err="1"/>
              <a:t>EndFor</a:t>
            </a:r>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u="sng" dirty="0" smtClean="0"/>
              <a:t>Solution</a:t>
            </a:r>
            <a:r>
              <a:rPr lang="en-US" dirty="0" smtClean="0"/>
              <a:t>:</a:t>
            </a:r>
          </a:p>
          <a:p>
            <a:r>
              <a:rPr lang="en-US" dirty="0"/>
              <a:t> </a:t>
            </a:r>
          </a:p>
          <a:p>
            <a:r>
              <a:rPr lang="en-US" dirty="0" err="1"/>
              <a:t>GraphicsWindow.Height</a:t>
            </a:r>
            <a:r>
              <a:rPr lang="en-US" dirty="0"/>
              <a:t> = 400</a:t>
            </a:r>
          </a:p>
          <a:p>
            <a:r>
              <a:rPr lang="en-US" dirty="0" err="1"/>
              <a:t>GraphicsWindow.Width</a:t>
            </a:r>
            <a:r>
              <a:rPr lang="en-US" dirty="0"/>
              <a:t> = 400</a:t>
            </a:r>
          </a:p>
          <a:p>
            <a:r>
              <a:rPr lang="en-US" dirty="0" err="1"/>
              <a:t>GraphicsWindow.Title</a:t>
            </a:r>
            <a:r>
              <a:rPr lang="en-US" dirty="0"/>
              <a:t> = "Turtle Graphics"</a:t>
            </a:r>
          </a:p>
          <a:p>
            <a:endParaRPr lang="en-US" dirty="0"/>
          </a:p>
          <a:p>
            <a:r>
              <a:rPr lang="en-US" dirty="0" err="1"/>
              <a:t>Turtle.Show</a:t>
            </a:r>
            <a:r>
              <a:rPr lang="en-US" dirty="0"/>
              <a:t>()</a:t>
            </a:r>
          </a:p>
          <a:p>
            <a:r>
              <a:rPr lang="en-US" dirty="0" err="1"/>
              <a:t>Turtle.Speed</a:t>
            </a:r>
            <a:r>
              <a:rPr lang="en-US" dirty="0"/>
              <a:t> = 10</a:t>
            </a:r>
          </a:p>
          <a:p>
            <a:r>
              <a:rPr lang="en-US" dirty="0" err="1"/>
              <a:t>Turtle.X</a:t>
            </a:r>
            <a:r>
              <a:rPr lang="en-US" dirty="0"/>
              <a:t> = 100</a:t>
            </a:r>
          </a:p>
          <a:p>
            <a:r>
              <a:rPr lang="en-US" dirty="0" err="1"/>
              <a:t>Turtle.Y</a:t>
            </a:r>
            <a:r>
              <a:rPr lang="en-US" dirty="0"/>
              <a:t> = 200</a:t>
            </a:r>
          </a:p>
          <a:p>
            <a:r>
              <a:rPr lang="en-US" b="1" dirty="0"/>
              <a:t>For </a:t>
            </a:r>
            <a:r>
              <a:rPr lang="en-US" b="1" dirty="0" err="1"/>
              <a:t>i</a:t>
            </a:r>
            <a:r>
              <a:rPr lang="en-US" b="1" dirty="0"/>
              <a:t> = 0 To 200 Step 5  </a:t>
            </a:r>
          </a:p>
          <a:p>
            <a:r>
              <a:rPr lang="en-US" dirty="0"/>
              <a:t>  </a:t>
            </a:r>
            <a:r>
              <a:rPr lang="en-US" dirty="0" err="1"/>
              <a:t>GraphicsWindow.PenColor</a:t>
            </a:r>
            <a:r>
              <a:rPr lang="en-US" dirty="0"/>
              <a:t> = </a:t>
            </a:r>
            <a:r>
              <a:rPr lang="en-US" dirty="0" err="1"/>
              <a:t>GraphicsWindow.GetRandomColor</a:t>
            </a:r>
            <a:r>
              <a:rPr lang="en-US" dirty="0"/>
              <a:t>()</a:t>
            </a:r>
          </a:p>
          <a:p>
            <a:r>
              <a:rPr lang="en-US" dirty="0"/>
              <a:t>  </a:t>
            </a:r>
            <a:r>
              <a:rPr lang="en-US" dirty="0" err="1"/>
              <a:t>Turtle.Move</a:t>
            </a:r>
            <a:r>
              <a:rPr lang="en-US" dirty="0"/>
              <a:t>(</a:t>
            </a:r>
            <a:r>
              <a:rPr lang="en-US" dirty="0" err="1"/>
              <a:t>i</a:t>
            </a:r>
            <a:r>
              <a:rPr lang="en-US" dirty="0"/>
              <a:t>)  </a:t>
            </a:r>
          </a:p>
          <a:p>
            <a:r>
              <a:rPr lang="en-US" dirty="0"/>
              <a:t>  </a:t>
            </a:r>
            <a:r>
              <a:rPr lang="en-US" dirty="0" err="1"/>
              <a:t>Turtle.Turn</a:t>
            </a:r>
            <a:r>
              <a:rPr lang="en-US" dirty="0"/>
              <a:t>(150)</a:t>
            </a:r>
          </a:p>
          <a:p>
            <a:r>
              <a:rPr lang="en-US" b="1" dirty="0" err="1"/>
              <a:t>EndFor</a:t>
            </a:r>
            <a:endParaRPr lang="en-US" b="1" dirty="0"/>
          </a:p>
          <a:p>
            <a:endParaRPr lang="en-US" dirty="0"/>
          </a:p>
          <a:p>
            <a:r>
              <a:rPr lang="en-US" dirty="0" err="1"/>
              <a:t>Turtle.PenUp</a:t>
            </a:r>
            <a:r>
              <a:rPr lang="en-US" dirty="0"/>
              <a:t>()</a:t>
            </a:r>
          </a:p>
          <a:p>
            <a:r>
              <a:rPr lang="en-US" dirty="0" err="1"/>
              <a:t>Turtle.Move</a:t>
            </a:r>
            <a:r>
              <a:rPr lang="en-US" dirty="0"/>
              <a:t>(300)</a:t>
            </a:r>
          </a:p>
          <a:p>
            <a:r>
              <a:rPr lang="en-US" dirty="0" err="1"/>
              <a:t>Turtle.Turn</a:t>
            </a:r>
            <a:r>
              <a:rPr lang="en-US" dirty="0"/>
              <a:t>(105)</a:t>
            </a:r>
          </a:p>
          <a:p>
            <a:r>
              <a:rPr lang="en-US" dirty="0" err="1"/>
              <a:t>Turtle.Move</a:t>
            </a:r>
            <a:r>
              <a:rPr lang="en-US" dirty="0"/>
              <a:t>(150)</a:t>
            </a:r>
          </a:p>
          <a:p>
            <a:r>
              <a:rPr lang="en-US" dirty="0" err="1"/>
              <a:t>Turtle.PenDown</a:t>
            </a:r>
            <a:r>
              <a:rPr lang="en-US" dirty="0"/>
              <a:t>()</a:t>
            </a:r>
          </a:p>
          <a:p>
            <a:endParaRPr lang="en-US" dirty="0"/>
          </a:p>
          <a:p>
            <a:r>
              <a:rPr lang="en-US" b="1" dirty="0"/>
              <a:t>For </a:t>
            </a:r>
            <a:r>
              <a:rPr lang="en-US" b="1" dirty="0" err="1"/>
              <a:t>i</a:t>
            </a:r>
            <a:r>
              <a:rPr lang="en-US" b="1" dirty="0"/>
              <a:t> = 0 To 200 Step 5  </a:t>
            </a:r>
          </a:p>
          <a:p>
            <a:r>
              <a:rPr lang="en-US" dirty="0"/>
              <a:t>  </a:t>
            </a:r>
            <a:r>
              <a:rPr lang="en-US" dirty="0" err="1"/>
              <a:t>GraphicsWindow.PenColor</a:t>
            </a:r>
            <a:r>
              <a:rPr lang="en-US" dirty="0"/>
              <a:t> = </a:t>
            </a:r>
            <a:r>
              <a:rPr lang="en-US" dirty="0" err="1"/>
              <a:t>GraphicsWindow.GetRandomColor</a:t>
            </a:r>
            <a:r>
              <a:rPr lang="en-US" dirty="0"/>
              <a:t>()</a:t>
            </a:r>
          </a:p>
          <a:p>
            <a:r>
              <a:rPr lang="en-US" dirty="0"/>
              <a:t>  </a:t>
            </a:r>
            <a:r>
              <a:rPr lang="en-US" dirty="0" err="1"/>
              <a:t>Turtle.Move</a:t>
            </a:r>
            <a:r>
              <a:rPr lang="en-US" dirty="0"/>
              <a:t>(</a:t>
            </a:r>
            <a:r>
              <a:rPr lang="en-US" dirty="0" err="1"/>
              <a:t>i</a:t>
            </a:r>
            <a:r>
              <a:rPr lang="en-US" dirty="0"/>
              <a:t>)  </a:t>
            </a:r>
          </a:p>
          <a:p>
            <a:r>
              <a:rPr lang="en-US" dirty="0"/>
              <a:t>  </a:t>
            </a:r>
            <a:r>
              <a:rPr lang="en-US" dirty="0" err="1"/>
              <a:t>Turtle.Turn</a:t>
            </a:r>
            <a:r>
              <a:rPr lang="en-US" dirty="0"/>
              <a:t>(150)</a:t>
            </a:r>
          </a:p>
          <a:p>
            <a:r>
              <a:rPr lang="en-US" b="1" dirty="0" err="1"/>
              <a:t>EndFor</a:t>
            </a:r>
            <a:endParaRPr lang="en-US" dirty="0"/>
          </a:p>
        </p:txBody>
      </p:sp>
      <p:sp>
        <p:nvSpPr>
          <p:cNvPr id="4" name="Slide Number Placeholder 3"/>
          <p:cNvSpPr>
            <a:spLocks noGrp="1"/>
          </p:cNvSpPr>
          <p:nvPr>
            <p:ph type="sldNum" sz="quarter" idx="10"/>
          </p:nvPr>
        </p:nvSpPr>
        <p:spPr/>
        <p:txBody>
          <a:bodyPr/>
          <a:lstStyle/>
          <a:p>
            <a:pPr>
              <a:defRPr/>
            </a:pPr>
            <a:fld id="{74B204FE-5EB2-4A02-8B16-85316B6DEC1E}" type="slidenum">
              <a:rPr lang="en-US" smtClean="0"/>
              <a:pPr>
                <a:defRPr/>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1A8AE693-3821-4C6F-94C1-A9D9B4184AC6}" type="datetimeFigureOut">
              <a:rPr lang="en-US"/>
              <a:pPr>
                <a:defRPr/>
              </a:pPr>
              <a:t>4/4/2014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3C983C0-1503-41F0-ACB6-3CEC177DB35A}"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2EF288E-E737-4884-B953-F70AE6B9344E}" type="datetimeFigureOut">
              <a:rPr lang="en-US"/>
              <a:pPr>
                <a:defRPr/>
              </a:pPr>
              <a:t>4/4/2014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AB7CD28-DB56-4A62-B2B8-0078F14D0420}"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F0730AB2-D613-4471-8D49-22BDD0528E3E}" type="datetimeFigureOut">
              <a:rPr lang="en-US"/>
              <a:pPr>
                <a:defRPr/>
              </a:pPr>
              <a:t>4/4/2014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D37B53D-D021-49E6-9560-BED1EF26A4E5}"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D7A30E7-2C74-457C-B2BB-65F41C87F69B}" type="datetimeFigureOut">
              <a:rPr lang="en-US"/>
              <a:pPr>
                <a:defRPr/>
              </a:pPr>
              <a:t>4/4/2014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A547923-A4B4-4DC0-9BCC-41EE3FF47A19}"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D93B2B45-5E71-429B-BABF-08666D508B21}" type="datetimeFigureOut">
              <a:rPr lang="en-US"/>
              <a:pPr>
                <a:defRPr/>
              </a:pPr>
              <a:t>4/4/2014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C5F905E-6F90-43A5-B4E9-A4CB4C923520}"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fld id="{F2A0A970-E7DC-4038-9069-91858D648BDF}" type="datetimeFigureOut">
              <a:rPr lang="en-US"/>
              <a:pPr>
                <a:defRPr/>
              </a:pPr>
              <a:t>4/4/2014</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922D0A86-63F7-4A09-A3BB-4FEF6E1CA73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fld id="{DFFB5EC0-D7C5-48CF-B776-E6D248544D38}" type="datetimeFigureOut">
              <a:rPr lang="en-US"/>
              <a:pPr>
                <a:defRPr/>
              </a:pPr>
              <a:t>4/4/2014</a:t>
            </a:fld>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3C5D531A-C242-4D36-840F-DB2719B73BD7}"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fld id="{729BED35-003C-4A58-B1E5-829F85A8243A}" type="datetimeFigureOut">
              <a:rPr lang="en-US"/>
              <a:pPr>
                <a:defRPr/>
              </a:pPr>
              <a:t>4/4/2014</a:t>
            </a:fld>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56D55FB8-A7C1-412A-B91E-469A65B27FB0}"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BA081C31-4FEF-4A7C-AD58-36F796D68FEE}" type="datetimeFigureOut">
              <a:rPr lang="en-US"/>
              <a:pPr>
                <a:defRPr/>
              </a:pPr>
              <a:t>4/4/2014</a:t>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22F4AFA8-A904-43C3-BBCD-8CA4EFD09B30}"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fld id="{A2EAF47B-2750-4EC9-9010-ACB665A03744}" type="datetimeFigureOut">
              <a:rPr lang="en-US"/>
              <a:pPr>
                <a:defRPr/>
              </a:pPr>
              <a:t>4/4/2014</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4DAF09D4-991E-476F-8D16-084841D0C8E6}"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fld id="{4499D0E9-0297-4C39-A884-53F2147ABE11}" type="datetimeFigureOut">
              <a:rPr lang="en-US"/>
              <a:pPr>
                <a:defRPr/>
              </a:pPr>
              <a:t>4/4/2014</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99059162-F0EC-429E-B952-23CB5876EA1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76200" y="0"/>
            <a:ext cx="8229600" cy="563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 name="Date Placeholder 3"/>
          <p:cNvSpPr>
            <a:spLocks noGrp="1"/>
          </p:cNvSpPr>
          <p:nvPr>
            <p:ph type="dt" sz="half" idx="2"/>
          </p:nvPr>
        </p:nvSpPr>
        <p:spPr>
          <a:xfrm>
            <a:off x="457200" y="6492875"/>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bg1"/>
                </a:solidFill>
                <a:latin typeface="+mn-lt"/>
              </a:defRPr>
            </a:lvl1pPr>
          </a:lstStyle>
          <a:p>
            <a:pPr>
              <a:defRPr/>
            </a:pPr>
            <a:fld id="{460397C0-55EF-4EAC-8889-593472E51D6D}" type="datetimeFigureOut">
              <a:rPr lang="en-US"/>
              <a:pPr>
                <a:defRPr/>
              </a:pPr>
              <a:t>4/4/2014</a:t>
            </a:fld>
            <a:endParaRPr lang="en-US" dirty="0"/>
          </a:p>
        </p:txBody>
      </p:sp>
      <p:sp>
        <p:nvSpPr>
          <p:cNvPr id="5" name="Footer Placeholder 4"/>
          <p:cNvSpPr>
            <a:spLocks noGrp="1"/>
          </p:cNvSpPr>
          <p:nvPr>
            <p:ph type="ftr" sz="quarter" idx="3"/>
          </p:nvPr>
        </p:nvSpPr>
        <p:spPr>
          <a:xfrm>
            <a:off x="3124200" y="6492875"/>
            <a:ext cx="2895600" cy="365125"/>
          </a:xfrm>
          <a:prstGeom prst="rect">
            <a:avLst/>
          </a:prstGeom>
        </p:spPr>
        <p:txBody>
          <a:bodyPr vert="horz" lIns="91440" tIns="45720" rIns="91440" bIns="45720" rtlCol="0" anchor="ctr"/>
          <a:lstStyle>
            <a:lvl1pPr algn="ctr" fontAlgn="auto">
              <a:spcBef>
                <a:spcPts val="0"/>
              </a:spcBef>
              <a:spcAft>
                <a:spcPts val="0"/>
              </a:spcAft>
              <a:defRPr sz="1200" dirty="0" smtClean="0">
                <a:solidFill>
                  <a:schemeClr val="bg1"/>
                </a:solidFill>
                <a:latin typeface="+mn-lt"/>
              </a:defRPr>
            </a:lvl1pPr>
          </a:lstStyle>
          <a:p>
            <a:pPr>
              <a:defRPr/>
            </a:pPr>
            <a:r>
              <a:rPr lang="fr-FR"/>
              <a:t>TUTORIAUX | STBI</a:t>
            </a:r>
          </a:p>
        </p:txBody>
      </p:sp>
      <p:sp>
        <p:nvSpPr>
          <p:cNvPr id="6" name="Slide Number Placeholder 5"/>
          <p:cNvSpPr>
            <a:spLocks noGrp="1"/>
          </p:cNvSpPr>
          <p:nvPr>
            <p:ph type="sldNum" sz="quarter" idx="4"/>
          </p:nvPr>
        </p:nvSpPr>
        <p:spPr>
          <a:xfrm>
            <a:off x="6553200" y="6492875"/>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bg1"/>
                </a:solidFill>
                <a:latin typeface="+mn-lt"/>
              </a:defRPr>
            </a:lvl1pPr>
          </a:lstStyle>
          <a:p>
            <a:pPr>
              <a:defRPr/>
            </a:pPr>
            <a:fld id="{9EBCE1EC-0DFD-4A1B-8518-0C3C9BCFCDEB}" type="slidenum">
              <a:rPr lang="en-US"/>
              <a:pPr>
                <a:defRPr/>
              </a:pPr>
              <a:t>‹#›</a:t>
            </a:fld>
            <a:endParaRPr lang="en-US" dirty="0"/>
          </a:p>
        </p:txBody>
      </p:sp>
      <p:pic>
        <p:nvPicPr>
          <p:cNvPr id="1030" name="Picture 6" descr="innernew.jpg"/>
          <p:cNvPicPr>
            <a:picLocks noChangeAspect="1"/>
          </p:cNvPicPr>
          <p:nvPr userDrawn="1"/>
        </p:nvPicPr>
        <p:blipFill>
          <a:blip r:embed="rId13" cstate="print"/>
          <a:srcRect/>
          <a:stretch>
            <a:fillRect/>
          </a:stretch>
        </p:blipFill>
        <p:spPr bwMode="auto">
          <a:xfrm>
            <a:off x="0" y="0"/>
            <a:ext cx="9144000" cy="6858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xStyles>
    <p:titleStyle>
      <a:lvl1pPr algn="l" rtl="0" fontAlgn="base">
        <a:spcBef>
          <a:spcPct val="0"/>
        </a:spcBef>
        <a:spcAft>
          <a:spcPct val="0"/>
        </a:spcAft>
        <a:defRPr sz="2000" kern="1200">
          <a:solidFill>
            <a:schemeClr val="bg1"/>
          </a:solidFill>
          <a:latin typeface="Verdana" pitchFamily="34" charset="0"/>
          <a:ea typeface="+mj-ea"/>
          <a:cs typeface="Tahoma" pitchFamily="34" charset="0"/>
        </a:defRPr>
      </a:lvl1pPr>
      <a:lvl2pPr algn="l" rtl="0" fontAlgn="base">
        <a:spcBef>
          <a:spcPct val="0"/>
        </a:spcBef>
        <a:spcAft>
          <a:spcPct val="0"/>
        </a:spcAft>
        <a:defRPr sz="2000">
          <a:solidFill>
            <a:schemeClr val="bg1"/>
          </a:solidFill>
          <a:latin typeface="Verdana" pitchFamily="34" charset="0"/>
          <a:cs typeface="Tahoma" pitchFamily="34" charset="0"/>
        </a:defRPr>
      </a:lvl2pPr>
      <a:lvl3pPr algn="l" rtl="0" fontAlgn="base">
        <a:spcBef>
          <a:spcPct val="0"/>
        </a:spcBef>
        <a:spcAft>
          <a:spcPct val="0"/>
        </a:spcAft>
        <a:defRPr sz="2000">
          <a:solidFill>
            <a:schemeClr val="bg1"/>
          </a:solidFill>
          <a:latin typeface="Verdana" pitchFamily="34" charset="0"/>
          <a:cs typeface="Tahoma" pitchFamily="34" charset="0"/>
        </a:defRPr>
      </a:lvl3pPr>
      <a:lvl4pPr algn="l" rtl="0" fontAlgn="base">
        <a:spcBef>
          <a:spcPct val="0"/>
        </a:spcBef>
        <a:spcAft>
          <a:spcPct val="0"/>
        </a:spcAft>
        <a:defRPr sz="2000">
          <a:solidFill>
            <a:schemeClr val="bg1"/>
          </a:solidFill>
          <a:latin typeface="Verdana" pitchFamily="34" charset="0"/>
          <a:cs typeface="Tahoma" pitchFamily="34" charset="0"/>
        </a:defRPr>
      </a:lvl4pPr>
      <a:lvl5pPr algn="l" rtl="0" fontAlgn="base">
        <a:spcBef>
          <a:spcPct val="0"/>
        </a:spcBef>
        <a:spcAft>
          <a:spcPct val="0"/>
        </a:spcAft>
        <a:defRPr sz="2000">
          <a:solidFill>
            <a:schemeClr val="bg1"/>
          </a:solidFill>
          <a:latin typeface="Verdana" pitchFamily="34" charset="0"/>
          <a:cs typeface="Tahoma" pitchFamily="34" charset="0"/>
        </a:defRPr>
      </a:lvl5pPr>
      <a:lvl6pPr marL="457200" algn="l" rtl="0" fontAlgn="base">
        <a:spcBef>
          <a:spcPct val="0"/>
        </a:spcBef>
        <a:spcAft>
          <a:spcPct val="0"/>
        </a:spcAft>
        <a:defRPr sz="2000">
          <a:solidFill>
            <a:schemeClr val="bg1"/>
          </a:solidFill>
          <a:latin typeface="Verdana" pitchFamily="34" charset="0"/>
          <a:cs typeface="Tahoma" pitchFamily="34" charset="0"/>
        </a:defRPr>
      </a:lvl6pPr>
      <a:lvl7pPr marL="914400" algn="l" rtl="0" fontAlgn="base">
        <a:spcBef>
          <a:spcPct val="0"/>
        </a:spcBef>
        <a:spcAft>
          <a:spcPct val="0"/>
        </a:spcAft>
        <a:defRPr sz="2000">
          <a:solidFill>
            <a:schemeClr val="bg1"/>
          </a:solidFill>
          <a:latin typeface="Verdana" pitchFamily="34" charset="0"/>
          <a:cs typeface="Tahoma" pitchFamily="34" charset="0"/>
        </a:defRPr>
      </a:lvl7pPr>
      <a:lvl8pPr marL="1371600" algn="l" rtl="0" fontAlgn="base">
        <a:spcBef>
          <a:spcPct val="0"/>
        </a:spcBef>
        <a:spcAft>
          <a:spcPct val="0"/>
        </a:spcAft>
        <a:defRPr sz="2000">
          <a:solidFill>
            <a:schemeClr val="bg1"/>
          </a:solidFill>
          <a:latin typeface="Verdana" pitchFamily="34" charset="0"/>
          <a:cs typeface="Tahoma" pitchFamily="34" charset="0"/>
        </a:defRPr>
      </a:lvl8pPr>
      <a:lvl9pPr marL="1828800" algn="l" rtl="0" fontAlgn="base">
        <a:spcBef>
          <a:spcPct val="0"/>
        </a:spcBef>
        <a:spcAft>
          <a:spcPct val="0"/>
        </a:spcAft>
        <a:defRPr sz="2000">
          <a:solidFill>
            <a:schemeClr val="bg1"/>
          </a:solidFill>
          <a:latin typeface="Verdana" pitchFamily="34" charset="0"/>
          <a:cs typeface="Tahoma"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image" Target="../media/image2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9" descr="bgnew.jpg"/>
          <p:cNvPicPr>
            <a:picLocks noChangeAspect="1"/>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grpSp>
        <p:nvGrpSpPr>
          <p:cNvPr id="13315" name="Group 17"/>
          <p:cNvGrpSpPr>
            <a:grpSpLocks/>
          </p:cNvGrpSpPr>
          <p:nvPr/>
        </p:nvGrpSpPr>
        <p:grpSpPr bwMode="auto">
          <a:xfrm>
            <a:off x="762000" y="685800"/>
            <a:ext cx="7772400" cy="1255713"/>
            <a:chOff x="838200" y="1143000"/>
            <a:chExt cx="7772400" cy="1255931"/>
          </a:xfrm>
        </p:grpSpPr>
        <p:sp>
          <p:nvSpPr>
            <p:cNvPr id="7" name="Rounded Rectangle 6"/>
            <p:cNvSpPr/>
            <p:nvPr/>
          </p:nvSpPr>
          <p:spPr>
            <a:xfrm>
              <a:off x="838200" y="1143000"/>
              <a:ext cx="7772400" cy="1066985"/>
            </a:xfrm>
            <a:prstGeom prst="roundRect">
              <a:avLst/>
            </a:prstGeom>
          </p:spPr>
          <p:style>
            <a:lnRef idx="3">
              <a:schemeClr val="lt1"/>
            </a:lnRef>
            <a:fillRef idx="1">
              <a:schemeClr val="accent3"/>
            </a:fillRef>
            <a:effectRef idx="1">
              <a:schemeClr val="accent3"/>
            </a:effectRef>
            <a:fontRef idx="minor">
              <a:schemeClr val="lt1"/>
            </a:fontRef>
          </p:style>
          <p:txBody>
            <a:bodyPr anchor="ctr"/>
            <a:lstStyle/>
            <a:p>
              <a:pPr algn="ctr" fontAlgn="auto">
                <a:spcBef>
                  <a:spcPts val="0"/>
                </a:spcBef>
                <a:spcAft>
                  <a:spcPts val="0"/>
                </a:spcAft>
                <a:defRPr/>
              </a:pPr>
              <a:endParaRPr lang="en-US" dirty="0"/>
            </a:p>
          </p:txBody>
        </p:sp>
        <p:sp>
          <p:nvSpPr>
            <p:cNvPr id="8" name="TextBox 7"/>
            <p:cNvSpPr txBox="1"/>
            <p:nvPr/>
          </p:nvSpPr>
          <p:spPr>
            <a:xfrm>
              <a:off x="1524000" y="1371640"/>
              <a:ext cx="6553200" cy="646225"/>
            </a:xfrm>
            <a:prstGeom prst="rect">
              <a:avLst/>
            </a:prstGeom>
            <a:noFill/>
          </p:spPr>
          <p:txBody>
            <a:bodyPr>
              <a:spAutoFit/>
            </a:bodyPr>
            <a:lstStyle/>
            <a:p>
              <a:pPr algn="ctr" fontAlgn="auto">
                <a:spcBef>
                  <a:spcPts val="0"/>
                </a:spcBef>
                <a:spcAft>
                  <a:spcPts val="0"/>
                </a:spcAft>
                <a:defRPr/>
              </a:pPr>
              <a:r>
                <a:rPr lang="fr-FR" sz="3600" b="1" dirty="0">
                  <a:latin typeface="+mj-lt"/>
                  <a:cs typeface="Tahoma" pitchFamily="34" charset="0"/>
                </a:rPr>
                <a:t>Microsoft</a:t>
              </a:r>
              <a:r>
                <a:rPr lang="en-US" sz="3600" b="1" dirty="0">
                  <a:latin typeface="+mj-lt"/>
                  <a:cs typeface="Tahoma" pitchFamily="34" charset="0"/>
                </a:rPr>
                <a:t>®</a:t>
              </a:r>
              <a:r>
                <a:rPr lang="fr-FR" sz="3600" b="1" dirty="0">
                  <a:latin typeface="+mj-lt"/>
                  <a:cs typeface="Tahoma" pitchFamily="34" charset="0"/>
                </a:rPr>
                <a:t> Small Basic</a:t>
              </a:r>
              <a:endParaRPr lang="en-US" sz="3600" b="1" dirty="0">
                <a:latin typeface="+mj-lt"/>
                <a:cs typeface="Tahoma" pitchFamily="34" charset="0"/>
              </a:endParaRPr>
            </a:p>
          </p:txBody>
        </p:sp>
        <p:sp>
          <p:nvSpPr>
            <p:cNvPr id="9" name="TextBox 8"/>
            <p:cNvSpPr txBox="1"/>
            <p:nvPr/>
          </p:nvSpPr>
          <p:spPr>
            <a:xfrm>
              <a:off x="1524000" y="1752706"/>
              <a:ext cx="6553200" cy="646225"/>
            </a:xfrm>
            <a:prstGeom prst="rect">
              <a:avLst/>
            </a:prstGeom>
            <a:noFill/>
          </p:spPr>
          <p:txBody>
            <a:bodyPr>
              <a:spAutoFit/>
            </a:bodyPr>
            <a:lstStyle/>
            <a:p>
              <a:pPr algn="ctr" fontAlgn="auto">
                <a:spcBef>
                  <a:spcPts val="0"/>
                </a:spcBef>
                <a:spcAft>
                  <a:spcPts val="0"/>
                </a:spcAft>
                <a:defRPr/>
              </a:pPr>
              <a:endParaRPr lang="en-US" sz="3600" dirty="0">
                <a:effectLst>
                  <a:reflection blurRad="6350" stA="55000" endA="300" endPos="45500" dir="5400000" sy="-100000" algn="bl" rotWithShape="0"/>
                </a:effectLst>
                <a:latin typeface="+mn-lt"/>
                <a:cs typeface="Tahoma" pitchFamily="34" charset="0"/>
              </a:endParaRPr>
            </a:p>
          </p:txBody>
        </p:sp>
      </p:grpSp>
      <p:sp>
        <p:nvSpPr>
          <p:cNvPr id="19" name="Rounded Rectangle 18"/>
          <p:cNvSpPr/>
          <p:nvPr/>
        </p:nvSpPr>
        <p:spPr>
          <a:xfrm>
            <a:off x="1447800" y="1752600"/>
            <a:ext cx="6400800" cy="838200"/>
          </a:xfrm>
          <a:prstGeom prst="roundRect">
            <a:avLst/>
          </a:prstGeom>
          <a:gradFill>
            <a:gsLst>
              <a:gs pos="0">
                <a:schemeClr val="bg1">
                  <a:alpha val="0"/>
                </a:schemeClr>
              </a:gs>
              <a:gs pos="0">
                <a:schemeClr val="bg1"/>
              </a:gs>
              <a:gs pos="50000">
                <a:schemeClr val="accent1">
                  <a:tint val="44500"/>
                  <a:satMod val="160000"/>
                  <a:alpha val="0"/>
                </a:schemeClr>
              </a:gs>
              <a:gs pos="100000">
                <a:schemeClr val="accent1">
                  <a:tint val="23500"/>
                  <a:satMod val="160000"/>
                </a:schemeClr>
              </a:gs>
            </a:gsLst>
            <a:lin ang="5400000" scaled="0"/>
          </a:gra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800" b="1" dirty="0" smtClean="0">
                <a:solidFill>
                  <a:schemeClr val="accent4">
                    <a:lumMod val="75000"/>
                  </a:schemeClr>
                </a:solidFill>
                <a:latin typeface="+mj-lt"/>
              </a:rPr>
              <a:t>Turtle Graphics</a:t>
            </a:r>
            <a:endParaRPr lang="en-US" sz="2800" dirty="0">
              <a:solidFill>
                <a:schemeClr val="accent4">
                  <a:lumMod val="75000"/>
                </a:schemeClr>
              </a:solidFill>
              <a:effectLst>
                <a:reflection blurRad="6350" stA="55000" endA="300" endPos="45500" dir="5400000" sy="-100000" algn="bl" rotWithShape="0"/>
              </a:effectLst>
              <a:latin typeface="+mj-lt"/>
              <a:cs typeface="Tahoma" pitchFamily="34" charset="0"/>
            </a:endParaRPr>
          </a:p>
        </p:txBody>
      </p:sp>
      <p:sp>
        <p:nvSpPr>
          <p:cNvPr id="11" name="Rounded Rectangle 10"/>
          <p:cNvSpPr/>
          <p:nvPr/>
        </p:nvSpPr>
        <p:spPr>
          <a:xfrm>
            <a:off x="1981200" y="2590800"/>
            <a:ext cx="5334000" cy="658813"/>
          </a:xfrm>
          <a:prstGeom prst="roundRect">
            <a:avLst/>
          </a:prstGeom>
          <a:gradFill>
            <a:gsLst>
              <a:gs pos="0">
                <a:srgbClr val="FFE2B7"/>
              </a:gs>
              <a:gs pos="50000">
                <a:srgbClr val="FFC000"/>
              </a:gs>
            </a:gsLst>
            <a:lin ang="16200000" scaled="1"/>
          </a:gradFill>
          <a:ln/>
        </p:spPr>
        <p:style>
          <a:lnRef idx="3">
            <a:schemeClr val="lt1"/>
          </a:lnRef>
          <a:fillRef idx="1">
            <a:schemeClr val="accent6"/>
          </a:fillRef>
          <a:effectRef idx="1">
            <a:schemeClr val="accent6"/>
          </a:effectRef>
          <a:fontRef idx="minor">
            <a:schemeClr val="lt1"/>
          </a:fontRef>
        </p:style>
        <p:txBody>
          <a:bodyPr anchor="ctr"/>
          <a:lstStyle/>
          <a:p>
            <a:pPr algn="ctr" fontAlgn="auto">
              <a:lnSpc>
                <a:spcPct val="150000"/>
              </a:lnSpc>
              <a:spcBef>
                <a:spcPts val="0"/>
              </a:spcBef>
              <a:spcAft>
                <a:spcPts val="0"/>
              </a:spcAft>
              <a:defRPr/>
            </a:pPr>
            <a:r>
              <a:rPr lang="en-US" b="1" dirty="0">
                <a:solidFill>
                  <a:srgbClr val="205D0B"/>
                </a:solidFill>
              </a:rPr>
              <a:t>Estimated </a:t>
            </a:r>
            <a:r>
              <a:rPr lang="en-US" b="1" dirty="0" smtClean="0">
                <a:solidFill>
                  <a:srgbClr val="205D0B"/>
                </a:solidFill>
              </a:rPr>
              <a:t>time </a:t>
            </a:r>
            <a:r>
              <a:rPr lang="en-US" b="1" dirty="0">
                <a:solidFill>
                  <a:srgbClr val="205D0B"/>
                </a:solidFill>
              </a:rPr>
              <a:t>to </a:t>
            </a:r>
            <a:r>
              <a:rPr lang="en-US" b="1" dirty="0" smtClean="0">
                <a:solidFill>
                  <a:srgbClr val="205D0B"/>
                </a:solidFill>
              </a:rPr>
              <a:t>complete this lesson</a:t>
            </a:r>
            <a:r>
              <a:rPr lang="en-US" b="1" dirty="0">
                <a:solidFill>
                  <a:srgbClr val="205D0B"/>
                </a:solidFill>
              </a:rPr>
              <a:t>: </a:t>
            </a:r>
            <a:r>
              <a:rPr lang="en-US" b="1" dirty="0" smtClean="0">
                <a:solidFill>
                  <a:srgbClr val="205D0B"/>
                </a:solidFill>
              </a:rPr>
              <a:t>1 hour</a:t>
            </a:r>
            <a:endParaRPr lang="en-US" dirty="0">
              <a:solidFill>
                <a:srgbClr val="205D0B"/>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3315"/>
                                        </p:tgtEl>
                                        <p:attrNameLst>
                                          <p:attrName>style.visibility</p:attrName>
                                        </p:attrNameLst>
                                      </p:cBhvr>
                                      <p:to>
                                        <p:strVal val="visible"/>
                                      </p:to>
                                    </p:set>
                                    <p:animEffect transition="in" filter="diamond(in)">
                                      <p:cBhvr>
                                        <p:cTn id="7" dur="2000"/>
                                        <p:tgtEl>
                                          <p:spTgt spid="1331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randombar(horizontal)">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1"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1" grpId="1"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fontAlgn="auto">
              <a:spcAft>
                <a:spcPts val="0"/>
              </a:spcAft>
              <a:defRPr/>
            </a:pPr>
            <a:r>
              <a:rPr lang="en-US" sz="2400" b="1" smtClean="0">
                <a:latin typeface="+mj-lt"/>
              </a:rPr>
              <a:t>Show What You Know</a:t>
            </a:r>
            <a:endParaRPr lang="en-US" sz="2400" b="1" dirty="0">
              <a:latin typeface="+mj-lt"/>
            </a:endParaRPr>
          </a:p>
        </p:txBody>
      </p:sp>
      <p:grpSp>
        <p:nvGrpSpPr>
          <p:cNvPr id="12" name="Group 11"/>
          <p:cNvGrpSpPr/>
          <p:nvPr/>
        </p:nvGrpSpPr>
        <p:grpSpPr>
          <a:xfrm>
            <a:off x="304800" y="838198"/>
            <a:ext cx="6858000" cy="1101680"/>
            <a:chOff x="228600" y="761999"/>
            <a:chExt cx="6400800" cy="926009"/>
          </a:xfrm>
        </p:grpSpPr>
        <p:sp>
          <p:nvSpPr>
            <p:cNvPr id="9" name="Rounded Rectangle 8"/>
            <p:cNvSpPr/>
            <p:nvPr/>
          </p:nvSpPr>
          <p:spPr bwMode="auto">
            <a:xfrm>
              <a:off x="228600" y="761999"/>
              <a:ext cx="6400800" cy="926009"/>
            </a:xfrm>
            <a:prstGeom prst="roundRect">
              <a:avLst/>
            </a:prstGeom>
            <a:solidFill>
              <a:srgbClr val="9BBB59"/>
            </a:solidFill>
          </p:spPr>
          <p:style>
            <a:lnRef idx="3">
              <a:schemeClr val="lt1"/>
            </a:lnRef>
            <a:fillRef idx="1">
              <a:schemeClr val="accent3"/>
            </a:fillRef>
            <a:effectRef idx="1">
              <a:schemeClr val="accent3"/>
            </a:effectRef>
            <a:fontRef idx="minor">
              <a:schemeClr val="lt1"/>
            </a:fontRef>
          </p:style>
          <p:txBody>
            <a:bodyPr anchor="ctr"/>
            <a:lstStyle/>
            <a:p>
              <a:pPr algn="ctr" fontAlgn="auto">
                <a:spcBef>
                  <a:spcPts val="0"/>
                </a:spcBef>
                <a:spcAft>
                  <a:spcPts val="0"/>
                </a:spcAft>
                <a:defRPr/>
              </a:pPr>
              <a:endParaRPr lang="en-US" dirty="0"/>
            </a:p>
          </p:txBody>
        </p:sp>
        <p:sp>
          <p:nvSpPr>
            <p:cNvPr id="25607" name="TextBox 9"/>
            <p:cNvSpPr txBox="1">
              <a:spLocks noChangeArrowheads="1"/>
            </p:cNvSpPr>
            <p:nvPr/>
          </p:nvSpPr>
          <p:spPr bwMode="auto">
            <a:xfrm>
              <a:off x="317500" y="870941"/>
              <a:ext cx="6223000" cy="646748"/>
            </a:xfrm>
            <a:prstGeom prst="rect">
              <a:avLst/>
            </a:prstGeom>
            <a:noFill/>
            <a:ln w="9525">
              <a:noFill/>
              <a:miter lim="800000"/>
              <a:headEnd/>
              <a:tailEnd/>
            </a:ln>
          </p:spPr>
          <p:txBody>
            <a:bodyPr wrap="square">
              <a:spAutoFit/>
            </a:bodyPr>
            <a:lstStyle/>
            <a:p>
              <a:r>
                <a:rPr lang="en-US" sz="2200" b="1" smtClean="0">
                  <a:latin typeface="Calibri" pitchFamily="34" charset="0"/>
                </a:rPr>
                <a:t>Perform </a:t>
              </a:r>
              <a:r>
                <a:rPr lang="en-US" sz="2200" b="1">
                  <a:latin typeface="Calibri" pitchFamily="34" charset="0"/>
                </a:rPr>
                <a:t>the following steps to draw colorful graphics </a:t>
              </a:r>
              <a:r>
                <a:rPr lang="en-US" sz="2200" b="1" smtClean="0">
                  <a:latin typeface="Calibri" pitchFamily="34" charset="0"/>
                </a:rPr>
                <a:t>by using </a:t>
              </a:r>
              <a:r>
                <a:rPr lang="en-US" sz="2200" b="1">
                  <a:latin typeface="Calibri" pitchFamily="34" charset="0"/>
                </a:rPr>
                <a:t>the </a:t>
              </a:r>
              <a:r>
                <a:rPr lang="en-US" sz="2200" b="1" smtClean="0">
                  <a:latin typeface="Calibri" pitchFamily="34" charset="0"/>
                </a:rPr>
                <a:t>Turtle:</a:t>
              </a:r>
              <a:endParaRPr lang="en-US" sz="2200" b="1" dirty="0" smtClean="0">
                <a:latin typeface="Calibri" pitchFamily="34" charset="0"/>
              </a:endParaRPr>
            </a:p>
          </p:txBody>
        </p:sp>
      </p:grpSp>
      <p:grpSp>
        <p:nvGrpSpPr>
          <p:cNvPr id="11" name="Group 10"/>
          <p:cNvGrpSpPr/>
          <p:nvPr/>
        </p:nvGrpSpPr>
        <p:grpSpPr>
          <a:xfrm>
            <a:off x="457200" y="1752600"/>
            <a:ext cx="4191000" cy="2514600"/>
            <a:chOff x="228600" y="1676400"/>
            <a:chExt cx="5029200" cy="4648200"/>
          </a:xfrm>
        </p:grpSpPr>
        <p:sp>
          <p:nvSpPr>
            <p:cNvPr id="8" name="Rounded Rectangle 7"/>
            <p:cNvSpPr/>
            <p:nvPr/>
          </p:nvSpPr>
          <p:spPr>
            <a:xfrm>
              <a:off x="228600" y="1676400"/>
              <a:ext cx="5029200" cy="4648200"/>
            </a:xfrm>
            <a:prstGeom prst="roundRect">
              <a:avLst>
                <a:gd name="adj" fmla="val 10525"/>
              </a:avLst>
            </a:prstGeom>
            <a:ln/>
          </p:spPr>
          <p:style>
            <a:lnRef idx="1">
              <a:schemeClr val="accent4"/>
            </a:lnRef>
            <a:fillRef idx="2">
              <a:schemeClr val="accent4"/>
            </a:fillRef>
            <a:effectRef idx="1">
              <a:schemeClr val="accent4"/>
            </a:effectRef>
            <a:fontRef idx="minor">
              <a:schemeClr val="dk1"/>
            </a:fontRef>
          </p:style>
          <p:txBody>
            <a:bodyPr anchor="ctr"/>
            <a:lstStyle/>
            <a:p>
              <a:pPr fontAlgn="auto">
                <a:spcBef>
                  <a:spcPts val="0"/>
                </a:spcBef>
                <a:spcAft>
                  <a:spcPts val="0"/>
                </a:spcAft>
                <a:defRPr/>
              </a:pPr>
              <a:r>
                <a:rPr lang="en-US" sz="2400" b="1" dirty="0">
                  <a:solidFill>
                    <a:srgbClr val="C00000"/>
                  </a:solidFill>
                </a:rPr>
                <a:t>	</a:t>
              </a:r>
            </a:p>
          </p:txBody>
        </p:sp>
        <p:sp>
          <p:nvSpPr>
            <p:cNvPr id="10" name="TextBox 15"/>
            <p:cNvSpPr txBox="1">
              <a:spLocks noChangeArrowheads="1"/>
            </p:cNvSpPr>
            <p:nvPr/>
          </p:nvSpPr>
          <p:spPr bwMode="auto">
            <a:xfrm flipH="1">
              <a:off x="228600" y="2030627"/>
              <a:ext cx="4724400" cy="3868659"/>
            </a:xfrm>
            <a:prstGeom prst="rect">
              <a:avLst/>
            </a:prstGeom>
            <a:noFill/>
            <a:ln w="9525">
              <a:noFill/>
              <a:miter lim="800000"/>
              <a:headEnd/>
              <a:tailEnd/>
            </a:ln>
          </p:spPr>
          <p:txBody>
            <a:bodyPr wrap="square">
              <a:spAutoFit/>
            </a:bodyPr>
            <a:lstStyle/>
            <a:p>
              <a:pPr marL="346075" lvl="0" indent="-346075">
                <a:spcBef>
                  <a:spcPts val="600"/>
                </a:spcBef>
                <a:spcAft>
                  <a:spcPts val="600"/>
                </a:spcAft>
                <a:buFont typeface="Wingdings" pitchFamily="2" charset="2"/>
                <a:buChar char="v"/>
              </a:pPr>
              <a:r>
                <a:rPr lang="en-US" sz="2000" smtClean="0">
                  <a:latin typeface="+mn-lt"/>
                </a:rPr>
                <a:t>Display a graphics window that is 400 pixels high and 400 pixels wide.</a:t>
              </a:r>
              <a:endParaRPr lang="en-US" sz="2000" dirty="0" smtClean="0">
                <a:latin typeface="+mn-lt"/>
              </a:endParaRPr>
            </a:p>
            <a:p>
              <a:pPr marL="346075" lvl="0" indent="-346075">
                <a:spcBef>
                  <a:spcPts val="600"/>
                </a:spcBef>
                <a:spcAft>
                  <a:spcPts val="600"/>
                </a:spcAft>
                <a:buFont typeface="Wingdings" pitchFamily="2" charset="2"/>
                <a:buChar char="v"/>
              </a:pPr>
              <a:r>
                <a:rPr lang="en-US" sz="2000" smtClean="0">
                  <a:latin typeface="+mn-lt"/>
                </a:rPr>
                <a:t>Draw two separate, colorful star-shaped graphics by using </a:t>
              </a:r>
              <a:r>
                <a:rPr lang="en-US" sz="2000">
                  <a:latin typeface="+mn-lt"/>
                </a:rPr>
                <a:t>the </a:t>
              </a:r>
              <a:r>
                <a:rPr lang="en-US" sz="2000" smtClean="0">
                  <a:latin typeface="+mn-lt"/>
                </a:rPr>
                <a:t>Turtle.</a:t>
              </a:r>
              <a:endParaRPr lang="en-US" sz="2000" dirty="0" smtClean="0">
                <a:latin typeface="+mn-lt"/>
              </a:endParaRPr>
            </a:p>
          </p:txBody>
        </p:sp>
      </p:grpSp>
      <p:pic>
        <p:nvPicPr>
          <p:cNvPr id="13" name="Picture 12" descr="Turtle_Exercise_Output.bmp"/>
          <p:cNvPicPr>
            <a:picLocks noChangeAspect="1"/>
          </p:cNvPicPr>
          <p:nvPr/>
        </p:nvPicPr>
        <p:blipFill>
          <a:blip r:embed="rId3" cstate="print"/>
          <a:stretch>
            <a:fillRect/>
          </a:stretch>
        </p:blipFill>
        <p:spPr>
          <a:xfrm>
            <a:off x="5087978" y="2209800"/>
            <a:ext cx="3598822" cy="3810000"/>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dissolv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5" presetClass="entr" presetSubtype="0"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1000" fill="hold"/>
                                        <p:tgtEl>
                                          <p:spTgt spid="11"/>
                                        </p:tgtEl>
                                        <p:attrNameLst>
                                          <p:attrName>ppt_w</p:attrName>
                                        </p:attrNameLst>
                                      </p:cBhvr>
                                      <p:tavLst>
                                        <p:tav tm="0">
                                          <p:val>
                                            <p:fltVal val="0"/>
                                          </p:val>
                                        </p:tav>
                                        <p:tav tm="100000">
                                          <p:val>
                                            <p:strVal val="#ppt_w"/>
                                          </p:val>
                                        </p:tav>
                                      </p:tavLst>
                                    </p:anim>
                                    <p:anim calcmode="lin" valueType="num">
                                      <p:cBhvr>
                                        <p:cTn id="21" dur="1000" fill="hold"/>
                                        <p:tgtEl>
                                          <p:spTgt spid="11"/>
                                        </p:tgtEl>
                                        <p:attrNameLst>
                                          <p:attrName>ppt_h</p:attrName>
                                        </p:attrNameLst>
                                      </p:cBhvr>
                                      <p:tavLst>
                                        <p:tav tm="0">
                                          <p:val>
                                            <p:fltVal val="0"/>
                                          </p:val>
                                        </p:tav>
                                        <p:tav tm="100000">
                                          <p:val>
                                            <p:strVal val="#ppt_h"/>
                                          </p:val>
                                        </p:tav>
                                      </p:tavLst>
                                    </p:anim>
                                    <p:anim calcmode="lin" valueType="num">
                                      <p:cBhvr>
                                        <p:cTn id="22" dur="1000" fill="hold"/>
                                        <p:tgtEl>
                                          <p:spTgt spid="11"/>
                                        </p:tgtEl>
                                        <p:attrNameLst>
                                          <p:attrName>ppt_x</p:attrName>
                                        </p:attrNameLst>
                                      </p:cBhvr>
                                      <p:tavLst>
                                        <p:tav tm="0" fmla="#ppt_x+(cos(-2*pi*(1-$))*-#ppt_x-sin(-2*pi*(1-$))*(1-#ppt_y))*(1-$)">
                                          <p:val>
                                            <p:fltVal val="0"/>
                                          </p:val>
                                        </p:tav>
                                        <p:tav tm="100000">
                                          <p:val>
                                            <p:fltVal val="1"/>
                                          </p:val>
                                        </p:tav>
                                      </p:tavLst>
                                    </p:anim>
                                    <p:anim calcmode="lin" valueType="num">
                                      <p:cBhvr>
                                        <p:cTn id="23" dur="1000" fill="hold"/>
                                        <p:tgtEl>
                                          <p:spTgt spid="11"/>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dissolve">
                                      <p:cBhvr>
                                        <p:cTn id="2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304800" y="762000"/>
            <a:ext cx="5410200" cy="762000"/>
            <a:chOff x="304800" y="762000"/>
            <a:chExt cx="5410200" cy="762000"/>
          </a:xfrm>
        </p:grpSpPr>
        <p:sp>
          <p:nvSpPr>
            <p:cNvPr id="9" name="Rounded Rectangle 8"/>
            <p:cNvSpPr/>
            <p:nvPr/>
          </p:nvSpPr>
          <p:spPr>
            <a:xfrm>
              <a:off x="304800" y="762000"/>
              <a:ext cx="5410200" cy="762000"/>
            </a:xfrm>
            <a:prstGeom prst="roundRect">
              <a:avLst/>
            </a:prstGeom>
            <a:solidFill>
              <a:srgbClr val="9BBB59"/>
            </a:solidFill>
          </p:spPr>
          <p:style>
            <a:lnRef idx="3">
              <a:schemeClr val="lt1"/>
            </a:lnRef>
            <a:fillRef idx="1">
              <a:schemeClr val="accent3"/>
            </a:fillRef>
            <a:effectRef idx="1">
              <a:schemeClr val="accent3"/>
            </a:effectRef>
            <a:fontRef idx="minor">
              <a:schemeClr val="lt1"/>
            </a:fontRef>
          </p:style>
          <p:txBody>
            <a:bodyPr anchor="ctr"/>
            <a:lstStyle/>
            <a:p>
              <a:pPr algn="ctr" fontAlgn="auto">
                <a:spcBef>
                  <a:spcPts val="0"/>
                </a:spcBef>
                <a:spcAft>
                  <a:spcPts val="0"/>
                </a:spcAft>
                <a:defRPr/>
              </a:pPr>
              <a:endParaRPr lang="en-US" dirty="0"/>
            </a:p>
          </p:txBody>
        </p:sp>
        <p:sp>
          <p:nvSpPr>
            <p:cNvPr id="16" name="TextBox 15"/>
            <p:cNvSpPr txBox="1"/>
            <p:nvPr/>
          </p:nvSpPr>
          <p:spPr>
            <a:xfrm>
              <a:off x="533400" y="914400"/>
              <a:ext cx="5029200" cy="430213"/>
            </a:xfrm>
            <a:prstGeom prst="rect">
              <a:avLst/>
            </a:prstGeom>
            <a:noFill/>
          </p:spPr>
          <p:txBody>
            <a:bodyPr wrap="square">
              <a:spAutoFit/>
            </a:bodyPr>
            <a:lstStyle/>
            <a:p>
              <a:pPr fontAlgn="auto">
                <a:spcBef>
                  <a:spcPts val="0"/>
                </a:spcBef>
                <a:spcAft>
                  <a:spcPts val="0"/>
                </a:spcAft>
                <a:defRPr/>
              </a:pPr>
              <a:r>
                <a:rPr lang="en-US" sz="2200" b="1" dirty="0">
                  <a:latin typeface="+mj-lt"/>
                </a:rPr>
                <a:t>In this lesson, you will learn about:</a:t>
              </a:r>
            </a:p>
          </p:txBody>
        </p:sp>
      </p:grpSp>
      <p:sp>
        <p:nvSpPr>
          <p:cNvPr id="6" name="Rounded Rectangle 5"/>
          <p:cNvSpPr/>
          <p:nvPr/>
        </p:nvSpPr>
        <p:spPr>
          <a:xfrm>
            <a:off x="381000" y="1447800"/>
            <a:ext cx="5029200" cy="838200"/>
          </a:xfrm>
          <a:prstGeom prst="roundRect">
            <a:avLst>
              <a:gd name="adj" fmla="val 50000"/>
            </a:avLst>
          </a:prstGeom>
          <a:ln/>
        </p:spPr>
        <p:style>
          <a:lnRef idx="1">
            <a:schemeClr val="accent4"/>
          </a:lnRef>
          <a:fillRef idx="2">
            <a:schemeClr val="accent4"/>
          </a:fillRef>
          <a:effectRef idx="1">
            <a:schemeClr val="accent4"/>
          </a:effectRef>
          <a:fontRef idx="minor">
            <a:schemeClr val="dk1"/>
          </a:fontRef>
        </p:style>
        <p:txBody>
          <a:bodyPr anchor="ctr"/>
          <a:lstStyle/>
          <a:p>
            <a:endParaRPr lang="en-US" sz="2400" b="1" dirty="0">
              <a:solidFill>
                <a:srgbClr val="C00000"/>
              </a:solidFill>
            </a:endParaRPr>
          </a:p>
          <a:p>
            <a:pPr lvl="0"/>
            <a:r>
              <a:rPr lang="en-US" sz="2000" smtClean="0"/>
              <a:t>Moving the Turtle on the screen by using </a:t>
            </a:r>
            <a:r>
              <a:rPr lang="en-US" sz="2000" dirty="0" smtClean="0"/>
              <a:t>the </a:t>
            </a:r>
            <a:r>
              <a:rPr lang="en-US" sz="2000" b="1" smtClean="0"/>
              <a:t>Turtle</a:t>
            </a:r>
            <a:r>
              <a:rPr lang="en-US" sz="2000" smtClean="0"/>
              <a:t> object.</a:t>
            </a:r>
            <a:endParaRPr lang="en-US" sz="2000" dirty="0" smtClean="0"/>
          </a:p>
          <a:p>
            <a:r>
              <a:rPr lang="en-US" sz="2400" b="1" dirty="0" smtClean="0">
                <a:solidFill>
                  <a:srgbClr val="C00000"/>
                </a:solidFill>
              </a:rPr>
              <a:t>	</a:t>
            </a:r>
            <a:endParaRPr lang="en-US" sz="2400" b="1" dirty="0">
              <a:solidFill>
                <a:srgbClr val="C00000"/>
              </a:solidFill>
            </a:endParaRPr>
          </a:p>
        </p:txBody>
      </p:sp>
      <p:sp>
        <p:nvSpPr>
          <p:cNvPr id="8" name="Rounded Rectangle 7"/>
          <p:cNvSpPr/>
          <p:nvPr/>
        </p:nvSpPr>
        <p:spPr>
          <a:xfrm>
            <a:off x="381000" y="2332108"/>
            <a:ext cx="5029200" cy="1173091"/>
          </a:xfrm>
          <a:prstGeom prst="roundRect">
            <a:avLst>
              <a:gd name="adj" fmla="val 50000"/>
            </a:avLst>
          </a:prstGeom>
          <a:ln/>
        </p:spPr>
        <p:style>
          <a:lnRef idx="1">
            <a:schemeClr val="accent4"/>
          </a:lnRef>
          <a:fillRef idx="2">
            <a:schemeClr val="accent4"/>
          </a:fillRef>
          <a:effectRef idx="1">
            <a:schemeClr val="accent4"/>
          </a:effectRef>
          <a:fontRef idx="minor">
            <a:schemeClr val="dk1"/>
          </a:fontRef>
        </p:style>
        <p:txBody>
          <a:bodyPr anchor="ctr"/>
          <a:lstStyle/>
          <a:p>
            <a:endParaRPr lang="en-US" sz="2400" b="1" dirty="0">
              <a:solidFill>
                <a:srgbClr val="C00000"/>
              </a:solidFill>
            </a:endParaRPr>
          </a:p>
          <a:p>
            <a:pPr lvl="0"/>
            <a:r>
              <a:rPr lang="en-US" sz="2000" smtClean="0"/>
              <a:t>Creating graphics by using the various </a:t>
            </a:r>
            <a:r>
              <a:rPr lang="en-US" sz="2000" dirty="0" smtClean="0"/>
              <a:t>properties and operations of the </a:t>
            </a:r>
            <a:r>
              <a:rPr lang="en-US" sz="2000" b="1" smtClean="0"/>
              <a:t>Turtle</a:t>
            </a:r>
            <a:r>
              <a:rPr lang="en-US" sz="2000" smtClean="0"/>
              <a:t> object.</a:t>
            </a:r>
            <a:endParaRPr lang="en-US" sz="2000" dirty="0" smtClean="0"/>
          </a:p>
          <a:p>
            <a:r>
              <a:rPr lang="en-US" sz="2400" b="1" dirty="0">
                <a:solidFill>
                  <a:srgbClr val="C00000"/>
                </a:solidFill>
              </a:rPr>
              <a:t>	</a:t>
            </a:r>
          </a:p>
        </p:txBody>
      </p:sp>
      <p:sp>
        <p:nvSpPr>
          <p:cNvPr id="12" name="Rounded Rectangle 11"/>
          <p:cNvSpPr/>
          <p:nvPr/>
        </p:nvSpPr>
        <p:spPr>
          <a:xfrm>
            <a:off x="381000" y="3581400"/>
            <a:ext cx="5029200" cy="838200"/>
          </a:xfrm>
          <a:prstGeom prst="roundRect">
            <a:avLst>
              <a:gd name="adj" fmla="val 50000"/>
            </a:avLst>
          </a:prstGeom>
          <a:ln/>
        </p:spPr>
        <p:style>
          <a:lnRef idx="1">
            <a:schemeClr val="accent4"/>
          </a:lnRef>
          <a:fillRef idx="2">
            <a:schemeClr val="accent4"/>
          </a:fillRef>
          <a:effectRef idx="1">
            <a:schemeClr val="accent4"/>
          </a:effectRef>
          <a:fontRef idx="minor">
            <a:schemeClr val="dk1"/>
          </a:fontRef>
        </p:style>
        <p:txBody>
          <a:bodyPr anchor="ctr"/>
          <a:lstStyle/>
          <a:p>
            <a:endParaRPr lang="en-US" sz="2400" b="1" dirty="0">
              <a:solidFill>
                <a:srgbClr val="C00000"/>
              </a:solidFill>
            </a:endParaRPr>
          </a:p>
          <a:p>
            <a:pPr lvl="0"/>
            <a:endParaRPr lang="en-US" sz="2000" dirty="0" smtClean="0"/>
          </a:p>
          <a:p>
            <a:pPr lvl="0"/>
            <a:r>
              <a:rPr lang="en-US" sz="2000" dirty="0" smtClean="0"/>
              <a:t>Drawing colorful designs by using the </a:t>
            </a:r>
            <a:r>
              <a:rPr lang="en-US" sz="2000" b="1" dirty="0" smtClean="0"/>
              <a:t>Turtle</a:t>
            </a:r>
            <a:r>
              <a:rPr lang="en-US" sz="2000" dirty="0" smtClean="0"/>
              <a:t> object in </a:t>
            </a:r>
            <a:r>
              <a:rPr lang="en-US" sz="2000" b="1" dirty="0" smtClean="0"/>
              <a:t>For..</a:t>
            </a:r>
            <a:r>
              <a:rPr lang="en-US" sz="2000" b="1" dirty="0" err="1" smtClean="0"/>
              <a:t>EndFor</a:t>
            </a:r>
            <a:r>
              <a:rPr lang="en-US" sz="2000" dirty="0" smtClean="0"/>
              <a:t> loops.</a:t>
            </a:r>
          </a:p>
          <a:p>
            <a:endParaRPr lang="en-US" sz="2000" dirty="0">
              <a:solidFill>
                <a:schemeClr val="tx1"/>
              </a:solidFill>
            </a:endParaRPr>
          </a:p>
          <a:p>
            <a:r>
              <a:rPr lang="en-US" sz="2400" b="1" dirty="0">
                <a:solidFill>
                  <a:srgbClr val="C00000"/>
                </a:solidFill>
              </a:rPr>
              <a:t>	</a:t>
            </a:r>
          </a:p>
        </p:txBody>
      </p:sp>
      <p:pic>
        <p:nvPicPr>
          <p:cNvPr id="14" name="Picture 13" descr="edu_sing3_8919_rgb.jpg"/>
          <p:cNvPicPr>
            <a:picLocks noChangeAspect="1"/>
          </p:cNvPicPr>
          <p:nvPr/>
        </p:nvPicPr>
        <p:blipFill>
          <a:blip r:embed="rId3" cstate="print"/>
          <a:stretch>
            <a:fillRect/>
          </a:stretch>
        </p:blipFill>
        <p:spPr>
          <a:xfrm>
            <a:off x="6081280" y="1311419"/>
            <a:ext cx="2681720" cy="4022581"/>
          </a:xfrm>
          <a:prstGeom prst="round2DiagRect">
            <a:avLst>
              <a:gd name="adj1" fmla="val 16667"/>
              <a:gd name="adj2" fmla="val 0"/>
            </a:avLst>
          </a:prstGeom>
          <a:ln w="57150" cap="sq">
            <a:solidFill>
              <a:schemeClr val="accent4">
                <a:lumMod val="75000"/>
              </a:schemeClr>
            </a:solidFill>
            <a:miter lim="800000"/>
          </a:ln>
          <a:effectLst>
            <a:outerShdw blurRad="254000" algn="tl" rotWithShape="0">
              <a:srgbClr val="000000">
                <a:alpha val="43000"/>
              </a:srgbClr>
            </a:outerShdw>
            <a:reflection blurRad="6350" stA="52000" endA="300" endPos="35000" dir="5400000" sy="-100000" algn="bl" rotWithShape="0"/>
          </a:effectLst>
        </p:spPr>
      </p:pic>
      <p:sp>
        <p:nvSpPr>
          <p:cNvPr id="10" name="Title 1"/>
          <p:cNvSpPr txBox="1">
            <a:spLocks/>
          </p:cNvSpPr>
          <p:nvPr/>
        </p:nvSpPr>
        <p:spPr bwMode="auto">
          <a:xfrm>
            <a:off x="76200" y="0"/>
            <a:ext cx="8229600" cy="563563"/>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a:bodyPr>
          <a:lstStyle/>
          <a:p>
            <a:pPr lvl="0" fontAlgn="auto">
              <a:spcAft>
                <a:spcPts val="0"/>
              </a:spcAft>
              <a:defRPr/>
            </a:pPr>
            <a:r>
              <a:rPr lang="en-US" sz="2400" b="1" dirty="0" smtClean="0">
                <a:solidFill>
                  <a:schemeClr val="bg1"/>
                </a:solidFill>
                <a:latin typeface="+mj-lt"/>
                <a:ea typeface="+mj-ea"/>
                <a:cs typeface="Tahoma" pitchFamily="34" charset="0"/>
              </a:rPr>
              <a:t>Turtle Graphics</a:t>
            </a:r>
            <a:endParaRPr kumimoji="0" lang="en-US" sz="2400" b="1" i="0" u="none" strike="noStrike" kern="1200" cap="none" spc="0" normalizeH="0" baseline="0" noProof="0" dirty="0">
              <a:ln>
                <a:noFill/>
              </a:ln>
              <a:solidFill>
                <a:schemeClr val="bg1"/>
              </a:solidFill>
              <a:effectLst/>
              <a:uLnTx/>
              <a:uFillTx/>
              <a:latin typeface="+mj-lt"/>
              <a:ea typeface="+mj-ea"/>
              <a:cs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1"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900" decel="100000" fill="hold"/>
                                        <p:tgtEl>
                                          <p:spTgt spid="10"/>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0"/>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dissolve">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18" presetClass="entr" presetSubtype="12" fill="hold"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strips(downLeft)">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2" grpId="0" animBg="1"/>
      <p:bldP spid="10"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p:spPr>
        <p:txBody>
          <a:bodyPr>
            <a:normAutofit fontScale="90000"/>
          </a:bodyPr>
          <a:lstStyle/>
          <a:p>
            <a:r>
              <a:rPr lang="en-US" sz="1800" dirty="0" smtClean="0"/>
              <a:t/>
            </a:r>
            <a:br>
              <a:rPr lang="en-US" sz="1800" dirty="0" smtClean="0"/>
            </a:br>
            <a:r>
              <a:rPr lang="en-US" sz="2700" b="1" dirty="0" smtClean="0">
                <a:latin typeface="+mj-lt"/>
              </a:rPr>
              <a:t>Meet the Turtle </a:t>
            </a:r>
            <a:br>
              <a:rPr lang="en-US" sz="2700" b="1" dirty="0" smtClean="0">
                <a:latin typeface="+mj-lt"/>
              </a:rPr>
            </a:br>
            <a:endParaRPr lang="en-US" sz="2700" dirty="0" smtClean="0">
              <a:latin typeface="+mj-lt"/>
            </a:endParaRPr>
          </a:p>
        </p:txBody>
      </p:sp>
      <p:grpSp>
        <p:nvGrpSpPr>
          <p:cNvPr id="15365" name="Group 8"/>
          <p:cNvGrpSpPr>
            <a:grpSpLocks/>
          </p:cNvGrpSpPr>
          <p:nvPr/>
        </p:nvGrpSpPr>
        <p:grpSpPr bwMode="auto">
          <a:xfrm>
            <a:off x="304800" y="1828800"/>
            <a:ext cx="3962400" cy="914400"/>
            <a:chOff x="152400" y="1981200"/>
            <a:chExt cx="5791200" cy="1295400"/>
          </a:xfrm>
        </p:grpSpPr>
        <p:sp>
          <p:nvSpPr>
            <p:cNvPr id="20" name="Rounded Rectangle 19"/>
            <p:cNvSpPr/>
            <p:nvPr/>
          </p:nvSpPr>
          <p:spPr>
            <a:xfrm>
              <a:off x="152400" y="1981200"/>
              <a:ext cx="5791200" cy="1295400"/>
            </a:xfrm>
            <a:prstGeom prst="roundRect">
              <a:avLst>
                <a:gd name="adj" fmla="val 30000"/>
              </a:avLst>
            </a:prstGeom>
            <a:gradFill>
              <a:gsLst>
                <a:gs pos="0">
                  <a:srgbClr val="FFC000"/>
                </a:gs>
                <a:gs pos="35000">
                  <a:srgbClr val="FFC000"/>
                </a:gs>
                <a:gs pos="100000">
                  <a:srgbClr val="FFFFD5"/>
                </a:gs>
              </a:gsLst>
            </a:gradFill>
            <a:ln>
              <a:solidFill>
                <a:srgbClr val="205D0B"/>
              </a:solidFill>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n-US" dirty="0">
                <a:solidFill>
                  <a:schemeClr val="tx1">
                    <a:lumMod val="85000"/>
                    <a:lumOff val="15000"/>
                  </a:schemeClr>
                </a:solidFill>
              </a:endParaRPr>
            </a:p>
          </p:txBody>
        </p:sp>
        <p:sp>
          <p:nvSpPr>
            <p:cNvPr id="15367" name="TextBox 20"/>
            <p:cNvSpPr txBox="1">
              <a:spLocks noChangeArrowheads="1"/>
            </p:cNvSpPr>
            <p:nvPr/>
          </p:nvSpPr>
          <p:spPr bwMode="auto">
            <a:xfrm>
              <a:off x="304946" y="2133600"/>
              <a:ext cx="5562381" cy="400110"/>
            </a:xfrm>
            <a:prstGeom prst="rect">
              <a:avLst/>
            </a:prstGeom>
            <a:noFill/>
            <a:ln w="9525">
              <a:noFill/>
              <a:miter lim="800000"/>
              <a:headEnd/>
              <a:tailEnd/>
            </a:ln>
          </p:spPr>
          <p:txBody>
            <a:bodyPr>
              <a:spAutoFit/>
            </a:bodyPr>
            <a:lstStyle/>
            <a:p>
              <a:r>
                <a:rPr lang="en-US" sz="2000" dirty="0" smtClean="0">
                  <a:latin typeface="Calibri" pitchFamily="34" charset="0"/>
                </a:rPr>
                <a:t>You can display the Turtle by using the </a:t>
              </a:r>
              <a:r>
                <a:rPr lang="en-US" sz="2000" b="1" dirty="0" smtClean="0">
                  <a:latin typeface="Calibri" pitchFamily="34" charset="0"/>
                </a:rPr>
                <a:t>Show</a:t>
              </a:r>
              <a:r>
                <a:rPr lang="en-US" sz="2000" dirty="0" smtClean="0">
                  <a:latin typeface="Calibri" pitchFamily="34" charset="0"/>
                </a:rPr>
                <a:t> operation. </a:t>
              </a:r>
              <a:endParaRPr lang="en-US" sz="2000" dirty="0">
                <a:latin typeface="Calibri" pitchFamily="34" charset="0"/>
              </a:endParaRPr>
            </a:p>
          </p:txBody>
        </p:sp>
      </p:grpSp>
      <p:grpSp>
        <p:nvGrpSpPr>
          <p:cNvPr id="11" name="Group 10"/>
          <p:cNvGrpSpPr/>
          <p:nvPr/>
        </p:nvGrpSpPr>
        <p:grpSpPr>
          <a:xfrm>
            <a:off x="304800" y="685800"/>
            <a:ext cx="7543800" cy="990602"/>
            <a:chOff x="800100" y="762000"/>
            <a:chExt cx="7543800" cy="990602"/>
          </a:xfrm>
        </p:grpSpPr>
        <p:sp>
          <p:nvSpPr>
            <p:cNvPr id="5" name="Rounded Rectangle 4"/>
            <p:cNvSpPr/>
            <p:nvPr/>
          </p:nvSpPr>
          <p:spPr bwMode="auto">
            <a:xfrm>
              <a:off x="800100" y="762000"/>
              <a:ext cx="7543800" cy="990600"/>
            </a:xfrm>
            <a:prstGeom prst="roundRect">
              <a:avLst>
                <a:gd name="adj" fmla="val 32500"/>
              </a:avLst>
            </a:prstGeom>
            <a:ln/>
          </p:spPr>
          <p:style>
            <a:lnRef idx="1">
              <a:schemeClr val="accent4"/>
            </a:lnRef>
            <a:fillRef idx="2">
              <a:schemeClr val="accent4"/>
            </a:fillRef>
            <a:effectRef idx="1">
              <a:schemeClr val="accent4"/>
            </a:effectRef>
            <a:fontRef idx="minor">
              <a:schemeClr val="dk1"/>
            </a:fontRef>
          </p:style>
          <p:txBody>
            <a:bodyPr anchor="ctr"/>
            <a:lstStyle/>
            <a:p>
              <a:pPr fontAlgn="auto">
                <a:spcBef>
                  <a:spcPts val="0"/>
                </a:spcBef>
                <a:spcAft>
                  <a:spcPts val="0"/>
                </a:spcAft>
                <a:defRPr/>
              </a:pPr>
              <a:endParaRPr lang="en-US" dirty="0">
                <a:solidFill>
                  <a:schemeClr val="accent4">
                    <a:lumMod val="50000"/>
                  </a:schemeClr>
                </a:solidFill>
              </a:endParaRPr>
            </a:p>
          </p:txBody>
        </p:sp>
        <p:sp>
          <p:nvSpPr>
            <p:cNvPr id="15369" name="TextBox 12"/>
            <p:cNvSpPr txBox="1">
              <a:spLocks noChangeArrowheads="1"/>
            </p:cNvSpPr>
            <p:nvPr/>
          </p:nvSpPr>
          <p:spPr bwMode="auto">
            <a:xfrm>
              <a:off x="1866900" y="914400"/>
              <a:ext cx="6400800" cy="707886"/>
            </a:xfrm>
            <a:prstGeom prst="rect">
              <a:avLst/>
            </a:prstGeom>
            <a:noFill/>
            <a:ln w="9525">
              <a:noFill/>
              <a:miter lim="800000"/>
              <a:headEnd/>
              <a:tailEnd/>
            </a:ln>
          </p:spPr>
          <p:txBody>
            <a:bodyPr wrap="square">
              <a:spAutoFit/>
            </a:bodyPr>
            <a:lstStyle/>
            <a:p>
              <a:r>
                <a:rPr lang="en-US" sz="2000" dirty="0" smtClean="0">
                  <a:latin typeface="Calibri" pitchFamily="34" charset="0"/>
                </a:rPr>
                <a:t>Meet your new friend in Small Basic</a:t>
              </a:r>
              <a:r>
                <a:rPr lang="en-US" sz="2000" dirty="0" smtClean="0"/>
                <a:t>—</a:t>
              </a:r>
              <a:r>
                <a:rPr lang="en-US" sz="2000" dirty="0" smtClean="0">
                  <a:latin typeface="Calibri" pitchFamily="34" charset="0"/>
                </a:rPr>
                <a:t>the Turtle! The Turtle helps you draw interesting </a:t>
              </a:r>
              <a:r>
                <a:rPr lang="en-US" sz="2000" smtClean="0">
                  <a:latin typeface="Calibri" pitchFamily="34" charset="0"/>
                </a:rPr>
                <a:t>graphics in </a:t>
              </a:r>
              <a:r>
                <a:rPr lang="en-US" sz="2000" dirty="0" smtClean="0">
                  <a:latin typeface="Calibri" pitchFamily="34" charset="0"/>
                </a:rPr>
                <a:t>the graphics window.</a:t>
              </a:r>
              <a:endParaRPr lang="en-US" sz="2000" dirty="0">
                <a:latin typeface="Calibri" pitchFamily="34" charset="0"/>
              </a:endParaRPr>
            </a:p>
          </p:txBody>
        </p:sp>
        <p:pic>
          <p:nvPicPr>
            <p:cNvPr id="10" name="Picture 9"/>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990599" y="914401"/>
              <a:ext cx="914402" cy="762000"/>
            </a:xfrm>
            <a:prstGeom prst="rect">
              <a:avLst/>
            </a:prstGeom>
            <a:noFill/>
            <a:ln>
              <a:noFill/>
            </a:ln>
            <a:effectLst>
              <a:softEdge rad="63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026" name="Picture 2"/>
          <p:cNvPicPr>
            <a:picLocks noChangeAspect="1" noChangeArrowheads="1"/>
          </p:cNvPicPr>
          <p:nvPr/>
        </p:nvPicPr>
        <p:blipFill>
          <a:blip r:embed="rId4" cstate="print"/>
          <a:srcRect/>
          <a:stretch>
            <a:fillRect/>
          </a:stretch>
        </p:blipFill>
        <p:spPr bwMode="auto">
          <a:xfrm>
            <a:off x="2705100" y="2286000"/>
            <a:ext cx="5905500" cy="2095500"/>
          </a:xfrm>
          <a:prstGeom prst="rect">
            <a:avLst/>
          </a:prstGeom>
          <a:ln>
            <a:noFill/>
          </a:ln>
          <a:effectLst>
            <a:outerShdw blurRad="190500" algn="tl" rotWithShape="0">
              <a:srgbClr val="000000">
                <a:alpha val="70000"/>
              </a:srgbClr>
            </a:outerShdw>
          </a:effectLst>
        </p:spPr>
      </p:pic>
      <p:grpSp>
        <p:nvGrpSpPr>
          <p:cNvPr id="13" name="Group 12"/>
          <p:cNvGrpSpPr/>
          <p:nvPr/>
        </p:nvGrpSpPr>
        <p:grpSpPr>
          <a:xfrm>
            <a:off x="304800" y="4191000"/>
            <a:ext cx="4343400" cy="838200"/>
            <a:chOff x="228600" y="4267200"/>
            <a:chExt cx="4343400" cy="838200"/>
          </a:xfrm>
        </p:grpSpPr>
        <p:sp>
          <p:nvSpPr>
            <p:cNvPr id="14" name="Rounded Rectangle 13"/>
            <p:cNvSpPr/>
            <p:nvPr/>
          </p:nvSpPr>
          <p:spPr bwMode="auto">
            <a:xfrm>
              <a:off x="228600" y="4267200"/>
              <a:ext cx="4343400" cy="838200"/>
            </a:xfrm>
            <a:prstGeom prst="roundRect">
              <a:avLst>
                <a:gd name="adj" fmla="val 30000"/>
              </a:avLst>
            </a:prstGeom>
            <a:gradFill>
              <a:gsLst>
                <a:gs pos="0">
                  <a:srgbClr val="FFC000"/>
                </a:gs>
                <a:gs pos="35000">
                  <a:srgbClr val="FFC000"/>
                </a:gs>
                <a:gs pos="100000">
                  <a:srgbClr val="FFFFD5"/>
                </a:gs>
              </a:gsLst>
            </a:gradFill>
            <a:ln>
              <a:solidFill>
                <a:srgbClr val="205D0B"/>
              </a:solidFill>
            </a:ln>
          </p:spPr>
          <p:style>
            <a:lnRef idx="1">
              <a:schemeClr val="accent3"/>
            </a:lnRef>
            <a:fillRef idx="2">
              <a:schemeClr val="accent3"/>
            </a:fillRef>
            <a:effectRef idx="1">
              <a:schemeClr val="accent3"/>
            </a:effectRef>
            <a:fontRef idx="minor">
              <a:schemeClr val="dk1"/>
            </a:fontRef>
          </p:style>
          <p:txBody>
            <a:bodyPr anchor="ctr"/>
            <a:lstStyle>
              <a:defPPr>
                <a:defRPr lang="en-US"/>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fontAlgn="auto">
                <a:spcBef>
                  <a:spcPts val="0"/>
                </a:spcBef>
                <a:spcAft>
                  <a:spcPts val="0"/>
                </a:spcAft>
                <a:defRPr/>
              </a:pPr>
              <a:endParaRPr lang="en-US" dirty="0">
                <a:solidFill>
                  <a:schemeClr val="tx1">
                    <a:lumMod val="85000"/>
                    <a:lumOff val="15000"/>
                  </a:schemeClr>
                </a:solidFill>
              </a:endParaRPr>
            </a:p>
          </p:txBody>
        </p:sp>
        <p:sp>
          <p:nvSpPr>
            <p:cNvPr id="15" name="TextBox 12"/>
            <p:cNvSpPr txBox="1">
              <a:spLocks noChangeArrowheads="1"/>
            </p:cNvSpPr>
            <p:nvPr/>
          </p:nvSpPr>
          <p:spPr bwMode="auto">
            <a:xfrm>
              <a:off x="228600" y="4546601"/>
              <a:ext cx="4343400" cy="400110"/>
            </a:xfrm>
            <a:prstGeom prst="rect">
              <a:avLst/>
            </a:prstGeom>
            <a:noFill/>
            <a:ln w="9525">
              <a:noFill/>
              <a:miter lim="800000"/>
              <a:headEnd/>
              <a:tailEnd/>
            </a:ln>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b="1" dirty="0">
                  <a:latin typeface="Calibri" pitchFamily="34" charset="0"/>
                </a:rPr>
                <a:t> </a:t>
              </a:r>
              <a:r>
                <a:rPr lang="en-US" sz="2000" b="1" smtClean="0">
                  <a:latin typeface="Calibri" pitchFamily="34" charset="0"/>
                </a:rPr>
                <a:t>Click                on </a:t>
              </a:r>
              <a:r>
                <a:rPr lang="en-US" sz="2000" b="1" dirty="0">
                  <a:latin typeface="Calibri" pitchFamily="34" charset="0"/>
                </a:rPr>
                <a:t>the </a:t>
              </a:r>
              <a:r>
                <a:rPr lang="en-US" sz="2000" b="1" dirty="0" smtClean="0">
                  <a:latin typeface="Calibri" pitchFamily="34" charset="0"/>
                </a:rPr>
                <a:t>toolbar.</a:t>
              </a:r>
              <a:endParaRPr lang="en-US" b="1" dirty="0">
                <a:latin typeface="Calibri" pitchFamily="34" charset="0"/>
              </a:endParaRPr>
            </a:p>
          </p:txBody>
        </p:sp>
        <p:pic>
          <p:nvPicPr>
            <p:cNvPr id="16" name="Picture 15" descr="Run button.JPG"/>
            <p:cNvPicPr>
              <a:picLocks noChangeAspect="1" noChangeArrowheads="1"/>
            </p:cNvPicPr>
            <p:nvPr/>
          </p:nvPicPr>
          <p:blipFill>
            <a:blip r:embed="rId5" cstate="print"/>
            <a:srcRect/>
            <a:stretch>
              <a:fillRect/>
            </a:stretch>
          </p:blipFill>
          <p:spPr bwMode="auto">
            <a:xfrm>
              <a:off x="938212" y="4343400"/>
              <a:ext cx="714376" cy="698500"/>
            </a:xfrm>
            <a:prstGeom prst="rect">
              <a:avLst/>
            </a:prstGeom>
            <a:noFill/>
            <a:ln w="3175">
              <a:solidFill>
                <a:schemeClr val="tx1"/>
              </a:solidFill>
              <a:miter lim="800000"/>
              <a:headEnd/>
              <a:tailEnd/>
            </a:ln>
          </p:spPr>
        </p:pic>
      </p:grpSp>
      <p:pic>
        <p:nvPicPr>
          <p:cNvPr id="17" name=" 0"/>
          <p:cNvPicPr/>
          <p:nvPr/>
        </p:nvPicPr>
        <p:blipFill>
          <a:blip r:embed="rId6" cstate="print"/>
          <a:stretch>
            <a:fillRect/>
          </a:stretch>
        </p:blipFill>
        <p:spPr>
          <a:xfrm>
            <a:off x="6096000" y="3962400"/>
            <a:ext cx="2895600" cy="2286000"/>
          </a:xfrm>
          <a:prstGeom prst="rect">
            <a:avLst/>
          </a:prstGeom>
        </p:spPr>
      </p:pic>
      <p:sp>
        <p:nvSpPr>
          <p:cNvPr id="18" name="Oval 17"/>
          <p:cNvSpPr/>
          <p:nvPr/>
        </p:nvSpPr>
        <p:spPr>
          <a:xfrm>
            <a:off x="7239000" y="4953000"/>
            <a:ext cx="5334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0"/>
          <p:cNvGrpSpPr>
            <a:grpSpLocks/>
          </p:cNvGrpSpPr>
          <p:nvPr/>
        </p:nvGrpSpPr>
        <p:grpSpPr bwMode="auto">
          <a:xfrm>
            <a:off x="1828800" y="5410200"/>
            <a:ext cx="4800600" cy="609600"/>
            <a:chOff x="304800" y="685800"/>
            <a:chExt cx="8327622" cy="685800"/>
          </a:xfrm>
        </p:grpSpPr>
        <p:sp>
          <p:nvSpPr>
            <p:cNvPr id="21" name="Rounded Rectangle 20"/>
            <p:cNvSpPr/>
            <p:nvPr/>
          </p:nvSpPr>
          <p:spPr>
            <a:xfrm>
              <a:off x="304800" y="685800"/>
              <a:ext cx="8305800" cy="685800"/>
            </a:xfrm>
            <a:prstGeom prst="roundRect">
              <a:avLst/>
            </a:prstGeom>
            <a:solidFill>
              <a:srgbClr val="9BBB59"/>
            </a:solidFill>
          </p:spPr>
          <p:style>
            <a:lnRef idx="3">
              <a:schemeClr val="lt1"/>
            </a:lnRef>
            <a:fillRef idx="1">
              <a:schemeClr val="accent3"/>
            </a:fillRef>
            <a:effectRef idx="1">
              <a:schemeClr val="accent3"/>
            </a:effectRef>
            <a:fontRef idx="minor">
              <a:schemeClr val="lt1"/>
            </a:fontRef>
          </p:style>
          <p:txBody>
            <a:bodyPr anchor="ctr"/>
            <a:lstStyle/>
            <a:p>
              <a:pPr algn="ctr" fontAlgn="auto">
                <a:spcBef>
                  <a:spcPts val="0"/>
                </a:spcBef>
                <a:spcAft>
                  <a:spcPts val="0"/>
                </a:spcAft>
                <a:defRPr/>
              </a:pPr>
              <a:endParaRPr lang="en-US" dirty="0"/>
            </a:p>
          </p:txBody>
        </p:sp>
        <p:sp>
          <p:nvSpPr>
            <p:cNvPr id="22" name="TextBox 4"/>
            <p:cNvSpPr txBox="1">
              <a:spLocks noChangeArrowheads="1"/>
            </p:cNvSpPr>
            <p:nvPr/>
          </p:nvSpPr>
          <p:spPr bwMode="auto">
            <a:xfrm>
              <a:off x="402515" y="771525"/>
              <a:ext cx="8229907" cy="450124"/>
            </a:xfrm>
            <a:prstGeom prst="rect">
              <a:avLst/>
            </a:prstGeom>
            <a:noFill/>
            <a:ln w="9525">
              <a:noFill/>
              <a:miter lim="800000"/>
              <a:headEnd/>
              <a:tailEnd/>
            </a:ln>
          </p:spPr>
          <p:txBody>
            <a:bodyPr>
              <a:spAutoFit/>
            </a:bodyPr>
            <a:lstStyle/>
            <a:p>
              <a:r>
                <a:rPr lang="en-US" sz="2000" dirty="0" smtClean="0">
                  <a:latin typeface="Calibri" pitchFamily="34" charset="0"/>
                </a:rPr>
                <a:t>The </a:t>
              </a:r>
              <a:r>
                <a:rPr lang="en-US" sz="2000" smtClean="0">
                  <a:latin typeface="Calibri" pitchFamily="34" charset="0"/>
                </a:rPr>
                <a:t>Turtle appears on </a:t>
              </a:r>
              <a:r>
                <a:rPr lang="en-US" sz="2000" dirty="0" smtClean="0">
                  <a:latin typeface="Calibri" pitchFamily="34" charset="0"/>
                </a:rPr>
                <a:t>the screen.</a:t>
              </a:r>
              <a:endParaRPr lang="en-US" sz="2000" dirty="0">
                <a:latin typeface="Calibri"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8" presetClass="entr" presetSubtype="16"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diamond(in)">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2" fill="hold" nodeType="clickEffect">
                                  <p:stCondLst>
                                    <p:cond delay="0"/>
                                  </p:stCondLst>
                                  <p:childTnLst>
                                    <p:set>
                                      <p:cBhvr>
                                        <p:cTn id="19" dur="1" fill="hold">
                                          <p:stCondLst>
                                            <p:cond delay="0"/>
                                          </p:stCondLst>
                                        </p:cTn>
                                        <p:tgtEl>
                                          <p:spTgt spid="15365"/>
                                        </p:tgtEl>
                                        <p:attrNameLst>
                                          <p:attrName>style.visibility</p:attrName>
                                        </p:attrNameLst>
                                      </p:cBhvr>
                                      <p:to>
                                        <p:strVal val="visible"/>
                                      </p:to>
                                    </p:set>
                                    <p:anim calcmode="lin" valueType="num">
                                      <p:cBhvr additive="base">
                                        <p:cTn id="20" dur="500" fill="hold"/>
                                        <p:tgtEl>
                                          <p:spTgt spid="15365"/>
                                        </p:tgtEl>
                                        <p:attrNameLst>
                                          <p:attrName>ppt_x</p:attrName>
                                        </p:attrNameLst>
                                      </p:cBhvr>
                                      <p:tavLst>
                                        <p:tav tm="0">
                                          <p:val>
                                            <p:strVal val="1+#ppt_w/2"/>
                                          </p:val>
                                        </p:tav>
                                        <p:tav tm="100000">
                                          <p:val>
                                            <p:strVal val="#ppt_x"/>
                                          </p:val>
                                        </p:tav>
                                      </p:tavLst>
                                    </p:anim>
                                    <p:anim calcmode="lin" valueType="num">
                                      <p:cBhvr additive="base">
                                        <p:cTn id="21" dur="500" fill="hold"/>
                                        <p:tgtEl>
                                          <p:spTgt spid="15365"/>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53" presetClass="entr" presetSubtype="0" fill="hold" nodeType="clickEffect">
                                  <p:stCondLst>
                                    <p:cond delay="0"/>
                                  </p:stCondLst>
                                  <p:childTnLst>
                                    <p:set>
                                      <p:cBhvr>
                                        <p:cTn id="25" dur="1" fill="hold">
                                          <p:stCondLst>
                                            <p:cond delay="0"/>
                                          </p:stCondLst>
                                        </p:cTn>
                                        <p:tgtEl>
                                          <p:spTgt spid="1026"/>
                                        </p:tgtEl>
                                        <p:attrNameLst>
                                          <p:attrName>style.visibility</p:attrName>
                                        </p:attrNameLst>
                                      </p:cBhvr>
                                      <p:to>
                                        <p:strVal val="visible"/>
                                      </p:to>
                                    </p:set>
                                    <p:anim calcmode="lin" valueType="num">
                                      <p:cBhvr>
                                        <p:cTn id="26" dur="500" fill="hold"/>
                                        <p:tgtEl>
                                          <p:spTgt spid="1026"/>
                                        </p:tgtEl>
                                        <p:attrNameLst>
                                          <p:attrName>ppt_w</p:attrName>
                                        </p:attrNameLst>
                                      </p:cBhvr>
                                      <p:tavLst>
                                        <p:tav tm="0">
                                          <p:val>
                                            <p:fltVal val="0"/>
                                          </p:val>
                                        </p:tav>
                                        <p:tav tm="100000">
                                          <p:val>
                                            <p:strVal val="#ppt_w"/>
                                          </p:val>
                                        </p:tav>
                                      </p:tavLst>
                                    </p:anim>
                                    <p:anim calcmode="lin" valueType="num">
                                      <p:cBhvr>
                                        <p:cTn id="27" dur="500" fill="hold"/>
                                        <p:tgtEl>
                                          <p:spTgt spid="1026"/>
                                        </p:tgtEl>
                                        <p:attrNameLst>
                                          <p:attrName>ppt_h</p:attrName>
                                        </p:attrNameLst>
                                      </p:cBhvr>
                                      <p:tavLst>
                                        <p:tav tm="0">
                                          <p:val>
                                            <p:fltVal val="0"/>
                                          </p:val>
                                        </p:tav>
                                        <p:tav tm="100000">
                                          <p:val>
                                            <p:strVal val="#ppt_h"/>
                                          </p:val>
                                        </p:tav>
                                      </p:tavLst>
                                    </p:anim>
                                    <p:animEffect transition="in" filter="fade">
                                      <p:cBhvr>
                                        <p:cTn id="28" dur="500"/>
                                        <p:tgtEl>
                                          <p:spTgt spid="1026"/>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32"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box(out)">
                                      <p:cBhvr>
                                        <p:cTn id="33" dur="500"/>
                                        <p:tgtEl>
                                          <p:spTgt spid="13"/>
                                        </p:tgtEl>
                                      </p:cBhvr>
                                    </p:animEffect>
                                  </p:childTnLst>
                                </p:cTn>
                              </p:par>
                            </p:childTnLst>
                          </p:cTn>
                        </p:par>
                      </p:childTnLst>
                    </p:cTn>
                  </p:par>
                  <p:par>
                    <p:cTn id="34" fill="hold">
                      <p:stCondLst>
                        <p:cond delay="indefinite"/>
                      </p:stCondLst>
                      <p:childTnLst>
                        <p:par>
                          <p:cTn id="35" fill="hold">
                            <p:stCondLst>
                              <p:cond delay="0"/>
                            </p:stCondLst>
                            <p:childTnLst>
                              <p:par>
                                <p:cTn id="36" presetID="5" presetClass="entr" presetSubtype="5" fill="hold" nodeType="click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checkerboard(down)">
                                      <p:cBhvr>
                                        <p:cTn id="38" dur="500"/>
                                        <p:tgtEl>
                                          <p:spTgt spid="17"/>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500"/>
                                        <p:tgtEl>
                                          <p:spTgt spid="18"/>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19"/>
                                        </p:tgtEl>
                                        <p:attrNameLst>
                                          <p:attrName>style.visibility</p:attrName>
                                        </p:attrNameLst>
                                      </p:cBhvr>
                                      <p:to>
                                        <p:strVal val="visible"/>
                                      </p:to>
                                    </p:set>
                                    <p:anim calcmode="lin" valueType="num">
                                      <p:cBhvr additive="base">
                                        <p:cTn id="48" dur="500" fill="hold"/>
                                        <p:tgtEl>
                                          <p:spTgt spid="19"/>
                                        </p:tgtEl>
                                        <p:attrNameLst>
                                          <p:attrName>ppt_x</p:attrName>
                                        </p:attrNameLst>
                                      </p:cBhvr>
                                      <p:tavLst>
                                        <p:tav tm="0">
                                          <p:val>
                                            <p:strVal val="#ppt_x"/>
                                          </p:val>
                                        </p:tav>
                                        <p:tav tm="100000">
                                          <p:val>
                                            <p:strVal val="#ppt_x"/>
                                          </p:val>
                                        </p:tav>
                                      </p:tavLst>
                                    </p:anim>
                                    <p:anim calcmode="lin" valueType="num">
                                      <p:cBhvr additive="base">
                                        <p:cTn id="49"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bwMode="auto">
          <a:xfrm>
            <a:off x="76200" y="0"/>
            <a:ext cx="8229600" cy="563563"/>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a:bodyPr>
          <a:lstStyle/>
          <a:p>
            <a:pPr lvl="0" fontAlgn="auto">
              <a:spcAft>
                <a:spcPts val="0"/>
              </a:spcAft>
              <a:defRPr/>
            </a:pPr>
            <a:r>
              <a:rPr lang="en-US" sz="2400" b="1" dirty="0" smtClean="0">
                <a:solidFill>
                  <a:schemeClr val="bg1"/>
                </a:solidFill>
                <a:latin typeface="+mj-lt"/>
                <a:ea typeface="+mj-ea"/>
                <a:cs typeface="Tahoma" pitchFamily="34" charset="0"/>
              </a:rPr>
              <a:t>Properties and Operations of the Turtle Object</a:t>
            </a:r>
            <a:endParaRPr kumimoji="0" lang="en-US" sz="2400" b="1" i="0" u="none" strike="noStrike" kern="1200" cap="none" spc="0" normalizeH="0" baseline="0" noProof="0" dirty="0">
              <a:ln>
                <a:noFill/>
              </a:ln>
              <a:solidFill>
                <a:schemeClr val="bg1"/>
              </a:solidFill>
              <a:effectLst/>
              <a:uLnTx/>
              <a:uFillTx/>
              <a:latin typeface="+mj-lt"/>
              <a:ea typeface="+mj-ea"/>
              <a:cs typeface="Tahoma" pitchFamily="34" charset="0"/>
            </a:endParaRPr>
          </a:p>
        </p:txBody>
      </p:sp>
      <p:grpSp>
        <p:nvGrpSpPr>
          <p:cNvPr id="17" name="Group 10"/>
          <p:cNvGrpSpPr>
            <a:grpSpLocks/>
          </p:cNvGrpSpPr>
          <p:nvPr/>
        </p:nvGrpSpPr>
        <p:grpSpPr bwMode="auto">
          <a:xfrm>
            <a:off x="228600" y="685800"/>
            <a:ext cx="8686800" cy="885871"/>
            <a:chOff x="304800" y="685800"/>
            <a:chExt cx="8305800" cy="685800"/>
          </a:xfrm>
        </p:grpSpPr>
        <p:sp>
          <p:nvSpPr>
            <p:cNvPr id="20" name="Rounded Rectangle 19"/>
            <p:cNvSpPr/>
            <p:nvPr/>
          </p:nvSpPr>
          <p:spPr>
            <a:xfrm>
              <a:off x="304800" y="685800"/>
              <a:ext cx="8305800" cy="685800"/>
            </a:xfrm>
            <a:prstGeom prst="roundRect">
              <a:avLst/>
            </a:prstGeom>
            <a:solidFill>
              <a:srgbClr val="9BBB59"/>
            </a:solidFill>
          </p:spPr>
          <p:style>
            <a:lnRef idx="3">
              <a:schemeClr val="lt1"/>
            </a:lnRef>
            <a:fillRef idx="1">
              <a:schemeClr val="accent3"/>
            </a:fillRef>
            <a:effectRef idx="1">
              <a:schemeClr val="accent3"/>
            </a:effectRef>
            <a:fontRef idx="minor">
              <a:schemeClr val="lt1"/>
            </a:fontRef>
          </p:style>
          <p:txBody>
            <a:bodyPr anchor="ctr"/>
            <a:lstStyle/>
            <a:p>
              <a:pPr algn="ctr" fontAlgn="auto">
                <a:spcBef>
                  <a:spcPts val="0"/>
                </a:spcBef>
                <a:spcAft>
                  <a:spcPts val="0"/>
                </a:spcAft>
                <a:defRPr/>
              </a:pPr>
              <a:endParaRPr lang="en-US" dirty="0"/>
            </a:p>
          </p:txBody>
        </p:sp>
        <p:sp>
          <p:nvSpPr>
            <p:cNvPr id="21" name="TextBox 4"/>
            <p:cNvSpPr txBox="1">
              <a:spLocks noChangeArrowheads="1"/>
            </p:cNvSpPr>
            <p:nvPr/>
          </p:nvSpPr>
          <p:spPr bwMode="auto">
            <a:xfrm>
              <a:off x="377658" y="744791"/>
              <a:ext cx="8229906" cy="548012"/>
            </a:xfrm>
            <a:prstGeom prst="rect">
              <a:avLst/>
            </a:prstGeom>
            <a:noFill/>
            <a:ln w="9525">
              <a:noFill/>
              <a:miter lim="800000"/>
              <a:headEnd/>
              <a:tailEnd/>
            </a:ln>
          </p:spPr>
          <p:txBody>
            <a:bodyPr>
              <a:spAutoFit/>
            </a:bodyPr>
            <a:lstStyle/>
            <a:p>
              <a:r>
                <a:rPr lang="en-US" sz="2000" dirty="0" smtClean="0">
                  <a:latin typeface="Calibri" pitchFamily="34" charset="0"/>
                </a:rPr>
                <a:t>You can give commands to the Turtle by using the </a:t>
              </a:r>
              <a:r>
                <a:rPr lang="en-US" sz="2000" b="1" dirty="0" smtClean="0">
                  <a:latin typeface="Calibri" pitchFamily="34" charset="0"/>
                </a:rPr>
                <a:t>Turtle</a:t>
              </a:r>
              <a:r>
                <a:rPr lang="en-US" sz="2000" dirty="0" smtClean="0">
                  <a:latin typeface="Calibri" pitchFamily="34" charset="0"/>
                </a:rPr>
                <a:t> object. In turn, the Turtle draws graphics on the screen. Let’s look at some of these functions…</a:t>
              </a:r>
              <a:endParaRPr lang="en-US" sz="2000" dirty="0">
                <a:latin typeface="Calibri" pitchFamily="34" charset="0"/>
              </a:endParaRPr>
            </a:p>
          </p:txBody>
        </p:sp>
      </p:grpSp>
      <p:grpSp>
        <p:nvGrpSpPr>
          <p:cNvPr id="24" name="Group 23"/>
          <p:cNvGrpSpPr/>
          <p:nvPr/>
        </p:nvGrpSpPr>
        <p:grpSpPr>
          <a:xfrm>
            <a:off x="228600" y="2133689"/>
            <a:ext cx="6705600" cy="798643"/>
            <a:chOff x="810491" y="5060978"/>
            <a:chExt cx="4267200" cy="1061719"/>
          </a:xfrm>
        </p:grpSpPr>
        <p:sp>
          <p:nvSpPr>
            <p:cNvPr id="22" name="Rounded Rectangle 21"/>
            <p:cNvSpPr/>
            <p:nvPr/>
          </p:nvSpPr>
          <p:spPr>
            <a:xfrm>
              <a:off x="810491" y="5060978"/>
              <a:ext cx="4267200" cy="1061719"/>
            </a:xfrm>
            <a:prstGeom prst="roundRect">
              <a:avLst>
                <a:gd name="adj" fmla="val 19199"/>
              </a:avLst>
            </a:prstGeom>
            <a:ln/>
          </p:spPr>
          <p:style>
            <a:lnRef idx="1">
              <a:schemeClr val="accent4"/>
            </a:lnRef>
            <a:fillRef idx="2">
              <a:schemeClr val="accent4"/>
            </a:fillRef>
            <a:effectRef idx="1">
              <a:schemeClr val="accent4"/>
            </a:effectRef>
            <a:fontRef idx="minor">
              <a:schemeClr val="dk1"/>
            </a:fontRef>
          </p:style>
          <p:txBody>
            <a:bodyPr rtlCol="0" anchor="ctr"/>
            <a:lstStyle/>
            <a:p>
              <a:endParaRPr lang="en-US" dirty="0">
                <a:solidFill>
                  <a:schemeClr val="accent4">
                    <a:lumMod val="50000"/>
                  </a:schemeClr>
                </a:solidFill>
              </a:endParaRPr>
            </a:p>
          </p:txBody>
        </p:sp>
        <p:sp>
          <p:nvSpPr>
            <p:cNvPr id="23" name="Rectangle 22"/>
            <p:cNvSpPr/>
            <p:nvPr/>
          </p:nvSpPr>
          <p:spPr>
            <a:xfrm>
              <a:off x="867512" y="5060978"/>
              <a:ext cx="3765679" cy="896655"/>
            </a:xfrm>
            <a:prstGeom prst="rect">
              <a:avLst/>
            </a:prstGeom>
          </p:spPr>
          <p:txBody>
            <a:bodyPr wrap="square">
              <a:spAutoFit/>
            </a:bodyPr>
            <a:lstStyle/>
            <a:p>
              <a:r>
                <a:rPr lang="en-US" sz="2000" dirty="0" smtClean="0">
                  <a:latin typeface="+mn-lt"/>
                </a:rPr>
                <a:t>To set the location of the Turtle on the screen, </a:t>
              </a:r>
              <a:r>
                <a:rPr lang="en-US" sz="2000" smtClean="0">
                  <a:latin typeface="+mn-lt"/>
                </a:rPr>
                <a:t>you use the </a:t>
              </a:r>
              <a:r>
                <a:rPr lang="en-US" sz="2000" b="1" dirty="0" smtClean="0">
                  <a:latin typeface="+mn-lt"/>
                </a:rPr>
                <a:t>X</a:t>
              </a:r>
              <a:r>
                <a:rPr lang="en-US" sz="2000" dirty="0" smtClean="0">
                  <a:latin typeface="+mn-lt"/>
                </a:rPr>
                <a:t> and </a:t>
              </a:r>
              <a:r>
                <a:rPr lang="en-US" sz="2000" b="1" dirty="0" smtClean="0">
                  <a:latin typeface="+mn-lt"/>
                </a:rPr>
                <a:t>Y</a:t>
              </a:r>
              <a:r>
                <a:rPr lang="en-US" sz="2000" dirty="0" smtClean="0">
                  <a:latin typeface="+mn-lt"/>
                </a:rPr>
                <a:t> properties of the </a:t>
              </a:r>
              <a:r>
                <a:rPr lang="en-US" sz="2000" b="1" dirty="0" smtClean="0">
                  <a:latin typeface="+mn-lt"/>
                </a:rPr>
                <a:t>Turtle</a:t>
              </a:r>
              <a:r>
                <a:rPr lang="en-US" sz="2000" dirty="0" smtClean="0">
                  <a:latin typeface="+mn-lt"/>
                </a:rPr>
                <a:t> object. </a:t>
              </a:r>
              <a:endParaRPr lang="en-US" sz="2000" dirty="0">
                <a:latin typeface="+mn-lt"/>
              </a:endParaRPr>
            </a:p>
          </p:txBody>
        </p:sp>
      </p:grpSp>
      <p:grpSp>
        <p:nvGrpSpPr>
          <p:cNvPr id="32" name="Group 31"/>
          <p:cNvGrpSpPr/>
          <p:nvPr/>
        </p:nvGrpSpPr>
        <p:grpSpPr>
          <a:xfrm>
            <a:off x="266700" y="5105399"/>
            <a:ext cx="6324600" cy="1175259"/>
            <a:chOff x="152400" y="5181600"/>
            <a:chExt cx="5791200" cy="990600"/>
          </a:xfrm>
        </p:grpSpPr>
        <p:sp>
          <p:nvSpPr>
            <p:cNvPr id="28" name="Rounded Rectangle 27"/>
            <p:cNvSpPr/>
            <p:nvPr/>
          </p:nvSpPr>
          <p:spPr>
            <a:xfrm>
              <a:off x="152400" y="5181600"/>
              <a:ext cx="5791200" cy="990600"/>
            </a:xfrm>
            <a:prstGeom prst="roundRect">
              <a:avLst>
                <a:gd name="adj" fmla="val 20427"/>
              </a:avLst>
            </a:prstGeom>
            <a:ln/>
          </p:spPr>
          <p:style>
            <a:lnRef idx="1">
              <a:schemeClr val="accent4"/>
            </a:lnRef>
            <a:fillRef idx="2">
              <a:schemeClr val="accent4"/>
            </a:fillRef>
            <a:effectRef idx="1">
              <a:schemeClr val="accent4"/>
            </a:effectRef>
            <a:fontRef idx="minor">
              <a:schemeClr val="dk1"/>
            </a:fontRef>
          </p:style>
          <p:txBody>
            <a:bodyPr rtlCol="0" anchor="ctr"/>
            <a:lstStyle/>
            <a:p>
              <a:endParaRPr lang="en-US" sz="2000" dirty="0">
                <a:solidFill>
                  <a:schemeClr val="accent4">
                    <a:lumMod val="50000"/>
                  </a:schemeClr>
                </a:solidFill>
              </a:endParaRPr>
            </a:p>
          </p:txBody>
        </p:sp>
        <p:sp>
          <p:nvSpPr>
            <p:cNvPr id="29" name="Rectangle 28"/>
            <p:cNvSpPr/>
            <p:nvPr/>
          </p:nvSpPr>
          <p:spPr>
            <a:xfrm>
              <a:off x="252606" y="5257801"/>
              <a:ext cx="5446786" cy="856080"/>
            </a:xfrm>
            <a:prstGeom prst="rect">
              <a:avLst/>
            </a:prstGeom>
          </p:spPr>
          <p:txBody>
            <a:bodyPr wrap="square">
              <a:spAutoFit/>
            </a:bodyPr>
            <a:lstStyle/>
            <a:p>
              <a:r>
                <a:rPr lang="en-US" sz="2000" dirty="0" smtClean="0">
                  <a:latin typeface="+mn-lt"/>
                </a:rPr>
                <a:t>To draw with the Turtle, you use the </a:t>
              </a:r>
              <a:r>
                <a:rPr lang="en-US" sz="2000" b="1" dirty="0" err="1" smtClean="0">
                  <a:latin typeface="+mn-lt"/>
                </a:rPr>
                <a:t>PenDown</a:t>
              </a:r>
              <a:r>
                <a:rPr lang="en-US" sz="2000" dirty="0" smtClean="0">
                  <a:latin typeface="+mn-lt"/>
                </a:rPr>
                <a:t> operation</a:t>
              </a:r>
              <a:r>
                <a:rPr lang="en-US" sz="2000" smtClean="0">
                  <a:latin typeface="+mn-lt"/>
                </a:rPr>
                <a:t>. To stop drawing with the Turtle, you use </a:t>
              </a:r>
              <a:r>
                <a:rPr lang="en-US" sz="2000" dirty="0" smtClean="0">
                  <a:latin typeface="+mn-lt"/>
                </a:rPr>
                <a:t>the </a:t>
              </a:r>
              <a:r>
                <a:rPr lang="en-US" sz="2000" b="1" dirty="0" err="1" smtClean="0">
                  <a:latin typeface="+mn-lt"/>
                </a:rPr>
                <a:t>PenUp</a:t>
              </a:r>
              <a:r>
                <a:rPr lang="en-US" sz="2000" b="1" dirty="0" smtClean="0">
                  <a:latin typeface="+mn-lt"/>
                </a:rPr>
                <a:t> </a:t>
              </a:r>
              <a:r>
                <a:rPr lang="en-US" sz="2000" dirty="0" smtClean="0">
                  <a:latin typeface="+mn-lt"/>
                </a:rPr>
                <a:t>operation.</a:t>
              </a:r>
              <a:endParaRPr lang="en-US" sz="2000" dirty="0">
                <a:latin typeface="+mn-lt"/>
              </a:endParaRPr>
            </a:p>
          </p:txBody>
        </p:sp>
      </p:grpSp>
      <p:grpSp>
        <p:nvGrpSpPr>
          <p:cNvPr id="31" name="Group 30"/>
          <p:cNvGrpSpPr/>
          <p:nvPr/>
        </p:nvGrpSpPr>
        <p:grpSpPr>
          <a:xfrm>
            <a:off x="6210300" y="5334000"/>
            <a:ext cx="2324100" cy="914400"/>
            <a:chOff x="3048000" y="3810000"/>
            <a:chExt cx="2667000" cy="1066800"/>
          </a:xfrm>
        </p:grpSpPr>
        <p:sp>
          <p:nvSpPr>
            <p:cNvPr id="26" name="Rounded Rectangle 25"/>
            <p:cNvSpPr/>
            <p:nvPr/>
          </p:nvSpPr>
          <p:spPr>
            <a:xfrm>
              <a:off x="3048000" y="3810000"/>
              <a:ext cx="2667000" cy="1066800"/>
            </a:xfrm>
            <a:prstGeom prst="roundRect">
              <a:avLst/>
            </a:prstGeom>
            <a:solidFill>
              <a:srgbClr val="FFF0D9"/>
            </a:solidFill>
            <a:ln w="38100" cmpd="sng">
              <a:solidFill>
                <a:srgbClr val="FFBD5D"/>
              </a:solidFill>
            </a:ln>
            <a:effectLst>
              <a:outerShdw blurRad="40000" dist="23000" dir="5400000" rotWithShape="0">
                <a:srgbClr val="000000">
                  <a:alpha val="35000"/>
                </a:srgbClr>
              </a:outerShdw>
              <a:reflection blurRad="6350" stA="52000" endA="300" endPos="35000" dir="5400000" sy="-100000" algn="bl" rotWithShape="0"/>
            </a:effectLst>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solidFill>
                  <a:srgbClr val="E0A928"/>
                </a:solidFill>
              </a:endParaRPr>
            </a:p>
          </p:txBody>
        </p:sp>
        <p:pic>
          <p:nvPicPr>
            <p:cNvPr id="1026" name="Picture 2"/>
            <p:cNvPicPr>
              <a:picLocks noChangeAspect="1" noChangeArrowheads="1"/>
            </p:cNvPicPr>
            <p:nvPr/>
          </p:nvPicPr>
          <p:blipFill>
            <a:blip r:embed="rId3" cstate="print"/>
            <a:srcRect/>
            <a:stretch>
              <a:fillRect/>
            </a:stretch>
          </p:blipFill>
          <p:spPr bwMode="auto">
            <a:xfrm>
              <a:off x="3124200" y="3962400"/>
              <a:ext cx="2438400" cy="771646"/>
            </a:xfrm>
            <a:prstGeom prst="rect">
              <a:avLst/>
            </a:prstGeom>
            <a:noFill/>
            <a:ln w="9525">
              <a:noFill/>
              <a:miter lim="800000"/>
              <a:headEnd/>
              <a:tailEnd/>
            </a:ln>
            <a:effectLst>
              <a:softEdge rad="63500"/>
            </a:effectLst>
          </p:spPr>
        </p:pic>
      </p:grpSp>
      <p:grpSp>
        <p:nvGrpSpPr>
          <p:cNvPr id="33" name="Group 32"/>
          <p:cNvGrpSpPr/>
          <p:nvPr/>
        </p:nvGrpSpPr>
        <p:grpSpPr>
          <a:xfrm>
            <a:off x="6172200" y="2057400"/>
            <a:ext cx="2286000" cy="914400"/>
            <a:chOff x="2590800" y="3352800"/>
            <a:chExt cx="2743200" cy="1066800"/>
          </a:xfrm>
        </p:grpSpPr>
        <p:sp>
          <p:nvSpPr>
            <p:cNvPr id="15" name="Rounded Rectangle 14"/>
            <p:cNvSpPr/>
            <p:nvPr/>
          </p:nvSpPr>
          <p:spPr>
            <a:xfrm>
              <a:off x="2590800" y="3352800"/>
              <a:ext cx="2743200" cy="1066800"/>
            </a:xfrm>
            <a:prstGeom prst="roundRect">
              <a:avLst/>
            </a:prstGeom>
            <a:solidFill>
              <a:srgbClr val="FFF0D9"/>
            </a:solidFill>
            <a:ln w="38100" cmpd="sng">
              <a:solidFill>
                <a:srgbClr val="FFBD5D"/>
              </a:solidFill>
            </a:ln>
            <a:effectLst>
              <a:outerShdw blurRad="40000" dist="23000" dir="5400000" rotWithShape="0">
                <a:srgbClr val="000000">
                  <a:alpha val="35000"/>
                </a:srgbClr>
              </a:outerShdw>
              <a:reflection blurRad="6350" stA="52000" endA="300" endPos="35000" dir="5400000" sy="-100000" algn="bl" rotWithShape="0"/>
            </a:effectLst>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solidFill>
                  <a:srgbClr val="E0A928"/>
                </a:solidFill>
              </a:endParaRPr>
            </a:p>
          </p:txBody>
        </p:sp>
        <p:pic>
          <p:nvPicPr>
            <p:cNvPr id="1027" name="Picture 3"/>
            <p:cNvPicPr>
              <a:picLocks noChangeAspect="1" noChangeArrowheads="1"/>
            </p:cNvPicPr>
            <p:nvPr/>
          </p:nvPicPr>
          <p:blipFill>
            <a:blip r:embed="rId4" cstate="print"/>
            <a:stretch>
              <a:fillRect/>
            </a:stretch>
          </p:blipFill>
          <p:spPr bwMode="auto">
            <a:xfrm>
              <a:off x="2667000" y="3505694"/>
              <a:ext cx="2514600" cy="778857"/>
            </a:xfrm>
            <a:prstGeom prst="rect">
              <a:avLst/>
            </a:prstGeom>
            <a:noFill/>
            <a:ln w="9525">
              <a:noFill/>
              <a:miter lim="800000"/>
              <a:headEnd/>
              <a:tailEnd/>
            </a:ln>
            <a:effectLst>
              <a:softEdge rad="31750"/>
            </a:effectLst>
          </p:spPr>
        </p:pic>
      </p:grpSp>
      <p:grpSp>
        <p:nvGrpSpPr>
          <p:cNvPr id="36" name="Group 35"/>
          <p:cNvGrpSpPr/>
          <p:nvPr/>
        </p:nvGrpSpPr>
        <p:grpSpPr>
          <a:xfrm>
            <a:off x="2743200" y="3429000"/>
            <a:ext cx="6422342" cy="1447800"/>
            <a:chOff x="762000" y="4572002"/>
            <a:chExt cx="4181990" cy="1447800"/>
          </a:xfrm>
        </p:grpSpPr>
        <p:sp>
          <p:nvSpPr>
            <p:cNvPr id="37" name="Rounded Rectangle 36"/>
            <p:cNvSpPr/>
            <p:nvPr/>
          </p:nvSpPr>
          <p:spPr>
            <a:xfrm>
              <a:off x="762000" y="4572002"/>
              <a:ext cx="4068726" cy="1447800"/>
            </a:xfrm>
            <a:prstGeom prst="roundRect">
              <a:avLst>
                <a:gd name="adj" fmla="val 19147"/>
              </a:avLst>
            </a:prstGeom>
            <a:ln/>
          </p:spPr>
          <p:style>
            <a:lnRef idx="1">
              <a:schemeClr val="accent4"/>
            </a:lnRef>
            <a:fillRef idx="2">
              <a:schemeClr val="accent4"/>
            </a:fillRef>
            <a:effectRef idx="1">
              <a:schemeClr val="accent4"/>
            </a:effectRef>
            <a:fontRef idx="minor">
              <a:schemeClr val="dk1"/>
            </a:fontRef>
          </p:style>
          <p:txBody>
            <a:bodyPr rtlCol="0" anchor="ctr"/>
            <a:lstStyle/>
            <a:p>
              <a:endParaRPr lang="en-US" dirty="0">
                <a:solidFill>
                  <a:schemeClr val="accent4">
                    <a:lumMod val="50000"/>
                  </a:schemeClr>
                </a:solidFill>
              </a:endParaRPr>
            </a:p>
          </p:txBody>
        </p:sp>
        <p:sp>
          <p:nvSpPr>
            <p:cNvPr id="38" name="Rectangle 37"/>
            <p:cNvSpPr/>
            <p:nvPr/>
          </p:nvSpPr>
          <p:spPr>
            <a:xfrm>
              <a:off x="960474" y="4648202"/>
              <a:ext cx="3983516" cy="1323439"/>
            </a:xfrm>
            <a:prstGeom prst="rect">
              <a:avLst/>
            </a:prstGeom>
          </p:spPr>
          <p:txBody>
            <a:bodyPr wrap="square">
              <a:spAutoFit/>
            </a:bodyPr>
            <a:lstStyle/>
            <a:p>
              <a:r>
                <a:rPr lang="en-US" sz="2000" dirty="0" smtClean="0">
                  <a:latin typeface="+mn-lt"/>
                </a:rPr>
                <a:t>To move </a:t>
              </a:r>
              <a:r>
                <a:rPr lang="en-US" sz="2000" smtClean="0">
                  <a:latin typeface="+mn-lt"/>
                </a:rPr>
                <a:t>the Turtle </a:t>
              </a:r>
              <a:r>
                <a:rPr lang="en-US" sz="2000" dirty="0" smtClean="0">
                  <a:latin typeface="+mn-lt"/>
                </a:rPr>
                <a:t>a </a:t>
              </a:r>
              <a:r>
                <a:rPr lang="en-US" sz="2000" smtClean="0">
                  <a:latin typeface="+mn-lt"/>
                </a:rPr>
                <a:t>particular distance in pixels, you </a:t>
              </a:r>
            </a:p>
            <a:p>
              <a:r>
                <a:rPr lang="en-US" sz="2000" smtClean="0">
                  <a:latin typeface="+mn-lt"/>
                </a:rPr>
                <a:t>use </a:t>
              </a:r>
              <a:r>
                <a:rPr lang="en-US" sz="2000" dirty="0" smtClean="0">
                  <a:latin typeface="+mn-lt"/>
                </a:rPr>
                <a:t>the </a:t>
              </a:r>
              <a:r>
                <a:rPr lang="en-US" sz="2000" b="1" dirty="0" smtClean="0">
                  <a:latin typeface="+mn-lt"/>
                </a:rPr>
                <a:t>Move</a:t>
              </a:r>
              <a:r>
                <a:rPr lang="en-US" sz="2000" dirty="0" smtClean="0">
                  <a:latin typeface="+mn-lt"/>
                </a:rPr>
                <a:t> operation</a:t>
              </a:r>
              <a:r>
                <a:rPr lang="en-US" sz="2000" smtClean="0">
                  <a:latin typeface="+mn-lt"/>
                </a:rPr>
                <a:t>. To move the Turtle to a particular location, you use </a:t>
              </a:r>
              <a:r>
                <a:rPr lang="en-US" sz="2000" dirty="0" smtClean="0">
                  <a:latin typeface="+mn-lt"/>
                </a:rPr>
                <a:t>the </a:t>
              </a:r>
              <a:r>
                <a:rPr lang="en-US" sz="2000" b="1" err="1" smtClean="0">
                  <a:latin typeface="+mn-lt"/>
                </a:rPr>
                <a:t>MoveTo</a:t>
              </a:r>
              <a:r>
                <a:rPr lang="en-US" sz="2000" smtClean="0">
                  <a:latin typeface="+mn-lt"/>
                </a:rPr>
                <a:t> operation and </a:t>
              </a:r>
            </a:p>
            <a:p>
              <a:r>
                <a:rPr lang="en-US" sz="2000" smtClean="0">
                  <a:latin typeface="+mn-lt"/>
                </a:rPr>
                <a:t>its parameters to </a:t>
              </a:r>
              <a:r>
                <a:rPr lang="en-US" sz="2000" dirty="0" smtClean="0">
                  <a:latin typeface="+mn-lt"/>
                </a:rPr>
                <a:t>specify </a:t>
              </a:r>
              <a:r>
                <a:rPr lang="en-US" sz="2000" smtClean="0">
                  <a:latin typeface="+mn-lt"/>
                </a:rPr>
                <a:t>the new location. </a:t>
              </a:r>
              <a:endParaRPr lang="en-US" sz="2000" dirty="0">
                <a:latin typeface="+mn-lt"/>
              </a:endParaRPr>
            </a:p>
          </p:txBody>
        </p:sp>
      </p:grpSp>
      <p:grpSp>
        <p:nvGrpSpPr>
          <p:cNvPr id="25" name="Group 24"/>
          <p:cNvGrpSpPr/>
          <p:nvPr/>
        </p:nvGrpSpPr>
        <p:grpSpPr>
          <a:xfrm>
            <a:off x="228600" y="3200400"/>
            <a:ext cx="2819400" cy="990600"/>
            <a:chOff x="228600" y="3200400"/>
            <a:chExt cx="2819400" cy="990600"/>
          </a:xfrm>
        </p:grpSpPr>
        <p:sp>
          <p:nvSpPr>
            <p:cNvPr id="34" name="Rounded Rectangle 33"/>
            <p:cNvSpPr/>
            <p:nvPr/>
          </p:nvSpPr>
          <p:spPr>
            <a:xfrm>
              <a:off x="228600" y="3200400"/>
              <a:ext cx="2819400" cy="990600"/>
            </a:xfrm>
            <a:prstGeom prst="roundRect">
              <a:avLst/>
            </a:prstGeom>
            <a:solidFill>
              <a:srgbClr val="FFF0D9"/>
            </a:solidFill>
            <a:ln w="38100" cmpd="sng">
              <a:solidFill>
                <a:srgbClr val="FFBD5D"/>
              </a:solidFill>
            </a:ln>
            <a:effectLst>
              <a:outerShdw blurRad="40000" dist="23000" dir="5400000" rotWithShape="0">
                <a:srgbClr val="000000">
                  <a:alpha val="35000"/>
                </a:srgbClr>
              </a:outerShdw>
              <a:reflection blurRad="6350" stA="52000" endA="300" endPos="35000" dir="5400000" sy="-100000" algn="bl" rotWithShape="0"/>
            </a:effectLst>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solidFill>
                  <a:srgbClr val="E0A928"/>
                </a:solidFill>
              </a:endParaRPr>
            </a:p>
          </p:txBody>
        </p:sp>
        <p:pic>
          <p:nvPicPr>
            <p:cNvPr id="1028" name="Picture 4"/>
            <p:cNvPicPr>
              <a:picLocks noChangeAspect="1" noChangeArrowheads="1"/>
            </p:cNvPicPr>
            <p:nvPr/>
          </p:nvPicPr>
          <p:blipFill>
            <a:blip r:embed="rId5" cstate="print"/>
            <a:srcRect/>
            <a:stretch>
              <a:fillRect/>
            </a:stretch>
          </p:blipFill>
          <p:spPr bwMode="auto">
            <a:xfrm>
              <a:off x="374984" y="3384642"/>
              <a:ext cx="2520616" cy="730158"/>
            </a:xfrm>
            <a:prstGeom prst="rect">
              <a:avLst/>
            </a:prstGeom>
            <a:noFill/>
            <a:ln w="9525">
              <a:noFill/>
              <a:miter lim="800000"/>
              <a:headEnd/>
              <a:tailEnd/>
            </a:ln>
            <a:effectLst>
              <a:softEdge rad="31750"/>
            </a:effec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900" decel="100000" fill="hold"/>
                                        <p:tgtEl>
                                          <p:spTgt spid="1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2"/>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5"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p:cTn id="15" dur="500" decel="50000" fill="hold">
                                          <p:stCondLst>
                                            <p:cond delay="0"/>
                                          </p:stCondLst>
                                        </p:cTn>
                                        <p:tgtEl>
                                          <p:spTgt spid="17"/>
                                        </p:tgtEl>
                                        <p:attrNameLst>
                                          <p:attrName>style.rotation</p:attrName>
                                        </p:attrNameLst>
                                      </p:cBhvr>
                                      <p:tavLst>
                                        <p:tav tm="0">
                                          <p:val>
                                            <p:fltVal val="-90"/>
                                          </p:val>
                                        </p:tav>
                                        <p:tav tm="100000">
                                          <p:val>
                                            <p:fltVal val="0"/>
                                          </p:val>
                                        </p:tav>
                                      </p:tavLst>
                                    </p:anim>
                                    <p:anim calcmode="lin" valueType="num">
                                      <p:cBhvr>
                                        <p:cTn id="16" dur="500" decel="50000" fill="hold">
                                          <p:stCondLst>
                                            <p:cond delay="0"/>
                                          </p:stCondLst>
                                        </p:cTn>
                                        <p:tgtEl>
                                          <p:spTgt spid="17"/>
                                        </p:tgtEl>
                                        <p:attrNameLst>
                                          <p:attrName>ppt_w</p:attrName>
                                        </p:attrNameLst>
                                      </p:cBhvr>
                                      <p:tavLst>
                                        <p:tav tm="0">
                                          <p:val>
                                            <p:strVal val="#ppt_w"/>
                                          </p:val>
                                        </p:tav>
                                        <p:tav tm="100000">
                                          <p:val>
                                            <p:strVal val="#ppt_w*.05"/>
                                          </p:val>
                                        </p:tav>
                                      </p:tavLst>
                                    </p:anim>
                                    <p:anim calcmode="lin" valueType="num">
                                      <p:cBhvr>
                                        <p:cTn id="17" dur="500" accel="50000" fill="hold">
                                          <p:stCondLst>
                                            <p:cond delay="500"/>
                                          </p:stCondLst>
                                        </p:cTn>
                                        <p:tgtEl>
                                          <p:spTgt spid="17"/>
                                        </p:tgtEl>
                                        <p:attrNameLst>
                                          <p:attrName>ppt_w</p:attrName>
                                        </p:attrNameLst>
                                      </p:cBhvr>
                                      <p:tavLst>
                                        <p:tav tm="0">
                                          <p:val>
                                            <p:strVal val="#ppt_w*.05"/>
                                          </p:val>
                                        </p:tav>
                                        <p:tav tm="100000">
                                          <p:val>
                                            <p:strVal val="#ppt_w"/>
                                          </p:val>
                                        </p:tav>
                                      </p:tavLst>
                                    </p:anim>
                                    <p:anim calcmode="lin" valueType="num">
                                      <p:cBhvr>
                                        <p:cTn id="18" dur="1000" fill="hold"/>
                                        <p:tgtEl>
                                          <p:spTgt spid="17"/>
                                        </p:tgtEl>
                                        <p:attrNameLst>
                                          <p:attrName>ppt_h</p:attrName>
                                        </p:attrNameLst>
                                      </p:cBhvr>
                                      <p:tavLst>
                                        <p:tav tm="0">
                                          <p:val>
                                            <p:strVal val="#ppt_h"/>
                                          </p:val>
                                        </p:tav>
                                        <p:tav tm="100000">
                                          <p:val>
                                            <p:strVal val="#ppt_h"/>
                                          </p:val>
                                        </p:tav>
                                      </p:tavLst>
                                    </p:anim>
                                    <p:anim calcmode="lin" valueType="num">
                                      <p:cBhvr>
                                        <p:cTn id="19" dur="500" decel="50000" fill="hold">
                                          <p:stCondLst>
                                            <p:cond delay="0"/>
                                          </p:stCondLst>
                                        </p:cTn>
                                        <p:tgtEl>
                                          <p:spTgt spid="17"/>
                                        </p:tgtEl>
                                        <p:attrNameLst>
                                          <p:attrName>ppt_x</p:attrName>
                                        </p:attrNameLst>
                                      </p:cBhvr>
                                      <p:tavLst>
                                        <p:tav tm="0">
                                          <p:val>
                                            <p:strVal val="#ppt_x+.4"/>
                                          </p:val>
                                        </p:tav>
                                        <p:tav tm="100000">
                                          <p:val>
                                            <p:strVal val="#ppt_x"/>
                                          </p:val>
                                        </p:tav>
                                      </p:tavLst>
                                    </p:anim>
                                    <p:anim calcmode="lin" valueType="num">
                                      <p:cBhvr>
                                        <p:cTn id="20" dur="500" decel="50000" fill="hold">
                                          <p:stCondLst>
                                            <p:cond delay="0"/>
                                          </p:stCondLst>
                                        </p:cTn>
                                        <p:tgtEl>
                                          <p:spTgt spid="17"/>
                                        </p:tgtEl>
                                        <p:attrNameLst>
                                          <p:attrName>ppt_y</p:attrName>
                                        </p:attrNameLst>
                                      </p:cBhvr>
                                      <p:tavLst>
                                        <p:tav tm="0">
                                          <p:val>
                                            <p:strVal val="#ppt_y-.2"/>
                                          </p:val>
                                        </p:tav>
                                        <p:tav tm="100000">
                                          <p:val>
                                            <p:strVal val="#ppt_y+.1"/>
                                          </p:val>
                                        </p:tav>
                                      </p:tavLst>
                                    </p:anim>
                                    <p:anim calcmode="lin" valueType="num">
                                      <p:cBhvr>
                                        <p:cTn id="21" dur="500" accel="50000" fill="hold">
                                          <p:stCondLst>
                                            <p:cond delay="500"/>
                                          </p:stCondLst>
                                        </p:cTn>
                                        <p:tgtEl>
                                          <p:spTgt spid="17"/>
                                        </p:tgtEl>
                                        <p:attrNameLst>
                                          <p:attrName>ppt_y</p:attrName>
                                        </p:attrNameLst>
                                      </p:cBhvr>
                                      <p:tavLst>
                                        <p:tav tm="0">
                                          <p:val>
                                            <p:strVal val="#ppt_y+.1"/>
                                          </p:val>
                                        </p:tav>
                                        <p:tav tm="100000">
                                          <p:val>
                                            <p:strVal val="#ppt_y"/>
                                          </p:val>
                                        </p:tav>
                                      </p:tavLst>
                                    </p:anim>
                                    <p:animEffect transition="in" filter="fade">
                                      <p:cBhvr>
                                        <p:cTn id="22" dur="1000" decel="50000">
                                          <p:stCondLst>
                                            <p:cond delay="0"/>
                                          </p:stCondLst>
                                        </p:cTn>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diamond(in)">
                                      <p:cBhvr>
                                        <p:cTn id="27" dur="2000"/>
                                        <p:tgtEl>
                                          <p:spTgt spid="24"/>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2" fill="hold" nodeType="clickEffect">
                                  <p:stCondLst>
                                    <p:cond delay="0"/>
                                  </p:stCondLst>
                                  <p:childTnLst>
                                    <p:set>
                                      <p:cBhvr>
                                        <p:cTn id="31" dur="1" fill="hold">
                                          <p:stCondLst>
                                            <p:cond delay="0"/>
                                          </p:stCondLst>
                                        </p:cTn>
                                        <p:tgtEl>
                                          <p:spTgt spid="33"/>
                                        </p:tgtEl>
                                        <p:attrNameLst>
                                          <p:attrName>style.visibility</p:attrName>
                                        </p:attrNameLst>
                                      </p:cBhvr>
                                      <p:to>
                                        <p:strVal val="visible"/>
                                      </p:to>
                                    </p:set>
                                    <p:anim calcmode="lin" valueType="num">
                                      <p:cBhvr additive="base">
                                        <p:cTn id="32" dur="500" fill="hold"/>
                                        <p:tgtEl>
                                          <p:spTgt spid="33"/>
                                        </p:tgtEl>
                                        <p:attrNameLst>
                                          <p:attrName>ppt_x</p:attrName>
                                        </p:attrNameLst>
                                      </p:cBhvr>
                                      <p:tavLst>
                                        <p:tav tm="0">
                                          <p:val>
                                            <p:strVal val="1+#ppt_w/2"/>
                                          </p:val>
                                        </p:tav>
                                        <p:tav tm="100000">
                                          <p:val>
                                            <p:strVal val="#ppt_x"/>
                                          </p:val>
                                        </p:tav>
                                      </p:tavLst>
                                    </p:anim>
                                    <p:anim calcmode="lin" valueType="num">
                                      <p:cBhvr additive="base">
                                        <p:cTn id="33" dur="500" fill="hold"/>
                                        <p:tgtEl>
                                          <p:spTgt spid="33"/>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5" presetClass="entr" presetSubtype="5" fill="hold" nodeType="clickEffect">
                                  <p:stCondLst>
                                    <p:cond delay="0"/>
                                  </p:stCondLst>
                                  <p:childTnLst>
                                    <p:set>
                                      <p:cBhvr>
                                        <p:cTn id="37" dur="1" fill="hold">
                                          <p:stCondLst>
                                            <p:cond delay="0"/>
                                          </p:stCondLst>
                                        </p:cTn>
                                        <p:tgtEl>
                                          <p:spTgt spid="36"/>
                                        </p:tgtEl>
                                        <p:attrNameLst>
                                          <p:attrName>style.visibility</p:attrName>
                                        </p:attrNameLst>
                                      </p:cBhvr>
                                      <p:to>
                                        <p:strVal val="visible"/>
                                      </p:to>
                                    </p:set>
                                    <p:animEffect transition="in" filter="checkerboard(down)">
                                      <p:cBhvr>
                                        <p:cTn id="38" dur="500"/>
                                        <p:tgtEl>
                                          <p:spTgt spid="36"/>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26" fill="hold" nodeType="click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barn(inHorizontal)">
                                      <p:cBhvr>
                                        <p:cTn id="43" dur="500"/>
                                        <p:tgtEl>
                                          <p:spTgt spid="25"/>
                                        </p:tgtEl>
                                      </p:cBhvr>
                                    </p:animEffect>
                                  </p:childTnLst>
                                </p:cTn>
                              </p:par>
                            </p:childTnLst>
                          </p:cTn>
                        </p:par>
                      </p:childTnLst>
                    </p:cTn>
                  </p:par>
                  <p:par>
                    <p:cTn id="44" fill="hold">
                      <p:stCondLst>
                        <p:cond delay="indefinite"/>
                      </p:stCondLst>
                      <p:childTnLst>
                        <p:par>
                          <p:cTn id="45" fill="hold">
                            <p:stCondLst>
                              <p:cond delay="0"/>
                            </p:stCondLst>
                            <p:childTnLst>
                              <p:par>
                                <p:cTn id="46" presetID="15" presetClass="entr" presetSubtype="0" fill="hold" nodeType="clickEffect">
                                  <p:stCondLst>
                                    <p:cond delay="0"/>
                                  </p:stCondLst>
                                  <p:childTnLst>
                                    <p:set>
                                      <p:cBhvr>
                                        <p:cTn id="47" dur="1" fill="hold">
                                          <p:stCondLst>
                                            <p:cond delay="0"/>
                                          </p:stCondLst>
                                        </p:cTn>
                                        <p:tgtEl>
                                          <p:spTgt spid="32"/>
                                        </p:tgtEl>
                                        <p:attrNameLst>
                                          <p:attrName>style.visibility</p:attrName>
                                        </p:attrNameLst>
                                      </p:cBhvr>
                                      <p:to>
                                        <p:strVal val="visible"/>
                                      </p:to>
                                    </p:set>
                                    <p:anim calcmode="lin" valueType="num">
                                      <p:cBhvr>
                                        <p:cTn id="48" dur="1000" fill="hold"/>
                                        <p:tgtEl>
                                          <p:spTgt spid="32"/>
                                        </p:tgtEl>
                                        <p:attrNameLst>
                                          <p:attrName>ppt_w</p:attrName>
                                        </p:attrNameLst>
                                      </p:cBhvr>
                                      <p:tavLst>
                                        <p:tav tm="0">
                                          <p:val>
                                            <p:fltVal val="0"/>
                                          </p:val>
                                        </p:tav>
                                        <p:tav tm="100000">
                                          <p:val>
                                            <p:strVal val="#ppt_w"/>
                                          </p:val>
                                        </p:tav>
                                      </p:tavLst>
                                    </p:anim>
                                    <p:anim calcmode="lin" valueType="num">
                                      <p:cBhvr>
                                        <p:cTn id="49" dur="1000" fill="hold"/>
                                        <p:tgtEl>
                                          <p:spTgt spid="32"/>
                                        </p:tgtEl>
                                        <p:attrNameLst>
                                          <p:attrName>ppt_h</p:attrName>
                                        </p:attrNameLst>
                                      </p:cBhvr>
                                      <p:tavLst>
                                        <p:tav tm="0">
                                          <p:val>
                                            <p:fltVal val="0"/>
                                          </p:val>
                                        </p:tav>
                                        <p:tav tm="100000">
                                          <p:val>
                                            <p:strVal val="#ppt_h"/>
                                          </p:val>
                                        </p:tav>
                                      </p:tavLst>
                                    </p:anim>
                                    <p:anim calcmode="lin" valueType="num">
                                      <p:cBhvr>
                                        <p:cTn id="50" dur="1000" fill="hold"/>
                                        <p:tgtEl>
                                          <p:spTgt spid="32"/>
                                        </p:tgtEl>
                                        <p:attrNameLst>
                                          <p:attrName>ppt_x</p:attrName>
                                        </p:attrNameLst>
                                      </p:cBhvr>
                                      <p:tavLst>
                                        <p:tav tm="0" fmla="#ppt_x+(cos(-2*pi*(1-$))*-#ppt_x-sin(-2*pi*(1-$))*(1-#ppt_y))*(1-$)">
                                          <p:val>
                                            <p:fltVal val="0"/>
                                          </p:val>
                                        </p:tav>
                                        <p:tav tm="100000">
                                          <p:val>
                                            <p:fltVal val="1"/>
                                          </p:val>
                                        </p:tav>
                                      </p:tavLst>
                                    </p:anim>
                                    <p:anim calcmode="lin" valueType="num">
                                      <p:cBhvr>
                                        <p:cTn id="51" dur="1000" fill="hold"/>
                                        <p:tgtEl>
                                          <p:spTgt spid="3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stCondLst>
                                    <p:cond delay="0"/>
                                  </p:stCondLst>
                                  <p:childTnLst>
                                    <p:set>
                                      <p:cBhvr>
                                        <p:cTn id="55" dur="1" fill="hold">
                                          <p:stCondLst>
                                            <p:cond delay="0"/>
                                          </p:stCondLst>
                                        </p:cTn>
                                        <p:tgtEl>
                                          <p:spTgt spid="31"/>
                                        </p:tgtEl>
                                        <p:attrNameLst>
                                          <p:attrName>style.visibility</p:attrName>
                                        </p:attrNameLst>
                                      </p:cBhvr>
                                      <p:to>
                                        <p:strVal val="visible"/>
                                      </p:to>
                                    </p:set>
                                    <p:anim calcmode="lin" valueType="num">
                                      <p:cBhvr additive="base">
                                        <p:cTn id="56" dur="500" fill="hold"/>
                                        <p:tgtEl>
                                          <p:spTgt spid="31"/>
                                        </p:tgtEl>
                                        <p:attrNameLst>
                                          <p:attrName>ppt_x</p:attrName>
                                        </p:attrNameLst>
                                      </p:cBhvr>
                                      <p:tavLst>
                                        <p:tav tm="0">
                                          <p:val>
                                            <p:strVal val="#ppt_x"/>
                                          </p:val>
                                        </p:tav>
                                        <p:tav tm="100000">
                                          <p:val>
                                            <p:strVal val="#ppt_x"/>
                                          </p:val>
                                        </p:tav>
                                      </p:tavLst>
                                    </p:anim>
                                    <p:anim calcmode="lin" valueType="num">
                                      <p:cBhvr additive="base">
                                        <p:cTn id="57"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bwMode="auto">
          <a:xfrm>
            <a:off x="76200" y="0"/>
            <a:ext cx="8229600" cy="563563"/>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a:bodyPr>
          <a:lstStyle/>
          <a:p>
            <a:pPr lvl="0" fontAlgn="auto">
              <a:spcAft>
                <a:spcPts val="0"/>
              </a:spcAft>
              <a:defRPr/>
            </a:pPr>
            <a:r>
              <a:rPr lang="en-US" sz="2400" b="1" dirty="0" smtClean="0">
                <a:solidFill>
                  <a:schemeClr val="bg1"/>
                </a:solidFill>
                <a:latin typeface="+mj-lt"/>
                <a:ea typeface="+mj-ea"/>
                <a:cs typeface="Tahoma" pitchFamily="34" charset="0"/>
              </a:rPr>
              <a:t>Properties and Operations of the Turtle Object</a:t>
            </a:r>
            <a:endParaRPr kumimoji="0" lang="en-US" sz="2400" b="1" i="0" u="none" strike="noStrike" kern="1200" cap="none" spc="0" normalizeH="0" baseline="0" noProof="0" dirty="0">
              <a:ln>
                <a:noFill/>
              </a:ln>
              <a:solidFill>
                <a:schemeClr val="bg1"/>
              </a:solidFill>
              <a:effectLst/>
              <a:uLnTx/>
              <a:uFillTx/>
              <a:latin typeface="+mj-lt"/>
              <a:ea typeface="+mj-ea"/>
              <a:cs typeface="Tahoma" pitchFamily="34" charset="0"/>
            </a:endParaRPr>
          </a:p>
        </p:txBody>
      </p:sp>
      <p:grpSp>
        <p:nvGrpSpPr>
          <p:cNvPr id="2" name="Group 10"/>
          <p:cNvGrpSpPr>
            <a:grpSpLocks/>
          </p:cNvGrpSpPr>
          <p:nvPr/>
        </p:nvGrpSpPr>
        <p:grpSpPr bwMode="auto">
          <a:xfrm>
            <a:off x="228600" y="685800"/>
            <a:ext cx="6494017" cy="609600"/>
            <a:chOff x="304800" y="685800"/>
            <a:chExt cx="8327622" cy="685800"/>
          </a:xfrm>
        </p:grpSpPr>
        <p:sp>
          <p:nvSpPr>
            <p:cNvPr id="20" name="Rounded Rectangle 19"/>
            <p:cNvSpPr/>
            <p:nvPr/>
          </p:nvSpPr>
          <p:spPr>
            <a:xfrm>
              <a:off x="304800" y="685800"/>
              <a:ext cx="8305800" cy="685800"/>
            </a:xfrm>
            <a:prstGeom prst="roundRect">
              <a:avLst/>
            </a:prstGeom>
            <a:solidFill>
              <a:srgbClr val="9BBB59"/>
            </a:solidFill>
          </p:spPr>
          <p:style>
            <a:lnRef idx="3">
              <a:schemeClr val="lt1"/>
            </a:lnRef>
            <a:fillRef idx="1">
              <a:schemeClr val="accent3"/>
            </a:fillRef>
            <a:effectRef idx="1">
              <a:schemeClr val="accent3"/>
            </a:effectRef>
            <a:fontRef idx="minor">
              <a:schemeClr val="lt1"/>
            </a:fontRef>
          </p:style>
          <p:txBody>
            <a:bodyPr anchor="ctr"/>
            <a:lstStyle/>
            <a:p>
              <a:pPr algn="ctr" fontAlgn="auto">
                <a:spcBef>
                  <a:spcPts val="0"/>
                </a:spcBef>
                <a:spcAft>
                  <a:spcPts val="0"/>
                </a:spcAft>
                <a:defRPr/>
              </a:pPr>
              <a:endParaRPr lang="en-US" dirty="0"/>
            </a:p>
          </p:txBody>
        </p:sp>
        <p:sp>
          <p:nvSpPr>
            <p:cNvPr id="21" name="TextBox 4"/>
            <p:cNvSpPr txBox="1">
              <a:spLocks noChangeArrowheads="1"/>
            </p:cNvSpPr>
            <p:nvPr/>
          </p:nvSpPr>
          <p:spPr bwMode="auto">
            <a:xfrm>
              <a:off x="402515" y="771525"/>
              <a:ext cx="8229907" cy="450124"/>
            </a:xfrm>
            <a:prstGeom prst="rect">
              <a:avLst/>
            </a:prstGeom>
            <a:noFill/>
            <a:ln w="9525">
              <a:noFill/>
              <a:miter lim="800000"/>
              <a:headEnd/>
              <a:tailEnd/>
            </a:ln>
          </p:spPr>
          <p:txBody>
            <a:bodyPr>
              <a:spAutoFit/>
            </a:bodyPr>
            <a:lstStyle/>
            <a:p>
              <a:r>
                <a:rPr lang="en-US" sz="2000" smtClean="0">
                  <a:latin typeface="Calibri" pitchFamily="34" charset="0"/>
                </a:rPr>
                <a:t>Let’s look at more </a:t>
              </a:r>
              <a:r>
                <a:rPr lang="en-US" sz="2000" dirty="0" smtClean="0">
                  <a:latin typeface="Calibri" pitchFamily="34" charset="0"/>
                </a:rPr>
                <a:t>functions…</a:t>
              </a:r>
              <a:endParaRPr lang="en-US" sz="2000" dirty="0">
                <a:latin typeface="Calibri" pitchFamily="34" charset="0"/>
              </a:endParaRPr>
            </a:p>
          </p:txBody>
        </p:sp>
      </p:grpSp>
      <p:grpSp>
        <p:nvGrpSpPr>
          <p:cNvPr id="25" name="Group 24"/>
          <p:cNvGrpSpPr/>
          <p:nvPr/>
        </p:nvGrpSpPr>
        <p:grpSpPr>
          <a:xfrm>
            <a:off x="2743200" y="4769588"/>
            <a:ext cx="6096000" cy="1584851"/>
            <a:chOff x="2286000" y="5105400"/>
            <a:chExt cx="5943600" cy="1066800"/>
          </a:xfrm>
        </p:grpSpPr>
        <p:sp>
          <p:nvSpPr>
            <p:cNvPr id="22" name="Rounded Rectangle 21"/>
            <p:cNvSpPr/>
            <p:nvPr/>
          </p:nvSpPr>
          <p:spPr>
            <a:xfrm>
              <a:off x="2286000" y="5105400"/>
              <a:ext cx="5943600" cy="1066800"/>
            </a:xfrm>
            <a:prstGeom prst="roundRect">
              <a:avLst>
                <a:gd name="adj" fmla="val 20677"/>
              </a:avLst>
            </a:prstGeom>
            <a:ln/>
          </p:spPr>
          <p:style>
            <a:lnRef idx="1">
              <a:schemeClr val="accent4"/>
            </a:lnRef>
            <a:fillRef idx="2">
              <a:schemeClr val="accent4"/>
            </a:fillRef>
            <a:effectRef idx="1">
              <a:schemeClr val="accent4"/>
            </a:effectRef>
            <a:fontRef idx="minor">
              <a:schemeClr val="dk1"/>
            </a:fontRef>
          </p:style>
          <p:txBody>
            <a:bodyPr rtlCol="0" anchor="ctr"/>
            <a:lstStyle/>
            <a:p>
              <a:endParaRPr lang="en-US" dirty="0">
                <a:solidFill>
                  <a:schemeClr val="accent4">
                    <a:lumMod val="50000"/>
                  </a:schemeClr>
                </a:solidFill>
              </a:endParaRPr>
            </a:p>
          </p:txBody>
        </p:sp>
        <p:sp>
          <p:nvSpPr>
            <p:cNvPr id="23" name="Rectangle 22"/>
            <p:cNvSpPr/>
            <p:nvPr/>
          </p:nvSpPr>
          <p:spPr>
            <a:xfrm>
              <a:off x="2583180" y="5193380"/>
              <a:ext cx="5550407" cy="890838"/>
            </a:xfrm>
            <a:prstGeom prst="rect">
              <a:avLst/>
            </a:prstGeom>
          </p:spPr>
          <p:txBody>
            <a:bodyPr wrap="square">
              <a:spAutoFit/>
            </a:bodyPr>
            <a:lstStyle/>
            <a:p>
              <a:r>
                <a:rPr lang="en-US" sz="2000" smtClean="0">
                  <a:latin typeface="+mn-lt"/>
                </a:rPr>
                <a:t>You can </a:t>
              </a:r>
              <a:r>
                <a:rPr lang="en-US" sz="2000" dirty="0" smtClean="0">
                  <a:latin typeface="+mn-lt"/>
                </a:rPr>
                <a:t>turn the </a:t>
              </a:r>
              <a:r>
                <a:rPr lang="en-US" sz="2000" smtClean="0">
                  <a:latin typeface="+mn-lt"/>
                </a:rPr>
                <a:t>Turtle to </a:t>
              </a:r>
              <a:r>
                <a:rPr lang="en-US" sz="2000" dirty="0" smtClean="0">
                  <a:latin typeface="+mn-lt"/>
                </a:rPr>
                <a:t>a specific angle </a:t>
              </a:r>
              <a:r>
                <a:rPr lang="en-US" sz="2000" smtClean="0">
                  <a:latin typeface="+mn-lt"/>
                </a:rPr>
                <a:t>of rotation</a:t>
              </a:r>
              <a:r>
                <a:rPr lang="en-US" sz="2000">
                  <a:latin typeface="+mn-lt"/>
                </a:rPr>
                <a:t> </a:t>
              </a:r>
              <a:r>
                <a:rPr lang="en-US" sz="2000" smtClean="0">
                  <a:latin typeface="+mn-lt"/>
                </a:rPr>
                <a:t>by using </a:t>
              </a:r>
              <a:r>
                <a:rPr lang="en-US" sz="2000" dirty="0" smtClean="0">
                  <a:latin typeface="+mn-lt"/>
                </a:rPr>
                <a:t>the </a:t>
              </a:r>
              <a:r>
                <a:rPr lang="en-US" sz="2000" b="1" dirty="0" smtClean="0">
                  <a:latin typeface="+mn-lt"/>
                </a:rPr>
                <a:t>Angle </a:t>
              </a:r>
              <a:r>
                <a:rPr lang="en-US" sz="2000" dirty="0" smtClean="0">
                  <a:latin typeface="+mn-lt"/>
                </a:rPr>
                <a:t>property </a:t>
              </a:r>
              <a:r>
                <a:rPr lang="en-US" sz="2000" smtClean="0">
                  <a:latin typeface="+mn-lt"/>
                </a:rPr>
                <a:t>and specifying the </a:t>
              </a:r>
              <a:r>
                <a:rPr lang="en-US" sz="2000" dirty="0" smtClean="0">
                  <a:latin typeface="+mn-lt"/>
                </a:rPr>
                <a:t>angle of rotation in degrees</a:t>
              </a:r>
              <a:r>
                <a:rPr lang="en-US" sz="2000" smtClean="0">
                  <a:latin typeface="+mn-lt"/>
                </a:rPr>
                <a:t>. By default, the Turtle faces the top of the screen, which is an angle of 0 degrees.</a:t>
              </a:r>
              <a:endParaRPr lang="en-US" sz="2000" dirty="0">
                <a:latin typeface="+mn-lt"/>
              </a:endParaRPr>
            </a:p>
          </p:txBody>
        </p:sp>
      </p:grpSp>
      <p:grpSp>
        <p:nvGrpSpPr>
          <p:cNvPr id="24" name="Group 23"/>
          <p:cNvGrpSpPr/>
          <p:nvPr/>
        </p:nvGrpSpPr>
        <p:grpSpPr>
          <a:xfrm>
            <a:off x="304800" y="2916044"/>
            <a:ext cx="6096000" cy="1379195"/>
            <a:chOff x="152400" y="3352800"/>
            <a:chExt cx="6705600" cy="1041177"/>
          </a:xfrm>
        </p:grpSpPr>
        <p:sp>
          <p:nvSpPr>
            <p:cNvPr id="28" name="Rounded Rectangle 27"/>
            <p:cNvSpPr/>
            <p:nvPr/>
          </p:nvSpPr>
          <p:spPr>
            <a:xfrm>
              <a:off x="152400" y="3352800"/>
              <a:ext cx="6705600" cy="1041177"/>
            </a:xfrm>
            <a:prstGeom prst="roundRect">
              <a:avLst>
                <a:gd name="adj" fmla="val 18274"/>
              </a:avLst>
            </a:prstGeom>
            <a:ln/>
          </p:spPr>
          <p:style>
            <a:lnRef idx="1">
              <a:schemeClr val="accent4"/>
            </a:lnRef>
            <a:fillRef idx="2">
              <a:schemeClr val="accent4"/>
            </a:fillRef>
            <a:effectRef idx="1">
              <a:schemeClr val="accent4"/>
            </a:effectRef>
            <a:fontRef idx="minor">
              <a:schemeClr val="dk1"/>
            </a:fontRef>
          </p:style>
          <p:txBody>
            <a:bodyPr rtlCol="0" anchor="ctr"/>
            <a:lstStyle/>
            <a:p>
              <a:endParaRPr lang="en-US" dirty="0">
                <a:solidFill>
                  <a:schemeClr val="accent4">
                    <a:lumMod val="50000"/>
                  </a:schemeClr>
                </a:solidFill>
              </a:endParaRPr>
            </a:p>
          </p:txBody>
        </p:sp>
        <p:sp>
          <p:nvSpPr>
            <p:cNvPr id="29" name="Rectangle 28"/>
            <p:cNvSpPr/>
            <p:nvPr/>
          </p:nvSpPr>
          <p:spPr>
            <a:xfrm>
              <a:off x="236220" y="3394891"/>
              <a:ext cx="6235785" cy="999086"/>
            </a:xfrm>
            <a:prstGeom prst="rect">
              <a:avLst/>
            </a:prstGeom>
          </p:spPr>
          <p:txBody>
            <a:bodyPr wrap="square">
              <a:spAutoFit/>
            </a:bodyPr>
            <a:lstStyle/>
            <a:p>
              <a:r>
                <a:rPr lang="en-US" sz="2000" smtClean="0">
                  <a:latin typeface="+mn-lt"/>
                </a:rPr>
                <a:t>You can rotate the Turtle by using </a:t>
              </a:r>
              <a:r>
                <a:rPr lang="en-US" sz="2000" dirty="0" smtClean="0">
                  <a:latin typeface="+mn-lt"/>
                </a:rPr>
                <a:t>the </a:t>
              </a:r>
              <a:r>
                <a:rPr lang="en-US" sz="2000" b="1" smtClean="0">
                  <a:latin typeface="+mn-lt"/>
                </a:rPr>
                <a:t>Turn </a:t>
              </a:r>
              <a:r>
                <a:rPr lang="en-US" sz="2000" smtClean="0">
                  <a:latin typeface="+mn-lt"/>
                </a:rPr>
                <a:t>operation and specifying </a:t>
              </a:r>
              <a:r>
                <a:rPr lang="en-US" sz="2000" dirty="0" smtClean="0">
                  <a:latin typeface="+mn-lt"/>
                </a:rPr>
                <a:t>an angle in degrees</a:t>
              </a:r>
              <a:r>
                <a:rPr lang="en-US" sz="2000" smtClean="0">
                  <a:latin typeface="+mn-lt"/>
                </a:rPr>
                <a:t>. As an alternative, </a:t>
              </a:r>
              <a:r>
                <a:rPr lang="en-US" sz="2000" dirty="0" smtClean="0">
                  <a:latin typeface="+mn-lt"/>
                </a:rPr>
                <a:t>you </a:t>
              </a:r>
              <a:r>
                <a:rPr lang="en-US" sz="2000" smtClean="0">
                  <a:latin typeface="+mn-lt"/>
                </a:rPr>
                <a:t>can rotate </a:t>
              </a:r>
              <a:r>
                <a:rPr lang="en-US" sz="2000" dirty="0" smtClean="0">
                  <a:latin typeface="+mn-lt"/>
                </a:rPr>
                <a:t>the </a:t>
              </a:r>
              <a:r>
                <a:rPr lang="en-US" sz="2000" smtClean="0">
                  <a:latin typeface="+mn-lt"/>
                </a:rPr>
                <a:t>Turtle 90 degrees by </a:t>
              </a:r>
              <a:r>
                <a:rPr lang="en-US" sz="2000">
                  <a:latin typeface="+mn-lt"/>
                </a:rPr>
                <a:t>using the </a:t>
              </a:r>
              <a:r>
                <a:rPr lang="en-US" sz="2000" b="1">
                  <a:latin typeface="+mn-lt"/>
                </a:rPr>
                <a:t>TurnRight</a:t>
              </a:r>
              <a:r>
                <a:rPr lang="en-US" sz="2000">
                  <a:latin typeface="+mn-lt"/>
                </a:rPr>
                <a:t> </a:t>
              </a:r>
              <a:r>
                <a:rPr lang="en-US" sz="2000" smtClean="0">
                  <a:latin typeface="+mn-lt"/>
                </a:rPr>
                <a:t>or </a:t>
              </a:r>
              <a:r>
                <a:rPr lang="en-US" sz="2000" b="1">
                  <a:latin typeface="+mn-lt"/>
                </a:rPr>
                <a:t>TurnLeft</a:t>
              </a:r>
              <a:r>
                <a:rPr lang="en-US" sz="2000">
                  <a:latin typeface="+mn-lt"/>
                </a:rPr>
                <a:t> operations</a:t>
              </a:r>
              <a:r>
                <a:rPr lang="en-US" smtClean="0">
                  <a:latin typeface="+mn-lt"/>
                </a:rPr>
                <a:t>,</a:t>
              </a:r>
              <a:r>
                <a:rPr lang="en-US" sz="2000" smtClean="0">
                  <a:latin typeface="+mn-lt"/>
                </a:rPr>
                <a:t> </a:t>
              </a:r>
              <a:r>
                <a:rPr lang="en-US" sz="2000" dirty="0" smtClean="0">
                  <a:latin typeface="+mn-lt"/>
                </a:rPr>
                <a:t>respectively.</a:t>
              </a:r>
              <a:endParaRPr lang="en-US" sz="2000" dirty="0">
                <a:latin typeface="+mn-lt"/>
              </a:endParaRPr>
            </a:p>
          </p:txBody>
        </p:sp>
      </p:grpSp>
      <p:grpSp>
        <p:nvGrpSpPr>
          <p:cNvPr id="35" name="Group 34"/>
          <p:cNvGrpSpPr/>
          <p:nvPr/>
        </p:nvGrpSpPr>
        <p:grpSpPr>
          <a:xfrm>
            <a:off x="2590800" y="1447800"/>
            <a:ext cx="6096001" cy="1143050"/>
            <a:chOff x="2590800" y="1598327"/>
            <a:chExt cx="6324601" cy="1068673"/>
          </a:xfrm>
        </p:grpSpPr>
        <p:sp>
          <p:nvSpPr>
            <p:cNvPr id="37" name="Rounded Rectangle 36"/>
            <p:cNvSpPr/>
            <p:nvPr/>
          </p:nvSpPr>
          <p:spPr>
            <a:xfrm>
              <a:off x="2590800" y="1600201"/>
              <a:ext cx="6324600" cy="1066799"/>
            </a:xfrm>
            <a:prstGeom prst="roundRect">
              <a:avLst>
                <a:gd name="adj" fmla="val 20677"/>
              </a:avLst>
            </a:prstGeom>
            <a:ln/>
          </p:spPr>
          <p:style>
            <a:lnRef idx="1">
              <a:schemeClr val="accent4"/>
            </a:lnRef>
            <a:fillRef idx="2">
              <a:schemeClr val="accent4"/>
            </a:fillRef>
            <a:effectRef idx="1">
              <a:schemeClr val="accent4"/>
            </a:effectRef>
            <a:fontRef idx="minor">
              <a:schemeClr val="dk1"/>
            </a:fontRef>
          </p:style>
          <p:txBody>
            <a:bodyPr rtlCol="0" anchor="ctr"/>
            <a:lstStyle/>
            <a:p>
              <a:endParaRPr lang="en-US" dirty="0">
                <a:solidFill>
                  <a:schemeClr val="accent4">
                    <a:lumMod val="50000"/>
                  </a:schemeClr>
                </a:solidFill>
              </a:endParaRPr>
            </a:p>
          </p:txBody>
        </p:sp>
        <p:sp>
          <p:nvSpPr>
            <p:cNvPr id="38" name="Rectangle 37"/>
            <p:cNvSpPr/>
            <p:nvPr/>
          </p:nvSpPr>
          <p:spPr>
            <a:xfrm>
              <a:off x="2986087" y="1598327"/>
              <a:ext cx="5929314" cy="949575"/>
            </a:xfrm>
            <a:prstGeom prst="rect">
              <a:avLst/>
            </a:prstGeom>
          </p:spPr>
          <p:txBody>
            <a:bodyPr wrap="square">
              <a:spAutoFit/>
            </a:bodyPr>
            <a:lstStyle/>
            <a:p>
              <a:r>
                <a:rPr lang="en-US" sz="2000" smtClean="0">
                  <a:latin typeface="+mn-lt"/>
                </a:rPr>
                <a:t>You can set </a:t>
              </a:r>
              <a:r>
                <a:rPr lang="en-US" sz="2000" dirty="0" smtClean="0">
                  <a:latin typeface="+mn-lt"/>
                </a:rPr>
                <a:t>the speed of </a:t>
              </a:r>
              <a:r>
                <a:rPr lang="en-US" sz="2000" smtClean="0">
                  <a:latin typeface="+mn-lt"/>
                </a:rPr>
                <a:t>the Turtle by using </a:t>
              </a:r>
              <a:r>
                <a:rPr lang="en-US" sz="2000" dirty="0" smtClean="0">
                  <a:latin typeface="+mn-lt"/>
                </a:rPr>
                <a:t>the </a:t>
              </a:r>
              <a:r>
                <a:rPr lang="en-US" sz="2000" b="1" smtClean="0">
                  <a:latin typeface="+mn-lt"/>
                </a:rPr>
                <a:t>Speed</a:t>
              </a:r>
              <a:r>
                <a:rPr lang="en-US" sz="2000" smtClean="0">
                  <a:latin typeface="+mn-lt"/>
                </a:rPr>
                <a:t> property and specifying </a:t>
              </a:r>
              <a:r>
                <a:rPr lang="en-US" sz="2000" dirty="0" smtClean="0">
                  <a:latin typeface="+mn-lt"/>
                </a:rPr>
                <a:t>a </a:t>
              </a:r>
              <a:r>
                <a:rPr lang="en-US" sz="2000" smtClean="0">
                  <a:latin typeface="+mn-lt"/>
                </a:rPr>
                <a:t>value between 1 and 10. (To see the Turtle’s fastest speed, specify 10.)</a:t>
              </a:r>
              <a:endParaRPr lang="en-US" sz="2000" dirty="0">
                <a:latin typeface="+mn-lt"/>
              </a:endParaRPr>
            </a:p>
          </p:txBody>
        </p:sp>
      </p:grpSp>
      <p:grpSp>
        <p:nvGrpSpPr>
          <p:cNvPr id="30" name="Group 29"/>
          <p:cNvGrpSpPr/>
          <p:nvPr/>
        </p:nvGrpSpPr>
        <p:grpSpPr>
          <a:xfrm>
            <a:off x="6091516" y="2996041"/>
            <a:ext cx="2438400" cy="1219200"/>
            <a:chOff x="6248400" y="3505200"/>
            <a:chExt cx="2590800" cy="1066800"/>
          </a:xfrm>
        </p:grpSpPr>
        <p:sp>
          <p:nvSpPr>
            <p:cNvPr id="15" name="Rounded Rectangle 14"/>
            <p:cNvSpPr/>
            <p:nvPr/>
          </p:nvSpPr>
          <p:spPr>
            <a:xfrm>
              <a:off x="6248400" y="3505200"/>
              <a:ext cx="2590800" cy="1066800"/>
            </a:xfrm>
            <a:prstGeom prst="roundRect">
              <a:avLst/>
            </a:prstGeom>
            <a:solidFill>
              <a:srgbClr val="FFF0D9"/>
            </a:solidFill>
            <a:ln w="38100" cmpd="sng">
              <a:solidFill>
                <a:srgbClr val="FFBD5D"/>
              </a:solidFill>
            </a:ln>
            <a:effectLst>
              <a:outerShdw blurRad="40000" dist="23000" dir="5400000" rotWithShape="0">
                <a:srgbClr val="000000">
                  <a:alpha val="35000"/>
                </a:srgbClr>
              </a:outerShdw>
              <a:reflection blurRad="6350" stA="52000" endA="300" endPos="35000" dir="5400000" sy="-100000" algn="bl" rotWithShape="0"/>
            </a:effectLst>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solidFill>
                  <a:srgbClr val="E0A928"/>
                </a:solidFill>
              </a:endParaRPr>
            </a:p>
          </p:txBody>
        </p:sp>
        <p:pic>
          <p:nvPicPr>
            <p:cNvPr id="2051" name="Picture 3"/>
            <p:cNvPicPr>
              <a:picLocks noChangeAspect="1" noChangeArrowheads="1"/>
            </p:cNvPicPr>
            <p:nvPr/>
          </p:nvPicPr>
          <p:blipFill>
            <a:blip r:embed="rId3" cstate="print"/>
            <a:srcRect/>
            <a:stretch>
              <a:fillRect/>
            </a:stretch>
          </p:blipFill>
          <p:spPr bwMode="auto">
            <a:xfrm>
              <a:off x="6400799" y="3657600"/>
              <a:ext cx="2276475" cy="781050"/>
            </a:xfrm>
            <a:prstGeom prst="rect">
              <a:avLst/>
            </a:prstGeom>
            <a:ln>
              <a:noFill/>
            </a:ln>
            <a:effectLst>
              <a:softEdge rad="31750"/>
            </a:effectLst>
          </p:spPr>
        </p:pic>
      </p:grpSp>
      <p:grpSp>
        <p:nvGrpSpPr>
          <p:cNvPr id="31" name="Group 30"/>
          <p:cNvGrpSpPr/>
          <p:nvPr/>
        </p:nvGrpSpPr>
        <p:grpSpPr>
          <a:xfrm>
            <a:off x="304800" y="1652839"/>
            <a:ext cx="2667000" cy="683795"/>
            <a:chOff x="381000" y="1905000"/>
            <a:chExt cx="2667000" cy="912395"/>
          </a:xfrm>
        </p:grpSpPr>
        <p:sp>
          <p:nvSpPr>
            <p:cNvPr id="34" name="Rounded Rectangle 33"/>
            <p:cNvSpPr/>
            <p:nvPr/>
          </p:nvSpPr>
          <p:spPr>
            <a:xfrm>
              <a:off x="381000" y="1905000"/>
              <a:ext cx="2667000" cy="912395"/>
            </a:xfrm>
            <a:prstGeom prst="roundRect">
              <a:avLst/>
            </a:prstGeom>
            <a:solidFill>
              <a:srgbClr val="FFF0D9"/>
            </a:solidFill>
            <a:ln w="38100" cmpd="sng">
              <a:solidFill>
                <a:srgbClr val="FFBD5D"/>
              </a:solidFill>
            </a:ln>
            <a:effectLst>
              <a:outerShdw blurRad="40000" dist="23000" dir="5400000" rotWithShape="0">
                <a:srgbClr val="000000">
                  <a:alpha val="35000"/>
                </a:srgbClr>
              </a:outerShdw>
              <a:reflection blurRad="6350" stA="52000" endA="300" endPos="35000" dir="5400000" sy="-100000" algn="bl" rotWithShape="0"/>
            </a:effectLst>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solidFill>
                  <a:srgbClr val="E0A928"/>
                </a:solidFill>
              </a:endParaRPr>
            </a:p>
          </p:txBody>
        </p:sp>
        <p:pic>
          <p:nvPicPr>
            <p:cNvPr id="2052" name="Picture 4"/>
            <p:cNvPicPr>
              <a:picLocks noChangeAspect="1" noChangeArrowheads="1"/>
            </p:cNvPicPr>
            <p:nvPr/>
          </p:nvPicPr>
          <p:blipFill>
            <a:blip r:embed="rId4" cstate="print"/>
            <a:stretch>
              <a:fillRect/>
            </a:stretch>
          </p:blipFill>
          <p:spPr bwMode="auto">
            <a:xfrm>
              <a:off x="512063" y="2156400"/>
              <a:ext cx="2328674" cy="457646"/>
            </a:xfrm>
            <a:prstGeom prst="rect">
              <a:avLst/>
            </a:prstGeom>
            <a:ln>
              <a:noFill/>
            </a:ln>
            <a:effectLst>
              <a:softEdge rad="31750"/>
            </a:effectLst>
          </p:spPr>
        </p:pic>
      </p:grpSp>
      <p:grpSp>
        <p:nvGrpSpPr>
          <p:cNvPr id="33" name="Group 32"/>
          <p:cNvGrpSpPr/>
          <p:nvPr/>
        </p:nvGrpSpPr>
        <p:grpSpPr>
          <a:xfrm>
            <a:off x="304800" y="5130800"/>
            <a:ext cx="2743200" cy="762000"/>
            <a:chOff x="304800" y="5257800"/>
            <a:chExt cx="2819400" cy="990600"/>
          </a:xfrm>
        </p:grpSpPr>
        <p:sp>
          <p:nvSpPr>
            <p:cNvPr id="26" name="Rounded Rectangle 25"/>
            <p:cNvSpPr/>
            <p:nvPr/>
          </p:nvSpPr>
          <p:spPr>
            <a:xfrm>
              <a:off x="304800" y="5257800"/>
              <a:ext cx="2819400" cy="990600"/>
            </a:xfrm>
            <a:prstGeom prst="roundRect">
              <a:avLst/>
            </a:prstGeom>
            <a:solidFill>
              <a:srgbClr val="FFF0D9"/>
            </a:solidFill>
            <a:ln w="38100" cmpd="sng">
              <a:solidFill>
                <a:srgbClr val="FFBD5D"/>
              </a:solidFill>
            </a:ln>
            <a:effectLst>
              <a:outerShdw blurRad="40000" dist="23000" dir="5400000" rotWithShape="0">
                <a:srgbClr val="000000">
                  <a:alpha val="35000"/>
                </a:srgbClr>
              </a:outerShdw>
              <a:reflection blurRad="6350" stA="52000" endA="300" endPos="35000" dir="5400000" sy="-100000" algn="bl" rotWithShape="0"/>
            </a:effectLst>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solidFill>
                  <a:srgbClr val="E0A928"/>
                </a:solidFill>
              </a:endParaRPr>
            </a:p>
          </p:txBody>
        </p:sp>
        <p:pic>
          <p:nvPicPr>
            <p:cNvPr id="2053" name="Picture 5"/>
            <p:cNvPicPr>
              <a:picLocks noChangeAspect="1" noChangeArrowheads="1"/>
            </p:cNvPicPr>
            <p:nvPr/>
          </p:nvPicPr>
          <p:blipFill>
            <a:blip r:embed="rId5" cstate="print"/>
            <a:stretch>
              <a:fillRect/>
            </a:stretch>
          </p:blipFill>
          <p:spPr bwMode="auto">
            <a:xfrm>
              <a:off x="424350" y="5455920"/>
              <a:ext cx="2499868" cy="594360"/>
            </a:xfrm>
            <a:prstGeom prst="rect">
              <a:avLst/>
            </a:prstGeom>
            <a:ln>
              <a:noFill/>
            </a:ln>
            <a:effectLst>
              <a:softEdge rad="31750"/>
            </a:effec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900" decel="100000" fill="hold"/>
                                        <p:tgtEl>
                                          <p:spTgt spid="1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2"/>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5"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16"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17"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8" dur="1000" fill="hold"/>
                                        <p:tgtEl>
                                          <p:spTgt spid="2"/>
                                        </p:tgtEl>
                                        <p:attrNameLst>
                                          <p:attrName>ppt_h</p:attrName>
                                        </p:attrNameLst>
                                      </p:cBhvr>
                                      <p:tavLst>
                                        <p:tav tm="0">
                                          <p:val>
                                            <p:strVal val="#ppt_h"/>
                                          </p:val>
                                        </p:tav>
                                        <p:tav tm="100000">
                                          <p:val>
                                            <p:strVal val="#ppt_h"/>
                                          </p:val>
                                        </p:tav>
                                      </p:tavLst>
                                    </p:anim>
                                    <p:anim calcmode="lin" valueType="num">
                                      <p:cBhvr>
                                        <p:cTn id="19"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20"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21"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22" dur="1000" decel="50000">
                                          <p:stCondLst>
                                            <p:cond delay="0"/>
                                          </p:stCondLst>
                                        </p:cTn>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nodeType="click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1+#ppt_w/2"/>
                                          </p:val>
                                        </p:tav>
                                        <p:tav tm="100000">
                                          <p:val>
                                            <p:strVal val="#ppt_x"/>
                                          </p:val>
                                        </p:tav>
                                      </p:tavLst>
                                    </p:anim>
                                    <p:anim calcmode="lin" valueType="num">
                                      <p:cBhvr additive="base">
                                        <p:cTn id="28" dur="500" fill="hold"/>
                                        <p:tgtEl>
                                          <p:spTgt spid="35"/>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fade">
                                      <p:cBhvr>
                                        <p:cTn id="33" dur="500"/>
                                        <p:tgtEl>
                                          <p:spTgt spid="31"/>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5" fill="hold" nodeType="click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blinds(vertical)">
                                      <p:cBhvr>
                                        <p:cTn id="38" dur="500"/>
                                        <p:tgtEl>
                                          <p:spTgt spid="24"/>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wipe(left)">
                                      <p:cBhvr>
                                        <p:cTn id="43" dur="500"/>
                                        <p:tgtEl>
                                          <p:spTgt spid="30"/>
                                        </p:tgtEl>
                                      </p:cBhvr>
                                    </p:animEffect>
                                  </p:childTnLst>
                                </p:cTn>
                              </p:par>
                            </p:childTnLst>
                          </p:cTn>
                        </p:par>
                      </p:childTnLst>
                    </p:cTn>
                  </p:par>
                  <p:par>
                    <p:cTn id="44" fill="hold">
                      <p:stCondLst>
                        <p:cond delay="indefinite"/>
                      </p:stCondLst>
                      <p:childTnLst>
                        <p:par>
                          <p:cTn id="45" fill="hold">
                            <p:stCondLst>
                              <p:cond delay="0"/>
                            </p:stCondLst>
                            <p:childTnLst>
                              <p:par>
                                <p:cTn id="46" presetID="53" presetClass="entr" presetSubtype="0" fill="hold" nodeType="clickEffect">
                                  <p:stCondLst>
                                    <p:cond delay="0"/>
                                  </p:stCondLst>
                                  <p:childTnLst>
                                    <p:set>
                                      <p:cBhvr>
                                        <p:cTn id="47" dur="1" fill="hold">
                                          <p:stCondLst>
                                            <p:cond delay="0"/>
                                          </p:stCondLst>
                                        </p:cTn>
                                        <p:tgtEl>
                                          <p:spTgt spid="25"/>
                                        </p:tgtEl>
                                        <p:attrNameLst>
                                          <p:attrName>style.visibility</p:attrName>
                                        </p:attrNameLst>
                                      </p:cBhvr>
                                      <p:to>
                                        <p:strVal val="visible"/>
                                      </p:to>
                                    </p:set>
                                    <p:anim calcmode="lin" valueType="num">
                                      <p:cBhvr>
                                        <p:cTn id="48" dur="500" fill="hold"/>
                                        <p:tgtEl>
                                          <p:spTgt spid="25"/>
                                        </p:tgtEl>
                                        <p:attrNameLst>
                                          <p:attrName>ppt_w</p:attrName>
                                        </p:attrNameLst>
                                      </p:cBhvr>
                                      <p:tavLst>
                                        <p:tav tm="0">
                                          <p:val>
                                            <p:fltVal val="0"/>
                                          </p:val>
                                        </p:tav>
                                        <p:tav tm="100000">
                                          <p:val>
                                            <p:strVal val="#ppt_w"/>
                                          </p:val>
                                        </p:tav>
                                      </p:tavLst>
                                    </p:anim>
                                    <p:anim calcmode="lin" valueType="num">
                                      <p:cBhvr>
                                        <p:cTn id="49" dur="500" fill="hold"/>
                                        <p:tgtEl>
                                          <p:spTgt spid="25"/>
                                        </p:tgtEl>
                                        <p:attrNameLst>
                                          <p:attrName>ppt_h</p:attrName>
                                        </p:attrNameLst>
                                      </p:cBhvr>
                                      <p:tavLst>
                                        <p:tav tm="0">
                                          <p:val>
                                            <p:fltVal val="0"/>
                                          </p:val>
                                        </p:tav>
                                        <p:tav tm="100000">
                                          <p:val>
                                            <p:strVal val="#ppt_h"/>
                                          </p:val>
                                        </p:tav>
                                      </p:tavLst>
                                    </p:anim>
                                    <p:animEffect transition="in" filter="fade">
                                      <p:cBhvr>
                                        <p:cTn id="50" dur="500"/>
                                        <p:tgtEl>
                                          <p:spTgt spid="25"/>
                                        </p:tgtEl>
                                      </p:cBhvr>
                                    </p:animEffect>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3"/>
                                        </p:tgtEl>
                                        <p:attrNameLst>
                                          <p:attrName>style.visibility</p:attrName>
                                        </p:attrNameLst>
                                      </p:cBhvr>
                                      <p:to>
                                        <p:strVal val="visible"/>
                                      </p:to>
                                    </p:set>
                                    <p:anim calcmode="lin" valueType="num">
                                      <p:cBhvr additive="base">
                                        <p:cTn id="55" dur="500" fill="hold"/>
                                        <p:tgtEl>
                                          <p:spTgt spid="33"/>
                                        </p:tgtEl>
                                        <p:attrNameLst>
                                          <p:attrName>ppt_x</p:attrName>
                                        </p:attrNameLst>
                                      </p:cBhvr>
                                      <p:tavLst>
                                        <p:tav tm="0">
                                          <p:val>
                                            <p:strVal val="#ppt_x"/>
                                          </p:val>
                                        </p:tav>
                                        <p:tav tm="100000">
                                          <p:val>
                                            <p:strVal val="#ppt_x"/>
                                          </p:val>
                                        </p:tav>
                                      </p:tavLst>
                                    </p:anim>
                                    <p:anim calcmode="lin" valueType="num">
                                      <p:cBhvr additive="base">
                                        <p:cTn id="56"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fontAlgn="auto">
              <a:spcAft>
                <a:spcPts val="0"/>
              </a:spcAft>
              <a:defRPr/>
            </a:pPr>
            <a:r>
              <a:rPr lang="en-US" sz="2400" b="1" dirty="0" smtClean="0">
                <a:latin typeface="+mj-lt"/>
              </a:rPr>
              <a:t>Making the Turtle Move</a:t>
            </a:r>
            <a:endParaRPr lang="en-US" sz="2400" b="1" dirty="0">
              <a:latin typeface="+mj-lt"/>
            </a:endParaRPr>
          </a:p>
        </p:txBody>
      </p:sp>
      <p:grpSp>
        <p:nvGrpSpPr>
          <p:cNvPr id="19459" name="Group 10"/>
          <p:cNvGrpSpPr>
            <a:grpSpLocks/>
          </p:cNvGrpSpPr>
          <p:nvPr/>
        </p:nvGrpSpPr>
        <p:grpSpPr bwMode="auto">
          <a:xfrm>
            <a:off x="304800" y="838200"/>
            <a:ext cx="8534400" cy="685800"/>
            <a:chOff x="304800" y="685800"/>
            <a:chExt cx="8305800" cy="685800"/>
          </a:xfrm>
        </p:grpSpPr>
        <p:sp>
          <p:nvSpPr>
            <p:cNvPr id="4" name="Rounded Rectangle 3"/>
            <p:cNvSpPr/>
            <p:nvPr/>
          </p:nvSpPr>
          <p:spPr>
            <a:xfrm>
              <a:off x="304800" y="685800"/>
              <a:ext cx="8305800" cy="685800"/>
            </a:xfrm>
            <a:prstGeom prst="roundRect">
              <a:avLst/>
            </a:prstGeom>
            <a:solidFill>
              <a:srgbClr val="9BBB59"/>
            </a:solidFill>
          </p:spPr>
          <p:style>
            <a:lnRef idx="3">
              <a:schemeClr val="lt1"/>
            </a:lnRef>
            <a:fillRef idx="1">
              <a:schemeClr val="accent3"/>
            </a:fillRef>
            <a:effectRef idx="1">
              <a:schemeClr val="accent3"/>
            </a:effectRef>
            <a:fontRef idx="minor">
              <a:schemeClr val="lt1"/>
            </a:fontRef>
          </p:style>
          <p:txBody>
            <a:bodyPr anchor="ctr"/>
            <a:lstStyle/>
            <a:p>
              <a:pPr algn="ctr" fontAlgn="auto">
                <a:spcBef>
                  <a:spcPts val="0"/>
                </a:spcBef>
                <a:spcAft>
                  <a:spcPts val="0"/>
                </a:spcAft>
                <a:defRPr/>
              </a:pPr>
              <a:endParaRPr lang="en-US" dirty="0"/>
            </a:p>
          </p:txBody>
        </p:sp>
        <p:sp>
          <p:nvSpPr>
            <p:cNvPr id="19467" name="TextBox 4"/>
            <p:cNvSpPr txBox="1">
              <a:spLocks noChangeArrowheads="1"/>
            </p:cNvSpPr>
            <p:nvPr/>
          </p:nvSpPr>
          <p:spPr bwMode="auto">
            <a:xfrm>
              <a:off x="380694" y="838200"/>
              <a:ext cx="8229906" cy="400110"/>
            </a:xfrm>
            <a:prstGeom prst="rect">
              <a:avLst/>
            </a:prstGeom>
            <a:noFill/>
            <a:ln w="9525">
              <a:noFill/>
              <a:miter lim="800000"/>
              <a:headEnd/>
              <a:tailEnd/>
            </a:ln>
          </p:spPr>
          <p:txBody>
            <a:bodyPr>
              <a:spAutoFit/>
            </a:bodyPr>
            <a:lstStyle/>
            <a:p>
              <a:r>
                <a:rPr lang="en-US" sz="2000" smtClean="0">
                  <a:latin typeface="Calibri" pitchFamily="34" charset="0"/>
                </a:rPr>
                <a:t>Let’s draw </a:t>
              </a:r>
              <a:r>
                <a:rPr lang="en-US" sz="2000">
                  <a:latin typeface="Calibri" pitchFamily="34" charset="0"/>
                </a:rPr>
                <a:t>a simple triangle </a:t>
              </a:r>
              <a:r>
                <a:rPr lang="en-US" sz="2000" smtClean="0">
                  <a:latin typeface="Calibri" pitchFamily="34" charset="0"/>
                </a:rPr>
                <a:t>by using the Turtle.</a:t>
              </a:r>
              <a:endParaRPr lang="en-US" sz="2000" dirty="0">
                <a:latin typeface="Calibri" pitchFamily="34" charset="0"/>
              </a:endParaRPr>
            </a:p>
          </p:txBody>
        </p:sp>
      </p:grpSp>
      <p:grpSp>
        <p:nvGrpSpPr>
          <p:cNvPr id="14" name="Group 13"/>
          <p:cNvGrpSpPr/>
          <p:nvPr/>
        </p:nvGrpSpPr>
        <p:grpSpPr>
          <a:xfrm>
            <a:off x="6096000" y="2743200"/>
            <a:ext cx="1295400" cy="762000"/>
            <a:chOff x="7391400" y="2514600"/>
            <a:chExt cx="1295400" cy="762000"/>
          </a:xfrm>
        </p:grpSpPr>
        <p:sp>
          <p:nvSpPr>
            <p:cNvPr id="16" name="Rectangle 15"/>
            <p:cNvSpPr/>
            <p:nvPr/>
          </p:nvSpPr>
          <p:spPr>
            <a:xfrm>
              <a:off x="7391400" y="2571690"/>
              <a:ext cx="1295400" cy="400110"/>
            </a:xfrm>
            <a:prstGeom prst="rect">
              <a:avLst/>
            </a:prstGeom>
            <a:noFill/>
          </p:spPr>
          <p:txBody>
            <a:bodyPr wrap="squar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2000" b="1" cap="all" spc="0"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output</a:t>
              </a:r>
              <a:endParaRPr lang="en-US" sz="20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17" name="Down Arrow Callout 16"/>
            <p:cNvSpPr/>
            <p:nvPr/>
          </p:nvSpPr>
          <p:spPr>
            <a:xfrm>
              <a:off x="7391400" y="2514600"/>
              <a:ext cx="1219200" cy="762000"/>
            </a:xfrm>
            <a:prstGeom prst="downArrowCallout">
              <a:avLst>
                <a:gd name="adj1" fmla="val 10600"/>
                <a:gd name="adj2" fmla="val 17800"/>
                <a:gd name="adj3" fmla="val 25000"/>
                <a:gd name="adj4" fmla="val 64977"/>
              </a:avLst>
            </a:prstGeom>
            <a:noFill/>
            <a:ln w="38100">
              <a:solidFill>
                <a:srgbClr val="FFAC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p:cNvGrpSpPr/>
          <p:nvPr/>
        </p:nvGrpSpPr>
        <p:grpSpPr>
          <a:xfrm>
            <a:off x="533400" y="2743200"/>
            <a:ext cx="4114800" cy="2688597"/>
            <a:chOff x="533400" y="4371975"/>
            <a:chExt cx="3686175" cy="1904423"/>
          </a:xfrm>
        </p:grpSpPr>
        <p:sp>
          <p:nvSpPr>
            <p:cNvPr id="21" name="Rounded Rectangle 20"/>
            <p:cNvSpPr/>
            <p:nvPr/>
          </p:nvSpPr>
          <p:spPr bwMode="auto">
            <a:xfrm>
              <a:off x="533400" y="4371975"/>
              <a:ext cx="3686175" cy="1889125"/>
            </a:xfrm>
            <a:prstGeom prst="roundRect">
              <a:avLst>
                <a:gd name="adj" fmla="val 13570"/>
              </a:avLst>
            </a:prstGeom>
            <a:gradFill>
              <a:gsLst>
                <a:gs pos="0">
                  <a:srgbClr val="FFC000"/>
                </a:gs>
                <a:gs pos="35000">
                  <a:srgbClr val="FFC000"/>
                </a:gs>
                <a:gs pos="100000">
                  <a:srgbClr val="FFFFD5"/>
                </a:gs>
              </a:gsLst>
            </a:gradFill>
            <a:ln>
              <a:solidFill>
                <a:srgbClr val="205D0B"/>
              </a:solidFill>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n-US" dirty="0">
                <a:solidFill>
                  <a:schemeClr val="tx1">
                    <a:lumMod val="85000"/>
                    <a:lumOff val="15000"/>
                  </a:schemeClr>
                </a:solidFill>
              </a:endParaRPr>
            </a:p>
          </p:txBody>
        </p:sp>
        <p:pic>
          <p:nvPicPr>
            <p:cNvPr id="25" name="Picture 5"/>
            <p:cNvPicPr>
              <a:picLocks noChangeAspect="1" noChangeArrowheads="1"/>
            </p:cNvPicPr>
            <p:nvPr/>
          </p:nvPicPr>
          <p:blipFill>
            <a:blip r:embed="rId3" cstate="print"/>
            <a:stretch>
              <a:fillRect/>
            </a:stretch>
          </p:blipFill>
          <p:spPr bwMode="auto">
            <a:xfrm>
              <a:off x="544928" y="4410652"/>
              <a:ext cx="3663121" cy="1865746"/>
            </a:xfrm>
            <a:prstGeom prst="rect">
              <a:avLst/>
            </a:prstGeom>
            <a:ln>
              <a:noFill/>
            </a:ln>
            <a:effectLst>
              <a:softEdge rad="112500"/>
            </a:effectLst>
          </p:spPr>
        </p:pic>
      </p:grpSp>
      <p:grpSp>
        <p:nvGrpSpPr>
          <p:cNvPr id="12" name="Group 11"/>
          <p:cNvGrpSpPr/>
          <p:nvPr/>
        </p:nvGrpSpPr>
        <p:grpSpPr>
          <a:xfrm>
            <a:off x="4191000" y="1676400"/>
            <a:ext cx="4343400" cy="838200"/>
            <a:chOff x="228600" y="4267200"/>
            <a:chExt cx="4343400" cy="838200"/>
          </a:xfrm>
        </p:grpSpPr>
        <p:sp>
          <p:nvSpPr>
            <p:cNvPr id="15" name="Rounded Rectangle 14"/>
            <p:cNvSpPr/>
            <p:nvPr/>
          </p:nvSpPr>
          <p:spPr bwMode="auto">
            <a:xfrm>
              <a:off x="228600" y="4267200"/>
              <a:ext cx="4343400" cy="838200"/>
            </a:xfrm>
            <a:prstGeom prst="roundRect">
              <a:avLst>
                <a:gd name="adj" fmla="val 30000"/>
              </a:avLst>
            </a:prstGeom>
            <a:gradFill>
              <a:gsLst>
                <a:gs pos="0">
                  <a:srgbClr val="FFC000"/>
                </a:gs>
                <a:gs pos="35000">
                  <a:srgbClr val="FFC000"/>
                </a:gs>
                <a:gs pos="100000">
                  <a:srgbClr val="FFFFD5"/>
                </a:gs>
              </a:gsLst>
            </a:gradFill>
            <a:ln>
              <a:solidFill>
                <a:srgbClr val="205D0B"/>
              </a:solidFill>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n-US" dirty="0">
                <a:solidFill>
                  <a:schemeClr val="tx1">
                    <a:lumMod val="85000"/>
                    <a:lumOff val="15000"/>
                  </a:schemeClr>
                </a:solidFill>
              </a:endParaRPr>
            </a:p>
          </p:txBody>
        </p:sp>
        <p:sp>
          <p:nvSpPr>
            <p:cNvPr id="19464" name="TextBox 12"/>
            <p:cNvSpPr txBox="1">
              <a:spLocks noChangeArrowheads="1"/>
            </p:cNvSpPr>
            <p:nvPr/>
          </p:nvSpPr>
          <p:spPr bwMode="auto">
            <a:xfrm>
              <a:off x="228600" y="4495800"/>
              <a:ext cx="4343400" cy="400110"/>
            </a:xfrm>
            <a:prstGeom prst="rect">
              <a:avLst/>
            </a:prstGeom>
            <a:noFill/>
            <a:ln w="9525">
              <a:noFill/>
              <a:miter lim="800000"/>
              <a:headEnd/>
              <a:tailEnd/>
            </a:ln>
          </p:spPr>
          <p:txBody>
            <a:bodyPr>
              <a:spAutoFit/>
            </a:bodyPr>
            <a:lstStyle/>
            <a:p>
              <a:r>
                <a:rPr lang="en-US" b="1">
                  <a:latin typeface="Calibri" pitchFamily="34" charset="0"/>
                </a:rPr>
                <a:t> </a:t>
              </a:r>
              <a:r>
                <a:rPr lang="en-US" sz="2000" b="1" smtClean="0">
                  <a:latin typeface="Calibri" pitchFamily="34" charset="0"/>
                </a:rPr>
                <a:t>Click                on </a:t>
              </a:r>
              <a:r>
                <a:rPr lang="en-US" sz="2000" b="1" dirty="0">
                  <a:latin typeface="Calibri" pitchFamily="34" charset="0"/>
                </a:rPr>
                <a:t>the </a:t>
              </a:r>
              <a:r>
                <a:rPr lang="en-US" sz="2000" b="1" dirty="0" smtClean="0">
                  <a:latin typeface="Calibri" pitchFamily="34" charset="0"/>
                </a:rPr>
                <a:t>toolbar.</a:t>
              </a:r>
              <a:endParaRPr lang="en-US" b="1" dirty="0">
                <a:latin typeface="Calibri" pitchFamily="34" charset="0"/>
              </a:endParaRPr>
            </a:p>
          </p:txBody>
        </p:sp>
        <p:pic>
          <p:nvPicPr>
            <p:cNvPr id="19465" name="Picture 13" descr="Run button.JPG"/>
            <p:cNvPicPr>
              <a:picLocks noChangeAspect="1" noChangeArrowheads="1"/>
            </p:cNvPicPr>
            <p:nvPr/>
          </p:nvPicPr>
          <p:blipFill>
            <a:blip r:embed="rId4" cstate="print"/>
            <a:srcRect/>
            <a:stretch>
              <a:fillRect/>
            </a:stretch>
          </p:blipFill>
          <p:spPr bwMode="auto">
            <a:xfrm>
              <a:off x="990600" y="4337050"/>
              <a:ext cx="714376" cy="698500"/>
            </a:xfrm>
            <a:prstGeom prst="rect">
              <a:avLst/>
            </a:prstGeom>
            <a:noFill/>
            <a:ln w="3175">
              <a:solidFill>
                <a:schemeClr val="tx1"/>
              </a:solidFill>
              <a:miter lim="800000"/>
              <a:headEnd/>
              <a:tailEnd/>
            </a:ln>
          </p:spPr>
        </p:pic>
      </p:grpSp>
      <p:pic>
        <p:nvPicPr>
          <p:cNvPr id="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81637" y="3517900"/>
            <a:ext cx="2524125" cy="27527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5" presetClass="entr" presetSubtype="0" fill="hold" nodeType="clickEffect">
                                  <p:stCondLst>
                                    <p:cond delay="0"/>
                                  </p:stCondLst>
                                  <p:childTnLst>
                                    <p:set>
                                      <p:cBhvr>
                                        <p:cTn id="14" dur="1" fill="hold">
                                          <p:stCondLst>
                                            <p:cond delay="0"/>
                                          </p:stCondLst>
                                        </p:cTn>
                                        <p:tgtEl>
                                          <p:spTgt spid="19459"/>
                                        </p:tgtEl>
                                        <p:attrNameLst>
                                          <p:attrName>style.visibility</p:attrName>
                                        </p:attrNameLst>
                                      </p:cBhvr>
                                      <p:to>
                                        <p:strVal val="visible"/>
                                      </p:to>
                                    </p:set>
                                    <p:anim calcmode="lin" valueType="num">
                                      <p:cBhvr>
                                        <p:cTn id="15" dur="500" decel="50000" fill="hold">
                                          <p:stCondLst>
                                            <p:cond delay="0"/>
                                          </p:stCondLst>
                                        </p:cTn>
                                        <p:tgtEl>
                                          <p:spTgt spid="19459"/>
                                        </p:tgtEl>
                                        <p:attrNameLst>
                                          <p:attrName>style.rotation</p:attrName>
                                        </p:attrNameLst>
                                      </p:cBhvr>
                                      <p:tavLst>
                                        <p:tav tm="0">
                                          <p:val>
                                            <p:fltVal val="-90"/>
                                          </p:val>
                                        </p:tav>
                                        <p:tav tm="100000">
                                          <p:val>
                                            <p:fltVal val="0"/>
                                          </p:val>
                                        </p:tav>
                                      </p:tavLst>
                                    </p:anim>
                                    <p:anim calcmode="lin" valueType="num">
                                      <p:cBhvr>
                                        <p:cTn id="16" dur="500" decel="50000" fill="hold">
                                          <p:stCondLst>
                                            <p:cond delay="0"/>
                                          </p:stCondLst>
                                        </p:cTn>
                                        <p:tgtEl>
                                          <p:spTgt spid="19459"/>
                                        </p:tgtEl>
                                        <p:attrNameLst>
                                          <p:attrName>ppt_w</p:attrName>
                                        </p:attrNameLst>
                                      </p:cBhvr>
                                      <p:tavLst>
                                        <p:tav tm="0">
                                          <p:val>
                                            <p:strVal val="#ppt_w"/>
                                          </p:val>
                                        </p:tav>
                                        <p:tav tm="100000">
                                          <p:val>
                                            <p:strVal val="#ppt_w*.05"/>
                                          </p:val>
                                        </p:tav>
                                      </p:tavLst>
                                    </p:anim>
                                    <p:anim calcmode="lin" valueType="num">
                                      <p:cBhvr>
                                        <p:cTn id="17" dur="500" accel="50000" fill="hold">
                                          <p:stCondLst>
                                            <p:cond delay="500"/>
                                          </p:stCondLst>
                                        </p:cTn>
                                        <p:tgtEl>
                                          <p:spTgt spid="19459"/>
                                        </p:tgtEl>
                                        <p:attrNameLst>
                                          <p:attrName>ppt_w</p:attrName>
                                        </p:attrNameLst>
                                      </p:cBhvr>
                                      <p:tavLst>
                                        <p:tav tm="0">
                                          <p:val>
                                            <p:strVal val="#ppt_w*.05"/>
                                          </p:val>
                                        </p:tav>
                                        <p:tav tm="100000">
                                          <p:val>
                                            <p:strVal val="#ppt_w"/>
                                          </p:val>
                                        </p:tav>
                                      </p:tavLst>
                                    </p:anim>
                                    <p:anim calcmode="lin" valueType="num">
                                      <p:cBhvr>
                                        <p:cTn id="18" dur="1000" fill="hold"/>
                                        <p:tgtEl>
                                          <p:spTgt spid="19459"/>
                                        </p:tgtEl>
                                        <p:attrNameLst>
                                          <p:attrName>ppt_h</p:attrName>
                                        </p:attrNameLst>
                                      </p:cBhvr>
                                      <p:tavLst>
                                        <p:tav tm="0">
                                          <p:val>
                                            <p:strVal val="#ppt_h"/>
                                          </p:val>
                                        </p:tav>
                                        <p:tav tm="100000">
                                          <p:val>
                                            <p:strVal val="#ppt_h"/>
                                          </p:val>
                                        </p:tav>
                                      </p:tavLst>
                                    </p:anim>
                                    <p:anim calcmode="lin" valueType="num">
                                      <p:cBhvr>
                                        <p:cTn id="19" dur="500" decel="50000" fill="hold">
                                          <p:stCondLst>
                                            <p:cond delay="0"/>
                                          </p:stCondLst>
                                        </p:cTn>
                                        <p:tgtEl>
                                          <p:spTgt spid="19459"/>
                                        </p:tgtEl>
                                        <p:attrNameLst>
                                          <p:attrName>ppt_x</p:attrName>
                                        </p:attrNameLst>
                                      </p:cBhvr>
                                      <p:tavLst>
                                        <p:tav tm="0">
                                          <p:val>
                                            <p:strVal val="#ppt_x+.4"/>
                                          </p:val>
                                        </p:tav>
                                        <p:tav tm="100000">
                                          <p:val>
                                            <p:strVal val="#ppt_x"/>
                                          </p:val>
                                        </p:tav>
                                      </p:tavLst>
                                    </p:anim>
                                    <p:anim calcmode="lin" valueType="num">
                                      <p:cBhvr>
                                        <p:cTn id="20" dur="500" decel="50000" fill="hold">
                                          <p:stCondLst>
                                            <p:cond delay="0"/>
                                          </p:stCondLst>
                                        </p:cTn>
                                        <p:tgtEl>
                                          <p:spTgt spid="19459"/>
                                        </p:tgtEl>
                                        <p:attrNameLst>
                                          <p:attrName>ppt_y</p:attrName>
                                        </p:attrNameLst>
                                      </p:cBhvr>
                                      <p:tavLst>
                                        <p:tav tm="0">
                                          <p:val>
                                            <p:strVal val="#ppt_y-.2"/>
                                          </p:val>
                                        </p:tav>
                                        <p:tav tm="100000">
                                          <p:val>
                                            <p:strVal val="#ppt_y+.1"/>
                                          </p:val>
                                        </p:tav>
                                      </p:tavLst>
                                    </p:anim>
                                    <p:anim calcmode="lin" valueType="num">
                                      <p:cBhvr>
                                        <p:cTn id="21" dur="500" accel="50000" fill="hold">
                                          <p:stCondLst>
                                            <p:cond delay="500"/>
                                          </p:stCondLst>
                                        </p:cTn>
                                        <p:tgtEl>
                                          <p:spTgt spid="19459"/>
                                        </p:tgtEl>
                                        <p:attrNameLst>
                                          <p:attrName>ppt_y</p:attrName>
                                        </p:attrNameLst>
                                      </p:cBhvr>
                                      <p:tavLst>
                                        <p:tav tm="0">
                                          <p:val>
                                            <p:strVal val="#ppt_y+.1"/>
                                          </p:val>
                                        </p:tav>
                                        <p:tav tm="100000">
                                          <p:val>
                                            <p:strVal val="#ppt_y"/>
                                          </p:val>
                                        </p:tav>
                                      </p:tavLst>
                                    </p:anim>
                                    <p:animEffect transition="in" filter="fade">
                                      <p:cBhvr>
                                        <p:cTn id="22" dur="1000" decel="50000">
                                          <p:stCondLst>
                                            <p:cond delay="0"/>
                                          </p:stCondLst>
                                        </p:cTn>
                                        <p:tgtEl>
                                          <p:spTgt spid="1945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blinds(horizontal)">
                                      <p:cBhvr>
                                        <p:cTn id="27" dur="5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slide(fromBottom)">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228600" y="762000"/>
            <a:ext cx="5562600" cy="1100750"/>
            <a:chOff x="228600" y="762000"/>
            <a:chExt cx="8686800" cy="985785"/>
          </a:xfrm>
        </p:grpSpPr>
        <p:sp>
          <p:nvSpPr>
            <p:cNvPr id="3" name="Rounded Rectangle 2"/>
            <p:cNvSpPr/>
            <p:nvPr/>
          </p:nvSpPr>
          <p:spPr>
            <a:xfrm>
              <a:off x="228600" y="762000"/>
              <a:ext cx="8686800" cy="838200"/>
            </a:xfrm>
            <a:prstGeom prst="roundRect">
              <a:avLst/>
            </a:prstGeom>
            <a:solidFill>
              <a:srgbClr val="9BBB59"/>
            </a:solidFill>
          </p:spPr>
          <p:style>
            <a:lnRef idx="3">
              <a:schemeClr val="lt1"/>
            </a:lnRef>
            <a:fillRef idx="1">
              <a:schemeClr val="accent3"/>
            </a:fillRef>
            <a:effectRef idx="1">
              <a:schemeClr val="accent3"/>
            </a:effectRef>
            <a:fontRef idx="minor">
              <a:schemeClr val="lt1"/>
            </a:fontRef>
          </p:style>
          <p:txBody>
            <a:bodyPr anchor="ctr"/>
            <a:lstStyle/>
            <a:p>
              <a:pPr algn="ctr" fontAlgn="auto">
                <a:spcBef>
                  <a:spcPts val="0"/>
                </a:spcBef>
                <a:spcAft>
                  <a:spcPts val="0"/>
                </a:spcAft>
                <a:defRPr/>
              </a:pPr>
              <a:endParaRPr lang="en-US" dirty="0"/>
            </a:p>
          </p:txBody>
        </p:sp>
        <p:sp>
          <p:nvSpPr>
            <p:cNvPr id="4" name="TextBox 11"/>
            <p:cNvSpPr txBox="1">
              <a:spLocks noChangeArrowheads="1"/>
            </p:cNvSpPr>
            <p:nvPr/>
          </p:nvSpPr>
          <p:spPr bwMode="auto">
            <a:xfrm>
              <a:off x="304800" y="838200"/>
              <a:ext cx="8534401" cy="909585"/>
            </a:xfrm>
            <a:prstGeom prst="rect">
              <a:avLst/>
            </a:prstGeom>
            <a:noFill/>
            <a:ln w="9525">
              <a:noFill/>
              <a:miter lim="800000"/>
              <a:headEnd/>
              <a:tailEnd/>
            </a:ln>
          </p:spPr>
          <p:txBody>
            <a:bodyPr wrap="square">
              <a:spAutoFit/>
            </a:bodyPr>
            <a:lstStyle/>
            <a:p>
              <a:r>
                <a:rPr lang="en-US" sz="2000" dirty="0" smtClean="0">
                  <a:latin typeface="Calibri" pitchFamily="34" charset="0"/>
                </a:rPr>
                <a:t>Now that you know how to communicate with the Turtle, </a:t>
              </a:r>
              <a:r>
                <a:rPr lang="en-US" sz="2000" smtClean="0">
                  <a:latin typeface="Calibri" pitchFamily="34" charset="0"/>
                </a:rPr>
                <a:t>let’s have some fun with it.</a:t>
              </a:r>
              <a:endParaRPr lang="en-US" sz="2000" dirty="0" smtClean="0">
                <a:latin typeface="Calibri" pitchFamily="34" charset="0"/>
              </a:endParaRPr>
            </a:p>
            <a:p>
              <a:endParaRPr lang="en-US" sz="2000" dirty="0">
                <a:latin typeface="Calibri" pitchFamily="34" charset="0"/>
              </a:endParaRPr>
            </a:p>
          </p:txBody>
        </p:sp>
      </p:grpSp>
      <p:grpSp>
        <p:nvGrpSpPr>
          <p:cNvPr id="12" name="Group 11"/>
          <p:cNvGrpSpPr/>
          <p:nvPr/>
        </p:nvGrpSpPr>
        <p:grpSpPr>
          <a:xfrm>
            <a:off x="228600" y="1905000"/>
            <a:ext cx="4343400" cy="1524000"/>
            <a:chOff x="228600" y="1828800"/>
            <a:chExt cx="3124200" cy="1143000"/>
          </a:xfrm>
        </p:grpSpPr>
        <p:sp>
          <p:nvSpPr>
            <p:cNvPr id="5" name="Rounded Rectangle 4"/>
            <p:cNvSpPr/>
            <p:nvPr/>
          </p:nvSpPr>
          <p:spPr>
            <a:xfrm>
              <a:off x="228600" y="1828800"/>
              <a:ext cx="3124200" cy="1143000"/>
            </a:xfrm>
            <a:prstGeom prst="roundRect">
              <a:avLst>
                <a:gd name="adj" fmla="val 16806"/>
              </a:avLst>
            </a:prstGeom>
            <a:ln/>
          </p:spPr>
          <p:style>
            <a:lnRef idx="1">
              <a:schemeClr val="accent4"/>
            </a:lnRef>
            <a:fillRef idx="2">
              <a:schemeClr val="accent4"/>
            </a:fillRef>
            <a:effectRef idx="1">
              <a:schemeClr val="accent4"/>
            </a:effectRef>
            <a:fontRef idx="minor">
              <a:schemeClr val="dk1"/>
            </a:fontRef>
          </p:style>
          <p:txBody>
            <a:bodyPr anchor="ctr"/>
            <a:lstStyle/>
            <a:p>
              <a:pPr fontAlgn="auto">
                <a:spcBef>
                  <a:spcPts val="0"/>
                </a:spcBef>
                <a:spcAft>
                  <a:spcPts val="0"/>
                </a:spcAft>
                <a:defRPr/>
              </a:pPr>
              <a:endParaRPr lang="en-US" dirty="0">
                <a:solidFill>
                  <a:schemeClr val="accent4">
                    <a:lumMod val="50000"/>
                  </a:schemeClr>
                </a:solidFill>
              </a:endParaRPr>
            </a:p>
          </p:txBody>
        </p:sp>
        <p:sp>
          <p:nvSpPr>
            <p:cNvPr id="6" name="TextBox 15"/>
            <p:cNvSpPr txBox="1">
              <a:spLocks noChangeArrowheads="1"/>
            </p:cNvSpPr>
            <p:nvPr/>
          </p:nvSpPr>
          <p:spPr bwMode="auto">
            <a:xfrm flipH="1">
              <a:off x="304800" y="1905000"/>
              <a:ext cx="3048000" cy="992579"/>
            </a:xfrm>
            <a:prstGeom prst="rect">
              <a:avLst/>
            </a:prstGeom>
            <a:noFill/>
            <a:ln w="9525">
              <a:noFill/>
              <a:miter lim="800000"/>
              <a:headEnd/>
              <a:tailEnd/>
            </a:ln>
          </p:spPr>
          <p:txBody>
            <a:bodyPr wrap="square">
              <a:spAutoFit/>
            </a:bodyPr>
            <a:lstStyle/>
            <a:p>
              <a:r>
                <a:rPr lang="en-US" sz="2000" dirty="0" smtClean="0">
                  <a:latin typeface="Calibri" pitchFamily="34" charset="0"/>
                </a:rPr>
                <a:t>Let’s use the </a:t>
              </a:r>
              <a:r>
                <a:rPr lang="en-US" sz="2000" b="1" dirty="0" smtClean="0">
                  <a:latin typeface="Calibri" pitchFamily="34" charset="0"/>
                </a:rPr>
                <a:t>For</a:t>
              </a:r>
              <a:r>
                <a:rPr lang="en-US" sz="2000" dirty="0" smtClean="0">
                  <a:latin typeface="Calibri" pitchFamily="34" charset="0"/>
                </a:rPr>
                <a:t> loop and instruct the Turtle to move and turn at specific distances and angles, creating a unique graphical design in the process.</a:t>
              </a:r>
            </a:p>
          </p:txBody>
        </p:sp>
      </p:grpSp>
      <p:sp>
        <p:nvSpPr>
          <p:cNvPr id="14" name="Title 1"/>
          <p:cNvSpPr>
            <a:spLocks noGrp="1"/>
          </p:cNvSpPr>
          <p:nvPr>
            <p:ph type="title"/>
          </p:nvPr>
        </p:nvSpPr>
        <p:spPr>
          <a:xfrm>
            <a:off x="76200" y="0"/>
            <a:ext cx="8229600" cy="563563"/>
          </a:xfrm>
        </p:spPr>
        <p:txBody>
          <a:bodyPr>
            <a:noAutofit/>
          </a:bodyPr>
          <a:lstStyle/>
          <a:p>
            <a:r>
              <a:rPr lang="en-US" sz="2400" b="1" dirty="0" smtClean="0">
                <a:latin typeface="Calibri" pitchFamily="34" charset="0"/>
              </a:rPr>
              <a:t>Having Fun with the Turtle</a:t>
            </a:r>
          </a:p>
        </p:txBody>
      </p:sp>
      <p:sp>
        <p:nvSpPr>
          <p:cNvPr id="13" name="Chevron 12"/>
          <p:cNvSpPr/>
          <p:nvPr/>
        </p:nvSpPr>
        <p:spPr>
          <a:xfrm>
            <a:off x="4724400" y="2895600"/>
            <a:ext cx="381000" cy="1524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7171" name="Picture 3" descr="C:\Documents and Settings\priya.suri\My Documents\My Pictures\The Pause and Clear Operations-Output 1.PNG"/>
          <p:cNvPicPr>
            <a:picLocks noChangeAspect="1" noChangeArrowheads="1"/>
          </p:cNvPicPr>
          <p:nvPr/>
        </p:nvPicPr>
        <p:blipFill>
          <a:blip r:embed="rId3" cstate="print"/>
          <a:stretch>
            <a:fillRect/>
          </a:stretch>
        </p:blipFill>
        <p:spPr bwMode="auto">
          <a:xfrm>
            <a:off x="1295400" y="3657600"/>
            <a:ext cx="2286000" cy="2619995"/>
          </a:xfrm>
          <a:prstGeom prst="rect">
            <a:avLst/>
          </a:prstGeom>
          <a:ln>
            <a:noFill/>
          </a:ln>
          <a:effectLst>
            <a:outerShdw blurRad="190500" algn="tl" rotWithShape="0">
              <a:srgbClr val="000000">
                <a:alpha val="70000"/>
              </a:srgbClr>
            </a:outerShdw>
          </a:effectLst>
        </p:spPr>
      </p:pic>
      <p:grpSp>
        <p:nvGrpSpPr>
          <p:cNvPr id="16" name="Group 15"/>
          <p:cNvGrpSpPr/>
          <p:nvPr/>
        </p:nvGrpSpPr>
        <p:grpSpPr>
          <a:xfrm>
            <a:off x="4114800" y="4800600"/>
            <a:ext cx="4800600" cy="1219200"/>
            <a:chOff x="228600" y="1828800"/>
            <a:chExt cx="3124200" cy="1143000"/>
          </a:xfrm>
        </p:grpSpPr>
        <p:sp>
          <p:nvSpPr>
            <p:cNvPr id="18" name="Rounded Rectangle 17"/>
            <p:cNvSpPr/>
            <p:nvPr/>
          </p:nvSpPr>
          <p:spPr>
            <a:xfrm>
              <a:off x="228600" y="1828800"/>
              <a:ext cx="3124200" cy="1143000"/>
            </a:xfrm>
            <a:prstGeom prst="roundRect">
              <a:avLst>
                <a:gd name="adj" fmla="val 20944"/>
              </a:avLst>
            </a:prstGeom>
            <a:ln/>
          </p:spPr>
          <p:style>
            <a:lnRef idx="1">
              <a:schemeClr val="accent4"/>
            </a:lnRef>
            <a:fillRef idx="2">
              <a:schemeClr val="accent4"/>
            </a:fillRef>
            <a:effectRef idx="1">
              <a:schemeClr val="accent4"/>
            </a:effectRef>
            <a:fontRef idx="minor">
              <a:schemeClr val="dk1"/>
            </a:fontRef>
          </p:style>
          <p:txBody>
            <a:bodyPr anchor="ctr"/>
            <a:lstStyle/>
            <a:p>
              <a:pPr fontAlgn="auto">
                <a:spcBef>
                  <a:spcPts val="0"/>
                </a:spcBef>
                <a:spcAft>
                  <a:spcPts val="0"/>
                </a:spcAft>
                <a:defRPr/>
              </a:pPr>
              <a:endParaRPr lang="en-US" dirty="0">
                <a:solidFill>
                  <a:schemeClr val="accent4">
                    <a:lumMod val="50000"/>
                  </a:schemeClr>
                </a:solidFill>
              </a:endParaRPr>
            </a:p>
          </p:txBody>
        </p:sp>
        <p:sp>
          <p:nvSpPr>
            <p:cNvPr id="20" name="TextBox 15"/>
            <p:cNvSpPr txBox="1">
              <a:spLocks noChangeArrowheads="1"/>
            </p:cNvSpPr>
            <p:nvPr/>
          </p:nvSpPr>
          <p:spPr bwMode="auto">
            <a:xfrm flipH="1">
              <a:off x="304800" y="1905000"/>
              <a:ext cx="2971800" cy="952184"/>
            </a:xfrm>
            <a:prstGeom prst="rect">
              <a:avLst/>
            </a:prstGeom>
            <a:noFill/>
            <a:ln w="9525">
              <a:noFill/>
              <a:miter lim="800000"/>
              <a:headEnd/>
              <a:tailEnd/>
            </a:ln>
          </p:spPr>
          <p:txBody>
            <a:bodyPr wrap="square">
              <a:spAutoFit/>
            </a:bodyPr>
            <a:lstStyle/>
            <a:p>
              <a:r>
                <a:rPr lang="en-US" sz="2000" dirty="0" smtClean="0">
                  <a:latin typeface="Calibri" pitchFamily="34" charset="0"/>
                </a:rPr>
                <a:t>You </a:t>
              </a:r>
              <a:r>
                <a:rPr lang="en-US" sz="2000" smtClean="0">
                  <a:latin typeface="Calibri" pitchFamily="34" charset="0"/>
                </a:rPr>
                <a:t>can </a:t>
              </a:r>
              <a:r>
                <a:rPr lang="en-US" sz="2000">
                  <a:latin typeface="Calibri" pitchFamily="34" charset="0"/>
                </a:rPr>
                <a:t>add color to your design </a:t>
              </a:r>
              <a:r>
                <a:rPr lang="en-US" sz="2000" smtClean="0">
                  <a:latin typeface="Calibri" pitchFamily="34" charset="0"/>
                </a:rPr>
                <a:t>by specifying a value for </a:t>
              </a:r>
              <a:r>
                <a:rPr lang="en-US" sz="2000" dirty="0" smtClean="0">
                  <a:latin typeface="Calibri" pitchFamily="34" charset="0"/>
                </a:rPr>
                <a:t>the </a:t>
              </a:r>
              <a:r>
                <a:rPr lang="en-US" sz="2000" b="1" dirty="0" err="1" smtClean="0">
                  <a:latin typeface="Calibri" pitchFamily="34" charset="0"/>
                </a:rPr>
                <a:t>PenColor</a:t>
              </a:r>
              <a:r>
                <a:rPr lang="en-US" sz="2000" dirty="0" smtClean="0">
                  <a:latin typeface="Calibri" pitchFamily="34" charset="0"/>
                </a:rPr>
                <a:t> property of the </a:t>
              </a:r>
              <a:r>
                <a:rPr lang="en-US" sz="2000" b="1" smtClean="0">
                  <a:latin typeface="Calibri" pitchFamily="34" charset="0"/>
                </a:rPr>
                <a:t>GraphicsWindow</a:t>
              </a:r>
              <a:r>
                <a:rPr lang="en-US" sz="2000" smtClean="0">
                  <a:latin typeface="Calibri" pitchFamily="34" charset="0"/>
                </a:rPr>
                <a:t> object.</a:t>
              </a:r>
              <a:endParaRPr lang="en-US" sz="2000" dirty="0" smtClean="0">
                <a:latin typeface="Calibri" pitchFamily="34" charset="0"/>
              </a:endParaRPr>
            </a:p>
          </p:txBody>
        </p:sp>
      </p:grpSp>
      <p:grpSp>
        <p:nvGrpSpPr>
          <p:cNvPr id="23" name="Group 22"/>
          <p:cNvGrpSpPr/>
          <p:nvPr/>
        </p:nvGrpSpPr>
        <p:grpSpPr>
          <a:xfrm>
            <a:off x="5181600" y="1828800"/>
            <a:ext cx="3711146" cy="2590800"/>
            <a:chOff x="5181600" y="1828800"/>
            <a:chExt cx="3711146" cy="2590800"/>
          </a:xfrm>
        </p:grpSpPr>
        <p:grpSp>
          <p:nvGrpSpPr>
            <p:cNvPr id="22" name="Group 21"/>
            <p:cNvGrpSpPr/>
            <p:nvPr/>
          </p:nvGrpSpPr>
          <p:grpSpPr>
            <a:xfrm>
              <a:off x="5181600" y="1828800"/>
              <a:ext cx="3711146" cy="2590800"/>
              <a:chOff x="5181600" y="1828800"/>
              <a:chExt cx="3711146" cy="2590800"/>
            </a:xfrm>
          </p:grpSpPr>
          <p:sp>
            <p:nvSpPr>
              <p:cNvPr id="9" name="Rounded Rectangle 8"/>
              <p:cNvSpPr/>
              <p:nvPr/>
            </p:nvSpPr>
            <p:spPr bwMode="auto">
              <a:xfrm>
                <a:off x="5181600" y="1828800"/>
                <a:ext cx="3711146" cy="2590800"/>
              </a:xfrm>
              <a:prstGeom prst="roundRect">
                <a:avLst>
                  <a:gd name="adj" fmla="val 13570"/>
                </a:avLst>
              </a:prstGeom>
              <a:gradFill>
                <a:gsLst>
                  <a:gs pos="0">
                    <a:srgbClr val="FFC000"/>
                  </a:gs>
                  <a:gs pos="35000">
                    <a:srgbClr val="FFC000"/>
                  </a:gs>
                  <a:gs pos="100000">
                    <a:srgbClr val="FFFFD5"/>
                  </a:gs>
                </a:gsLst>
              </a:gradFill>
              <a:ln>
                <a:solidFill>
                  <a:srgbClr val="205D0B"/>
                </a:solidFill>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n-US" dirty="0">
                  <a:solidFill>
                    <a:schemeClr val="tx1">
                      <a:lumMod val="85000"/>
                      <a:lumOff val="15000"/>
                    </a:schemeClr>
                  </a:solidFill>
                </a:endParaRPr>
              </a:p>
            </p:txBody>
          </p:sp>
          <p:pic>
            <p:nvPicPr>
              <p:cNvPr id="7170" name="Picture 2" descr="C:\Documents and Settings\priya.suri\My Documents\My Pictures\The Pause and Clear Operations.PNG"/>
              <p:cNvPicPr>
                <a:picLocks noChangeAspect="1" noChangeArrowheads="1"/>
              </p:cNvPicPr>
              <p:nvPr/>
            </p:nvPicPr>
            <p:blipFill>
              <a:blip r:embed="rId4" cstate="print"/>
              <a:stretch>
                <a:fillRect/>
              </a:stretch>
            </p:blipFill>
            <p:spPr bwMode="auto">
              <a:xfrm>
                <a:off x="5251622" y="1976175"/>
                <a:ext cx="3587578" cy="2296049"/>
              </a:xfrm>
              <a:prstGeom prst="rect">
                <a:avLst/>
              </a:prstGeom>
              <a:ln>
                <a:noFill/>
              </a:ln>
              <a:effectLst>
                <a:softEdge rad="112500"/>
              </a:effectLst>
            </p:spPr>
          </p:pic>
        </p:grpSp>
        <p:sp>
          <p:nvSpPr>
            <p:cNvPr id="21" name="Rectangle 20"/>
            <p:cNvSpPr/>
            <p:nvPr/>
          </p:nvSpPr>
          <p:spPr>
            <a:xfrm>
              <a:off x="5334000" y="3200400"/>
              <a:ext cx="3429000" cy="990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900" decel="100000" fill="hold"/>
                                        <p:tgtEl>
                                          <p:spTgt spid="14"/>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4"/>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9"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p:cTn id="15" dur="1000" fill="hold"/>
                                        <p:tgtEl>
                                          <p:spTgt spid="19"/>
                                        </p:tgtEl>
                                        <p:attrNameLst>
                                          <p:attrName>ppt_x</p:attrName>
                                        </p:attrNameLst>
                                      </p:cBhvr>
                                      <p:tavLst>
                                        <p:tav tm="0">
                                          <p:val>
                                            <p:strVal val="#ppt_x-.2"/>
                                          </p:val>
                                        </p:tav>
                                        <p:tav tm="100000">
                                          <p:val>
                                            <p:strVal val="#ppt_x"/>
                                          </p:val>
                                        </p:tav>
                                      </p:tavLst>
                                    </p:anim>
                                    <p:anim calcmode="lin" valueType="num">
                                      <p:cBhvr>
                                        <p:cTn id="16" dur="1000" fill="hold"/>
                                        <p:tgtEl>
                                          <p:spTgt spid="19"/>
                                        </p:tgtEl>
                                        <p:attrNameLst>
                                          <p:attrName>ppt_y</p:attrName>
                                        </p:attrNameLst>
                                      </p:cBhvr>
                                      <p:tavLst>
                                        <p:tav tm="0">
                                          <p:val>
                                            <p:strVal val="#ppt_y"/>
                                          </p:val>
                                        </p:tav>
                                        <p:tav tm="100000">
                                          <p:val>
                                            <p:strVal val="#ppt_y"/>
                                          </p:val>
                                        </p:tav>
                                      </p:tavLst>
                                    </p:anim>
                                    <p:animEffect transition="in" filter="wipe(right)" prLst="gradientSize: 0.1">
                                      <p:cBhvr>
                                        <p:cTn id="17" dur="10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37" presetClass="entr" presetSubtype="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900" decel="100000" fill="hold"/>
                                        <p:tgtEl>
                                          <p:spTgt spid="12"/>
                                        </p:tgtEl>
                                        <p:attrNameLst>
                                          <p:attrName>ppt_y</p:attrName>
                                        </p:attrNameLst>
                                      </p:cBhvr>
                                      <p:tavLst>
                                        <p:tav tm="0">
                                          <p:val>
                                            <p:strVal val="#ppt_y+1"/>
                                          </p:val>
                                        </p:tav>
                                        <p:tav tm="100000">
                                          <p:val>
                                            <p:strVal val="#ppt_y-.03"/>
                                          </p:val>
                                        </p:tav>
                                      </p:tavLst>
                                    </p:anim>
                                    <p:anim calcmode="lin" valueType="num">
                                      <p:cBhvr>
                                        <p:cTn id="25" dur="100" accel="100000" fill="hold">
                                          <p:stCondLst>
                                            <p:cond delay="900"/>
                                          </p:stCondLst>
                                        </p:cTn>
                                        <p:tgtEl>
                                          <p:spTgt spid="12"/>
                                        </p:tgtEl>
                                        <p:attrNameLst>
                                          <p:attrName>ppt_y</p:attrName>
                                        </p:attrNameLst>
                                      </p:cBhvr>
                                      <p:tavLst>
                                        <p:tav tm="0">
                                          <p:val>
                                            <p:strVal val="#ppt_y-.03"/>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3"/>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dissolve">
                                      <p:cBhvr>
                                        <p:cTn id="34" dur="500"/>
                                        <p:tgtEl>
                                          <p:spTgt spid="23"/>
                                        </p:tgtEl>
                                      </p:cBhvr>
                                    </p:animEffect>
                                  </p:childTnLst>
                                </p:cTn>
                              </p:par>
                            </p:childTnLst>
                          </p:cTn>
                        </p:par>
                      </p:childTnLst>
                    </p:cTn>
                  </p:par>
                  <p:par>
                    <p:cTn id="35" fill="hold">
                      <p:stCondLst>
                        <p:cond delay="indefinite"/>
                      </p:stCondLst>
                      <p:childTnLst>
                        <p:par>
                          <p:cTn id="36" fill="hold">
                            <p:stCondLst>
                              <p:cond delay="0"/>
                            </p:stCondLst>
                            <p:childTnLst>
                              <p:par>
                                <p:cTn id="37" presetID="37" presetClass="entr" presetSubtype="0" fill="hold" nodeType="click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1000"/>
                                        <p:tgtEl>
                                          <p:spTgt spid="16"/>
                                        </p:tgtEl>
                                      </p:cBhvr>
                                    </p:animEffect>
                                    <p:anim calcmode="lin" valueType="num">
                                      <p:cBhvr>
                                        <p:cTn id="40" dur="1000" fill="hold"/>
                                        <p:tgtEl>
                                          <p:spTgt spid="16"/>
                                        </p:tgtEl>
                                        <p:attrNameLst>
                                          <p:attrName>ppt_x</p:attrName>
                                        </p:attrNameLst>
                                      </p:cBhvr>
                                      <p:tavLst>
                                        <p:tav tm="0">
                                          <p:val>
                                            <p:strVal val="#ppt_x"/>
                                          </p:val>
                                        </p:tav>
                                        <p:tav tm="100000">
                                          <p:val>
                                            <p:strVal val="#ppt_x"/>
                                          </p:val>
                                        </p:tav>
                                      </p:tavLst>
                                    </p:anim>
                                    <p:anim calcmode="lin" valueType="num">
                                      <p:cBhvr>
                                        <p:cTn id="41" dur="900" decel="100000" fill="hold"/>
                                        <p:tgtEl>
                                          <p:spTgt spid="16"/>
                                        </p:tgtEl>
                                        <p:attrNameLst>
                                          <p:attrName>ppt_y</p:attrName>
                                        </p:attrNameLst>
                                      </p:cBhvr>
                                      <p:tavLst>
                                        <p:tav tm="0">
                                          <p:val>
                                            <p:strVal val="#ppt_y+1"/>
                                          </p:val>
                                        </p:tav>
                                        <p:tav tm="100000">
                                          <p:val>
                                            <p:strVal val="#ppt_y-.03"/>
                                          </p:val>
                                        </p:tav>
                                      </p:tavLst>
                                    </p:anim>
                                    <p:anim calcmode="lin" valueType="num">
                                      <p:cBhvr>
                                        <p:cTn id="42" dur="100" accel="100000" fill="hold">
                                          <p:stCondLst>
                                            <p:cond delay="900"/>
                                          </p:stCondLst>
                                        </p:cTn>
                                        <p:tgtEl>
                                          <p:spTgt spid="16"/>
                                        </p:tgtEl>
                                        <p:attrNameLst>
                                          <p:attrName>ppt_y</p:attrName>
                                        </p:attrNameLst>
                                      </p:cBhvr>
                                      <p:tavLst>
                                        <p:tav tm="0">
                                          <p:val>
                                            <p:strVal val="#ppt_y-.03"/>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7171"/>
                                        </p:tgtEl>
                                        <p:attrNameLst>
                                          <p:attrName>style.visibility</p:attrName>
                                        </p:attrNameLst>
                                      </p:cBhvr>
                                      <p:to>
                                        <p:strVal val="visible"/>
                                      </p:to>
                                    </p:set>
                                    <p:animEffect transition="in" filter="dissolve">
                                      <p:cBhvr>
                                        <p:cTn id="47" dur="500"/>
                                        <p:tgtEl>
                                          <p:spTgt spid="7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fontAlgn="auto">
              <a:spcAft>
                <a:spcPts val="0"/>
              </a:spcAft>
              <a:defRPr/>
            </a:pPr>
            <a:r>
              <a:rPr lang="en-US" sz="2400" b="1" dirty="0" smtClean="0">
                <a:latin typeface="+mj-lt"/>
              </a:rPr>
              <a:t>Having Fun with the Turtle</a:t>
            </a:r>
            <a:endParaRPr lang="en-US" sz="2400" b="1" dirty="0">
              <a:latin typeface="+mj-lt"/>
            </a:endParaRPr>
          </a:p>
        </p:txBody>
      </p:sp>
      <p:grpSp>
        <p:nvGrpSpPr>
          <p:cNvPr id="21507" name="Group 15"/>
          <p:cNvGrpSpPr>
            <a:grpSpLocks/>
          </p:cNvGrpSpPr>
          <p:nvPr/>
        </p:nvGrpSpPr>
        <p:grpSpPr bwMode="auto">
          <a:xfrm>
            <a:off x="228600" y="685800"/>
            <a:ext cx="8686800" cy="838200"/>
            <a:chOff x="228600" y="609600"/>
            <a:chExt cx="8077200" cy="990600"/>
          </a:xfrm>
        </p:grpSpPr>
        <p:sp>
          <p:nvSpPr>
            <p:cNvPr id="4" name="Rounded Rectangle 3"/>
            <p:cNvSpPr/>
            <p:nvPr/>
          </p:nvSpPr>
          <p:spPr>
            <a:xfrm>
              <a:off x="228600" y="609600"/>
              <a:ext cx="8077200" cy="990600"/>
            </a:xfrm>
            <a:prstGeom prst="roundRect">
              <a:avLst/>
            </a:prstGeom>
            <a:solidFill>
              <a:srgbClr val="9BBB59"/>
            </a:solidFill>
          </p:spPr>
          <p:style>
            <a:lnRef idx="3">
              <a:schemeClr val="lt1"/>
            </a:lnRef>
            <a:fillRef idx="1">
              <a:schemeClr val="accent3"/>
            </a:fillRef>
            <a:effectRef idx="1">
              <a:schemeClr val="accent3"/>
            </a:effectRef>
            <a:fontRef idx="minor">
              <a:schemeClr val="lt1"/>
            </a:fontRef>
          </p:style>
          <p:txBody>
            <a:bodyPr anchor="ctr"/>
            <a:lstStyle/>
            <a:p>
              <a:pPr algn="ctr" fontAlgn="auto">
                <a:spcBef>
                  <a:spcPts val="0"/>
                </a:spcBef>
                <a:spcAft>
                  <a:spcPts val="0"/>
                </a:spcAft>
                <a:defRPr/>
              </a:pPr>
              <a:endParaRPr lang="en-US" sz="2000" dirty="0">
                <a:solidFill>
                  <a:schemeClr val="tx1"/>
                </a:solidFill>
              </a:endParaRPr>
            </a:p>
          </p:txBody>
        </p:sp>
        <p:sp>
          <p:nvSpPr>
            <p:cNvPr id="21516" name="TextBox 4"/>
            <p:cNvSpPr txBox="1">
              <a:spLocks noChangeArrowheads="1"/>
            </p:cNvSpPr>
            <p:nvPr/>
          </p:nvSpPr>
          <p:spPr bwMode="auto">
            <a:xfrm>
              <a:off x="370305" y="694195"/>
              <a:ext cx="7773124" cy="836593"/>
            </a:xfrm>
            <a:prstGeom prst="rect">
              <a:avLst/>
            </a:prstGeom>
            <a:noFill/>
            <a:ln w="9525">
              <a:noFill/>
              <a:miter lim="800000"/>
              <a:headEnd/>
              <a:tailEnd/>
            </a:ln>
          </p:spPr>
          <p:txBody>
            <a:bodyPr>
              <a:spAutoFit/>
            </a:bodyPr>
            <a:lstStyle/>
            <a:p>
              <a:r>
                <a:rPr lang="en-US" sz="2000" dirty="0" smtClean="0">
                  <a:latin typeface="Calibri" pitchFamily="34" charset="0"/>
                </a:rPr>
                <a:t>You can </a:t>
              </a:r>
              <a:r>
                <a:rPr lang="en-US" sz="2000" smtClean="0">
                  <a:latin typeface="Calibri" pitchFamily="34" charset="0"/>
                </a:rPr>
                <a:t>also draw </a:t>
              </a:r>
              <a:r>
                <a:rPr lang="en-US" sz="2000" dirty="0" smtClean="0">
                  <a:latin typeface="Calibri" pitchFamily="34" charset="0"/>
                </a:rPr>
                <a:t>multiple, </a:t>
              </a:r>
              <a:r>
                <a:rPr lang="en-US" sz="2000" smtClean="0">
                  <a:latin typeface="Calibri" pitchFamily="34" charset="0"/>
                </a:rPr>
                <a:t>colorful designs by using </a:t>
              </a:r>
              <a:r>
                <a:rPr lang="en-US" sz="2000">
                  <a:latin typeface="Calibri" pitchFamily="34" charset="0"/>
                </a:rPr>
                <a:t>the </a:t>
              </a:r>
              <a:r>
                <a:rPr lang="en-US" sz="2000" smtClean="0">
                  <a:latin typeface="Calibri" pitchFamily="34" charset="0"/>
                </a:rPr>
                <a:t>Turtle.  For example, this program produces different shapes in a variety of sizes and colors.</a:t>
              </a:r>
              <a:endParaRPr lang="en-US" sz="2000" dirty="0" smtClean="0">
                <a:latin typeface="Calibri" pitchFamily="34" charset="0"/>
              </a:endParaRPr>
            </a:p>
          </p:txBody>
        </p:sp>
      </p:grpSp>
      <p:grpSp>
        <p:nvGrpSpPr>
          <p:cNvPr id="14" name="Group 13"/>
          <p:cNvGrpSpPr/>
          <p:nvPr/>
        </p:nvGrpSpPr>
        <p:grpSpPr>
          <a:xfrm>
            <a:off x="234043" y="1447800"/>
            <a:ext cx="5023757" cy="3962400"/>
            <a:chOff x="234043" y="1447800"/>
            <a:chExt cx="5023757" cy="3962400"/>
          </a:xfrm>
        </p:grpSpPr>
        <p:sp>
          <p:nvSpPr>
            <p:cNvPr id="18" name="Rounded Rectangle 17"/>
            <p:cNvSpPr/>
            <p:nvPr/>
          </p:nvSpPr>
          <p:spPr bwMode="auto">
            <a:xfrm>
              <a:off x="234043" y="1447800"/>
              <a:ext cx="5023757" cy="3962400"/>
            </a:xfrm>
            <a:prstGeom prst="roundRect">
              <a:avLst>
                <a:gd name="adj" fmla="val 8117"/>
              </a:avLst>
            </a:prstGeom>
            <a:gradFill>
              <a:gsLst>
                <a:gs pos="0">
                  <a:srgbClr val="FFC000"/>
                </a:gs>
                <a:gs pos="35000">
                  <a:srgbClr val="FFC000"/>
                </a:gs>
                <a:gs pos="100000">
                  <a:srgbClr val="FFFFD5"/>
                </a:gs>
              </a:gsLst>
            </a:gradFill>
            <a:ln>
              <a:solidFill>
                <a:srgbClr val="205D0B"/>
              </a:solidFill>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n-US" dirty="0">
                <a:solidFill>
                  <a:schemeClr val="tx1">
                    <a:lumMod val="85000"/>
                    <a:lumOff val="15000"/>
                  </a:schemeClr>
                </a:solidFill>
              </a:endParaRPr>
            </a:p>
          </p:txBody>
        </p:sp>
        <p:pic>
          <p:nvPicPr>
            <p:cNvPr id="13" name="Picture 12" descr="Turtle3_Code.bmp"/>
            <p:cNvPicPr>
              <a:picLocks noChangeAspect="1"/>
            </p:cNvPicPr>
            <p:nvPr/>
          </p:nvPicPr>
          <p:blipFill>
            <a:blip r:embed="rId3" cstate="print"/>
            <a:stretch>
              <a:fillRect/>
            </a:stretch>
          </p:blipFill>
          <p:spPr>
            <a:xfrm>
              <a:off x="304801" y="1628882"/>
              <a:ext cx="4876800" cy="3671298"/>
            </a:xfrm>
            <a:prstGeom prst="rect">
              <a:avLst/>
            </a:prstGeom>
            <a:effectLst>
              <a:softEdge rad="63500"/>
            </a:effectLst>
          </p:spPr>
        </p:pic>
      </p:grpSp>
      <p:pic>
        <p:nvPicPr>
          <p:cNvPr id="16" name="Picture 15" descr="Turtle3_Output.bmp"/>
          <p:cNvPicPr>
            <a:picLocks noChangeAspect="1"/>
          </p:cNvPicPr>
          <p:nvPr/>
        </p:nvPicPr>
        <p:blipFill>
          <a:blip r:embed="rId4" cstate="print"/>
          <a:stretch>
            <a:fillRect/>
          </a:stretch>
        </p:blipFill>
        <p:spPr>
          <a:xfrm>
            <a:off x="5105400" y="3733800"/>
            <a:ext cx="3940498" cy="2590800"/>
          </a:xfrm>
          <a:prstGeom prst="rect">
            <a:avLst/>
          </a:prstGeom>
        </p:spPr>
      </p:pic>
      <p:grpSp>
        <p:nvGrpSpPr>
          <p:cNvPr id="17" name="Group 16"/>
          <p:cNvGrpSpPr/>
          <p:nvPr/>
        </p:nvGrpSpPr>
        <p:grpSpPr>
          <a:xfrm>
            <a:off x="6553200" y="2819400"/>
            <a:ext cx="1295400" cy="762000"/>
            <a:chOff x="7391400" y="2514600"/>
            <a:chExt cx="1295400" cy="762000"/>
          </a:xfrm>
        </p:grpSpPr>
        <p:sp>
          <p:nvSpPr>
            <p:cNvPr id="19" name="Rectangle 18"/>
            <p:cNvSpPr/>
            <p:nvPr/>
          </p:nvSpPr>
          <p:spPr>
            <a:xfrm>
              <a:off x="7391400" y="2571690"/>
              <a:ext cx="1295400" cy="400110"/>
            </a:xfrm>
            <a:prstGeom prst="rect">
              <a:avLst/>
            </a:prstGeom>
            <a:noFill/>
          </p:spPr>
          <p:txBody>
            <a:bodyPr wrap="squar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2000" b="1" cap="all" spc="0"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output</a:t>
              </a:r>
              <a:endParaRPr lang="en-US" sz="20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20" name="Down Arrow Callout 19"/>
            <p:cNvSpPr/>
            <p:nvPr/>
          </p:nvSpPr>
          <p:spPr>
            <a:xfrm>
              <a:off x="7391400" y="2514600"/>
              <a:ext cx="1219200" cy="762000"/>
            </a:xfrm>
            <a:prstGeom prst="downArrowCallout">
              <a:avLst>
                <a:gd name="adj1" fmla="val 10600"/>
                <a:gd name="adj2" fmla="val 17800"/>
                <a:gd name="adj3" fmla="val 25000"/>
                <a:gd name="adj4" fmla="val 64977"/>
              </a:avLst>
            </a:prstGeom>
            <a:noFill/>
            <a:ln w="38100">
              <a:solidFill>
                <a:srgbClr val="FFAC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50" presetClass="entr" presetSubtype="0" decel="100000" fill="hold" nodeType="clickEffect">
                                  <p:stCondLst>
                                    <p:cond delay="0"/>
                                  </p:stCondLst>
                                  <p:childTnLst>
                                    <p:set>
                                      <p:cBhvr>
                                        <p:cTn id="14" dur="1" fill="hold">
                                          <p:stCondLst>
                                            <p:cond delay="0"/>
                                          </p:stCondLst>
                                        </p:cTn>
                                        <p:tgtEl>
                                          <p:spTgt spid="21507"/>
                                        </p:tgtEl>
                                        <p:attrNameLst>
                                          <p:attrName>style.visibility</p:attrName>
                                        </p:attrNameLst>
                                      </p:cBhvr>
                                      <p:to>
                                        <p:strVal val="visible"/>
                                      </p:to>
                                    </p:set>
                                    <p:anim calcmode="lin" valueType="num">
                                      <p:cBhvr>
                                        <p:cTn id="15" dur="1000" fill="hold"/>
                                        <p:tgtEl>
                                          <p:spTgt spid="21507"/>
                                        </p:tgtEl>
                                        <p:attrNameLst>
                                          <p:attrName>ppt_w</p:attrName>
                                        </p:attrNameLst>
                                      </p:cBhvr>
                                      <p:tavLst>
                                        <p:tav tm="0">
                                          <p:val>
                                            <p:strVal val="#ppt_w+.3"/>
                                          </p:val>
                                        </p:tav>
                                        <p:tav tm="100000">
                                          <p:val>
                                            <p:strVal val="#ppt_w"/>
                                          </p:val>
                                        </p:tav>
                                      </p:tavLst>
                                    </p:anim>
                                    <p:anim calcmode="lin" valueType="num">
                                      <p:cBhvr>
                                        <p:cTn id="16" dur="1000" fill="hold"/>
                                        <p:tgtEl>
                                          <p:spTgt spid="21507"/>
                                        </p:tgtEl>
                                        <p:attrNameLst>
                                          <p:attrName>ppt_h</p:attrName>
                                        </p:attrNameLst>
                                      </p:cBhvr>
                                      <p:tavLst>
                                        <p:tav tm="0">
                                          <p:val>
                                            <p:strVal val="#ppt_h"/>
                                          </p:val>
                                        </p:tav>
                                        <p:tav tm="100000">
                                          <p:val>
                                            <p:strVal val="#ppt_h"/>
                                          </p:val>
                                        </p:tav>
                                      </p:tavLst>
                                    </p:anim>
                                    <p:animEffect transition="in" filter="fade">
                                      <p:cBhvr>
                                        <p:cTn id="17" dur="1000"/>
                                        <p:tgtEl>
                                          <p:spTgt spid="21507"/>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randombar(horizontal)">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right)">
                                      <p:cBhvr>
                                        <p:cTn id="3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fontAlgn="auto">
              <a:spcAft>
                <a:spcPts val="0"/>
              </a:spcAft>
              <a:defRPr/>
            </a:pPr>
            <a:r>
              <a:rPr lang="en-US" sz="2400" b="1" dirty="0" smtClean="0">
                <a:latin typeface="+mj-lt"/>
              </a:rPr>
              <a:t>Let’s Summarize…</a:t>
            </a:r>
            <a:endParaRPr lang="en-US" sz="2400" b="1" dirty="0">
              <a:latin typeface="+mj-lt"/>
            </a:endParaRPr>
          </a:p>
        </p:txBody>
      </p:sp>
      <p:pic>
        <p:nvPicPr>
          <p:cNvPr id="22530" name="Picture 2" descr="\\10.3.80.148\New Folder\Small Basic\sm\EDU_UK_cc_3217.jpg"/>
          <p:cNvPicPr>
            <a:picLocks noChangeAspect="1" noChangeArrowheads="1"/>
          </p:cNvPicPr>
          <p:nvPr/>
        </p:nvPicPr>
        <p:blipFill>
          <a:blip r:embed="rId2" cstate="print"/>
          <a:stretch>
            <a:fillRect/>
          </a:stretch>
        </p:blipFill>
        <p:spPr bwMode="auto">
          <a:xfrm>
            <a:off x="2590800" y="827899"/>
            <a:ext cx="3848100" cy="2562834"/>
          </a:xfrm>
          <a:prstGeom prst="rect">
            <a:avLst/>
          </a:prstGeom>
          <a:ln>
            <a:noFill/>
          </a:ln>
          <a:effectLst>
            <a:softEdge rad="112500"/>
          </a:effectLst>
        </p:spPr>
      </p:pic>
      <p:grpSp>
        <p:nvGrpSpPr>
          <p:cNvPr id="25604" name="Group 10"/>
          <p:cNvGrpSpPr>
            <a:grpSpLocks/>
          </p:cNvGrpSpPr>
          <p:nvPr/>
        </p:nvGrpSpPr>
        <p:grpSpPr bwMode="auto">
          <a:xfrm>
            <a:off x="457200" y="3505200"/>
            <a:ext cx="5029200" cy="762000"/>
            <a:chOff x="457200" y="3505200"/>
            <a:chExt cx="5486400" cy="762000"/>
          </a:xfrm>
        </p:grpSpPr>
        <p:sp>
          <p:nvSpPr>
            <p:cNvPr id="9" name="Rounded Rectangle 8"/>
            <p:cNvSpPr/>
            <p:nvPr/>
          </p:nvSpPr>
          <p:spPr>
            <a:xfrm>
              <a:off x="457200" y="3505200"/>
              <a:ext cx="5486400" cy="762000"/>
            </a:xfrm>
            <a:prstGeom prst="roundRect">
              <a:avLst/>
            </a:prstGeom>
            <a:solidFill>
              <a:srgbClr val="9BBB59"/>
            </a:solidFill>
          </p:spPr>
          <p:style>
            <a:lnRef idx="3">
              <a:schemeClr val="lt1"/>
            </a:lnRef>
            <a:fillRef idx="1">
              <a:schemeClr val="accent3"/>
            </a:fillRef>
            <a:effectRef idx="1">
              <a:schemeClr val="accent3"/>
            </a:effectRef>
            <a:fontRef idx="minor">
              <a:schemeClr val="lt1"/>
            </a:fontRef>
          </p:style>
          <p:txBody>
            <a:bodyPr anchor="ctr"/>
            <a:lstStyle/>
            <a:p>
              <a:pPr algn="ctr" fontAlgn="auto">
                <a:spcBef>
                  <a:spcPts val="0"/>
                </a:spcBef>
                <a:spcAft>
                  <a:spcPts val="0"/>
                </a:spcAft>
                <a:defRPr/>
              </a:pPr>
              <a:endParaRPr lang="en-US" dirty="0"/>
            </a:p>
          </p:txBody>
        </p:sp>
        <p:sp>
          <p:nvSpPr>
            <p:cNvPr id="25607" name="TextBox 9"/>
            <p:cNvSpPr txBox="1">
              <a:spLocks noChangeArrowheads="1"/>
            </p:cNvSpPr>
            <p:nvPr/>
          </p:nvSpPr>
          <p:spPr bwMode="auto">
            <a:xfrm>
              <a:off x="533400" y="3657600"/>
              <a:ext cx="5334000" cy="430887"/>
            </a:xfrm>
            <a:prstGeom prst="rect">
              <a:avLst/>
            </a:prstGeom>
            <a:noFill/>
            <a:ln w="9525">
              <a:noFill/>
              <a:miter lim="800000"/>
              <a:headEnd/>
              <a:tailEnd/>
            </a:ln>
          </p:spPr>
          <p:txBody>
            <a:bodyPr>
              <a:spAutoFit/>
            </a:bodyPr>
            <a:lstStyle/>
            <a:p>
              <a:r>
                <a:rPr lang="en-US" sz="2200" b="1" dirty="0">
                  <a:latin typeface="Calibri" pitchFamily="34" charset="0"/>
                </a:rPr>
                <a:t>Congratulations! Now you know how to:</a:t>
              </a:r>
            </a:p>
          </p:txBody>
        </p:sp>
      </p:grpSp>
      <p:sp>
        <p:nvSpPr>
          <p:cNvPr id="8" name="Rounded Rectangle 7"/>
          <p:cNvSpPr/>
          <p:nvPr/>
        </p:nvSpPr>
        <p:spPr>
          <a:xfrm>
            <a:off x="609600" y="4191000"/>
            <a:ext cx="8001000" cy="2133600"/>
          </a:xfrm>
          <a:prstGeom prst="roundRect">
            <a:avLst>
              <a:gd name="adj" fmla="val 22799"/>
            </a:avLst>
          </a:prstGeom>
          <a:ln/>
        </p:spPr>
        <p:style>
          <a:lnRef idx="1">
            <a:schemeClr val="accent4"/>
          </a:lnRef>
          <a:fillRef idx="2">
            <a:schemeClr val="accent4"/>
          </a:fillRef>
          <a:effectRef idx="1">
            <a:schemeClr val="accent4"/>
          </a:effectRef>
          <a:fontRef idx="minor">
            <a:schemeClr val="dk1"/>
          </a:fontRef>
        </p:style>
        <p:txBody>
          <a:bodyPr anchor="ctr"/>
          <a:lstStyle/>
          <a:p>
            <a:pPr marL="346075" lvl="1" indent="-346075" fontAlgn="auto">
              <a:spcBef>
                <a:spcPts val="600"/>
              </a:spcBef>
              <a:spcAft>
                <a:spcPts val="600"/>
              </a:spcAft>
              <a:buBlip>
                <a:blip r:embed="rId3"/>
              </a:buBlip>
              <a:defRPr/>
            </a:pPr>
            <a:r>
              <a:rPr lang="en-US" sz="2000" smtClean="0"/>
              <a:t>Make the Turtle appear, move, and stop moving.</a:t>
            </a:r>
            <a:endParaRPr lang="en-US" sz="2000" dirty="0"/>
          </a:p>
          <a:p>
            <a:pPr marL="346075" lvl="1" indent="-346075" fontAlgn="auto">
              <a:spcBef>
                <a:spcPts val="600"/>
              </a:spcBef>
              <a:spcAft>
                <a:spcPts val="600"/>
              </a:spcAft>
              <a:buBlip>
                <a:blip r:embed="rId3"/>
              </a:buBlip>
              <a:defRPr/>
            </a:pPr>
            <a:r>
              <a:rPr lang="en-US" sz="2000" smtClean="0"/>
              <a:t>Create shapes by using various </a:t>
            </a:r>
            <a:r>
              <a:rPr lang="en-US" sz="2000" dirty="0" smtClean="0"/>
              <a:t>properties and operations of the </a:t>
            </a:r>
            <a:r>
              <a:rPr lang="en-US" sz="2000" b="1" smtClean="0"/>
              <a:t>Turtle</a:t>
            </a:r>
            <a:r>
              <a:rPr lang="en-US" sz="2000" smtClean="0"/>
              <a:t> object.</a:t>
            </a:r>
            <a:endParaRPr lang="en-US" sz="2000" dirty="0"/>
          </a:p>
          <a:p>
            <a:pPr marL="346075" lvl="1" indent="-346075" fontAlgn="auto">
              <a:spcBef>
                <a:spcPts val="600"/>
              </a:spcBef>
              <a:spcAft>
                <a:spcPts val="600"/>
              </a:spcAft>
              <a:buBlip>
                <a:blip r:embed="rId3"/>
              </a:buBlip>
              <a:defRPr/>
            </a:pPr>
            <a:r>
              <a:rPr lang="en-US" sz="2000" dirty="0" smtClean="0"/>
              <a:t>Draw colorful designs by using the </a:t>
            </a:r>
            <a:r>
              <a:rPr lang="en-US" sz="2000" b="1" dirty="0" smtClean="0"/>
              <a:t>Turtle</a:t>
            </a:r>
            <a:r>
              <a:rPr lang="en-US" sz="2000" dirty="0" smtClean="0"/>
              <a:t> object in </a:t>
            </a:r>
            <a:r>
              <a:rPr lang="en-US" sz="2000" b="1" dirty="0" smtClean="0"/>
              <a:t>For..</a:t>
            </a:r>
            <a:r>
              <a:rPr lang="en-US" sz="2000" b="1" dirty="0" err="1" smtClean="0"/>
              <a:t>EndFor</a:t>
            </a:r>
            <a:r>
              <a:rPr lang="en-US" sz="2000" dirty="0" smtClean="0"/>
              <a:t> loops.</a:t>
            </a:r>
            <a:endParaRPr lang="en-US" sz="2400" b="1"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13" presetClass="entr" presetSubtype="16" fill="hold" nodeType="clickEffect">
                                  <p:stCondLst>
                                    <p:cond delay="0"/>
                                  </p:stCondLst>
                                  <p:childTnLst>
                                    <p:set>
                                      <p:cBhvr>
                                        <p:cTn id="14" dur="1" fill="hold">
                                          <p:stCondLst>
                                            <p:cond delay="0"/>
                                          </p:stCondLst>
                                        </p:cTn>
                                        <p:tgtEl>
                                          <p:spTgt spid="22530"/>
                                        </p:tgtEl>
                                        <p:attrNameLst>
                                          <p:attrName>style.visibility</p:attrName>
                                        </p:attrNameLst>
                                      </p:cBhvr>
                                      <p:to>
                                        <p:strVal val="visible"/>
                                      </p:to>
                                    </p:set>
                                    <p:animEffect transition="in" filter="plus(in)">
                                      <p:cBhvr>
                                        <p:cTn id="15" dur="2000"/>
                                        <p:tgtEl>
                                          <p:spTgt spid="22530"/>
                                        </p:tgtEl>
                                      </p:cBhvr>
                                    </p:animEffect>
                                  </p:childTnLst>
                                </p:cTn>
                              </p:par>
                            </p:childTnLst>
                          </p:cTn>
                        </p:par>
                      </p:childTnLst>
                    </p:cTn>
                  </p:par>
                  <p:par>
                    <p:cTn id="16" fill="hold">
                      <p:stCondLst>
                        <p:cond delay="indefinite"/>
                      </p:stCondLst>
                      <p:childTnLst>
                        <p:par>
                          <p:cTn id="17" fill="hold">
                            <p:stCondLst>
                              <p:cond delay="0"/>
                            </p:stCondLst>
                            <p:childTnLst>
                              <p:par>
                                <p:cTn id="18" presetID="58" presetClass="entr" presetSubtype="0" accel="100000" fill="hold" nodeType="clickEffect">
                                  <p:stCondLst>
                                    <p:cond delay="0"/>
                                  </p:stCondLst>
                                  <p:childTnLst>
                                    <p:set>
                                      <p:cBhvr>
                                        <p:cTn id="19" dur="1" fill="hold">
                                          <p:stCondLst>
                                            <p:cond delay="0"/>
                                          </p:stCondLst>
                                        </p:cTn>
                                        <p:tgtEl>
                                          <p:spTgt spid="25604"/>
                                        </p:tgtEl>
                                        <p:attrNameLst>
                                          <p:attrName>style.visibility</p:attrName>
                                        </p:attrNameLst>
                                      </p:cBhvr>
                                      <p:to>
                                        <p:strVal val="visible"/>
                                      </p:to>
                                    </p:set>
                                    <p:anim calcmode="lin" valueType="num">
                                      <p:cBhvr>
                                        <p:cTn id="20" dur="500" fill="hold"/>
                                        <p:tgtEl>
                                          <p:spTgt spid="25604"/>
                                        </p:tgtEl>
                                        <p:attrNameLst>
                                          <p:attrName>ppt_w</p:attrName>
                                        </p:attrNameLst>
                                      </p:cBhvr>
                                      <p:tavLst>
                                        <p:tav tm="0">
                                          <p:val>
                                            <p:strVal val="#ppt_w*2.5"/>
                                          </p:val>
                                        </p:tav>
                                        <p:tav tm="100000">
                                          <p:val>
                                            <p:strVal val="#ppt_w"/>
                                          </p:val>
                                        </p:tav>
                                      </p:tavLst>
                                    </p:anim>
                                    <p:anim calcmode="lin" valueType="num">
                                      <p:cBhvr>
                                        <p:cTn id="21" dur="500" fill="hold"/>
                                        <p:tgtEl>
                                          <p:spTgt spid="25604"/>
                                        </p:tgtEl>
                                        <p:attrNameLst>
                                          <p:attrName>ppt_h</p:attrName>
                                        </p:attrNameLst>
                                      </p:cBhvr>
                                      <p:tavLst>
                                        <p:tav tm="0">
                                          <p:val>
                                            <p:strVal val="#ppt_h*0.01"/>
                                          </p:val>
                                        </p:tav>
                                        <p:tav tm="100000">
                                          <p:val>
                                            <p:strVal val="#ppt_h"/>
                                          </p:val>
                                        </p:tav>
                                      </p:tavLst>
                                    </p:anim>
                                    <p:anim calcmode="lin" valueType="num">
                                      <p:cBhvr>
                                        <p:cTn id="22" dur="500" fill="hold"/>
                                        <p:tgtEl>
                                          <p:spTgt spid="25604"/>
                                        </p:tgtEl>
                                        <p:attrNameLst>
                                          <p:attrName>ppt_x</p:attrName>
                                        </p:attrNameLst>
                                      </p:cBhvr>
                                      <p:tavLst>
                                        <p:tav tm="0">
                                          <p:val>
                                            <p:strVal val="#ppt_x"/>
                                          </p:val>
                                        </p:tav>
                                        <p:tav tm="100000">
                                          <p:val>
                                            <p:strVal val="#ppt_x"/>
                                          </p:val>
                                        </p:tav>
                                      </p:tavLst>
                                    </p:anim>
                                    <p:anim calcmode="lin" valueType="num">
                                      <p:cBhvr>
                                        <p:cTn id="23" dur="500" fill="hold"/>
                                        <p:tgtEl>
                                          <p:spTgt spid="25604"/>
                                        </p:tgtEl>
                                        <p:attrNameLst>
                                          <p:attrName>ppt_y</p:attrName>
                                        </p:attrNameLst>
                                      </p:cBhvr>
                                      <p:tavLst>
                                        <p:tav tm="0">
                                          <p:val>
                                            <p:strVal val="#ppt_h+1"/>
                                          </p:val>
                                        </p:tav>
                                        <p:tav tm="100000">
                                          <p:val>
                                            <p:strVal val="#ppt_y"/>
                                          </p:val>
                                        </p:tav>
                                      </p:tavLst>
                                    </p:anim>
                                    <p:animEffect transition="in" filter="fade">
                                      <p:cBhvr>
                                        <p:cTn id="24" dur="500"/>
                                        <p:tgtEl>
                                          <p:spTgt spid="25604"/>
                                        </p:tgtEl>
                                      </p:cBhvr>
                                    </p:animEffect>
                                  </p:childTnLst>
                                </p:cTn>
                              </p:par>
                            </p:childTnLst>
                          </p:cTn>
                        </p:par>
                      </p:childTnLst>
                    </p:cTn>
                  </p:par>
                  <p:par>
                    <p:cTn id="25" fill="hold">
                      <p:stCondLst>
                        <p:cond delay="indefinite"/>
                      </p:stCondLst>
                      <p:childTnLst>
                        <p:par>
                          <p:cTn id="26" fill="hold">
                            <p:stCondLst>
                              <p:cond delay="0"/>
                            </p:stCondLst>
                            <p:childTnLst>
                              <p:par>
                                <p:cTn id="27" presetID="37"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1000"/>
                                        <p:tgtEl>
                                          <p:spTgt spid="8"/>
                                        </p:tgtEl>
                                      </p:cBhvr>
                                    </p:animEffect>
                                    <p:anim calcmode="lin" valueType="num">
                                      <p:cBhvr>
                                        <p:cTn id="30" dur="1000" fill="hold"/>
                                        <p:tgtEl>
                                          <p:spTgt spid="8"/>
                                        </p:tgtEl>
                                        <p:attrNameLst>
                                          <p:attrName>ppt_x</p:attrName>
                                        </p:attrNameLst>
                                      </p:cBhvr>
                                      <p:tavLst>
                                        <p:tav tm="0">
                                          <p:val>
                                            <p:strVal val="#ppt_x"/>
                                          </p:val>
                                        </p:tav>
                                        <p:tav tm="100000">
                                          <p:val>
                                            <p:strVal val="#ppt_x"/>
                                          </p:val>
                                        </p:tav>
                                      </p:tavLst>
                                    </p:anim>
                                    <p:anim calcmode="lin" valueType="num">
                                      <p:cBhvr>
                                        <p:cTn id="31" dur="900" decel="100000" fill="hold"/>
                                        <p:tgtEl>
                                          <p:spTgt spid="8"/>
                                        </p:tgtEl>
                                        <p:attrNameLst>
                                          <p:attrName>ppt_y</p:attrName>
                                        </p:attrNameLst>
                                      </p:cBhvr>
                                      <p:tavLst>
                                        <p:tav tm="0">
                                          <p:val>
                                            <p:strVal val="#ppt_y+1"/>
                                          </p:val>
                                        </p:tav>
                                        <p:tav tm="100000">
                                          <p:val>
                                            <p:strVal val="#ppt_y-.03"/>
                                          </p:val>
                                        </p:tav>
                                      </p:tavLst>
                                    </p:anim>
                                    <p:anim calcmode="lin" valueType="num">
                                      <p:cBhvr>
                                        <p:cTn id="32" dur="100" accel="100000" fill="hold">
                                          <p:stCondLst>
                                            <p:cond delay="900"/>
                                          </p:stCondLst>
                                        </p:cTn>
                                        <p:tgtEl>
                                          <p:spTgt spid="8"/>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E542DD046B56540BB74F97BEF9166AE" ma:contentTypeVersion="" ma:contentTypeDescription="Create a new document." ma:contentTypeScope="" ma:versionID="616d17287763bc3e07210a391a11c765">
  <xsd:schema xmlns:xsd="http://www.w3.org/2001/XMLSchema" xmlns:xs="http://www.w3.org/2001/XMLSchema" xmlns:p="http://schemas.microsoft.com/office/2006/metadata/properties" xmlns:ns2="68629ea4-a866-42fd-804a-43f6537a1b0a" xmlns:ns3="ccac8663-750f-4dbf-8c6e-c3b098bb35f3" targetNamespace="http://schemas.microsoft.com/office/2006/metadata/properties" ma:root="true" ma:fieldsID="8b9373f2367b64423151850a128ac201" ns2:_="" ns3:_="">
    <xsd:import namespace="68629ea4-a866-42fd-804a-43f6537a1b0a"/>
    <xsd:import namespace="ccac8663-750f-4dbf-8c6e-c3b098bb35f3"/>
    <xsd:element name="properties">
      <xsd:complexType>
        <xsd:sequence>
          <xsd:element name="documentManagement">
            <xsd:complexType>
              <xsd:all>
                <xsd:element ref="ns2:TaxCatchAll" minOccurs="0"/>
                <xsd:element ref="ns2:SharedWithUsers" minOccurs="0"/>
                <xsd:element ref="ns2:SharingHintHash" minOccurs="0"/>
                <xsd:element ref="ns2:SharedWithDetails" minOccurs="0"/>
                <xsd:element ref="ns2:LastSharedByUser" minOccurs="0"/>
                <xsd:element ref="ns2:LastSharedByTime"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8629ea4-a866-42fd-804a-43f6537a1b0a" elementFormDefault="qualified">
    <xsd:import namespace="http://schemas.microsoft.com/office/2006/documentManagement/types"/>
    <xsd:import namespace="http://schemas.microsoft.com/office/infopath/2007/PartnerControls"/>
    <xsd:element name="TaxCatchAll" ma:index="8" nillable="true" ma:displayName="Taxonomy Catch All Column" ma:hidden="true" ma:list="{2f13550b-4726-4405-b7da-934369f50f0f}" ma:internalName="TaxCatchAll" ma:showField="CatchAllData" ma:web="68629ea4-a866-42fd-804a-43f6537a1b0a">
      <xsd:complexType>
        <xsd:complexContent>
          <xsd:extension base="dms:MultiChoiceLookup">
            <xsd:sequence>
              <xsd:element name="Value" type="dms:Lookup" maxOccurs="unbounded" minOccurs="0" nillable="true"/>
            </xsd:sequence>
          </xsd:extension>
        </xsd:complexContent>
      </xsd:complexType>
    </xsd:element>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10" nillable="true" ma:displayName="Sharing Hint Hash" ma:description="" ma:internalName="SharingHintHash" ma:readOnly="true">
      <xsd:simpleType>
        <xsd:restriction base="dms:Text"/>
      </xsd:simpleType>
    </xsd:element>
    <xsd:element name="SharedWithDetails" ma:index="11" nillable="true" ma:displayName="Shared With Details" ma:description="" ma:internalName="SharedWithDetails" ma:readOnly="true">
      <xsd:simpleType>
        <xsd:restriction base="dms:Note">
          <xsd:maxLength value="255"/>
        </xsd:restriction>
      </xsd:simpleType>
    </xsd:element>
    <xsd:element name="LastSharedByUser" ma:index="12" nillable="true" ma:displayName="Last Shared By User" ma:description="" ma:internalName="LastSharedByUser" ma:readOnly="true">
      <xsd:simpleType>
        <xsd:restriction base="dms:Note">
          <xsd:maxLength value="255"/>
        </xsd:restriction>
      </xsd:simpleType>
    </xsd:element>
    <xsd:element name="LastSharedByTime" ma:index="13"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ccac8663-750f-4dbf-8c6e-c3b098bb35f3" elementFormDefault="qualified">
    <xsd:import namespace="http://schemas.microsoft.com/office/2006/documentManagement/types"/>
    <xsd:import namespace="http://schemas.microsoft.com/office/infopath/2007/PartnerControls"/>
    <xsd:element name="MediaServiceMetadata" ma:index="14" nillable="true" ma:displayName="MediaServiceMetadata" ma:description="" ma:hidden="true" ma:internalName="MediaServiceMetadata" ma:readOnly="true">
      <xsd:simpleType>
        <xsd:restriction base="dms:Note"/>
      </xsd:simpleType>
    </xsd:element>
    <xsd:element name="MediaServiceFastMetadata" ma:index="15"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68629ea4-a866-42fd-804a-43f6537a1b0a"/>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B371AF6-83B1-4969-ACFB-DD25A3377598}"/>
</file>

<file path=customXml/itemProps2.xml><?xml version="1.0" encoding="utf-8"?>
<ds:datastoreItem xmlns:ds="http://schemas.openxmlformats.org/officeDocument/2006/customXml" ds:itemID="{53CAD7F8-37F9-4F4C-BD13-C53AD3A4EFDF}"/>
</file>

<file path=customXml/itemProps3.xml><?xml version="1.0" encoding="utf-8"?>
<ds:datastoreItem xmlns:ds="http://schemas.openxmlformats.org/officeDocument/2006/customXml" ds:itemID="{A5D0887C-B3D2-43C1-B6F7-01DFB6387314}"/>
</file>

<file path=docProps/app.xml><?xml version="1.0" encoding="utf-8"?>
<Properties xmlns="http://schemas.openxmlformats.org/officeDocument/2006/extended-properties" xmlns:vt="http://schemas.openxmlformats.org/officeDocument/2006/docPropsVTypes">
  <TotalTime>0</TotalTime>
  <Words>1428</Words>
  <Application>Microsoft Office PowerPoint</Application>
  <PresentationFormat>On-screen Show (4:3)</PresentationFormat>
  <Paragraphs>202</Paragraphs>
  <Slides>10</Slides>
  <Notes>9</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PowerPoint Presentation</vt:lpstr>
      <vt:lpstr> Meet the Turtle  </vt:lpstr>
      <vt:lpstr>PowerPoint Presentation</vt:lpstr>
      <vt:lpstr>PowerPoint Presentation</vt:lpstr>
      <vt:lpstr>Making the Turtle Move</vt:lpstr>
      <vt:lpstr>Having Fun with the Turtle</vt:lpstr>
      <vt:lpstr>Having Fun with the Turtle</vt:lpstr>
      <vt:lpstr>Let’s Summarize…</vt:lpstr>
      <vt:lpstr>Show What You Know</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2011-01-27T18:37:42Z</dcterms:created>
  <dcterms:modified xsi:type="dcterms:W3CDTF">2014-04-04T12:49:31Z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0x0101004E542DD046B56540BB74F97BEF9166AE</vt:lpwstr>
  </property>
</Properties>
</file>