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sldIdLst>
    <p:sldId id="256" r:id="rId5"/>
    <p:sldId id="257" r:id="rId6"/>
    <p:sldId id="262" r:id="rId7"/>
    <p:sldId id="258" r:id="rId8"/>
    <p:sldId id="277" r:id="rId9"/>
    <p:sldId id="278" r:id="rId10"/>
    <p:sldId id="279" r:id="rId11"/>
    <p:sldId id="275" r:id="rId12"/>
    <p:sldId id="276" r:id="rId13"/>
    <p:sldId id="280" r:id="rId14"/>
    <p:sldId id="265" r:id="rId15"/>
    <p:sldId id="271" r:id="rId16"/>
    <p:sldId id="273" r:id="rId17"/>
    <p:sldId id="274" r:id="rId18"/>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33"/>
    <a:srgbClr val="B4A4C8"/>
    <a:srgbClr val="FFD597"/>
    <a:srgbClr val="FFE2B7"/>
    <a:srgbClr val="FFBD5D"/>
    <a:srgbClr val="E0A928"/>
    <a:srgbClr val="FFF0D9"/>
    <a:srgbClr val="CCB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92" autoAdjust="0"/>
  </p:normalViewPr>
  <p:slideViewPr>
    <p:cSldViewPr>
      <p:cViewPr>
        <p:scale>
          <a:sx n="60" d="100"/>
          <a:sy n="60" d="100"/>
        </p:scale>
        <p:origin x="-1554" y="-72"/>
      </p:cViewPr>
      <p:guideLst>
        <p:guide orient="horz" pos="2160"/>
        <p:guide pos="2880"/>
      </p:guideLst>
    </p:cSldViewPr>
  </p:slideViewPr>
  <p:notesTextViewPr>
    <p:cViewPr>
      <p:scale>
        <a:sx n="100" d="100"/>
        <a:sy n="100" d="100"/>
      </p:scale>
      <p:origin x="0" y="0"/>
    </p:cViewPr>
  </p:notesTextViewPr>
  <p:notesViewPr>
    <p:cSldViewPr>
      <p:cViewPr varScale="1">
        <p:scale>
          <a:sx n="111" d="100"/>
          <a:sy n="111" d="100"/>
        </p:scale>
        <p:origin x="-3294"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smtClean="0">
                <a:latin typeface="+mn-lt"/>
              </a:defRPr>
            </a:lvl1pPr>
          </a:lstStyle>
          <a:p>
            <a:pPr>
              <a:defRPr/>
            </a:pPr>
            <a:fld id="{EE0F6C8B-71CF-48D2-B377-D3EAA4821AA5}" type="datetimeFigureOut">
              <a:rPr lang="en-US"/>
              <a:pPr>
                <a:defRPr/>
              </a:pPr>
              <a:t>4/4/2014</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smtClean="0">
                <a:latin typeface="+mn-lt"/>
              </a:defRPr>
            </a:lvl1pPr>
          </a:lstStyle>
          <a:p>
            <a:pPr>
              <a:defRPr/>
            </a:pPr>
            <a:fld id="{74B204FE-5EB2-4A02-8B16-85316B6DEC1E}" type="slidenum">
              <a:rPr lang="en-US"/>
              <a:pPr>
                <a:defRPr/>
              </a:pPr>
              <a:t>‹#›</a:t>
            </a:fld>
            <a:endParaRPr lang="en-US"/>
          </a:p>
        </p:txBody>
      </p:sp>
    </p:spTree>
    <p:extLst>
      <p:ext uri="{BB962C8B-B14F-4D97-AF65-F5344CB8AC3E}">
        <p14:creationId xmlns:p14="http://schemas.microsoft.com/office/powerpoint/2010/main" val="24679005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r>
              <a:rPr lang="en-US" dirty="0"/>
              <a:t>You can animate shapes in Small Basic by using the </a:t>
            </a:r>
            <a:r>
              <a:rPr lang="en-US" b="1" dirty="0"/>
              <a:t>Animate</a:t>
            </a:r>
            <a:r>
              <a:rPr lang="en-US" dirty="0"/>
              <a:t> operation. For example, </a:t>
            </a:r>
            <a:r>
              <a:rPr lang="en-US" dirty="0" smtClean="0"/>
              <a:t>you might</a:t>
            </a:r>
            <a:r>
              <a:rPr lang="en-US" baseline="0" dirty="0" smtClean="0"/>
              <a:t> </a:t>
            </a:r>
            <a:r>
              <a:rPr lang="en-US" dirty="0" smtClean="0"/>
              <a:t>want </a:t>
            </a:r>
            <a:r>
              <a:rPr lang="en-US" dirty="0"/>
              <a:t>to move a ball </a:t>
            </a:r>
            <a:r>
              <a:rPr lang="en-US" dirty="0" smtClean="0"/>
              <a:t>from </a:t>
            </a:r>
            <a:r>
              <a:rPr lang="en-US" dirty="0"/>
              <a:t>one position to </a:t>
            </a:r>
            <a:r>
              <a:rPr lang="en-US" dirty="0" smtClean="0"/>
              <a:t>another in the graphics window. </a:t>
            </a:r>
            <a:r>
              <a:rPr lang="en-US" dirty="0"/>
              <a:t>First, you create the ball shape by using the </a:t>
            </a:r>
            <a:r>
              <a:rPr lang="en-US" b="1" dirty="0" err="1"/>
              <a:t>AddEllipse</a:t>
            </a:r>
            <a:r>
              <a:rPr lang="en-US" b="1" dirty="0"/>
              <a:t> </a:t>
            </a:r>
            <a:r>
              <a:rPr lang="en-US" dirty="0" smtClean="0"/>
              <a:t>operation, </a:t>
            </a:r>
            <a:r>
              <a:rPr lang="en-US" dirty="0"/>
              <a:t>and </a:t>
            </a:r>
            <a:r>
              <a:rPr lang="en-US" dirty="0" smtClean="0"/>
              <a:t>you set the </a:t>
            </a:r>
            <a:r>
              <a:rPr lang="en-US" dirty="0"/>
              <a:t>original position </a:t>
            </a:r>
            <a:r>
              <a:rPr lang="en-US" dirty="0" smtClean="0"/>
              <a:t>of the ball in </a:t>
            </a:r>
            <a:r>
              <a:rPr lang="en-US" dirty="0"/>
              <a:t>the graphics window by using the </a:t>
            </a:r>
            <a:r>
              <a:rPr lang="en-US" b="1" dirty="0"/>
              <a:t>Move</a:t>
            </a:r>
            <a:r>
              <a:rPr lang="en-US" dirty="0"/>
              <a:t> operation. Next, you define a variable with a new </a:t>
            </a:r>
            <a:r>
              <a:rPr lang="en-US" dirty="0" smtClean="0"/>
              <a:t>x-coordinate. </a:t>
            </a:r>
            <a:r>
              <a:rPr lang="en-US" dirty="0"/>
              <a:t>You use this variable </a:t>
            </a:r>
            <a:r>
              <a:rPr lang="en-US" dirty="0" smtClean="0"/>
              <a:t>when you animate </a:t>
            </a:r>
            <a:r>
              <a:rPr lang="en-US" dirty="0"/>
              <a:t>the ball shape by using the </a:t>
            </a:r>
            <a:r>
              <a:rPr lang="en-US" b="1" dirty="0"/>
              <a:t>Animate </a:t>
            </a:r>
            <a:r>
              <a:rPr lang="en-US" dirty="0"/>
              <a:t>operation. You also create a rectangle </a:t>
            </a:r>
            <a:r>
              <a:rPr lang="en-US" dirty="0" smtClean="0"/>
              <a:t>shape </a:t>
            </a:r>
            <a:r>
              <a:rPr lang="en-US" dirty="0"/>
              <a:t>against which the ball will be animated. You define a simple conditional statement to animate the ball against the rectangle.</a:t>
            </a:r>
          </a:p>
          <a:p>
            <a:endParaRPr lang="en-US" dirty="0"/>
          </a:p>
          <a:p>
            <a:r>
              <a:rPr lang="en-US" dirty="0" smtClean="0"/>
              <a:t>To</a:t>
            </a:r>
            <a:r>
              <a:rPr lang="en-US" baseline="0" dirty="0" smtClean="0"/>
              <a:t> run your program, </a:t>
            </a:r>
            <a:r>
              <a:rPr lang="en-US" dirty="0" smtClean="0"/>
              <a:t>click </a:t>
            </a:r>
            <a:r>
              <a:rPr lang="en-US" b="1" dirty="0" smtClean="0"/>
              <a:t>Run</a:t>
            </a:r>
            <a:r>
              <a:rPr lang="en-US" dirty="0" smtClean="0"/>
              <a:t> </a:t>
            </a:r>
            <a:r>
              <a:rPr lang="en-US" dirty="0"/>
              <a:t>on the </a:t>
            </a:r>
            <a:r>
              <a:rPr lang="en-US" dirty="0" smtClean="0"/>
              <a:t>toolbar, </a:t>
            </a:r>
            <a:r>
              <a:rPr lang="en-US" dirty="0"/>
              <a:t>or press F5 on the </a:t>
            </a:r>
            <a:r>
              <a:rPr lang="en-US" dirty="0" smtClean="0"/>
              <a:t>keyboard. When your program</a:t>
            </a:r>
            <a:r>
              <a:rPr lang="en-US" baseline="0" dirty="0" smtClean="0"/>
              <a:t> runs</a:t>
            </a:r>
            <a:r>
              <a:rPr lang="en-US" dirty="0" smtClean="0"/>
              <a:t>, the </a:t>
            </a:r>
            <a:r>
              <a:rPr lang="en-US" dirty="0"/>
              <a:t>ball is animated against the rectangle.</a:t>
            </a:r>
          </a:p>
          <a:p>
            <a:endParaRPr lang="en-US" u="sng" dirty="0"/>
          </a:p>
          <a:p>
            <a:r>
              <a:rPr lang="en-US" u="sng" dirty="0"/>
              <a:t>Code</a:t>
            </a:r>
            <a:r>
              <a:rPr lang="en-US" dirty="0"/>
              <a:t>:</a:t>
            </a:r>
          </a:p>
          <a:p>
            <a:endParaRPr lang="en-US" dirty="0"/>
          </a:p>
          <a:p>
            <a:r>
              <a:rPr lang="en-US" dirty="0" err="1"/>
              <a:t>GraphicsWindow.Title</a:t>
            </a:r>
            <a:r>
              <a:rPr lang="en-US" dirty="0"/>
              <a:t> = "Exploring Shapes"</a:t>
            </a:r>
          </a:p>
          <a:p>
            <a:r>
              <a:rPr lang="en-US" dirty="0"/>
              <a:t>shape1 = </a:t>
            </a:r>
            <a:r>
              <a:rPr lang="en-US" dirty="0" err="1"/>
              <a:t>Shapes.AddRectangle</a:t>
            </a:r>
            <a:r>
              <a:rPr lang="en-US" dirty="0"/>
              <a:t>(100, 100)</a:t>
            </a:r>
          </a:p>
          <a:p>
            <a:r>
              <a:rPr lang="en-US" dirty="0" err="1"/>
              <a:t>Sball</a:t>
            </a:r>
            <a:r>
              <a:rPr lang="en-US" dirty="0"/>
              <a:t> = </a:t>
            </a:r>
            <a:r>
              <a:rPr lang="en-US" dirty="0" err="1"/>
              <a:t>Shapes.AddEllipse</a:t>
            </a:r>
            <a:r>
              <a:rPr lang="en-US" dirty="0"/>
              <a:t>(100, 100)</a:t>
            </a:r>
          </a:p>
          <a:p>
            <a:r>
              <a:rPr lang="en-US" dirty="0" err="1"/>
              <a:t>Shapes.Move</a:t>
            </a:r>
            <a:r>
              <a:rPr lang="en-US" dirty="0"/>
              <a:t>(</a:t>
            </a:r>
            <a:r>
              <a:rPr lang="en-US" dirty="0" err="1"/>
              <a:t>Sball</a:t>
            </a:r>
            <a:r>
              <a:rPr lang="en-US" dirty="0"/>
              <a:t>, 0, 340)</a:t>
            </a:r>
          </a:p>
          <a:p>
            <a:r>
              <a:rPr lang="en-US" dirty="0"/>
              <a:t>x = 450</a:t>
            </a:r>
          </a:p>
          <a:p>
            <a:r>
              <a:rPr lang="en-US" dirty="0" err="1"/>
              <a:t>GraphicsWindow.DrawRectangle</a:t>
            </a:r>
            <a:r>
              <a:rPr lang="en-US" dirty="0"/>
              <a:t>(550, 0, 80, 450)</a:t>
            </a:r>
          </a:p>
          <a:p>
            <a:r>
              <a:rPr lang="en-US" dirty="0" err="1"/>
              <a:t>GraphicsWindow.BrushColor</a:t>
            </a:r>
            <a:r>
              <a:rPr lang="en-US" dirty="0"/>
              <a:t> = "Purple"</a:t>
            </a:r>
          </a:p>
          <a:p>
            <a:r>
              <a:rPr lang="en-US" dirty="0" err="1"/>
              <a:t>GraphicsWindow.FillRectangle</a:t>
            </a:r>
            <a:r>
              <a:rPr lang="en-US" dirty="0"/>
              <a:t>(550, 0, 80, 450)</a:t>
            </a:r>
          </a:p>
          <a:p>
            <a:r>
              <a:rPr lang="en-US" dirty="0" err="1"/>
              <a:t>Shapes.Animate</a:t>
            </a:r>
            <a:r>
              <a:rPr lang="en-US" dirty="0"/>
              <a:t>(</a:t>
            </a:r>
            <a:r>
              <a:rPr lang="en-US" dirty="0" err="1"/>
              <a:t>Sball</a:t>
            </a:r>
            <a:r>
              <a:rPr lang="en-US" dirty="0"/>
              <a:t>, x, 40, 490)</a:t>
            </a:r>
          </a:p>
          <a:p>
            <a:r>
              <a:rPr lang="en-US" dirty="0" err="1"/>
              <a:t>Program.Delay</a:t>
            </a:r>
            <a:r>
              <a:rPr lang="en-US" dirty="0"/>
              <a:t>(500)</a:t>
            </a:r>
          </a:p>
          <a:p>
            <a:r>
              <a:rPr lang="en-US" b="1" dirty="0"/>
              <a:t>If (</a:t>
            </a:r>
            <a:r>
              <a:rPr lang="en-US" b="1" dirty="0" err="1"/>
              <a:t>Shapes.GetLeft</a:t>
            </a:r>
            <a:r>
              <a:rPr lang="en-US" b="1" dirty="0"/>
              <a:t>(</a:t>
            </a:r>
            <a:r>
              <a:rPr lang="en-US" b="1" dirty="0" err="1"/>
              <a:t>Sball</a:t>
            </a:r>
            <a:r>
              <a:rPr lang="en-US" b="1" dirty="0"/>
              <a:t>) = x) Then</a:t>
            </a:r>
          </a:p>
          <a:p>
            <a:r>
              <a:rPr lang="en-US" dirty="0"/>
              <a:t>   </a:t>
            </a:r>
            <a:r>
              <a:rPr lang="en-US" dirty="0" err="1"/>
              <a:t>Shapes.Animate</a:t>
            </a:r>
            <a:r>
              <a:rPr lang="en-US" dirty="0"/>
              <a:t>(</a:t>
            </a:r>
            <a:r>
              <a:rPr lang="en-US" dirty="0" err="1"/>
              <a:t>Sball</a:t>
            </a:r>
            <a:r>
              <a:rPr lang="en-US" dirty="0"/>
              <a:t>, 0, 340, 500)</a:t>
            </a:r>
          </a:p>
          <a:p>
            <a:r>
              <a:rPr lang="en-US" b="1" dirty="0" err="1"/>
              <a:t>EndIf</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r>
              <a:rPr lang="en-US" dirty="0"/>
              <a:t>You can rotate shapes </a:t>
            </a:r>
            <a:r>
              <a:rPr lang="en-US" dirty="0" smtClean="0"/>
              <a:t>by </a:t>
            </a:r>
            <a:r>
              <a:rPr lang="en-US" dirty="0"/>
              <a:t>using conditions and loops for your shapes. For example, </a:t>
            </a:r>
            <a:r>
              <a:rPr lang="en-US" dirty="0" smtClean="0"/>
              <a:t>you might want </a:t>
            </a:r>
            <a:r>
              <a:rPr lang="en-US" dirty="0"/>
              <a:t>to rotate a rectangle on the graphics window </a:t>
            </a:r>
            <a:r>
              <a:rPr lang="en-US" dirty="0" smtClean="0"/>
              <a:t>in </a:t>
            </a:r>
            <a:r>
              <a:rPr lang="en-US" dirty="0"/>
              <a:t>its original position. First, you create the shape by using the </a:t>
            </a:r>
            <a:r>
              <a:rPr lang="en-US" b="1" dirty="0" err="1"/>
              <a:t>AddRectangle</a:t>
            </a:r>
            <a:r>
              <a:rPr lang="en-US" b="1" dirty="0"/>
              <a:t> </a:t>
            </a:r>
            <a:r>
              <a:rPr lang="en-US" dirty="0" smtClean="0"/>
              <a:t>operation, </a:t>
            </a:r>
            <a:r>
              <a:rPr lang="en-US" dirty="0"/>
              <a:t>and </a:t>
            </a:r>
            <a:r>
              <a:rPr lang="en-US" dirty="0" smtClean="0"/>
              <a:t>you set </a:t>
            </a:r>
            <a:r>
              <a:rPr lang="en-US" dirty="0"/>
              <a:t>its original position </a:t>
            </a:r>
            <a:r>
              <a:rPr lang="en-US" dirty="0" smtClean="0"/>
              <a:t>in </a:t>
            </a:r>
            <a:r>
              <a:rPr lang="en-US" dirty="0"/>
              <a:t>the graphics window by using the </a:t>
            </a:r>
            <a:r>
              <a:rPr lang="en-US" b="1" dirty="0"/>
              <a:t>Move</a:t>
            </a:r>
            <a:r>
              <a:rPr lang="en-US" dirty="0"/>
              <a:t> operation. Next, you use a </a:t>
            </a:r>
            <a:r>
              <a:rPr lang="en-US" b="1" dirty="0"/>
              <a:t>For </a:t>
            </a:r>
            <a:r>
              <a:rPr lang="en-US" dirty="0"/>
              <a:t>loop to rotate the shape </a:t>
            </a:r>
            <a:r>
              <a:rPr lang="en-US" dirty="0" smtClean="0"/>
              <a:t>in </a:t>
            </a:r>
            <a:r>
              <a:rPr lang="en-US" dirty="0"/>
              <a:t>its original position </a:t>
            </a:r>
            <a:r>
              <a:rPr lang="en-US" dirty="0" smtClean="0"/>
              <a:t>in </a:t>
            </a:r>
            <a:r>
              <a:rPr lang="en-US" dirty="0"/>
              <a:t>the graphics window to a </a:t>
            </a:r>
            <a:r>
              <a:rPr lang="en-US" dirty="0" smtClean="0"/>
              <a:t>different </a:t>
            </a:r>
            <a:r>
              <a:rPr lang="en-US" dirty="0"/>
              <a:t>position. </a:t>
            </a:r>
          </a:p>
          <a:p>
            <a:endParaRPr lang="en-US" dirty="0"/>
          </a:p>
          <a:p>
            <a:r>
              <a:rPr lang="en-US" dirty="0" smtClean="0"/>
              <a:t>To run your program,</a:t>
            </a:r>
            <a:r>
              <a:rPr lang="en-US" baseline="0" dirty="0" smtClean="0"/>
              <a:t> </a:t>
            </a:r>
            <a:r>
              <a:rPr lang="en-US" dirty="0" smtClean="0"/>
              <a:t>click </a:t>
            </a:r>
            <a:r>
              <a:rPr lang="en-US" b="1" dirty="0" smtClean="0"/>
              <a:t>Run </a:t>
            </a:r>
            <a:r>
              <a:rPr lang="en-US" dirty="0" smtClean="0"/>
              <a:t>on </a:t>
            </a:r>
            <a:r>
              <a:rPr lang="en-US" dirty="0"/>
              <a:t>the </a:t>
            </a:r>
            <a:r>
              <a:rPr lang="en-US" dirty="0" smtClean="0"/>
              <a:t>toolbar, </a:t>
            </a:r>
            <a:r>
              <a:rPr lang="en-US" dirty="0"/>
              <a:t>or press F5 on the </a:t>
            </a:r>
            <a:r>
              <a:rPr lang="en-US" dirty="0" smtClean="0"/>
              <a:t>keyboard. When your program</a:t>
            </a:r>
            <a:r>
              <a:rPr lang="en-US" baseline="0" dirty="0" smtClean="0"/>
              <a:t> runs</a:t>
            </a:r>
            <a:r>
              <a:rPr lang="en-US" dirty="0" smtClean="0"/>
              <a:t>, the </a:t>
            </a:r>
            <a:r>
              <a:rPr lang="en-US" dirty="0"/>
              <a:t>rectangle rotates and moves from one position to another.</a:t>
            </a:r>
          </a:p>
          <a:p>
            <a:endParaRPr lang="en-US" u="sng" dirty="0"/>
          </a:p>
          <a:p>
            <a:r>
              <a:rPr lang="en-US" u="sng" dirty="0"/>
              <a:t>Code</a:t>
            </a:r>
            <a:r>
              <a:rPr lang="en-US" dirty="0"/>
              <a:t>:</a:t>
            </a:r>
          </a:p>
          <a:p>
            <a:endParaRPr lang="en-US" dirty="0"/>
          </a:p>
          <a:p>
            <a:r>
              <a:rPr lang="en-US" dirty="0" err="1"/>
              <a:t>GraphicsWindow.Title</a:t>
            </a:r>
            <a:r>
              <a:rPr lang="en-US" dirty="0"/>
              <a:t> = "Exploring Shapes"</a:t>
            </a:r>
          </a:p>
          <a:p>
            <a:endParaRPr lang="en-US" dirty="0"/>
          </a:p>
          <a:p>
            <a:r>
              <a:rPr lang="en-US" dirty="0" err="1"/>
              <a:t>GraphicsWindow.BrushColor</a:t>
            </a:r>
            <a:r>
              <a:rPr lang="en-US" dirty="0"/>
              <a:t> = "Purple"</a:t>
            </a:r>
          </a:p>
          <a:p>
            <a:r>
              <a:rPr lang="en-US" dirty="0" err="1"/>
              <a:t>rotateshape</a:t>
            </a:r>
            <a:r>
              <a:rPr lang="en-US" dirty="0"/>
              <a:t> = </a:t>
            </a:r>
            <a:r>
              <a:rPr lang="en-US" dirty="0" err="1"/>
              <a:t>Shapes.AddRectangle</a:t>
            </a:r>
            <a:r>
              <a:rPr lang="en-US" dirty="0"/>
              <a:t>(150, 100)</a:t>
            </a:r>
          </a:p>
          <a:p>
            <a:r>
              <a:rPr lang="en-US" dirty="0" err="1"/>
              <a:t>Shapes.Move</a:t>
            </a:r>
            <a:r>
              <a:rPr lang="en-US" dirty="0"/>
              <a:t>(</a:t>
            </a:r>
            <a:r>
              <a:rPr lang="en-US" dirty="0" err="1"/>
              <a:t>rotateshape</a:t>
            </a:r>
            <a:r>
              <a:rPr lang="en-US" dirty="0"/>
              <a:t>, 200, 150)</a:t>
            </a:r>
          </a:p>
          <a:p>
            <a:r>
              <a:rPr lang="en-US" b="1" dirty="0"/>
              <a:t>For </a:t>
            </a:r>
            <a:r>
              <a:rPr lang="en-US" b="1" dirty="0" err="1"/>
              <a:t>i</a:t>
            </a:r>
            <a:r>
              <a:rPr lang="en-US" b="1" dirty="0"/>
              <a:t> = 0 To 12  </a:t>
            </a:r>
          </a:p>
          <a:p>
            <a:r>
              <a:rPr lang="en-US" dirty="0"/>
              <a:t>  </a:t>
            </a:r>
            <a:r>
              <a:rPr lang="en-US" dirty="0" err="1"/>
              <a:t>Shapes.Rotate</a:t>
            </a:r>
            <a:r>
              <a:rPr lang="en-US" dirty="0"/>
              <a:t>(</a:t>
            </a:r>
            <a:r>
              <a:rPr lang="en-US" dirty="0" err="1"/>
              <a:t>rotateshape</a:t>
            </a:r>
            <a:r>
              <a:rPr lang="en-US" dirty="0"/>
              <a:t>, 30 * </a:t>
            </a:r>
            <a:r>
              <a:rPr lang="en-US" dirty="0" err="1"/>
              <a:t>i</a:t>
            </a:r>
            <a:r>
              <a:rPr lang="en-US" dirty="0"/>
              <a:t>)  </a:t>
            </a:r>
          </a:p>
          <a:p>
            <a:r>
              <a:rPr lang="en-US" dirty="0"/>
              <a:t>  </a:t>
            </a:r>
            <a:r>
              <a:rPr lang="en-US" dirty="0" err="1"/>
              <a:t>Program.Delay</a:t>
            </a:r>
            <a:r>
              <a:rPr lang="en-US" dirty="0"/>
              <a:t>(1000)</a:t>
            </a:r>
          </a:p>
          <a:p>
            <a:r>
              <a:rPr lang="en-US" b="1" dirty="0" err="1"/>
              <a:t>EndFor</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example,</a:t>
            </a:r>
            <a:r>
              <a:rPr lang="en-US" baseline="0" dirty="0" smtClean="0"/>
              <a:t> y</a:t>
            </a:r>
            <a:r>
              <a:rPr lang="en-US" dirty="0" smtClean="0"/>
              <a:t>ou </a:t>
            </a:r>
            <a:r>
              <a:rPr lang="en-US" dirty="0"/>
              <a:t>use a </a:t>
            </a:r>
            <a:r>
              <a:rPr lang="en-US" b="1" dirty="0"/>
              <a:t>For </a:t>
            </a:r>
            <a:r>
              <a:rPr lang="en-US" dirty="0"/>
              <a:t>loop to create multiple rectangles, positioned in ascending order by size. You also use the </a:t>
            </a:r>
            <a:r>
              <a:rPr lang="en-US" b="1" dirty="0" err="1"/>
              <a:t>GetRandomColor</a:t>
            </a:r>
            <a:r>
              <a:rPr lang="en-US" b="1" dirty="0"/>
              <a:t> </a:t>
            </a:r>
            <a:r>
              <a:rPr lang="en-US" dirty="0"/>
              <a:t>operation of the </a:t>
            </a:r>
            <a:r>
              <a:rPr lang="en-US" b="1" dirty="0" err="1"/>
              <a:t>GraphicsWindow</a:t>
            </a:r>
            <a:r>
              <a:rPr lang="en-US" dirty="0"/>
              <a:t> object to randomize the color of the rectangles. </a:t>
            </a:r>
          </a:p>
          <a:p>
            <a:endParaRPr lang="en-US" dirty="0" smtClean="0"/>
          </a:p>
          <a:p>
            <a:r>
              <a:rPr lang="en-US" dirty="0" smtClean="0"/>
              <a:t>To run your program,</a:t>
            </a:r>
            <a:r>
              <a:rPr lang="en-US" baseline="0" dirty="0" smtClean="0"/>
              <a:t> </a:t>
            </a:r>
            <a:r>
              <a:rPr lang="en-US" dirty="0" smtClean="0"/>
              <a:t>click </a:t>
            </a:r>
            <a:r>
              <a:rPr lang="en-US" b="1" dirty="0" smtClean="0"/>
              <a:t>Run</a:t>
            </a:r>
            <a:r>
              <a:rPr lang="en-US" b="1" baseline="0" dirty="0" smtClean="0"/>
              <a:t> </a:t>
            </a:r>
            <a:r>
              <a:rPr lang="en-US" dirty="0" smtClean="0"/>
              <a:t>on </a:t>
            </a:r>
            <a:r>
              <a:rPr lang="en-US" dirty="0"/>
              <a:t>the </a:t>
            </a:r>
            <a:r>
              <a:rPr lang="en-US" dirty="0" smtClean="0"/>
              <a:t>toolbar, </a:t>
            </a:r>
            <a:r>
              <a:rPr lang="en-US" dirty="0"/>
              <a:t>or press F5 on the </a:t>
            </a:r>
            <a:r>
              <a:rPr lang="en-US" dirty="0" smtClean="0"/>
              <a:t>keyboard. When your program</a:t>
            </a:r>
            <a:r>
              <a:rPr lang="en-US" baseline="0" dirty="0" smtClean="0"/>
              <a:t> runs</a:t>
            </a:r>
            <a:r>
              <a:rPr lang="en-US" dirty="0" smtClean="0"/>
              <a:t>, a </a:t>
            </a:r>
            <a:r>
              <a:rPr lang="en-US" dirty="0"/>
              <a:t>colorful display of </a:t>
            </a:r>
            <a:r>
              <a:rPr lang="en-US" dirty="0" smtClean="0"/>
              <a:t>rectangles appears.</a:t>
            </a:r>
            <a:endParaRPr lang="en-US" dirty="0"/>
          </a:p>
          <a:p>
            <a:endParaRPr lang="en-US" u="sng" dirty="0"/>
          </a:p>
          <a:p>
            <a:r>
              <a:rPr lang="en-US" u="sng" dirty="0"/>
              <a:t>Code</a:t>
            </a:r>
            <a:r>
              <a:rPr lang="en-US" dirty="0"/>
              <a:t>:</a:t>
            </a:r>
          </a:p>
          <a:p>
            <a:endParaRPr lang="en-US" dirty="0"/>
          </a:p>
          <a:p>
            <a:r>
              <a:rPr lang="en-US" dirty="0" err="1"/>
              <a:t>GraphicsWindow.Title</a:t>
            </a:r>
            <a:r>
              <a:rPr lang="en-US" dirty="0"/>
              <a:t> = "Exploring Shapes"</a:t>
            </a:r>
          </a:p>
          <a:p>
            <a:r>
              <a:rPr lang="en-US" dirty="0" err="1"/>
              <a:t>GraphicsWindow.Height</a:t>
            </a:r>
            <a:r>
              <a:rPr lang="en-US" dirty="0"/>
              <a:t> = 500</a:t>
            </a:r>
          </a:p>
          <a:p>
            <a:r>
              <a:rPr lang="en-US" dirty="0" err="1"/>
              <a:t>GraphicsWindow.Width</a:t>
            </a:r>
            <a:r>
              <a:rPr lang="en-US" dirty="0"/>
              <a:t> = 700</a:t>
            </a:r>
          </a:p>
          <a:p>
            <a:endParaRPr lang="en-US" dirty="0"/>
          </a:p>
          <a:p>
            <a:r>
              <a:rPr lang="en-US" b="1" dirty="0"/>
              <a:t>For </a:t>
            </a:r>
            <a:r>
              <a:rPr lang="en-US" b="1" dirty="0" err="1"/>
              <a:t>i</a:t>
            </a:r>
            <a:r>
              <a:rPr lang="en-US" b="1" dirty="0"/>
              <a:t> = 0 To 20</a:t>
            </a:r>
          </a:p>
          <a:p>
            <a:r>
              <a:rPr lang="en-US" dirty="0"/>
              <a:t>  </a:t>
            </a:r>
            <a:r>
              <a:rPr lang="en-US" dirty="0" err="1"/>
              <a:t>GraphicsWindow.PenWidth</a:t>
            </a:r>
            <a:r>
              <a:rPr lang="en-US" dirty="0"/>
              <a:t> = 0.5</a:t>
            </a:r>
          </a:p>
          <a:p>
            <a:r>
              <a:rPr lang="en-US" dirty="0"/>
              <a:t>  </a:t>
            </a:r>
            <a:r>
              <a:rPr lang="en-US" dirty="0" err="1"/>
              <a:t>GraphicsWindow.BrushColor</a:t>
            </a:r>
            <a:r>
              <a:rPr lang="en-US" dirty="0"/>
              <a:t> = </a:t>
            </a:r>
            <a:r>
              <a:rPr lang="en-US" dirty="0" err="1"/>
              <a:t>GraphicsWindow.GetRandomColor</a:t>
            </a:r>
            <a:r>
              <a:rPr lang="en-US" dirty="0"/>
              <a:t>()</a:t>
            </a:r>
          </a:p>
          <a:p>
            <a:r>
              <a:rPr lang="en-US" dirty="0"/>
              <a:t>  rectangle1 = </a:t>
            </a:r>
            <a:r>
              <a:rPr lang="en-US" dirty="0" err="1"/>
              <a:t>Shapes.AddRectangle</a:t>
            </a:r>
            <a:r>
              <a:rPr lang="en-US" dirty="0"/>
              <a:t>(</a:t>
            </a:r>
            <a:r>
              <a:rPr lang="en-US" dirty="0" err="1"/>
              <a:t>i</a:t>
            </a:r>
            <a:r>
              <a:rPr lang="en-US" dirty="0"/>
              <a:t> * 20, </a:t>
            </a:r>
            <a:r>
              <a:rPr lang="en-US" dirty="0" err="1"/>
              <a:t>i</a:t>
            </a:r>
            <a:r>
              <a:rPr lang="en-US" dirty="0"/>
              <a:t> * 10)</a:t>
            </a:r>
          </a:p>
          <a:p>
            <a:r>
              <a:rPr lang="en-US" dirty="0"/>
              <a:t>  </a:t>
            </a:r>
            <a:r>
              <a:rPr lang="en-US" dirty="0" err="1"/>
              <a:t>Shapes.Move</a:t>
            </a:r>
            <a:r>
              <a:rPr lang="en-US" dirty="0"/>
              <a:t>(rectangle1, </a:t>
            </a:r>
            <a:r>
              <a:rPr lang="en-US" dirty="0" err="1"/>
              <a:t>i</a:t>
            </a:r>
            <a:r>
              <a:rPr lang="en-US" dirty="0"/>
              <a:t> * 10, </a:t>
            </a:r>
            <a:r>
              <a:rPr lang="en-US" dirty="0" err="1"/>
              <a:t>i</a:t>
            </a:r>
            <a:r>
              <a:rPr lang="en-US" dirty="0"/>
              <a:t> * 10)</a:t>
            </a:r>
          </a:p>
          <a:p>
            <a:r>
              <a:rPr lang="en-US" b="1" dirty="0" err="1"/>
              <a:t>EndFor</a:t>
            </a:r>
            <a:endParaRPr lang="en-US" dirty="0" smtClean="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Solution</a:t>
            </a:r>
            <a:r>
              <a:rPr lang="en-US" dirty="0" smtClean="0"/>
              <a:t>:</a:t>
            </a:r>
          </a:p>
          <a:p>
            <a:r>
              <a:rPr lang="en-US" dirty="0"/>
              <a:t> </a:t>
            </a:r>
          </a:p>
          <a:p>
            <a:r>
              <a:rPr lang="en-US" dirty="0" err="1"/>
              <a:t>GraphicsWindow.Title</a:t>
            </a:r>
            <a:r>
              <a:rPr lang="en-US" dirty="0"/>
              <a:t> = "Exploring Shapes"</a:t>
            </a:r>
          </a:p>
          <a:p>
            <a:r>
              <a:rPr lang="en-US" dirty="0" err="1"/>
              <a:t>GraphicsWindow.Height</a:t>
            </a:r>
            <a:r>
              <a:rPr lang="en-US" dirty="0"/>
              <a:t> = 200</a:t>
            </a:r>
          </a:p>
          <a:p>
            <a:r>
              <a:rPr lang="en-US" dirty="0" err="1"/>
              <a:t>GraphicsWindow.Width</a:t>
            </a:r>
            <a:r>
              <a:rPr lang="en-US" dirty="0"/>
              <a:t> = 300</a:t>
            </a:r>
          </a:p>
          <a:p>
            <a:r>
              <a:rPr lang="en-US" dirty="0"/>
              <a:t> </a:t>
            </a:r>
          </a:p>
          <a:p>
            <a:r>
              <a:rPr lang="en-US" dirty="0" err="1"/>
              <a:t>GraphicsWindow.PenColor</a:t>
            </a:r>
            <a:r>
              <a:rPr lang="en-US" dirty="0"/>
              <a:t> = "Purple"</a:t>
            </a:r>
          </a:p>
          <a:p>
            <a:r>
              <a:rPr lang="en-US" dirty="0"/>
              <a:t>base = </a:t>
            </a:r>
            <a:r>
              <a:rPr lang="en-US" dirty="0" err="1"/>
              <a:t>Shapes.AddLine</a:t>
            </a:r>
            <a:r>
              <a:rPr lang="en-US" dirty="0"/>
              <a:t>(0, 0, 300, 0)</a:t>
            </a:r>
          </a:p>
          <a:p>
            <a:r>
              <a:rPr lang="en-US" dirty="0" err="1"/>
              <a:t>Shapes.Move</a:t>
            </a:r>
            <a:r>
              <a:rPr lang="en-US" dirty="0"/>
              <a:t>(base, 0, 100)</a:t>
            </a:r>
          </a:p>
          <a:p>
            <a:r>
              <a:rPr lang="en-US" dirty="0" err="1"/>
              <a:t>GraphicsWindow.PenColor</a:t>
            </a:r>
            <a:r>
              <a:rPr lang="en-US" dirty="0"/>
              <a:t> = "Black"</a:t>
            </a:r>
          </a:p>
          <a:p>
            <a:r>
              <a:rPr lang="en-US" dirty="0" err="1"/>
              <a:t>GraphicsWindow.BrushColor</a:t>
            </a:r>
            <a:r>
              <a:rPr lang="en-US" dirty="0"/>
              <a:t> = "Cyan"</a:t>
            </a:r>
          </a:p>
          <a:p>
            <a:r>
              <a:rPr lang="en-US" dirty="0"/>
              <a:t>circle = </a:t>
            </a:r>
            <a:r>
              <a:rPr lang="en-US" dirty="0" err="1"/>
              <a:t>Shapes.AddEllipse</a:t>
            </a:r>
            <a:r>
              <a:rPr lang="en-US" dirty="0"/>
              <a:t>(50, 50)</a:t>
            </a:r>
          </a:p>
          <a:p>
            <a:r>
              <a:rPr lang="en-US" dirty="0" err="1"/>
              <a:t>Shapes.Move</a:t>
            </a:r>
            <a:r>
              <a:rPr lang="en-US" dirty="0"/>
              <a:t>(circle, 0, 50)</a:t>
            </a:r>
          </a:p>
          <a:p>
            <a:r>
              <a:rPr lang="en-US" dirty="0" err="1"/>
              <a:t>Shapes.Animate</a:t>
            </a:r>
            <a:r>
              <a:rPr lang="en-US" dirty="0"/>
              <a:t>(circle, 250, 50, 1000)</a:t>
            </a:r>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EC411D-C483-4DCC-9CE6-23BC676CA4D5}" type="slidenum">
              <a:rPr lang="en-US"/>
              <a:pPr fontAlgn="base">
                <a:spcBef>
                  <a:spcPct val="0"/>
                </a:spcBef>
                <a:spcAft>
                  <a:spcPct val="0"/>
                </a:spcAft>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b="1" dirty="0"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7364D5-8D52-4E68-A740-DBE6205A5BF7}"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n-US"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defTabSz="933237">
              <a:defRPr/>
            </a:pPr>
            <a:r>
              <a:rPr lang="en-US" dirty="0"/>
              <a:t>As this example shows, you can insert a shape in the graphics window by using the </a:t>
            </a:r>
            <a:r>
              <a:rPr lang="en-US" b="1" dirty="0"/>
              <a:t>Shapes </a:t>
            </a:r>
            <a:r>
              <a:rPr lang="en-US" dirty="0"/>
              <a:t>object. To insert a rectangle, you can use the </a:t>
            </a:r>
            <a:r>
              <a:rPr lang="en-US" b="1" dirty="0" err="1"/>
              <a:t>AddRectangle</a:t>
            </a:r>
            <a:r>
              <a:rPr lang="en-US" dirty="0"/>
              <a:t> operation. Then you can perform actions on the rectangle by using various operations of the </a:t>
            </a:r>
            <a:r>
              <a:rPr lang="en-US" b="1" dirty="0"/>
              <a:t>Shapes </a:t>
            </a:r>
            <a:r>
              <a:rPr lang="en-US" dirty="0"/>
              <a:t>object. For example, you can show and hide the rectangle by using the </a:t>
            </a:r>
            <a:r>
              <a:rPr lang="en-US" b="1" dirty="0" err="1"/>
              <a:t>ShowShape</a:t>
            </a:r>
            <a:r>
              <a:rPr lang="en-US" b="1" dirty="0"/>
              <a:t> </a:t>
            </a:r>
            <a:r>
              <a:rPr lang="en-US" dirty="0"/>
              <a:t>and </a:t>
            </a:r>
            <a:r>
              <a:rPr lang="en-US" b="1" dirty="0" err="1"/>
              <a:t>HideShape</a:t>
            </a:r>
            <a:r>
              <a:rPr lang="en-US" dirty="0"/>
              <a:t> operations, and you can change the rectangle’s opacity level by using the </a:t>
            </a:r>
            <a:r>
              <a:rPr lang="en-US" b="1" dirty="0" err="1"/>
              <a:t>SetOpacity</a:t>
            </a:r>
            <a:r>
              <a:rPr lang="en-US" dirty="0"/>
              <a:t> operation.</a:t>
            </a:r>
          </a:p>
          <a:p>
            <a:pPr marL="233309" indent="-233309"/>
            <a:endParaRPr lang="en-US" dirty="0"/>
          </a:p>
          <a:p>
            <a:r>
              <a:rPr lang="en-US" dirty="0"/>
              <a:t>To verify the output of your program, click </a:t>
            </a:r>
            <a:r>
              <a:rPr lang="en-US" b="1" dirty="0"/>
              <a:t>Run </a:t>
            </a:r>
            <a:r>
              <a:rPr lang="en-US" dirty="0"/>
              <a:t>on the toolbar, or press F5 on the keyboard. A rectangle shape should appear in the graphics window and then disappear after one second. When the rectangle reappears, its opacity level is reduced. This process continues until the rectangle is completely transparent.</a:t>
            </a:r>
          </a:p>
          <a:p>
            <a:endParaRPr lang="en-US" dirty="0"/>
          </a:p>
          <a:p>
            <a:r>
              <a:rPr lang="en-US" u="sng" dirty="0"/>
              <a:t>Code</a:t>
            </a:r>
            <a:r>
              <a:rPr lang="en-US" dirty="0"/>
              <a:t>:</a:t>
            </a:r>
          </a:p>
          <a:p>
            <a:endParaRPr lang="en-US" dirty="0"/>
          </a:p>
          <a:p>
            <a:r>
              <a:rPr lang="en-US" sz="1200" kern="1200" dirty="0" smtClean="0">
                <a:solidFill>
                  <a:schemeClr val="tx1"/>
                </a:solidFill>
                <a:effectLst/>
                <a:latin typeface="+mn-lt"/>
                <a:ea typeface="+mn-ea"/>
                <a:cs typeface="+mn-cs"/>
              </a:rPr>
              <a:t>rectangle = </a:t>
            </a:r>
            <a:r>
              <a:rPr lang="en-US" sz="1200" kern="1200" dirty="0" err="1" smtClean="0">
                <a:solidFill>
                  <a:schemeClr val="tx1"/>
                </a:solidFill>
                <a:effectLst/>
                <a:latin typeface="+mn-lt"/>
                <a:ea typeface="+mn-ea"/>
                <a:cs typeface="+mn-cs"/>
              </a:rPr>
              <a:t>Shapes.AddRectangle</a:t>
            </a:r>
            <a:r>
              <a:rPr lang="en-US" sz="1200" kern="1200" dirty="0" smtClean="0">
                <a:solidFill>
                  <a:schemeClr val="tx1"/>
                </a:solidFill>
                <a:effectLst/>
                <a:latin typeface="+mn-lt"/>
                <a:ea typeface="+mn-ea"/>
                <a:cs typeface="+mn-cs"/>
              </a:rPr>
              <a:t>(400, 300)</a:t>
            </a:r>
          </a:p>
          <a:p>
            <a:r>
              <a:rPr lang="en-US" sz="1200" kern="1200" dirty="0" err="1" smtClean="0">
                <a:solidFill>
                  <a:schemeClr val="tx1"/>
                </a:solidFill>
                <a:effectLst/>
                <a:latin typeface="+mn-lt"/>
                <a:ea typeface="+mn-ea"/>
                <a:cs typeface="+mn-cs"/>
              </a:rPr>
              <a:t>Shapes.Move</a:t>
            </a:r>
            <a:r>
              <a:rPr lang="en-US" sz="1200" kern="1200" dirty="0" smtClean="0">
                <a:solidFill>
                  <a:schemeClr val="tx1"/>
                </a:solidFill>
                <a:effectLst/>
                <a:latin typeface="+mn-lt"/>
                <a:ea typeface="+mn-ea"/>
                <a:cs typeface="+mn-cs"/>
              </a:rPr>
              <a:t>(rectangle, 100, 50)</a:t>
            </a:r>
          </a:p>
          <a:p>
            <a:r>
              <a:rPr lang="en-US" sz="1200" kern="1200" dirty="0" smtClean="0">
                <a:solidFill>
                  <a:schemeClr val="tx1"/>
                </a:solidFill>
                <a:effectLst/>
                <a:latin typeface="+mn-lt"/>
                <a:ea typeface="+mn-ea"/>
                <a:cs typeface="+mn-cs"/>
              </a:rPr>
              <a:t>For i = 1 To 10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Shapes.ShowShape</a:t>
            </a:r>
            <a:r>
              <a:rPr lang="en-US" sz="1200" kern="1200" dirty="0" smtClean="0">
                <a:solidFill>
                  <a:schemeClr val="tx1"/>
                </a:solidFill>
                <a:effectLst/>
                <a:latin typeface="+mn-lt"/>
                <a:ea typeface="+mn-ea"/>
                <a:cs typeface="+mn-cs"/>
              </a:rPr>
              <a:t>(rectangle)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Program.Delay</a:t>
            </a:r>
            <a:r>
              <a:rPr lang="en-US" sz="1200" kern="1200" dirty="0" smtClean="0">
                <a:solidFill>
                  <a:schemeClr val="tx1"/>
                </a:solidFill>
                <a:effectLst/>
                <a:latin typeface="+mn-lt"/>
                <a:ea typeface="+mn-ea"/>
                <a:cs typeface="+mn-cs"/>
              </a:rPr>
              <a:t>(1000)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Shapes.HideShape</a:t>
            </a:r>
            <a:r>
              <a:rPr lang="en-US" sz="1200" kern="1200" dirty="0" smtClean="0">
                <a:solidFill>
                  <a:schemeClr val="tx1"/>
                </a:solidFill>
                <a:effectLst/>
                <a:latin typeface="+mn-lt"/>
                <a:ea typeface="+mn-ea"/>
                <a:cs typeface="+mn-cs"/>
              </a:rPr>
              <a:t>(rectangle)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Shapes.SetOpacity</a:t>
            </a:r>
            <a:r>
              <a:rPr lang="en-US" sz="1200" kern="1200" dirty="0" smtClean="0">
                <a:solidFill>
                  <a:schemeClr val="tx1"/>
                </a:solidFill>
                <a:effectLst/>
                <a:latin typeface="+mn-lt"/>
                <a:ea typeface="+mn-ea"/>
                <a:cs typeface="+mn-cs"/>
              </a:rPr>
              <a:t>(rectangle, 100 - i * 10)</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Program.Delay</a:t>
            </a:r>
            <a:r>
              <a:rPr lang="en-US" sz="1200" kern="1200" dirty="0" smtClean="0">
                <a:solidFill>
                  <a:schemeClr val="tx1"/>
                </a:solidFill>
                <a:effectLst/>
                <a:latin typeface="+mn-lt"/>
                <a:ea typeface="+mn-ea"/>
                <a:cs typeface="+mn-cs"/>
              </a:rPr>
              <a:t>(800)    </a:t>
            </a:r>
          </a:p>
          <a:p>
            <a:r>
              <a:rPr lang="en-US" sz="1200" kern="1200" dirty="0" err="1" smtClean="0">
                <a:solidFill>
                  <a:schemeClr val="tx1"/>
                </a:solidFill>
                <a:effectLst/>
                <a:latin typeface="+mn-lt"/>
                <a:ea typeface="+mn-ea"/>
                <a:cs typeface="+mn-cs"/>
              </a:rPr>
              <a:t>EndFor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n-US" dirty="0"/>
              <a:t>To make a shape completely opaque, </a:t>
            </a:r>
            <a:r>
              <a:rPr lang="en-US" dirty="0" smtClean="0"/>
              <a:t>you specify </a:t>
            </a:r>
            <a:r>
              <a:rPr lang="en-US" dirty="0"/>
              <a:t>the parameter of the </a:t>
            </a:r>
            <a:r>
              <a:rPr lang="en-US" b="1" dirty="0" err="1"/>
              <a:t>SetOpacity</a:t>
            </a:r>
            <a:r>
              <a:rPr lang="en-US" dirty="0"/>
              <a:t> operation as 100.</a:t>
            </a:r>
          </a:p>
          <a:p>
            <a:pPr>
              <a:lnSpc>
                <a:spcPct val="90000"/>
              </a:lnSpc>
            </a:pPr>
            <a:r>
              <a:rPr lang="en-US" dirty="0"/>
              <a:t>To make a shape completely transparent, </a:t>
            </a:r>
            <a:r>
              <a:rPr lang="en-US" dirty="0" smtClean="0"/>
              <a:t>you specify </a:t>
            </a:r>
            <a:r>
              <a:rPr lang="en-US" dirty="0"/>
              <a:t>the parameter of the </a:t>
            </a:r>
            <a:r>
              <a:rPr lang="en-US" b="1" dirty="0" err="1"/>
              <a:t>SetOpacity</a:t>
            </a:r>
            <a:r>
              <a:rPr lang="en-US" dirty="0"/>
              <a:t> operation as 0.</a:t>
            </a:r>
          </a:p>
          <a:p>
            <a:pPr>
              <a:lnSpc>
                <a:spcPct val="90000"/>
              </a:lnSpc>
            </a:pPr>
            <a:endParaRPr lang="en-US" dirty="0"/>
          </a:p>
          <a:p>
            <a:pPr>
              <a:lnSpc>
                <a:spcPct val="90000"/>
              </a:lnSpc>
            </a:pPr>
            <a:r>
              <a:rPr lang="en-US" u="sng" dirty="0" smtClean="0"/>
              <a:t>Code</a:t>
            </a:r>
            <a:r>
              <a:rPr lang="en-US" dirty="0" smtClean="0"/>
              <a:t>:</a:t>
            </a:r>
          </a:p>
          <a:p>
            <a:pPr>
              <a:lnSpc>
                <a:spcPct val="90000"/>
              </a:lnSpc>
            </a:pPr>
            <a:endParaRPr lang="en-US" dirty="0" smtClean="0"/>
          </a:p>
          <a:p>
            <a:pPr>
              <a:lnSpc>
                <a:spcPct val="90000"/>
              </a:lnSpc>
            </a:pPr>
            <a:r>
              <a:rPr lang="en-US" dirty="0" smtClean="0"/>
              <a:t>rectangle = </a:t>
            </a:r>
            <a:r>
              <a:rPr lang="en-US" dirty="0" err="1" smtClean="0"/>
              <a:t>Shapes.AddRectangle</a:t>
            </a:r>
            <a:r>
              <a:rPr lang="en-US" dirty="0" smtClean="0"/>
              <a:t>(150, 100)</a:t>
            </a:r>
          </a:p>
          <a:p>
            <a:pPr>
              <a:lnSpc>
                <a:spcPct val="90000"/>
              </a:lnSpc>
            </a:pPr>
            <a:endParaRPr lang="en-US" dirty="0" smtClean="0"/>
          </a:p>
          <a:p>
            <a:pPr>
              <a:lnSpc>
                <a:spcPct val="90000"/>
              </a:lnSpc>
            </a:pPr>
            <a:r>
              <a:rPr lang="en-US" dirty="0" err="1" smtClean="0"/>
              <a:t>Shapes.HideShape</a:t>
            </a:r>
            <a:r>
              <a:rPr lang="en-US" dirty="0" smtClean="0"/>
              <a:t>(rectangle)</a:t>
            </a:r>
          </a:p>
          <a:p>
            <a:pPr defTabSz="933237">
              <a:lnSpc>
                <a:spcPct val="90000"/>
              </a:lnSpc>
              <a:defRPr/>
            </a:pPr>
            <a:r>
              <a:rPr lang="en-US" sz="1000" dirty="0" err="1" smtClean="0"/>
              <a:t>Shapes.ShowShape</a:t>
            </a:r>
            <a:r>
              <a:rPr lang="en-US" sz="1000" dirty="0" smtClean="0"/>
              <a:t>(rectangle)</a:t>
            </a:r>
          </a:p>
          <a:p>
            <a:pPr defTabSz="933237">
              <a:lnSpc>
                <a:spcPct val="90000"/>
              </a:lnSpc>
              <a:defRPr/>
            </a:pPr>
            <a:endParaRPr lang="en-US" sz="1000" dirty="0" smtClean="0"/>
          </a:p>
          <a:p>
            <a:pPr defTabSz="933237">
              <a:lnSpc>
                <a:spcPct val="90000"/>
              </a:lnSpc>
              <a:defRPr/>
            </a:pPr>
            <a:r>
              <a:rPr lang="en-US" sz="1000" dirty="0" err="1" smtClean="0"/>
              <a:t>Shapes.SetOpacity</a:t>
            </a:r>
            <a:r>
              <a:rPr lang="en-US" sz="1000" dirty="0" smtClean="0"/>
              <a:t>(rectangle, 50)</a:t>
            </a:r>
          </a:p>
          <a:p>
            <a:pPr defTabSz="933237">
              <a:lnSpc>
                <a:spcPct val="90000"/>
              </a:lnSpc>
              <a:defRPr/>
            </a:pPr>
            <a:r>
              <a:rPr lang="en-US" sz="1000" dirty="0" err="1" smtClean="0"/>
              <a:t>Shapes.GetOpacity</a:t>
            </a:r>
            <a:r>
              <a:rPr lang="en-US" sz="1000" dirty="0" smtClean="0"/>
              <a:t>(rectangle)</a:t>
            </a:r>
            <a:endParaRPr lang="en-US" sz="800" dirty="0" smtClean="0"/>
          </a:p>
          <a:p>
            <a:pPr>
              <a:lnSpc>
                <a:spcPct val="90000"/>
              </a:lnSpc>
            </a:pPr>
            <a:endParaRPr lang="en-US"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defTabSz="933237">
              <a:defRPr/>
            </a:pPr>
            <a:r>
              <a:rPr lang="en-US" dirty="0"/>
              <a:t>You can also </a:t>
            </a:r>
            <a:r>
              <a:rPr lang="en-US" dirty="0" smtClean="0"/>
              <a:t>display </a:t>
            </a:r>
            <a:r>
              <a:rPr lang="en-US" dirty="0"/>
              <a:t>images </a:t>
            </a:r>
            <a:r>
              <a:rPr lang="en-US" dirty="0" smtClean="0"/>
              <a:t>in </a:t>
            </a:r>
            <a:r>
              <a:rPr lang="en-US" dirty="0"/>
              <a:t>the graphics window by using the </a:t>
            </a:r>
            <a:r>
              <a:rPr lang="en-US" b="1" dirty="0"/>
              <a:t>Shapes </a:t>
            </a:r>
            <a:r>
              <a:rPr lang="en-US" dirty="0"/>
              <a:t>object in Small Basic. To </a:t>
            </a:r>
            <a:r>
              <a:rPr lang="en-US" dirty="0" smtClean="0"/>
              <a:t>display </a:t>
            </a:r>
            <a:r>
              <a:rPr lang="en-US" dirty="0"/>
              <a:t>an </a:t>
            </a:r>
            <a:r>
              <a:rPr lang="en-US" dirty="0" smtClean="0"/>
              <a:t>image, </a:t>
            </a:r>
            <a:r>
              <a:rPr lang="en-US" dirty="0"/>
              <a:t>you can use the </a:t>
            </a:r>
            <a:r>
              <a:rPr lang="en-US" b="1" dirty="0" err="1"/>
              <a:t>AddImage</a:t>
            </a:r>
            <a:r>
              <a:rPr lang="en-US" dirty="0"/>
              <a:t> operation </a:t>
            </a:r>
            <a:r>
              <a:rPr lang="en-US" dirty="0" smtClean="0"/>
              <a:t>of </a:t>
            </a:r>
            <a:r>
              <a:rPr lang="en-US" dirty="0"/>
              <a:t>the </a:t>
            </a:r>
            <a:r>
              <a:rPr lang="en-US" b="1" dirty="0"/>
              <a:t>Shapes </a:t>
            </a:r>
            <a:r>
              <a:rPr lang="en-US" dirty="0"/>
              <a:t>object. </a:t>
            </a:r>
            <a:r>
              <a:rPr lang="en-US" dirty="0" smtClean="0"/>
              <a:t>Then </a:t>
            </a:r>
            <a:r>
              <a:rPr lang="en-US" dirty="0"/>
              <a:t>you can perform actions on the </a:t>
            </a:r>
            <a:r>
              <a:rPr lang="en-US" dirty="0" smtClean="0"/>
              <a:t>shape </a:t>
            </a:r>
            <a:r>
              <a:rPr lang="en-US" dirty="0"/>
              <a:t>by using various operations of the </a:t>
            </a:r>
            <a:r>
              <a:rPr lang="en-US" b="1" dirty="0"/>
              <a:t>Shapes </a:t>
            </a:r>
            <a:r>
              <a:rPr lang="en-US" dirty="0"/>
              <a:t>object. For example, to move a shape on the screen, you can use </a:t>
            </a:r>
            <a:r>
              <a:rPr lang="en-US" b="1" dirty="0"/>
              <a:t>Move </a:t>
            </a:r>
            <a:r>
              <a:rPr lang="en-US" dirty="0"/>
              <a:t>operation. To animate a shape on the screen, you can use the </a:t>
            </a:r>
            <a:r>
              <a:rPr lang="en-US" b="1" dirty="0"/>
              <a:t>Animate</a:t>
            </a:r>
            <a:r>
              <a:rPr lang="en-US" dirty="0"/>
              <a:t> operation. Similarly, to zoom a shape on the screen, you can use the </a:t>
            </a:r>
            <a:r>
              <a:rPr lang="en-US" b="1" dirty="0"/>
              <a:t>Zoom </a:t>
            </a:r>
            <a:r>
              <a:rPr lang="en-US" dirty="0"/>
              <a:t>operation.</a:t>
            </a:r>
          </a:p>
          <a:p>
            <a:pPr marL="233309" indent="-233309"/>
            <a:endParaRPr lang="en-US" dirty="0"/>
          </a:p>
          <a:p>
            <a:r>
              <a:rPr lang="en-US" dirty="0" smtClean="0"/>
              <a:t>To check </a:t>
            </a:r>
            <a:r>
              <a:rPr lang="en-US" dirty="0"/>
              <a:t>the output of your </a:t>
            </a:r>
            <a:r>
              <a:rPr lang="en-US" dirty="0" smtClean="0"/>
              <a:t>program, click </a:t>
            </a:r>
            <a:r>
              <a:rPr lang="en-US" b="1" dirty="0"/>
              <a:t>Run </a:t>
            </a:r>
            <a:r>
              <a:rPr lang="en-US" dirty="0" smtClean="0"/>
              <a:t>on </a:t>
            </a:r>
            <a:r>
              <a:rPr lang="en-US" dirty="0"/>
              <a:t>the </a:t>
            </a:r>
            <a:r>
              <a:rPr lang="en-US" dirty="0" smtClean="0"/>
              <a:t>toolbar, </a:t>
            </a:r>
            <a:r>
              <a:rPr lang="en-US" dirty="0"/>
              <a:t>or </a:t>
            </a:r>
            <a:r>
              <a:rPr lang="en-US" dirty="0" smtClean="0"/>
              <a:t>press </a:t>
            </a:r>
            <a:r>
              <a:rPr lang="en-US" dirty="0"/>
              <a:t>F5 on the keyboard. An image </a:t>
            </a:r>
            <a:r>
              <a:rPr lang="en-US" dirty="0" smtClean="0"/>
              <a:t>appears in </a:t>
            </a:r>
            <a:r>
              <a:rPr lang="en-US" dirty="0"/>
              <a:t>the graphics window. The image is then moved </a:t>
            </a:r>
            <a:r>
              <a:rPr lang="en-US" dirty="0" smtClean="0"/>
              <a:t>to a different location and animated. </a:t>
            </a:r>
            <a:r>
              <a:rPr lang="en-US" dirty="0"/>
              <a:t>Finally, the image is zoomed until </a:t>
            </a:r>
            <a:r>
              <a:rPr lang="en-US" dirty="0" smtClean="0"/>
              <a:t>it covers </a:t>
            </a:r>
            <a:r>
              <a:rPr lang="en-US" dirty="0"/>
              <a:t>the entire </a:t>
            </a:r>
            <a:r>
              <a:rPr lang="en-US" dirty="0" smtClean="0"/>
              <a:t>screen.</a:t>
            </a:r>
            <a:endParaRPr lang="en-US" dirty="0"/>
          </a:p>
          <a:p>
            <a:endParaRPr lang="en-US" dirty="0"/>
          </a:p>
          <a:p>
            <a:r>
              <a:rPr lang="en-US" u="sng" dirty="0"/>
              <a:t>Code</a:t>
            </a:r>
            <a:r>
              <a:rPr lang="en-US" dirty="0"/>
              <a:t>:</a:t>
            </a:r>
          </a:p>
          <a:p>
            <a:endParaRPr lang="en-US" dirty="0"/>
          </a:p>
          <a:p>
            <a:r>
              <a:rPr lang="en-US" dirty="0" err="1"/>
              <a:t>imagepath</a:t>
            </a:r>
            <a:r>
              <a:rPr lang="en-US" dirty="0"/>
              <a:t> = "C:\Small Basic\Water lilies.jpg"</a:t>
            </a:r>
          </a:p>
          <a:p>
            <a:r>
              <a:rPr lang="en-US" dirty="0"/>
              <a:t>image=</a:t>
            </a:r>
            <a:r>
              <a:rPr lang="en-US" dirty="0" err="1"/>
              <a:t>Shapes.AddImage</a:t>
            </a:r>
            <a:r>
              <a:rPr lang="en-US" dirty="0"/>
              <a:t>(</a:t>
            </a:r>
            <a:r>
              <a:rPr lang="en-US" dirty="0" err="1"/>
              <a:t>imagepath</a:t>
            </a:r>
            <a:r>
              <a:rPr lang="en-US" dirty="0"/>
              <a:t>)</a:t>
            </a:r>
          </a:p>
          <a:p>
            <a:r>
              <a:rPr lang="en-US" dirty="0" err="1"/>
              <a:t>Shapes.Move</a:t>
            </a:r>
            <a:r>
              <a:rPr lang="en-US" dirty="0"/>
              <a:t>(image, 5, 5)</a:t>
            </a:r>
          </a:p>
          <a:p>
            <a:r>
              <a:rPr lang="en-US" dirty="0" err="1"/>
              <a:t>Shapes.Animate</a:t>
            </a:r>
            <a:r>
              <a:rPr lang="en-US" dirty="0"/>
              <a:t>(image, 20, 20, 1000)</a:t>
            </a:r>
          </a:p>
          <a:p>
            <a:r>
              <a:rPr lang="en-US" dirty="0" err="1"/>
              <a:t>Shapes.Zoom</a:t>
            </a:r>
            <a:r>
              <a:rPr lang="en-US" dirty="0"/>
              <a:t>(image, 0.1, 0.1)</a:t>
            </a:r>
          </a:p>
          <a:p>
            <a:r>
              <a:rPr lang="en-US" b="1" dirty="0"/>
              <a:t>For </a:t>
            </a:r>
            <a:r>
              <a:rPr lang="en-US" b="1" dirty="0" err="1"/>
              <a:t>i</a:t>
            </a:r>
            <a:r>
              <a:rPr lang="en-US" b="1" dirty="0"/>
              <a:t>=0 To 1 Step 0.1</a:t>
            </a:r>
          </a:p>
          <a:p>
            <a:r>
              <a:rPr lang="en-US" dirty="0"/>
              <a:t>  </a:t>
            </a:r>
            <a:r>
              <a:rPr lang="en-US" dirty="0" err="1"/>
              <a:t>Program.Delay</a:t>
            </a:r>
            <a:r>
              <a:rPr lang="en-US" dirty="0"/>
              <a:t>(1000)</a:t>
            </a:r>
          </a:p>
          <a:p>
            <a:r>
              <a:rPr lang="en-US" dirty="0"/>
              <a:t>  </a:t>
            </a:r>
            <a:r>
              <a:rPr lang="en-US" dirty="0" err="1"/>
              <a:t>Shapes.Zoom</a:t>
            </a:r>
            <a:r>
              <a:rPr lang="en-US" dirty="0"/>
              <a:t>(image, 0.1 + </a:t>
            </a:r>
            <a:r>
              <a:rPr lang="en-US" dirty="0" err="1"/>
              <a:t>i</a:t>
            </a:r>
            <a:r>
              <a:rPr lang="en-US" dirty="0"/>
              <a:t>, 0.1 + </a:t>
            </a:r>
            <a:r>
              <a:rPr lang="en-US" dirty="0" err="1"/>
              <a:t>i</a:t>
            </a:r>
            <a:r>
              <a:rPr lang="en-US" dirty="0"/>
              <a:t>) </a:t>
            </a:r>
          </a:p>
          <a:p>
            <a:r>
              <a:rPr lang="en-US" b="1" dirty="0" err="1"/>
              <a:t>EndFor</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n-US" u="sng" dirty="0" smtClean="0"/>
              <a:t>Code</a:t>
            </a:r>
            <a:r>
              <a:rPr lang="en-US" dirty="0"/>
              <a:t>:</a:t>
            </a:r>
          </a:p>
          <a:p>
            <a:pPr>
              <a:lnSpc>
                <a:spcPct val="90000"/>
              </a:lnSpc>
            </a:pPr>
            <a:endParaRPr lang="en-US" dirty="0"/>
          </a:p>
          <a:p>
            <a:pPr>
              <a:lnSpc>
                <a:spcPct val="90000"/>
              </a:lnSpc>
            </a:pPr>
            <a:r>
              <a:rPr lang="en-US" dirty="0"/>
              <a:t>rectangle = </a:t>
            </a:r>
            <a:r>
              <a:rPr lang="en-US" dirty="0" err="1"/>
              <a:t>Shapes.AddRectangle</a:t>
            </a:r>
            <a:r>
              <a:rPr lang="en-US" dirty="0"/>
              <a:t>(150, 100)</a:t>
            </a:r>
          </a:p>
          <a:p>
            <a:pPr>
              <a:lnSpc>
                <a:spcPct val="90000"/>
              </a:lnSpc>
            </a:pPr>
            <a:endParaRPr lang="en-US" dirty="0"/>
          </a:p>
          <a:p>
            <a:pPr>
              <a:lnSpc>
                <a:spcPct val="90000"/>
              </a:lnSpc>
            </a:pPr>
            <a:r>
              <a:rPr lang="en-US" dirty="0" err="1"/>
              <a:t>Shapes.Move</a:t>
            </a:r>
            <a:r>
              <a:rPr lang="en-US" dirty="0"/>
              <a:t>(rectangle, 125, 125)</a:t>
            </a:r>
          </a:p>
          <a:p>
            <a:pPr defTabSz="933237">
              <a:lnSpc>
                <a:spcPct val="90000"/>
              </a:lnSpc>
              <a:defRPr/>
            </a:pPr>
            <a:endParaRPr lang="en-US" sz="1000" dirty="0"/>
          </a:p>
          <a:p>
            <a:pPr defTabSz="933237">
              <a:lnSpc>
                <a:spcPct val="90000"/>
              </a:lnSpc>
              <a:defRPr/>
            </a:pPr>
            <a:r>
              <a:rPr lang="en-US" sz="1000" dirty="0" err="1"/>
              <a:t>Shapes.Animate</a:t>
            </a:r>
            <a:r>
              <a:rPr lang="en-US" sz="1000" dirty="0"/>
              <a:t>(rectangle, 30 * I, 150, 5000)</a:t>
            </a:r>
          </a:p>
          <a:p>
            <a:pPr defTabSz="933237">
              <a:lnSpc>
                <a:spcPct val="90000"/>
              </a:lnSpc>
              <a:defRPr/>
            </a:pPr>
            <a:endParaRPr lang="en-US" sz="1000" dirty="0"/>
          </a:p>
          <a:p>
            <a:pPr defTabSz="933237">
              <a:lnSpc>
                <a:spcPct val="90000"/>
              </a:lnSpc>
              <a:defRPr/>
            </a:pPr>
            <a:r>
              <a:rPr lang="en-US" sz="1000" dirty="0" err="1"/>
              <a:t>Shapes.Zoom</a:t>
            </a:r>
            <a:r>
              <a:rPr lang="en-US" sz="1000" dirty="0"/>
              <a:t>(rectangle, 2, 2)</a:t>
            </a:r>
            <a:endParaRPr lang="en-US" sz="800" dirty="0"/>
          </a:p>
          <a:p>
            <a:pPr>
              <a:lnSpc>
                <a:spcPct val="90000"/>
              </a:lnSpc>
            </a:pPr>
            <a:endParaRPr lang="en-US" sz="10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309" indent="-233309"/>
            <a:r>
              <a:rPr lang="en-US" dirty="0"/>
              <a:t>You can create shapes </a:t>
            </a:r>
            <a:r>
              <a:rPr lang="en-US" dirty="0" smtClean="0"/>
              <a:t>in the graphics window by </a:t>
            </a:r>
            <a:r>
              <a:rPr lang="en-US" dirty="0"/>
              <a:t>using the </a:t>
            </a:r>
            <a:r>
              <a:rPr lang="en-US" b="1" dirty="0"/>
              <a:t>Shapes</a:t>
            </a:r>
            <a:r>
              <a:rPr lang="en-US" dirty="0"/>
              <a:t> object. </a:t>
            </a:r>
            <a:r>
              <a:rPr lang="en-US" dirty="0" smtClean="0"/>
              <a:t>In this example:</a:t>
            </a:r>
            <a:endParaRPr lang="en-US" dirty="0"/>
          </a:p>
          <a:p>
            <a:pPr marL="233309" indent="-233309"/>
            <a:endParaRPr lang="en-US" dirty="0"/>
          </a:p>
          <a:p>
            <a:pPr marL="233309" indent="-233309">
              <a:buFont typeface="+mj-lt"/>
              <a:buAutoNum type="arabicPeriod"/>
            </a:pPr>
            <a:r>
              <a:rPr lang="en-US" dirty="0" smtClean="0"/>
              <a:t>You </a:t>
            </a:r>
            <a:r>
              <a:rPr lang="en-US" dirty="0"/>
              <a:t>use the </a:t>
            </a:r>
            <a:r>
              <a:rPr lang="en-US" b="1" dirty="0" err="1"/>
              <a:t>PenWidth</a:t>
            </a:r>
            <a:r>
              <a:rPr lang="en-US" b="1" dirty="0"/>
              <a:t>, </a:t>
            </a:r>
            <a:r>
              <a:rPr lang="en-US" b="1" dirty="0" err="1"/>
              <a:t>PenColor</a:t>
            </a:r>
            <a:r>
              <a:rPr lang="en-US" b="1" dirty="0"/>
              <a:t>,</a:t>
            </a:r>
            <a:r>
              <a:rPr lang="en-US" dirty="0"/>
              <a:t> and </a:t>
            </a:r>
            <a:r>
              <a:rPr lang="en-US" b="1" dirty="0" err="1"/>
              <a:t>BrushColor</a:t>
            </a:r>
            <a:r>
              <a:rPr lang="en-US" dirty="0"/>
              <a:t> properties of the </a:t>
            </a:r>
            <a:r>
              <a:rPr lang="en-US" b="1" dirty="0" err="1"/>
              <a:t>GraphicsWindow</a:t>
            </a:r>
            <a:r>
              <a:rPr lang="en-US" dirty="0"/>
              <a:t> object to set the color </a:t>
            </a:r>
            <a:r>
              <a:rPr lang="en-US" dirty="0" smtClean="0"/>
              <a:t>and width </a:t>
            </a:r>
            <a:r>
              <a:rPr lang="en-US" dirty="0"/>
              <a:t>of the </a:t>
            </a:r>
            <a:r>
              <a:rPr lang="en-US" dirty="0" smtClean="0"/>
              <a:t>pen that you use to draw the outline</a:t>
            </a:r>
            <a:r>
              <a:rPr lang="en-US" baseline="0" dirty="0" smtClean="0"/>
              <a:t> of the shape</a:t>
            </a:r>
            <a:r>
              <a:rPr lang="en-US" dirty="0" smtClean="0"/>
              <a:t> </a:t>
            </a:r>
            <a:r>
              <a:rPr lang="en-US" dirty="0"/>
              <a:t>and the color of the brush that you use to </a:t>
            </a:r>
            <a:r>
              <a:rPr lang="en-US" dirty="0" smtClean="0"/>
              <a:t>color inside the shape.</a:t>
            </a:r>
            <a:endParaRPr lang="en-US" dirty="0"/>
          </a:p>
          <a:p>
            <a:pPr marL="233309" indent="-233309">
              <a:buFont typeface="+mj-lt"/>
              <a:buAutoNum type="arabicPeriod"/>
            </a:pPr>
            <a:r>
              <a:rPr lang="en-US" dirty="0" smtClean="0"/>
              <a:t>To </a:t>
            </a:r>
            <a:r>
              <a:rPr lang="en-US" dirty="0"/>
              <a:t>draw two rectangles of the same size, </a:t>
            </a:r>
            <a:r>
              <a:rPr lang="en-US" dirty="0" smtClean="0"/>
              <a:t>you </a:t>
            </a:r>
            <a:r>
              <a:rPr lang="en-US" dirty="0"/>
              <a:t>use the </a:t>
            </a:r>
            <a:r>
              <a:rPr lang="en-US" b="1" dirty="0"/>
              <a:t>AddRectangle</a:t>
            </a:r>
            <a:r>
              <a:rPr lang="en-US" dirty="0"/>
              <a:t> operation of the </a:t>
            </a:r>
            <a:r>
              <a:rPr lang="en-US" b="1" dirty="0"/>
              <a:t>Shapes</a:t>
            </a:r>
            <a:r>
              <a:rPr lang="en-US" dirty="0"/>
              <a:t> object, and </a:t>
            </a:r>
            <a:r>
              <a:rPr lang="en-US" dirty="0" smtClean="0"/>
              <a:t>you specify the width and height of the rectangle as parameters. </a:t>
            </a:r>
            <a:endParaRPr lang="en-US" dirty="0"/>
          </a:p>
          <a:p>
            <a:pPr marL="233309" indent="-233309">
              <a:buFont typeface="+mj-lt"/>
              <a:buAutoNum type="arabicPeriod"/>
            </a:pPr>
            <a:r>
              <a:rPr lang="en-US" dirty="0" smtClean="0"/>
              <a:t>To </a:t>
            </a:r>
            <a:r>
              <a:rPr lang="en-US" dirty="0"/>
              <a:t>set the location of the rectangles </a:t>
            </a:r>
            <a:r>
              <a:rPr lang="en-US" dirty="0" smtClean="0"/>
              <a:t>in </a:t>
            </a:r>
            <a:r>
              <a:rPr lang="en-US" dirty="0"/>
              <a:t>the graphics </a:t>
            </a:r>
            <a:r>
              <a:rPr lang="en-US" dirty="0" smtClean="0"/>
              <a:t>window,</a:t>
            </a:r>
            <a:r>
              <a:rPr lang="en-US" baseline="0" dirty="0" smtClean="0"/>
              <a:t> you</a:t>
            </a:r>
            <a:r>
              <a:rPr lang="en-US" dirty="0" smtClean="0"/>
              <a:t> </a:t>
            </a:r>
            <a:r>
              <a:rPr lang="en-US" dirty="0"/>
              <a:t>use the </a:t>
            </a:r>
            <a:r>
              <a:rPr lang="en-US" b="1" dirty="0"/>
              <a:t>Move</a:t>
            </a:r>
            <a:r>
              <a:rPr lang="en-US" dirty="0"/>
              <a:t> </a:t>
            </a:r>
            <a:r>
              <a:rPr lang="en-US" dirty="0" smtClean="0"/>
              <a:t>operation, </a:t>
            </a:r>
            <a:r>
              <a:rPr lang="en-US" dirty="0"/>
              <a:t>and </a:t>
            </a:r>
            <a:r>
              <a:rPr lang="en-US" dirty="0" smtClean="0"/>
              <a:t>you specify the </a:t>
            </a:r>
            <a:r>
              <a:rPr lang="en-US" dirty="0"/>
              <a:t>x-coordinate and y-coordinate </a:t>
            </a:r>
            <a:r>
              <a:rPr lang="en-US" dirty="0" smtClean="0"/>
              <a:t>of the location</a:t>
            </a:r>
            <a:r>
              <a:rPr lang="en-US" baseline="0" dirty="0" smtClean="0"/>
              <a:t> to which </a:t>
            </a:r>
            <a:r>
              <a:rPr lang="en-US" dirty="0" smtClean="0"/>
              <a:t>you </a:t>
            </a:r>
            <a:r>
              <a:rPr lang="en-US" dirty="0"/>
              <a:t>want the rectangle to move.</a:t>
            </a:r>
          </a:p>
          <a:p>
            <a:pPr marL="233309" indent="-233309">
              <a:buFont typeface="+mj-lt"/>
              <a:buAutoNum type="arabicPeriod"/>
            </a:pPr>
            <a:r>
              <a:rPr lang="en-US" dirty="0"/>
              <a:t>To set </a:t>
            </a:r>
            <a:r>
              <a:rPr lang="en-US" dirty="0" smtClean="0"/>
              <a:t>the </a:t>
            </a:r>
            <a:r>
              <a:rPr lang="en-US" dirty="0"/>
              <a:t>opacity level </a:t>
            </a:r>
            <a:r>
              <a:rPr lang="en-US" dirty="0" smtClean="0"/>
              <a:t>of the </a:t>
            </a:r>
            <a:r>
              <a:rPr lang="en-US" dirty="0"/>
              <a:t>rectangle, you use the </a:t>
            </a:r>
            <a:r>
              <a:rPr lang="en-US" b="1" dirty="0" err="1"/>
              <a:t>SetOpacity</a:t>
            </a:r>
            <a:r>
              <a:rPr lang="en-US" b="1" dirty="0"/>
              <a:t> </a:t>
            </a:r>
            <a:r>
              <a:rPr lang="en-US" dirty="0" smtClean="0"/>
              <a:t>operation, and</a:t>
            </a:r>
            <a:r>
              <a:rPr lang="en-US" baseline="0" dirty="0" smtClean="0"/>
              <a:t> you specify</a:t>
            </a:r>
            <a:r>
              <a:rPr lang="en-US" dirty="0" smtClean="0"/>
              <a:t> </a:t>
            </a:r>
            <a:r>
              <a:rPr lang="en-US" dirty="0"/>
              <a:t>the name of the shape and </a:t>
            </a:r>
            <a:r>
              <a:rPr lang="en-US" dirty="0" smtClean="0"/>
              <a:t>its </a:t>
            </a:r>
            <a:r>
              <a:rPr lang="en-US" dirty="0"/>
              <a:t>opacity </a:t>
            </a:r>
            <a:r>
              <a:rPr lang="en-US" dirty="0" smtClean="0"/>
              <a:t>level as parameters.</a:t>
            </a:r>
            <a:endParaRPr lang="en-US" dirty="0"/>
          </a:p>
          <a:p>
            <a:pPr marL="233309" indent="-233309">
              <a:buFont typeface="+mj-lt"/>
              <a:buAutoNum type="arabicPeriod"/>
            </a:pPr>
            <a:r>
              <a:rPr lang="en-US" dirty="0" smtClean="0"/>
              <a:t>To zoom </a:t>
            </a:r>
            <a:r>
              <a:rPr lang="en-US" dirty="0"/>
              <a:t>a rectangle, </a:t>
            </a:r>
            <a:r>
              <a:rPr lang="en-US" dirty="0" smtClean="0"/>
              <a:t>you use </a:t>
            </a:r>
            <a:r>
              <a:rPr lang="en-US" dirty="0"/>
              <a:t>the </a:t>
            </a:r>
            <a:r>
              <a:rPr lang="en-US" b="1" dirty="0"/>
              <a:t>Zoom</a:t>
            </a:r>
            <a:r>
              <a:rPr lang="en-US" dirty="0"/>
              <a:t> </a:t>
            </a:r>
            <a:r>
              <a:rPr lang="en-US" dirty="0" smtClean="0"/>
              <a:t>operation, and you </a:t>
            </a:r>
            <a:r>
              <a:rPr lang="en-US" dirty="0"/>
              <a:t>specify the </a:t>
            </a:r>
            <a:r>
              <a:rPr lang="en-US" dirty="0" smtClean="0"/>
              <a:t>name </a:t>
            </a:r>
            <a:r>
              <a:rPr lang="en-US" dirty="0"/>
              <a:t>of the </a:t>
            </a:r>
            <a:r>
              <a:rPr lang="en-US" dirty="0" smtClean="0"/>
              <a:t>rectangle and </a:t>
            </a:r>
            <a:r>
              <a:rPr lang="en-US" dirty="0"/>
              <a:t>the zoom level on the x-axis and y-axis, respectively.</a:t>
            </a:r>
          </a:p>
          <a:p>
            <a:r>
              <a:rPr lang="en-US" dirty="0"/>
              <a:t> </a:t>
            </a:r>
          </a:p>
          <a:p>
            <a:r>
              <a:rPr lang="en-US" dirty="0" smtClean="0"/>
              <a:t>To verify </a:t>
            </a:r>
            <a:r>
              <a:rPr lang="en-US" dirty="0"/>
              <a:t>the output of your </a:t>
            </a:r>
            <a:r>
              <a:rPr lang="en-US" dirty="0" smtClean="0"/>
              <a:t>program, click </a:t>
            </a:r>
            <a:r>
              <a:rPr lang="en-US" b="1" dirty="0" smtClean="0"/>
              <a:t>Run</a:t>
            </a:r>
            <a:r>
              <a:rPr lang="en-US" dirty="0" smtClean="0"/>
              <a:t> </a:t>
            </a:r>
            <a:r>
              <a:rPr lang="en-US" dirty="0"/>
              <a:t>on the </a:t>
            </a:r>
            <a:r>
              <a:rPr lang="en-US" dirty="0" smtClean="0"/>
              <a:t>toolbar, </a:t>
            </a:r>
            <a:r>
              <a:rPr lang="en-US" dirty="0"/>
              <a:t>or </a:t>
            </a:r>
            <a:r>
              <a:rPr lang="en-US" dirty="0" smtClean="0"/>
              <a:t>press </a:t>
            </a:r>
            <a:r>
              <a:rPr lang="en-US" dirty="0"/>
              <a:t>F5 on the keyboard. Notice the difference between the two rectangles after </a:t>
            </a:r>
            <a:r>
              <a:rPr lang="en-US" dirty="0" smtClean="0"/>
              <a:t>you use </a:t>
            </a:r>
            <a:r>
              <a:rPr lang="en-US" dirty="0"/>
              <a:t>operations of the </a:t>
            </a:r>
            <a:r>
              <a:rPr lang="en-US" b="1" dirty="0"/>
              <a:t>Shapes</a:t>
            </a:r>
            <a:r>
              <a:rPr lang="en-US" dirty="0"/>
              <a:t> object on one of the rectangles.</a:t>
            </a:r>
          </a:p>
          <a:p>
            <a:endParaRPr lang="en-US" u="sng" dirty="0">
              <a:latin typeface="Arial"/>
            </a:endParaRPr>
          </a:p>
          <a:p>
            <a:r>
              <a:rPr lang="en-US" u="sng" dirty="0">
                <a:latin typeface="Arial"/>
              </a:rPr>
              <a:t>Code</a:t>
            </a:r>
            <a:r>
              <a:rPr lang="en-US" dirty="0">
                <a:latin typeface="Arial"/>
              </a:rPr>
              <a:t>:</a:t>
            </a:r>
          </a:p>
          <a:p>
            <a:endParaRPr lang="en-US" dirty="0">
              <a:latin typeface="Arial"/>
            </a:endParaRPr>
          </a:p>
          <a:p>
            <a:r>
              <a:rPr lang="en-US" dirty="0" err="1"/>
              <a:t>GraphicsWindow.Title</a:t>
            </a:r>
            <a:r>
              <a:rPr lang="en-US" dirty="0"/>
              <a:t> = "Exploring Shapes"</a:t>
            </a:r>
          </a:p>
          <a:p>
            <a:r>
              <a:rPr lang="en-US" dirty="0" err="1"/>
              <a:t>GraphicsWindow.Height</a:t>
            </a:r>
            <a:r>
              <a:rPr lang="en-US" dirty="0"/>
              <a:t> = 350</a:t>
            </a:r>
          </a:p>
          <a:p>
            <a:r>
              <a:rPr lang="en-US" dirty="0" err="1"/>
              <a:t>GraphicsWindow.Width</a:t>
            </a:r>
            <a:r>
              <a:rPr lang="en-US" dirty="0"/>
              <a:t> = 450</a:t>
            </a:r>
          </a:p>
          <a:p>
            <a:endParaRPr lang="en-US" dirty="0"/>
          </a:p>
          <a:p>
            <a:r>
              <a:rPr lang="en-US" dirty="0" err="1"/>
              <a:t>GraphicsWindow.PenWidth</a:t>
            </a:r>
            <a:r>
              <a:rPr lang="en-US" dirty="0"/>
              <a:t> = 2</a:t>
            </a:r>
          </a:p>
          <a:p>
            <a:r>
              <a:rPr lang="en-US" dirty="0" err="1"/>
              <a:t>GraphicsWindow.PenColor</a:t>
            </a:r>
            <a:r>
              <a:rPr lang="en-US" dirty="0"/>
              <a:t> = "Black"</a:t>
            </a:r>
          </a:p>
          <a:p>
            <a:r>
              <a:rPr lang="en-US" dirty="0" err="1"/>
              <a:t>GraphicsWindow.BrushColor</a:t>
            </a:r>
            <a:r>
              <a:rPr lang="en-US" dirty="0"/>
              <a:t> = "Purple"</a:t>
            </a:r>
          </a:p>
          <a:p>
            <a:r>
              <a:rPr lang="en-US" dirty="0"/>
              <a:t>rectangle1 = </a:t>
            </a:r>
            <a:r>
              <a:rPr lang="en-US" dirty="0" err="1"/>
              <a:t>Shapes.AddRectangle</a:t>
            </a:r>
            <a:r>
              <a:rPr lang="en-US" dirty="0"/>
              <a:t>(100, 100)</a:t>
            </a:r>
          </a:p>
          <a:p>
            <a:r>
              <a:rPr lang="en-US" dirty="0" err="1"/>
              <a:t>Shapes.Move</a:t>
            </a:r>
            <a:r>
              <a:rPr lang="en-US" dirty="0"/>
              <a:t>(rectangle1, 50, 80)</a:t>
            </a:r>
          </a:p>
          <a:p>
            <a:r>
              <a:rPr lang="en-US" dirty="0"/>
              <a:t>rectangle2 = </a:t>
            </a:r>
            <a:r>
              <a:rPr lang="en-US" dirty="0" err="1"/>
              <a:t>Shapes.AddRectangle</a:t>
            </a:r>
            <a:r>
              <a:rPr lang="en-US" dirty="0"/>
              <a:t>(100, 100)</a:t>
            </a:r>
          </a:p>
          <a:p>
            <a:r>
              <a:rPr lang="en-US" dirty="0" err="1"/>
              <a:t>Shapes.Move</a:t>
            </a:r>
            <a:r>
              <a:rPr lang="en-US" dirty="0"/>
              <a:t>(rectangle2, 300, 80) </a:t>
            </a:r>
          </a:p>
          <a:p>
            <a:r>
              <a:rPr lang="en-US" b="1" dirty="0"/>
              <a:t>For </a:t>
            </a:r>
            <a:r>
              <a:rPr lang="en-US" b="1" dirty="0" err="1"/>
              <a:t>i</a:t>
            </a:r>
            <a:r>
              <a:rPr lang="en-US" b="1" dirty="0"/>
              <a:t> = 1 To 4</a:t>
            </a:r>
          </a:p>
          <a:p>
            <a:r>
              <a:rPr lang="en-US" dirty="0"/>
              <a:t>  </a:t>
            </a:r>
            <a:r>
              <a:rPr lang="en-US" dirty="0" err="1"/>
              <a:t>Program.Delay</a:t>
            </a:r>
            <a:r>
              <a:rPr lang="en-US" dirty="0"/>
              <a:t>(1000)  </a:t>
            </a:r>
          </a:p>
          <a:p>
            <a:r>
              <a:rPr lang="en-US" dirty="0"/>
              <a:t>  </a:t>
            </a:r>
            <a:r>
              <a:rPr lang="en-US" dirty="0" err="1"/>
              <a:t>Shapes.Zoom</a:t>
            </a:r>
            <a:r>
              <a:rPr lang="en-US" dirty="0"/>
              <a:t>(rectangle1, </a:t>
            </a:r>
            <a:r>
              <a:rPr lang="en-US" dirty="0" err="1"/>
              <a:t>i</a:t>
            </a:r>
            <a:r>
              <a:rPr lang="en-US" dirty="0"/>
              <a:t> * 0.4, </a:t>
            </a:r>
            <a:r>
              <a:rPr lang="en-US" dirty="0" err="1"/>
              <a:t>i</a:t>
            </a:r>
            <a:r>
              <a:rPr lang="en-US" dirty="0"/>
              <a:t> * 0.4)    </a:t>
            </a:r>
          </a:p>
          <a:p>
            <a:r>
              <a:rPr lang="en-US" dirty="0"/>
              <a:t>  </a:t>
            </a:r>
            <a:r>
              <a:rPr lang="en-US" dirty="0" err="1"/>
              <a:t>Shapes.SetOpacity</a:t>
            </a:r>
            <a:r>
              <a:rPr lang="en-US" dirty="0"/>
              <a:t>(rectangle1, </a:t>
            </a:r>
            <a:r>
              <a:rPr lang="en-US" dirty="0" err="1"/>
              <a:t>i</a:t>
            </a:r>
            <a:r>
              <a:rPr lang="en-US" dirty="0"/>
              <a:t> * 5)</a:t>
            </a:r>
          </a:p>
          <a:p>
            <a:r>
              <a:rPr lang="en-US" b="1" dirty="0" err="1"/>
              <a:t>EndFor</a:t>
            </a:r>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A8AE693-3821-4C6F-94C1-A9D9B4184AC6}"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C983C0-1503-41F0-ACB6-3CEC177DB35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EF288E-E737-4884-B953-F70AE6B9344E}"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B7CD28-DB56-4A62-B2B8-0078F14D042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730AB2-D613-4471-8D49-22BDD0528E3E}"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37B53D-D021-49E6-9560-BED1EF26A4E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D7A30E7-2C74-457C-B2BB-65F41C87F69B}"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547923-A4B4-4DC0-9BCC-41EE3FF47A1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93B2B45-5E71-429B-BABF-08666D508B21}"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5F905E-6F90-43A5-B4E9-A4CB4C9235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2A0A970-E7DC-4038-9069-91858D648BDF}" type="datetimeFigureOut">
              <a:rPr lang="en-US"/>
              <a:pPr>
                <a:defRPr/>
              </a:pPr>
              <a:t>4/4/2014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22D0A86-63F7-4A09-A3BB-4FEF6E1CA7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FFB5EC0-D7C5-48CF-B776-E6D248544D38}" type="datetimeFigureOut">
              <a:rPr lang="en-US"/>
              <a:pPr>
                <a:defRPr/>
              </a:pPr>
              <a:t>4/4/2014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C5D531A-C242-4D36-840F-DB2719B73BD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29BED35-003C-4A58-B1E5-829F85A8243A}" type="datetimeFigureOut">
              <a:rPr lang="en-US"/>
              <a:pPr>
                <a:defRPr/>
              </a:pPr>
              <a:t>4/4/2014</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56D55FB8-A7C1-412A-B91E-469A65B27F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A081C31-4FEF-4A7C-AD58-36F796D68FEE}" type="datetimeFigureOut">
              <a:rPr lang="en-US"/>
              <a:pPr>
                <a:defRPr/>
              </a:pPr>
              <a:t>4/4/2014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2F4AFA8-A904-43C3-BBCD-8CA4EFD09B3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2EAF47B-2750-4EC9-9010-ACB665A03744}" type="datetimeFigureOut">
              <a:rPr lang="en-US"/>
              <a:pPr>
                <a:defRPr/>
              </a:pPr>
              <a:t>4/4/2014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DAF09D4-991E-476F-8D16-084841D0C8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4499D0E9-0297-4C39-A884-53F2147ABE11}" type="datetimeFigureOut">
              <a:rPr lang="en-US"/>
              <a:pPr>
                <a:defRPr/>
              </a:pPr>
              <a:t>4/4/2014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9059162-F0EC-429E-B952-23CB5876EA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 y="0"/>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defRPr>
            </a:lvl1pPr>
          </a:lstStyle>
          <a:p>
            <a:pPr>
              <a:defRPr/>
            </a:pPr>
            <a:fld id="{460397C0-55EF-4EAC-8889-593472E51D6D}" type="datetimeFigureOut">
              <a:rPr lang="en-US"/>
              <a:pPr>
                <a:defRPr/>
              </a:pPr>
              <a:t>4/4/2014</a:t>
            </a:fld>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bg1"/>
                </a:solidFill>
                <a:latin typeface="+mn-lt"/>
              </a:defRPr>
            </a:lvl1pPr>
          </a:lstStyle>
          <a:p>
            <a:pPr>
              <a:defRPr/>
            </a:pPr>
            <a:r>
              <a:rPr lang="fr-FR"/>
              <a:t>TUTORIAUX | STBI</a:t>
            </a:r>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defRPr>
            </a:lvl1pPr>
          </a:lstStyle>
          <a:p>
            <a:pPr>
              <a:defRPr/>
            </a:pPr>
            <a:fld id="{9EBCE1EC-0DFD-4A1B-8518-0C3C9BCFCDEB}" type="slidenum">
              <a:rPr lang="en-US"/>
              <a:pPr>
                <a:defRPr/>
              </a:pPr>
              <a:t>‹#›</a:t>
            </a:fld>
            <a:endParaRPr lang="en-US" dirty="0"/>
          </a:p>
        </p:txBody>
      </p:sp>
      <p:pic>
        <p:nvPicPr>
          <p:cNvPr id="1030" name="Picture 6" descr="innernew.jpg"/>
          <p:cNvPicPr>
            <a:picLocks noChangeAspect="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spcBef>
          <a:spcPct val="0"/>
        </a:spcBef>
        <a:spcAft>
          <a:spcPct val="0"/>
        </a:spcAft>
        <a:defRPr sz="2000" kern="1200">
          <a:solidFill>
            <a:schemeClr val="bg1"/>
          </a:solidFill>
          <a:latin typeface="Verdana" pitchFamily="34" charset="0"/>
          <a:ea typeface="+mj-ea"/>
          <a:cs typeface="Tahoma" pitchFamily="34" charset="0"/>
        </a:defRPr>
      </a:lvl1pPr>
      <a:lvl2pPr algn="l" rtl="0" fontAlgn="base">
        <a:spcBef>
          <a:spcPct val="0"/>
        </a:spcBef>
        <a:spcAft>
          <a:spcPct val="0"/>
        </a:spcAft>
        <a:defRPr sz="2000">
          <a:solidFill>
            <a:schemeClr val="bg1"/>
          </a:solidFill>
          <a:latin typeface="Verdana" pitchFamily="34" charset="0"/>
          <a:cs typeface="Tahoma" pitchFamily="34" charset="0"/>
        </a:defRPr>
      </a:lvl2pPr>
      <a:lvl3pPr algn="l" rtl="0" fontAlgn="base">
        <a:spcBef>
          <a:spcPct val="0"/>
        </a:spcBef>
        <a:spcAft>
          <a:spcPct val="0"/>
        </a:spcAft>
        <a:defRPr sz="2000">
          <a:solidFill>
            <a:schemeClr val="bg1"/>
          </a:solidFill>
          <a:latin typeface="Verdana" pitchFamily="34" charset="0"/>
          <a:cs typeface="Tahoma" pitchFamily="34" charset="0"/>
        </a:defRPr>
      </a:lvl3pPr>
      <a:lvl4pPr algn="l" rtl="0" fontAlgn="base">
        <a:spcBef>
          <a:spcPct val="0"/>
        </a:spcBef>
        <a:spcAft>
          <a:spcPct val="0"/>
        </a:spcAft>
        <a:defRPr sz="2000">
          <a:solidFill>
            <a:schemeClr val="bg1"/>
          </a:solidFill>
          <a:latin typeface="Verdana" pitchFamily="34" charset="0"/>
          <a:cs typeface="Tahoma" pitchFamily="34" charset="0"/>
        </a:defRPr>
      </a:lvl4pPr>
      <a:lvl5pPr algn="l" rtl="0" fontAlgn="base">
        <a:spcBef>
          <a:spcPct val="0"/>
        </a:spcBef>
        <a:spcAft>
          <a:spcPct val="0"/>
        </a:spcAft>
        <a:defRPr sz="2000">
          <a:solidFill>
            <a:schemeClr val="bg1"/>
          </a:solidFill>
          <a:latin typeface="Verdana" pitchFamily="34" charset="0"/>
          <a:cs typeface="Tahoma" pitchFamily="34" charset="0"/>
        </a:defRPr>
      </a:lvl5pPr>
      <a:lvl6pPr marL="457200" algn="l" rtl="0" fontAlgn="base">
        <a:spcBef>
          <a:spcPct val="0"/>
        </a:spcBef>
        <a:spcAft>
          <a:spcPct val="0"/>
        </a:spcAft>
        <a:defRPr sz="2000">
          <a:solidFill>
            <a:schemeClr val="bg1"/>
          </a:solidFill>
          <a:latin typeface="Verdana" pitchFamily="34" charset="0"/>
          <a:cs typeface="Tahoma" pitchFamily="34" charset="0"/>
        </a:defRPr>
      </a:lvl6pPr>
      <a:lvl7pPr marL="914400" algn="l" rtl="0" fontAlgn="base">
        <a:spcBef>
          <a:spcPct val="0"/>
        </a:spcBef>
        <a:spcAft>
          <a:spcPct val="0"/>
        </a:spcAft>
        <a:defRPr sz="2000">
          <a:solidFill>
            <a:schemeClr val="bg1"/>
          </a:solidFill>
          <a:latin typeface="Verdana" pitchFamily="34" charset="0"/>
          <a:cs typeface="Tahoma" pitchFamily="34" charset="0"/>
        </a:defRPr>
      </a:lvl7pPr>
      <a:lvl8pPr marL="1371600" algn="l" rtl="0" fontAlgn="base">
        <a:spcBef>
          <a:spcPct val="0"/>
        </a:spcBef>
        <a:spcAft>
          <a:spcPct val="0"/>
        </a:spcAft>
        <a:defRPr sz="2000">
          <a:solidFill>
            <a:schemeClr val="bg1"/>
          </a:solidFill>
          <a:latin typeface="Verdana" pitchFamily="34" charset="0"/>
          <a:cs typeface="Tahoma" pitchFamily="34" charset="0"/>
        </a:defRPr>
      </a:lvl8pPr>
      <a:lvl9pPr marL="1828800" algn="l" rtl="0" fontAlgn="base">
        <a:spcBef>
          <a:spcPct val="0"/>
        </a:spcBef>
        <a:spcAft>
          <a:spcPct val="0"/>
        </a:spcAft>
        <a:defRPr sz="2000">
          <a:solidFill>
            <a:schemeClr val="bg1"/>
          </a:solidFill>
          <a:latin typeface="Verdan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9" descr="bgnew.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grpSp>
        <p:nvGrpSpPr>
          <p:cNvPr id="13315" name="Group 17"/>
          <p:cNvGrpSpPr>
            <a:grpSpLocks/>
          </p:cNvGrpSpPr>
          <p:nvPr/>
        </p:nvGrpSpPr>
        <p:grpSpPr bwMode="auto">
          <a:xfrm>
            <a:off x="762000" y="685800"/>
            <a:ext cx="7772400" cy="1255713"/>
            <a:chOff x="838200" y="1143000"/>
            <a:chExt cx="7772400" cy="1255931"/>
          </a:xfrm>
        </p:grpSpPr>
        <p:sp>
          <p:nvSpPr>
            <p:cNvPr id="7" name="Rounded Rectangle 6"/>
            <p:cNvSpPr/>
            <p:nvPr/>
          </p:nvSpPr>
          <p:spPr>
            <a:xfrm>
              <a:off x="838200" y="1143000"/>
              <a:ext cx="7772400" cy="1066985"/>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8" name="TextBox 7"/>
            <p:cNvSpPr txBox="1"/>
            <p:nvPr/>
          </p:nvSpPr>
          <p:spPr>
            <a:xfrm>
              <a:off x="1524000" y="1371640"/>
              <a:ext cx="6553200" cy="646225"/>
            </a:xfrm>
            <a:prstGeom prst="rect">
              <a:avLst/>
            </a:prstGeom>
            <a:noFill/>
          </p:spPr>
          <p:txBody>
            <a:bodyPr>
              <a:spAutoFit/>
            </a:bodyPr>
            <a:lstStyle/>
            <a:p>
              <a:pPr algn="ctr" fontAlgn="auto">
                <a:spcBef>
                  <a:spcPts val="0"/>
                </a:spcBef>
                <a:spcAft>
                  <a:spcPts val="0"/>
                </a:spcAft>
                <a:defRPr/>
              </a:pPr>
              <a:r>
                <a:rPr lang="fr-FR" sz="3600" b="1" dirty="0">
                  <a:latin typeface="+mj-lt"/>
                  <a:cs typeface="Tahoma" pitchFamily="34" charset="0"/>
                </a:rPr>
                <a:t>Microsoft</a:t>
              </a:r>
              <a:r>
                <a:rPr lang="en-US" sz="3600" b="1" dirty="0">
                  <a:latin typeface="+mj-lt"/>
                  <a:cs typeface="Tahoma" pitchFamily="34" charset="0"/>
                </a:rPr>
                <a:t>®</a:t>
              </a:r>
              <a:r>
                <a:rPr lang="fr-FR" sz="3600" b="1" dirty="0">
                  <a:latin typeface="+mj-lt"/>
                  <a:cs typeface="Tahoma" pitchFamily="34" charset="0"/>
                </a:rPr>
                <a:t> Small Basic</a:t>
              </a:r>
              <a:endParaRPr lang="en-US" sz="3600" b="1" dirty="0">
                <a:latin typeface="+mj-lt"/>
                <a:cs typeface="Tahoma" pitchFamily="34" charset="0"/>
              </a:endParaRPr>
            </a:p>
          </p:txBody>
        </p:sp>
        <p:sp>
          <p:nvSpPr>
            <p:cNvPr id="9" name="TextBox 8"/>
            <p:cNvSpPr txBox="1"/>
            <p:nvPr/>
          </p:nvSpPr>
          <p:spPr>
            <a:xfrm>
              <a:off x="1524000" y="1752706"/>
              <a:ext cx="6553200" cy="646225"/>
            </a:xfrm>
            <a:prstGeom prst="rect">
              <a:avLst/>
            </a:prstGeom>
            <a:noFill/>
          </p:spPr>
          <p:txBody>
            <a:bodyPr>
              <a:spAutoFit/>
            </a:bodyPr>
            <a:lstStyle/>
            <a:p>
              <a:pPr algn="ctr" fontAlgn="auto">
                <a:spcBef>
                  <a:spcPts val="0"/>
                </a:spcBef>
                <a:spcAft>
                  <a:spcPts val="0"/>
                </a:spcAft>
                <a:defRPr/>
              </a:pPr>
              <a:endParaRPr lang="en-US" sz="3600" dirty="0">
                <a:effectLst>
                  <a:reflection blurRad="6350" stA="55000" endA="300" endPos="45500" dir="5400000" sy="-100000" algn="bl" rotWithShape="0"/>
                </a:effectLst>
                <a:latin typeface="+mn-lt"/>
                <a:cs typeface="Tahoma" pitchFamily="34" charset="0"/>
              </a:endParaRPr>
            </a:p>
          </p:txBody>
        </p:sp>
      </p:grpSp>
      <p:sp>
        <p:nvSpPr>
          <p:cNvPr id="19" name="Rounded Rectangle 18"/>
          <p:cNvSpPr/>
          <p:nvPr/>
        </p:nvSpPr>
        <p:spPr>
          <a:xfrm>
            <a:off x="1447800" y="1752600"/>
            <a:ext cx="6400800" cy="838200"/>
          </a:xfrm>
          <a:prstGeom prst="roundRect">
            <a:avLst/>
          </a:prstGeom>
          <a:gradFill>
            <a:gsLst>
              <a:gs pos="0">
                <a:schemeClr val="bg1">
                  <a:alpha val="0"/>
                </a:schemeClr>
              </a:gs>
              <a:gs pos="0">
                <a:schemeClr val="bg1"/>
              </a:gs>
              <a:gs pos="50000">
                <a:schemeClr val="accent1">
                  <a:tint val="44500"/>
                  <a:satMod val="160000"/>
                  <a:alpha val="0"/>
                </a:schemeClr>
              </a:gs>
              <a:gs pos="100000">
                <a:schemeClr val="accent1">
                  <a:tint val="23500"/>
                  <a:satMod val="160000"/>
                </a:schemeClr>
              </a:gs>
            </a:gsLst>
            <a:lin ang="5400000" scaled="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accent4">
                    <a:lumMod val="75000"/>
                  </a:schemeClr>
                </a:solidFill>
                <a:latin typeface="+mj-lt"/>
              </a:rPr>
              <a:t>Exploring Shapes</a:t>
            </a:r>
            <a:endParaRPr lang="en-US" sz="2800" dirty="0">
              <a:solidFill>
                <a:schemeClr val="accent4">
                  <a:lumMod val="75000"/>
                </a:schemeClr>
              </a:solidFill>
              <a:effectLst>
                <a:reflection blurRad="6350" stA="55000" endA="300" endPos="45500" dir="5400000" sy="-100000" algn="bl" rotWithShape="0"/>
              </a:effectLst>
              <a:latin typeface="+mj-lt"/>
              <a:cs typeface="Tahoma" pitchFamily="34" charset="0"/>
            </a:endParaRPr>
          </a:p>
        </p:txBody>
      </p:sp>
      <p:sp>
        <p:nvSpPr>
          <p:cNvPr id="11" name="Rounded Rectangle 10"/>
          <p:cNvSpPr/>
          <p:nvPr/>
        </p:nvSpPr>
        <p:spPr>
          <a:xfrm>
            <a:off x="1981200" y="2590800"/>
            <a:ext cx="5334000" cy="658813"/>
          </a:xfrm>
          <a:prstGeom prst="roundRect">
            <a:avLst/>
          </a:prstGeom>
          <a:gradFill>
            <a:gsLst>
              <a:gs pos="0">
                <a:srgbClr val="FFE2B7"/>
              </a:gs>
              <a:gs pos="50000">
                <a:srgbClr val="FFC000"/>
              </a:gs>
            </a:gsLst>
            <a:lin ang="16200000" scaled="1"/>
          </a:gradFill>
          <a:ln/>
        </p:spPr>
        <p:style>
          <a:lnRef idx="3">
            <a:schemeClr val="lt1"/>
          </a:lnRef>
          <a:fillRef idx="1">
            <a:schemeClr val="accent6"/>
          </a:fillRef>
          <a:effectRef idx="1">
            <a:schemeClr val="accent6"/>
          </a:effectRef>
          <a:fontRef idx="minor">
            <a:schemeClr val="lt1"/>
          </a:fontRef>
        </p:style>
        <p:txBody>
          <a:bodyPr anchor="ctr"/>
          <a:lstStyle/>
          <a:p>
            <a:pPr algn="ctr" fontAlgn="auto">
              <a:lnSpc>
                <a:spcPct val="150000"/>
              </a:lnSpc>
              <a:spcBef>
                <a:spcPts val="0"/>
              </a:spcBef>
              <a:spcAft>
                <a:spcPts val="0"/>
              </a:spcAft>
              <a:defRPr/>
            </a:pPr>
            <a:r>
              <a:rPr lang="en-US" b="1" dirty="0">
                <a:solidFill>
                  <a:srgbClr val="205D0B"/>
                </a:solidFill>
              </a:rPr>
              <a:t>Estimated </a:t>
            </a:r>
            <a:r>
              <a:rPr lang="en-US" b="1" dirty="0" smtClean="0">
                <a:solidFill>
                  <a:srgbClr val="205D0B"/>
                </a:solidFill>
              </a:rPr>
              <a:t>time </a:t>
            </a:r>
            <a:r>
              <a:rPr lang="en-US" b="1" dirty="0">
                <a:solidFill>
                  <a:srgbClr val="205D0B"/>
                </a:solidFill>
              </a:rPr>
              <a:t>to </a:t>
            </a:r>
            <a:r>
              <a:rPr lang="en-US" b="1" dirty="0" smtClean="0">
                <a:solidFill>
                  <a:srgbClr val="205D0B"/>
                </a:solidFill>
              </a:rPr>
              <a:t>complete this lesson</a:t>
            </a:r>
            <a:r>
              <a:rPr lang="en-US" b="1" dirty="0">
                <a:solidFill>
                  <a:srgbClr val="205D0B"/>
                </a:solidFill>
              </a:rPr>
              <a:t>: </a:t>
            </a:r>
            <a:r>
              <a:rPr lang="en-US" b="1" dirty="0" smtClean="0">
                <a:solidFill>
                  <a:srgbClr val="205D0B"/>
                </a:solidFill>
              </a:rPr>
              <a:t>1 hour</a:t>
            </a:r>
            <a:endParaRPr lang="en-US" dirty="0">
              <a:solidFill>
                <a:srgbClr val="205D0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amond(in)">
                                      <p:cBhvr>
                                        <p:cTn id="7" dur="20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Animating a Shape</a:t>
            </a:r>
            <a:endParaRPr lang="en-US" sz="2400" b="1" dirty="0">
              <a:latin typeface="+mj-lt"/>
            </a:endParaRPr>
          </a:p>
        </p:txBody>
      </p:sp>
      <p:grpSp>
        <p:nvGrpSpPr>
          <p:cNvPr id="3" name="Group 10"/>
          <p:cNvGrpSpPr>
            <a:grpSpLocks/>
          </p:cNvGrpSpPr>
          <p:nvPr/>
        </p:nvGrpSpPr>
        <p:grpSpPr bwMode="auto">
          <a:xfrm>
            <a:off x="609600" y="762000"/>
            <a:ext cx="7924800" cy="784086"/>
            <a:chOff x="304800" y="685800"/>
            <a:chExt cx="8305800" cy="882097"/>
          </a:xfrm>
        </p:grpSpPr>
        <p:sp>
          <p:nvSpPr>
            <p:cNvPr id="4" name="Rounded Rectangle 3"/>
            <p:cNvSpPr/>
            <p:nvPr/>
          </p:nvSpPr>
          <p:spPr>
            <a:xfrm>
              <a:off x="304800" y="685800"/>
              <a:ext cx="8305800" cy="882097"/>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9467" name="TextBox 4"/>
            <p:cNvSpPr txBox="1">
              <a:spLocks noChangeArrowheads="1"/>
            </p:cNvSpPr>
            <p:nvPr/>
          </p:nvSpPr>
          <p:spPr bwMode="auto">
            <a:xfrm>
              <a:off x="378959" y="771525"/>
              <a:ext cx="8229906" cy="796372"/>
            </a:xfrm>
            <a:prstGeom prst="rect">
              <a:avLst/>
            </a:prstGeom>
            <a:noFill/>
            <a:ln w="9525">
              <a:noFill/>
              <a:miter lim="800000"/>
              <a:headEnd/>
              <a:tailEnd/>
            </a:ln>
          </p:spPr>
          <p:txBody>
            <a:bodyPr>
              <a:spAutoFit/>
            </a:bodyPr>
            <a:lstStyle/>
            <a:p>
              <a:r>
                <a:rPr lang="en-US" sz="2000" dirty="0" smtClean="0">
                  <a:latin typeface="+mn-lt"/>
                </a:rPr>
                <a:t>Let’s see an </a:t>
              </a:r>
              <a:r>
                <a:rPr lang="en-US" sz="2000" smtClean="0">
                  <a:latin typeface="+mn-lt"/>
                </a:rPr>
                <a:t>example of how to </a:t>
              </a:r>
              <a:r>
                <a:rPr lang="en-US" sz="2000" dirty="0" smtClean="0">
                  <a:latin typeface="+mn-lt"/>
                </a:rPr>
                <a:t>animate a shape by using the </a:t>
              </a:r>
              <a:r>
                <a:rPr lang="en-US" sz="2000" b="1" dirty="0" smtClean="0">
                  <a:latin typeface="+mn-lt"/>
                </a:rPr>
                <a:t>Shapes </a:t>
              </a:r>
              <a:r>
                <a:rPr lang="en-US" sz="2000" dirty="0" smtClean="0">
                  <a:latin typeface="+mn-lt"/>
                </a:rPr>
                <a:t>object.</a:t>
              </a:r>
              <a:endParaRPr lang="en-US" sz="2000" dirty="0">
                <a:latin typeface="+mn-lt"/>
              </a:endParaRPr>
            </a:p>
          </p:txBody>
        </p:sp>
      </p:grpSp>
      <p:grpSp>
        <p:nvGrpSpPr>
          <p:cNvPr id="7" name="Group 17"/>
          <p:cNvGrpSpPr/>
          <p:nvPr/>
        </p:nvGrpSpPr>
        <p:grpSpPr>
          <a:xfrm>
            <a:off x="657225" y="1879937"/>
            <a:ext cx="7829550" cy="1015663"/>
            <a:chOff x="762000" y="4572002"/>
            <a:chExt cx="4068726" cy="1929762"/>
          </a:xfrm>
        </p:grpSpPr>
        <p:sp>
          <p:nvSpPr>
            <p:cNvPr id="19" name="Rounded Rectangle 18"/>
            <p:cNvSpPr/>
            <p:nvPr/>
          </p:nvSpPr>
          <p:spPr>
            <a:xfrm>
              <a:off x="762000" y="4572002"/>
              <a:ext cx="4068726" cy="1929762"/>
            </a:xfrm>
            <a:prstGeom prst="roundRect">
              <a:avLst>
                <a:gd name="adj" fmla="val 1914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20" name="Rectangle 19"/>
            <p:cNvSpPr/>
            <p:nvPr/>
          </p:nvSpPr>
          <p:spPr>
            <a:xfrm>
              <a:off x="840245" y="4572002"/>
              <a:ext cx="3912237" cy="1929762"/>
            </a:xfrm>
            <a:prstGeom prst="rect">
              <a:avLst/>
            </a:prstGeom>
          </p:spPr>
          <p:txBody>
            <a:bodyPr wrap="square">
              <a:spAutoFit/>
            </a:bodyPr>
            <a:lstStyle/>
            <a:p>
              <a:r>
                <a:rPr lang="en-US" sz="2000" dirty="0" smtClean="0">
                  <a:latin typeface="+mn-lt"/>
                </a:rPr>
                <a:t>In this example, you animate a shape from its original position to </a:t>
              </a:r>
              <a:r>
                <a:rPr lang="en-US" sz="2000" smtClean="0">
                  <a:latin typeface="+mn-lt"/>
                </a:rPr>
                <a:t>a different </a:t>
              </a:r>
              <a:r>
                <a:rPr lang="en-US" sz="2000" dirty="0" smtClean="0">
                  <a:latin typeface="+mn-lt"/>
                </a:rPr>
                <a:t>position and back to its original </a:t>
              </a:r>
              <a:r>
                <a:rPr lang="en-US" sz="2000" smtClean="0">
                  <a:latin typeface="+mn-lt"/>
                </a:rPr>
                <a:t>position in </a:t>
              </a:r>
              <a:r>
                <a:rPr lang="en-US" sz="2000" dirty="0" smtClean="0">
                  <a:latin typeface="+mn-lt"/>
                </a:rPr>
                <a:t>the graphics window.</a:t>
              </a:r>
              <a:endParaRPr lang="en-US" sz="2000" dirty="0">
                <a:latin typeface="+mn-lt"/>
              </a:endParaRPr>
            </a:p>
          </p:txBody>
        </p:sp>
      </p:grpSp>
      <p:pic>
        <p:nvPicPr>
          <p:cNvPr id="33" name="Picture 32" descr="Rectangle1_Output2.bmp"/>
          <p:cNvPicPr>
            <a:picLocks noChangeAspect="1"/>
          </p:cNvPicPr>
          <p:nvPr/>
        </p:nvPicPr>
        <p:blipFill>
          <a:blip r:embed="rId3" cstate="print"/>
          <a:stretch>
            <a:fillRect/>
          </a:stretch>
        </p:blipFill>
        <p:spPr>
          <a:xfrm>
            <a:off x="5562600" y="3352800"/>
            <a:ext cx="3242716" cy="2438400"/>
          </a:xfrm>
          <a:prstGeom prst="rect">
            <a:avLst/>
          </a:prstGeom>
        </p:spPr>
      </p:pic>
      <p:grpSp>
        <p:nvGrpSpPr>
          <p:cNvPr id="26" name="Group 25"/>
          <p:cNvGrpSpPr/>
          <p:nvPr/>
        </p:nvGrpSpPr>
        <p:grpSpPr>
          <a:xfrm>
            <a:off x="304800" y="3124200"/>
            <a:ext cx="4572000" cy="2667000"/>
            <a:chOff x="704353" y="4228973"/>
            <a:chExt cx="2963189" cy="556548"/>
          </a:xfrm>
        </p:grpSpPr>
        <p:sp>
          <p:nvSpPr>
            <p:cNvPr id="28" name="Rounded Rectangle 27"/>
            <p:cNvSpPr/>
            <p:nvPr/>
          </p:nvSpPr>
          <p:spPr bwMode="auto">
            <a:xfrm>
              <a:off x="704353" y="4228973"/>
              <a:ext cx="2963189" cy="556548"/>
            </a:xfrm>
            <a:prstGeom prst="roundRect">
              <a:avLst>
                <a:gd name="adj" fmla="val 1357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31" name="Picture 5"/>
            <p:cNvPicPr>
              <a:picLocks noChangeAspect="1" noChangeArrowheads="1"/>
            </p:cNvPicPr>
            <p:nvPr/>
          </p:nvPicPr>
          <p:blipFill>
            <a:blip r:embed="rId4" cstate="print"/>
            <a:stretch>
              <a:fillRect/>
            </a:stretch>
          </p:blipFill>
          <p:spPr bwMode="auto">
            <a:xfrm>
              <a:off x="755442" y="4249798"/>
              <a:ext cx="2868736" cy="531335"/>
            </a:xfrm>
            <a:prstGeom prst="rect">
              <a:avLst/>
            </a:prstGeom>
            <a:ln>
              <a:noFill/>
            </a:ln>
            <a:effectLst>
              <a:softEdge rad="63500"/>
            </a:effectLst>
          </p:spPr>
        </p:pic>
      </p:grpSp>
      <p:sp>
        <p:nvSpPr>
          <p:cNvPr id="15" name="Chevron 14"/>
          <p:cNvSpPr/>
          <p:nvPr/>
        </p:nvSpPr>
        <p:spPr>
          <a:xfrm>
            <a:off x="5029200" y="4572000"/>
            <a:ext cx="381000" cy="152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dissolve">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Rotating a Shape</a:t>
            </a:r>
            <a:endParaRPr lang="en-US" sz="2400" b="1" dirty="0">
              <a:latin typeface="+mj-lt"/>
            </a:endParaRPr>
          </a:p>
        </p:txBody>
      </p:sp>
      <p:grpSp>
        <p:nvGrpSpPr>
          <p:cNvPr id="19459" name="Group 10"/>
          <p:cNvGrpSpPr>
            <a:grpSpLocks/>
          </p:cNvGrpSpPr>
          <p:nvPr/>
        </p:nvGrpSpPr>
        <p:grpSpPr bwMode="auto">
          <a:xfrm>
            <a:off x="304800" y="685800"/>
            <a:ext cx="8534400" cy="738226"/>
            <a:chOff x="304800" y="685800"/>
            <a:chExt cx="8305800" cy="685800"/>
          </a:xfrm>
        </p:grpSpPr>
        <p:sp>
          <p:nvSpPr>
            <p:cNvPr id="4" name="Rounded Rectangle 3"/>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9467" name="TextBox 4"/>
            <p:cNvSpPr txBox="1">
              <a:spLocks noChangeArrowheads="1"/>
            </p:cNvSpPr>
            <p:nvPr/>
          </p:nvSpPr>
          <p:spPr bwMode="auto">
            <a:xfrm>
              <a:off x="378959" y="685800"/>
              <a:ext cx="8229906" cy="657615"/>
            </a:xfrm>
            <a:prstGeom prst="rect">
              <a:avLst/>
            </a:prstGeom>
            <a:noFill/>
            <a:ln w="9525">
              <a:noFill/>
              <a:miter lim="800000"/>
              <a:headEnd/>
              <a:tailEnd/>
            </a:ln>
          </p:spPr>
          <p:txBody>
            <a:bodyPr>
              <a:spAutoFit/>
            </a:bodyPr>
            <a:lstStyle/>
            <a:p>
              <a:r>
                <a:rPr lang="en-US" sz="2000" dirty="0" smtClean="0">
                  <a:latin typeface="+mn-lt"/>
                </a:rPr>
                <a:t>Let’s explore some more operations of the </a:t>
              </a:r>
              <a:r>
                <a:rPr lang="en-US" sz="2000" b="1" dirty="0" smtClean="0">
                  <a:latin typeface="+mn-lt"/>
                </a:rPr>
                <a:t>Shapes </a:t>
              </a:r>
              <a:r>
                <a:rPr lang="en-US" sz="2000" dirty="0" smtClean="0">
                  <a:latin typeface="+mn-lt"/>
                </a:rPr>
                <a:t>object by writing a program to rotate a shape.</a:t>
              </a:r>
              <a:endParaRPr lang="en-US" sz="2000" dirty="0">
                <a:latin typeface="+mn-lt"/>
              </a:endParaRPr>
            </a:p>
          </p:txBody>
        </p:sp>
      </p:grpSp>
      <p:pic>
        <p:nvPicPr>
          <p:cNvPr id="1026" name="Picture 2" descr="C:\Documents and Settings\priya.suri\My Documents\My Pictures\Text Window.PNG"/>
          <p:cNvPicPr>
            <a:picLocks noChangeAspect="1" noChangeArrowheads="1"/>
          </p:cNvPicPr>
          <p:nvPr/>
        </p:nvPicPr>
        <p:blipFill>
          <a:blip r:embed="rId3" cstate="print"/>
          <a:stretch>
            <a:fillRect/>
          </a:stretch>
        </p:blipFill>
        <p:spPr bwMode="auto">
          <a:xfrm>
            <a:off x="5890685" y="3581400"/>
            <a:ext cx="2468030" cy="1850057"/>
          </a:xfrm>
          <a:prstGeom prst="rect">
            <a:avLst/>
          </a:prstGeom>
          <a:ln>
            <a:noFill/>
          </a:ln>
          <a:effectLst>
            <a:outerShdw blurRad="190500" algn="tl" rotWithShape="0">
              <a:srgbClr val="000000">
                <a:alpha val="70000"/>
              </a:srgbClr>
            </a:outerShdw>
          </a:effectLst>
        </p:spPr>
      </p:pic>
      <p:grpSp>
        <p:nvGrpSpPr>
          <p:cNvPr id="14" name="Group 13"/>
          <p:cNvGrpSpPr/>
          <p:nvPr/>
        </p:nvGrpSpPr>
        <p:grpSpPr>
          <a:xfrm>
            <a:off x="6400800" y="2743200"/>
            <a:ext cx="1295400" cy="762000"/>
            <a:chOff x="7391400" y="2514600"/>
            <a:chExt cx="1295400" cy="762000"/>
          </a:xfrm>
        </p:grpSpPr>
        <p:sp>
          <p:nvSpPr>
            <p:cNvPr id="16" name="Rectangle 15"/>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7" name="Down Arrow Callout 16"/>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685799" y="2666999"/>
            <a:ext cx="3962400" cy="1626063"/>
            <a:chOff x="704353" y="3940021"/>
            <a:chExt cx="2963190" cy="1148458"/>
          </a:xfrm>
        </p:grpSpPr>
        <p:sp>
          <p:nvSpPr>
            <p:cNvPr id="21" name="Rounded Rectangle 20"/>
            <p:cNvSpPr/>
            <p:nvPr/>
          </p:nvSpPr>
          <p:spPr bwMode="auto">
            <a:xfrm>
              <a:off x="704353" y="3940021"/>
              <a:ext cx="2963190" cy="1130192"/>
            </a:xfrm>
            <a:prstGeom prst="roundRect">
              <a:avLst>
                <a:gd name="adj" fmla="val 1357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25" name="Picture 5"/>
            <p:cNvPicPr>
              <a:picLocks noChangeAspect="1" noChangeArrowheads="1"/>
            </p:cNvPicPr>
            <p:nvPr/>
          </p:nvPicPr>
          <p:blipFill>
            <a:blip r:embed="rId4" cstate="print"/>
            <a:stretch>
              <a:fillRect/>
            </a:stretch>
          </p:blipFill>
          <p:spPr bwMode="auto">
            <a:xfrm>
              <a:off x="737332" y="3942465"/>
              <a:ext cx="2868737" cy="1146014"/>
            </a:xfrm>
            <a:prstGeom prst="rect">
              <a:avLst/>
            </a:prstGeom>
            <a:ln>
              <a:noFill/>
            </a:ln>
            <a:effectLst>
              <a:softEdge rad="63500"/>
            </a:effectLst>
          </p:spPr>
        </p:pic>
      </p:grpSp>
      <p:grpSp>
        <p:nvGrpSpPr>
          <p:cNvPr id="18" name="Group 17"/>
          <p:cNvGrpSpPr/>
          <p:nvPr/>
        </p:nvGrpSpPr>
        <p:grpSpPr>
          <a:xfrm>
            <a:off x="857250" y="1600201"/>
            <a:ext cx="7429500" cy="761999"/>
            <a:chOff x="762000" y="4572002"/>
            <a:chExt cx="4068726" cy="1447800"/>
          </a:xfrm>
        </p:grpSpPr>
        <p:sp>
          <p:nvSpPr>
            <p:cNvPr id="19" name="Rounded Rectangle 18"/>
            <p:cNvSpPr/>
            <p:nvPr/>
          </p:nvSpPr>
          <p:spPr>
            <a:xfrm>
              <a:off x="762000" y="4572002"/>
              <a:ext cx="4068726" cy="1447800"/>
            </a:xfrm>
            <a:prstGeom prst="roundRect">
              <a:avLst>
                <a:gd name="adj" fmla="val 1914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20" name="Rectangle 19"/>
            <p:cNvSpPr/>
            <p:nvPr/>
          </p:nvSpPr>
          <p:spPr>
            <a:xfrm>
              <a:off x="840245" y="4572002"/>
              <a:ext cx="3912237" cy="1344985"/>
            </a:xfrm>
            <a:prstGeom prst="rect">
              <a:avLst/>
            </a:prstGeom>
          </p:spPr>
          <p:txBody>
            <a:bodyPr wrap="square">
              <a:spAutoFit/>
            </a:bodyPr>
            <a:lstStyle/>
            <a:p>
              <a:r>
                <a:rPr lang="en-US" sz="2000" dirty="0" smtClean="0">
                  <a:latin typeface="+mn-lt"/>
                </a:rPr>
                <a:t>In this example, you use a </a:t>
              </a:r>
              <a:r>
                <a:rPr lang="en-US" sz="2000" b="1" dirty="0" smtClean="0">
                  <a:latin typeface="+mn-lt"/>
                </a:rPr>
                <a:t>For </a:t>
              </a:r>
              <a:r>
                <a:rPr lang="en-US" sz="2000" dirty="0" smtClean="0">
                  <a:latin typeface="+mn-lt"/>
                </a:rPr>
                <a:t>loop to rotate a </a:t>
              </a:r>
              <a:r>
                <a:rPr lang="en-US" sz="2000" smtClean="0">
                  <a:latin typeface="+mn-lt"/>
                </a:rPr>
                <a:t>shape in its </a:t>
              </a:r>
              <a:r>
                <a:rPr lang="en-US" sz="2000" dirty="0" smtClean="0">
                  <a:latin typeface="+mn-lt"/>
                </a:rPr>
                <a:t>original </a:t>
              </a:r>
              <a:r>
                <a:rPr lang="en-US" sz="2000" smtClean="0">
                  <a:latin typeface="+mn-lt"/>
                </a:rPr>
                <a:t>position in </a:t>
              </a:r>
              <a:r>
                <a:rPr lang="en-US" sz="2000" dirty="0" smtClean="0">
                  <a:latin typeface="+mn-lt"/>
                </a:rPr>
                <a:t>the graphics window.</a:t>
              </a:r>
              <a:endParaRPr lang="en-US" sz="2000" dirty="0">
                <a:latin typeface="+mn-lt"/>
              </a:endParaRPr>
            </a:p>
          </p:txBody>
        </p:sp>
      </p:grpSp>
      <p:grpSp>
        <p:nvGrpSpPr>
          <p:cNvPr id="22" name="Group 21"/>
          <p:cNvGrpSpPr/>
          <p:nvPr/>
        </p:nvGrpSpPr>
        <p:grpSpPr>
          <a:xfrm>
            <a:off x="533400" y="4191000"/>
            <a:ext cx="4343400" cy="838200"/>
            <a:chOff x="228600" y="4267200"/>
            <a:chExt cx="4343400" cy="838200"/>
          </a:xfrm>
        </p:grpSpPr>
        <p:sp>
          <p:nvSpPr>
            <p:cNvPr id="23" name="Rounded Rectangle 22"/>
            <p:cNvSpPr/>
            <p:nvPr/>
          </p:nvSpPr>
          <p:spPr bwMode="auto">
            <a:xfrm>
              <a:off x="228600" y="4267200"/>
              <a:ext cx="4343400" cy="8382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sp>
          <p:nvSpPr>
            <p:cNvPr id="24" name="TextBox 12"/>
            <p:cNvSpPr txBox="1">
              <a:spLocks noChangeArrowheads="1"/>
            </p:cNvSpPr>
            <p:nvPr/>
          </p:nvSpPr>
          <p:spPr bwMode="auto">
            <a:xfrm>
              <a:off x="228600" y="4495800"/>
              <a:ext cx="4343400" cy="400110"/>
            </a:xfrm>
            <a:prstGeom prst="rect">
              <a:avLst/>
            </a:prstGeom>
            <a:noFill/>
            <a:ln w="9525">
              <a:noFill/>
              <a:miter lim="800000"/>
              <a:headEnd/>
              <a:tailEnd/>
            </a:ln>
          </p:spPr>
          <p:txBody>
            <a:bodyPr>
              <a:spAutoFit/>
            </a:bodyPr>
            <a:lstStyle/>
            <a:p>
              <a:r>
                <a:rPr lang="en-US" b="1" dirty="0">
                  <a:latin typeface="Calibri" pitchFamily="34" charset="0"/>
                </a:rPr>
                <a:t> </a:t>
              </a:r>
              <a:r>
                <a:rPr lang="en-US" sz="2000" b="1" smtClean="0">
                  <a:latin typeface="Calibri" pitchFamily="34" charset="0"/>
                </a:rPr>
                <a:t>Click                on </a:t>
              </a:r>
              <a:r>
                <a:rPr lang="en-US" sz="2000" b="1" dirty="0">
                  <a:latin typeface="Calibri" pitchFamily="34" charset="0"/>
                </a:rPr>
                <a:t>the </a:t>
              </a:r>
              <a:r>
                <a:rPr lang="en-US" sz="2000" b="1" dirty="0" smtClean="0">
                  <a:latin typeface="Calibri" pitchFamily="34" charset="0"/>
                </a:rPr>
                <a:t>toolbar.</a:t>
              </a:r>
              <a:endParaRPr lang="en-US" b="1" dirty="0">
                <a:latin typeface="Calibri" pitchFamily="34" charset="0"/>
              </a:endParaRPr>
            </a:p>
          </p:txBody>
        </p:sp>
        <p:pic>
          <p:nvPicPr>
            <p:cNvPr id="27" name="Picture 13" descr="Run button.JPG"/>
            <p:cNvPicPr>
              <a:picLocks noChangeAspect="1" noChangeArrowheads="1"/>
            </p:cNvPicPr>
            <p:nvPr/>
          </p:nvPicPr>
          <p:blipFill>
            <a:blip r:embed="rId5" cstate="print"/>
            <a:srcRect/>
            <a:stretch>
              <a:fillRect/>
            </a:stretch>
          </p:blipFill>
          <p:spPr bwMode="auto">
            <a:xfrm>
              <a:off x="960436" y="4356562"/>
              <a:ext cx="714376" cy="698500"/>
            </a:xfrm>
            <a:prstGeom prst="rect">
              <a:avLst/>
            </a:prstGeom>
            <a:noFill/>
            <a:ln w="3175">
              <a:solidFill>
                <a:schemeClr val="tx1"/>
              </a:solidFill>
              <a:miter lim="800000"/>
              <a:headEnd/>
              <a:tailEnd/>
            </a:ln>
          </p:spPr>
        </p:pic>
      </p:grpSp>
      <p:grpSp>
        <p:nvGrpSpPr>
          <p:cNvPr id="28" name="Group 27"/>
          <p:cNvGrpSpPr/>
          <p:nvPr/>
        </p:nvGrpSpPr>
        <p:grpSpPr>
          <a:xfrm>
            <a:off x="457201" y="5257800"/>
            <a:ext cx="5257799" cy="838200"/>
            <a:chOff x="762000" y="3848101"/>
            <a:chExt cx="3119356" cy="2171701"/>
          </a:xfrm>
        </p:grpSpPr>
        <p:sp>
          <p:nvSpPr>
            <p:cNvPr id="29" name="Rounded Rectangle 28"/>
            <p:cNvSpPr/>
            <p:nvPr/>
          </p:nvSpPr>
          <p:spPr>
            <a:xfrm>
              <a:off x="762000" y="3848101"/>
              <a:ext cx="3119356" cy="2171701"/>
            </a:xfrm>
            <a:prstGeom prst="roundRect">
              <a:avLst>
                <a:gd name="adj" fmla="val 1914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30" name="Rectangle 29"/>
            <p:cNvSpPr/>
            <p:nvPr/>
          </p:nvSpPr>
          <p:spPr>
            <a:xfrm>
              <a:off x="807208" y="3992881"/>
              <a:ext cx="2938524" cy="1834069"/>
            </a:xfrm>
            <a:prstGeom prst="rect">
              <a:avLst/>
            </a:prstGeom>
          </p:spPr>
          <p:txBody>
            <a:bodyPr wrap="square">
              <a:spAutoFit/>
            </a:bodyPr>
            <a:lstStyle/>
            <a:p>
              <a:r>
                <a:rPr lang="en-US" sz="2000" dirty="0" smtClean="0">
                  <a:latin typeface="+mn-lt"/>
                </a:rPr>
                <a:t>When </a:t>
              </a:r>
              <a:r>
                <a:rPr lang="en-US" sz="2000" smtClean="0">
                  <a:latin typeface="+mn-lt"/>
                </a:rPr>
                <a:t>you run the </a:t>
              </a:r>
              <a:r>
                <a:rPr lang="en-US" sz="2000" dirty="0" smtClean="0">
                  <a:latin typeface="+mn-lt"/>
                </a:rPr>
                <a:t>program, the rectangle </a:t>
              </a:r>
              <a:r>
                <a:rPr lang="en-US" sz="2000" smtClean="0">
                  <a:latin typeface="+mn-lt"/>
                </a:rPr>
                <a:t>rotates in </a:t>
              </a:r>
              <a:r>
                <a:rPr lang="en-US" sz="2000" dirty="0" smtClean="0">
                  <a:latin typeface="+mn-lt"/>
                </a:rPr>
                <a:t>the graphics window.</a:t>
              </a:r>
              <a:endParaRPr lang="en-US" sz="20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19459"/>
                                        </p:tgtEl>
                                        <p:attrNameLst>
                                          <p:attrName>style.visibility</p:attrName>
                                        </p:attrNameLst>
                                      </p:cBhvr>
                                      <p:to>
                                        <p:strVal val="visible"/>
                                      </p:to>
                                    </p:set>
                                    <p:anim calcmode="lin" valueType="num">
                                      <p:cBhvr>
                                        <p:cTn id="15" dur="500" decel="50000" fill="hold">
                                          <p:stCondLst>
                                            <p:cond delay="0"/>
                                          </p:stCondLst>
                                        </p:cTn>
                                        <p:tgtEl>
                                          <p:spTgt spid="19459"/>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8" dur="1000" fill="hold"/>
                                        <p:tgtEl>
                                          <p:spTgt spid="19459"/>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945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heckerboard(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Scale>
                                      <p:cBhvr>
                                        <p:cTn id="37"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2"/>
                                        </p:tgtEl>
                                        <p:attrNameLst>
                                          <p:attrName>ppt_x</p:attrName>
                                          <p:attrName>ppt_y</p:attrName>
                                        </p:attrNameLst>
                                      </p:cBhvr>
                                    </p:animMotion>
                                    <p:animEffect transition="in" filter="fade">
                                      <p:cBhvr>
                                        <p:cTn id="39" dur="10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26"/>
                                        </p:tgtEl>
                                        <p:attrNameLst>
                                          <p:attrName>style.visibility</p:attrName>
                                        </p:attrNameLst>
                                      </p:cBhvr>
                                      <p:to>
                                        <p:strVal val="visible"/>
                                      </p:to>
                                    </p:set>
                                    <p:animEffect transition="in" filter="fade">
                                      <p:cBhvr>
                                        <p:cTn id="48" dur="2000"/>
                                        <p:tgtEl>
                                          <p:spTgt spid="1026"/>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5"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checkerboard(down)">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28600" y="775954"/>
            <a:ext cx="8610600" cy="747976"/>
            <a:chOff x="228600" y="777637"/>
            <a:chExt cx="8686800" cy="838200"/>
          </a:xfrm>
        </p:grpSpPr>
        <p:sp>
          <p:nvSpPr>
            <p:cNvPr id="3" name="Rounded Rectangle 2"/>
            <p:cNvSpPr/>
            <p:nvPr/>
          </p:nvSpPr>
          <p:spPr>
            <a:xfrm>
              <a:off x="228600" y="777637"/>
              <a:ext cx="8686800" cy="8382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4" name="TextBox 11"/>
            <p:cNvSpPr txBox="1">
              <a:spLocks noChangeArrowheads="1"/>
            </p:cNvSpPr>
            <p:nvPr/>
          </p:nvSpPr>
          <p:spPr bwMode="auto">
            <a:xfrm>
              <a:off x="382349" y="800100"/>
              <a:ext cx="8379303" cy="793275"/>
            </a:xfrm>
            <a:prstGeom prst="rect">
              <a:avLst/>
            </a:prstGeom>
            <a:noFill/>
            <a:ln w="9525">
              <a:noFill/>
              <a:miter lim="800000"/>
              <a:headEnd/>
              <a:tailEnd/>
            </a:ln>
          </p:spPr>
          <p:txBody>
            <a:bodyPr wrap="square">
              <a:spAutoFit/>
            </a:bodyPr>
            <a:lstStyle/>
            <a:p>
              <a:r>
                <a:rPr lang="en-US" sz="2000" dirty="0" smtClean="0">
                  <a:latin typeface="+mn-lt"/>
                </a:rPr>
                <a:t>In addition to drawing shapes of different styles and sizes, you can also create unique shape designs by using conditions and loops in your program.</a:t>
              </a:r>
            </a:p>
          </p:txBody>
        </p:sp>
      </p:grpSp>
      <p:grpSp>
        <p:nvGrpSpPr>
          <p:cNvPr id="12" name="Group 11"/>
          <p:cNvGrpSpPr/>
          <p:nvPr/>
        </p:nvGrpSpPr>
        <p:grpSpPr>
          <a:xfrm>
            <a:off x="228600" y="1905000"/>
            <a:ext cx="5334000" cy="914400"/>
            <a:chOff x="228600" y="1828800"/>
            <a:chExt cx="3124200" cy="1143000"/>
          </a:xfrm>
        </p:grpSpPr>
        <p:sp>
          <p:nvSpPr>
            <p:cNvPr id="5" name="Rounded Rectangle 4"/>
            <p:cNvSpPr/>
            <p:nvPr/>
          </p:nvSpPr>
          <p:spPr>
            <a:xfrm>
              <a:off x="228600" y="1828800"/>
              <a:ext cx="3124200" cy="1143000"/>
            </a:xfrm>
            <a:prstGeom prst="roundRect">
              <a:avLst>
                <a:gd name="adj" fmla="val 16806"/>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6" name="TextBox 15"/>
            <p:cNvSpPr txBox="1">
              <a:spLocks noChangeArrowheads="1"/>
            </p:cNvSpPr>
            <p:nvPr/>
          </p:nvSpPr>
          <p:spPr bwMode="auto">
            <a:xfrm flipH="1">
              <a:off x="304800" y="1905000"/>
              <a:ext cx="3048000" cy="761747"/>
            </a:xfrm>
            <a:prstGeom prst="rect">
              <a:avLst/>
            </a:prstGeom>
            <a:noFill/>
            <a:ln w="9525">
              <a:noFill/>
              <a:miter lim="800000"/>
              <a:headEnd/>
              <a:tailEnd/>
            </a:ln>
          </p:spPr>
          <p:txBody>
            <a:bodyPr wrap="square">
              <a:spAutoFit/>
            </a:bodyPr>
            <a:lstStyle/>
            <a:p>
              <a:r>
                <a:rPr lang="en-US" sz="2000" dirty="0" smtClean="0">
                  <a:latin typeface="+mn-lt"/>
                </a:rPr>
                <a:t>For example, you can use a </a:t>
              </a:r>
              <a:r>
                <a:rPr lang="en-US" sz="2000" b="1" dirty="0" smtClean="0">
                  <a:latin typeface="+mn-lt"/>
                </a:rPr>
                <a:t>For </a:t>
              </a:r>
              <a:r>
                <a:rPr lang="en-US" sz="2000" dirty="0" smtClean="0">
                  <a:latin typeface="+mn-lt"/>
                </a:rPr>
                <a:t>loop to create multiple rectangles in random colors…</a:t>
              </a:r>
            </a:p>
          </p:txBody>
        </p:sp>
      </p:grpSp>
      <p:sp>
        <p:nvSpPr>
          <p:cNvPr id="14" name="Title 1"/>
          <p:cNvSpPr>
            <a:spLocks noGrp="1"/>
          </p:cNvSpPr>
          <p:nvPr>
            <p:ph type="title"/>
          </p:nvPr>
        </p:nvSpPr>
        <p:spPr>
          <a:xfrm>
            <a:off x="76200" y="0"/>
            <a:ext cx="8229600" cy="563563"/>
          </a:xfrm>
        </p:spPr>
        <p:txBody>
          <a:bodyPr>
            <a:noAutofit/>
          </a:bodyPr>
          <a:lstStyle/>
          <a:p>
            <a:r>
              <a:rPr lang="en-US" sz="2400" b="1" dirty="0" smtClean="0">
                <a:latin typeface="Calibri" pitchFamily="34" charset="0"/>
              </a:rPr>
              <a:t>Fun with Shapes</a:t>
            </a:r>
          </a:p>
        </p:txBody>
      </p:sp>
      <p:sp>
        <p:nvSpPr>
          <p:cNvPr id="13" name="Chevron 12"/>
          <p:cNvSpPr/>
          <p:nvPr/>
        </p:nvSpPr>
        <p:spPr>
          <a:xfrm rot="5400000">
            <a:off x="2433637" y="3128963"/>
            <a:ext cx="523875" cy="2095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1" name="Picture 3" descr="C:\Documents and Settings\priya.suri\My Documents\My Pictures\The Pause and Clear Operations-Output 1.PNG"/>
          <p:cNvPicPr>
            <a:picLocks noChangeAspect="1" noChangeArrowheads="1"/>
          </p:cNvPicPr>
          <p:nvPr/>
        </p:nvPicPr>
        <p:blipFill>
          <a:blip r:embed="rId3" cstate="print"/>
          <a:stretch>
            <a:fillRect/>
          </a:stretch>
        </p:blipFill>
        <p:spPr bwMode="auto">
          <a:xfrm>
            <a:off x="5943600" y="3581400"/>
            <a:ext cx="2819400" cy="2114550"/>
          </a:xfrm>
          <a:prstGeom prst="rect">
            <a:avLst/>
          </a:prstGeom>
          <a:ln>
            <a:noFill/>
          </a:ln>
          <a:effectLst>
            <a:outerShdw blurRad="190500" algn="tl" rotWithShape="0">
              <a:srgbClr val="000000">
                <a:alpha val="70000"/>
              </a:srgbClr>
            </a:outerShdw>
          </a:effectLst>
        </p:spPr>
      </p:pic>
      <p:grpSp>
        <p:nvGrpSpPr>
          <p:cNvPr id="22" name="Group 21"/>
          <p:cNvGrpSpPr/>
          <p:nvPr/>
        </p:nvGrpSpPr>
        <p:grpSpPr>
          <a:xfrm>
            <a:off x="228600" y="3657600"/>
            <a:ext cx="5239513" cy="1371600"/>
            <a:chOff x="5181600" y="2054087"/>
            <a:chExt cx="3769103" cy="2027583"/>
          </a:xfrm>
        </p:grpSpPr>
        <p:sp>
          <p:nvSpPr>
            <p:cNvPr id="9" name="Rounded Rectangle 8"/>
            <p:cNvSpPr/>
            <p:nvPr/>
          </p:nvSpPr>
          <p:spPr bwMode="auto">
            <a:xfrm>
              <a:off x="5181600" y="2054087"/>
              <a:ext cx="3711146" cy="1914939"/>
            </a:xfrm>
            <a:prstGeom prst="roundRect">
              <a:avLst>
                <a:gd name="adj" fmla="val 1357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7170" name="Picture 2" descr="C:\Documents and Settings\priya.suri\My Documents\My Pictures\The Pause and Clear Operations.PNG"/>
            <p:cNvPicPr>
              <a:picLocks noChangeAspect="1" noChangeArrowheads="1"/>
            </p:cNvPicPr>
            <p:nvPr/>
          </p:nvPicPr>
          <p:blipFill>
            <a:blip r:embed="rId4" cstate="print"/>
            <a:stretch>
              <a:fillRect/>
            </a:stretch>
          </p:blipFill>
          <p:spPr bwMode="auto">
            <a:xfrm>
              <a:off x="5181600" y="2054087"/>
              <a:ext cx="3769103" cy="2027583"/>
            </a:xfrm>
            <a:prstGeom prst="rect">
              <a:avLst/>
            </a:prstGeom>
            <a:ln>
              <a:noFill/>
            </a:ln>
            <a:effectLst>
              <a:softEdge rad="112500"/>
            </a:effectLst>
          </p:spPr>
        </p:pic>
      </p:grpSp>
      <p:grpSp>
        <p:nvGrpSpPr>
          <p:cNvPr id="24" name="Group 23"/>
          <p:cNvGrpSpPr/>
          <p:nvPr/>
        </p:nvGrpSpPr>
        <p:grpSpPr>
          <a:xfrm>
            <a:off x="6705600" y="2743200"/>
            <a:ext cx="1295400" cy="762000"/>
            <a:chOff x="7391400" y="2514600"/>
            <a:chExt cx="1295400" cy="762000"/>
          </a:xfrm>
        </p:grpSpPr>
        <p:sp>
          <p:nvSpPr>
            <p:cNvPr id="25" name="Rectangle 24"/>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6" name="Down Arrow Callout 25"/>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18" dur="1000" fill="hold"/>
                                        <p:tgtEl>
                                          <p:spTgt spid="19"/>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900" decel="100000" fill="hold"/>
                                        <p:tgtEl>
                                          <p:spTgt spid="1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anim calcmode="lin" valueType="num">
                                      <p:cBhvr>
                                        <p:cTn id="42" dur="500" fill="hold"/>
                                        <p:tgtEl>
                                          <p:spTgt spid="22"/>
                                        </p:tgtEl>
                                        <p:attrNameLst>
                                          <p:attrName>ppt_x</p:attrName>
                                        </p:attrNameLst>
                                      </p:cBhvr>
                                      <p:tavLst>
                                        <p:tav tm="0">
                                          <p:val>
                                            <p:strVal val="#ppt_x"/>
                                          </p:val>
                                        </p:tav>
                                        <p:tav tm="100000">
                                          <p:val>
                                            <p:strVal val="#ppt_x"/>
                                          </p:val>
                                        </p:tav>
                                      </p:tavLst>
                                    </p:anim>
                                    <p:anim calcmode="lin" valueType="num">
                                      <p:cBhvr>
                                        <p:cTn id="4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7171"/>
                                        </p:tgtEl>
                                        <p:attrNameLst>
                                          <p:attrName>style.visibility</p:attrName>
                                        </p:attrNameLst>
                                      </p:cBhvr>
                                      <p:to>
                                        <p:strVal val="visible"/>
                                      </p:to>
                                    </p:set>
                                    <p:animEffect transition="in" filter="dissolve">
                                      <p:cBhvr>
                                        <p:cTn id="52"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Let’s Summarize…</a:t>
            </a:r>
            <a:endParaRPr lang="en-US" sz="2400" b="1" dirty="0">
              <a:latin typeface="+mj-lt"/>
            </a:endParaRPr>
          </a:p>
        </p:txBody>
      </p:sp>
      <p:pic>
        <p:nvPicPr>
          <p:cNvPr id="22530" name="Picture 2" descr="\\10.3.80.148\New Folder\Small Basic\sm\EDU_UK_cc_3217.jpg"/>
          <p:cNvPicPr>
            <a:picLocks noChangeAspect="1" noChangeArrowheads="1"/>
          </p:cNvPicPr>
          <p:nvPr/>
        </p:nvPicPr>
        <p:blipFill>
          <a:blip r:embed="rId2" cstate="print"/>
          <a:stretch>
            <a:fillRect/>
          </a:stretch>
        </p:blipFill>
        <p:spPr bwMode="auto">
          <a:xfrm>
            <a:off x="2752901" y="827899"/>
            <a:ext cx="3523896" cy="2562834"/>
          </a:xfrm>
          <a:prstGeom prst="rect">
            <a:avLst/>
          </a:prstGeom>
          <a:ln>
            <a:noFill/>
          </a:ln>
          <a:effectLst>
            <a:softEdge rad="112500"/>
          </a:effectLst>
        </p:spPr>
      </p:pic>
      <p:grpSp>
        <p:nvGrpSpPr>
          <p:cNvPr id="25604" name="Group 10"/>
          <p:cNvGrpSpPr>
            <a:grpSpLocks/>
          </p:cNvGrpSpPr>
          <p:nvPr/>
        </p:nvGrpSpPr>
        <p:grpSpPr bwMode="auto">
          <a:xfrm>
            <a:off x="685800" y="3581400"/>
            <a:ext cx="5029200" cy="762000"/>
            <a:chOff x="457200" y="3505200"/>
            <a:chExt cx="5486400" cy="762000"/>
          </a:xfrm>
        </p:grpSpPr>
        <p:sp>
          <p:nvSpPr>
            <p:cNvPr id="9" name="Rounded Rectangle 8"/>
            <p:cNvSpPr/>
            <p:nvPr/>
          </p:nvSpPr>
          <p:spPr>
            <a:xfrm>
              <a:off x="457200" y="3505200"/>
              <a:ext cx="54864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5607" name="TextBox 9"/>
            <p:cNvSpPr txBox="1">
              <a:spLocks noChangeArrowheads="1"/>
            </p:cNvSpPr>
            <p:nvPr/>
          </p:nvSpPr>
          <p:spPr bwMode="auto">
            <a:xfrm>
              <a:off x="533400" y="3657600"/>
              <a:ext cx="5334000" cy="430887"/>
            </a:xfrm>
            <a:prstGeom prst="rect">
              <a:avLst/>
            </a:prstGeom>
            <a:noFill/>
            <a:ln w="9525">
              <a:noFill/>
              <a:miter lim="800000"/>
              <a:headEnd/>
              <a:tailEnd/>
            </a:ln>
          </p:spPr>
          <p:txBody>
            <a:bodyPr>
              <a:spAutoFit/>
            </a:bodyPr>
            <a:lstStyle/>
            <a:p>
              <a:r>
                <a:rPr lang="en-US" sz="2200" b="1" dirty="0">
                  <a:latin typeface="Calibri" pitchFamily="34" charset="0"/>
                </a:rPr>
                <a:t>Congratulations! Now you know how to:</a:t>
              </a:r>
            </a:p>
          </p:txBody>
        </p:sp>
      </p:grpSp>
      <p:sp>
        <p:nvSpPr>
          <p:cNvPr id="8" name="Rounded Rectangle 7"/>
          <p:cNvSpPr/>
          <p:nvPr/>
        </p:nvSpPr>
        <p:spPr>
          <a:xfrm>
            <a:off x="1676400" y="4267200"/>
            <a:ext cx="5791200" cy="1752600"/>
          </a:xfrm>
          <a:prstGeom prst="roundRect">
            <a:avLst>
              <a:gd name="adj" fmla="val 22799"/>
            </a:avLst>
          </a:prstGeom>
          <a:ln/>
        </p:spPr>
        <p:style>
          <a:lnRef idx="1">
            <a:schemeClr val="accent4"/>
          </a:lnRef>
          <a:fillRef idx="2">
            <a:schemeClr val="accent4"/>
          </a:fillRef>
          <a:effectRef idx="1">
            <a:schemeClr val="accent4"/>
          </a:effectRef>
          <a:fontRef idx="minor">
            <a:schemeClr val="dk1"/>
          </a:fontRef>
        </p:style>
        <p:txBody>
          <a:bodyPr anchor="ctr"/>
          <a:lstStyle/>
          <a:p>
            <a:pPr marL="346075" lvl="1" indent="-346075" fontAlgn="auto">
              <a:spcBef>
                <a:spcPts val="600"/>
              </a:spcBef>
              <a:spcAft>
                <a:spcPts val="600"/>
              </a:spcAft>
              <a:buBlip>
                <a:blip r:embed="rId3"/>
              </a:buBlip>
              <a:defRPr/>
            </a:pPr>
            <a:r>
              <a:rPr lang="en-US" sz="2000" dirty="0" smtClean="0"/>
              <a:t>Create shapes by using the </a:t>
            </a:r>
            <a:r>
              <a:rPr lang="en-US" sz="2000" b="1" dirty="0" smtClean="0"/>
              <a:t>Shapes</a:t>
            </a:r>
            <a:r>
              <a:rPr lang="en-US" sz="2000" dirty="0" smtClean="0"/>
              <a:t> object.</a:t>
            </a:r>
          </a:p>
          <a:p>
            <a:pPr marL="346075" lvl="1" indent="-346075" fontAlgn="auto">
              <a:spcBef>
                <a:spcPts val="600"/>
              </a:spcBef>
              <a:spcAft>
                <a:spcPts val="600"/>
              </a:spcAft>
              <a:buBlip>
                <a:blip r:embed="rId3"/>
              </a:buBlip>
              <a:defRPr/>
            </a:pPr>
            <a:r>
              <a:rPr lang="en-US" sz="2000" dirty="0" smtClean="0"/>
              <a:t>Use various operations of the </a:t>
            </a:r>
            <a:r>
              <a:rPr lang="en-US" sz="2000" b="1" dirty="0" smtClean="0"/>
              <a:t>Shapes</a:t>
            </a:r>
            <a:r>
              <a:rPr lang="en-US" sz="2000" dirty="0" smtClean="0"/>
              <a:t> object.</a:t>
            </a:r>
          </a:p>
          <a:p>
            <a:pPr marL="346075" lvl="1" indent="-346075" fontAlgn="auto">
              <a:spcBef>
                <a:spcPts val="600"/>
              </a:spcBef>
              <a:spcAft>
                <a:spcPts val="600"/>
              </a:spcAft>
              <a:buBlip>
                <a:blip r:embed="rId3"/>
              </a:buBlip>
              <a:defRPr/>
            </a:pPr>
            <a:r>
              <a:rPr lang="en-US" sz="2000" dirty="0" smtClean="0"/>
              <a:t>Animate the shapes on the screen.</a:t>
            </a:r>
            <a:endParaRPr lang="en-US" sz="2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plus(in)">
                                      <p:cBhvr>
                                        <p:cTn id="15" dur="2000"/>
                                        <p:tgtEl>
                                          <p:spTgt spid="22530"/>
                                        </p:tgtEl>
                                      </p:cBhvr>
                                    </p:animEffect>
                                  </p:childTnLst>
                                </p:cTn>
                              </p:par>
                            </p:childTnLst>
                          </p:cTn>
                        </p:par>
                      </p:childTnLst>
                    </p:cTn>
                  </p:par>
                  <p:par>
                    <p:cTn id="16" fill="hold">
                      <p:stCondLst>
                        <p:cond delay="indefinite"/>
                      </p:stCondLst>
                      <p:childTnLst>
                        <p:par>
                          <p:cTn id="17" fill="hold">
                            <p:stCondLst>
                              <p:cond delay="0"/>
                            </p:stCondLst>
                            <p:childTnLst>
                              <p:par>
                                <p:cTn id="18" presetID="58" presetClass="entr" presetSubtype="0" accel="100000" fill="hold" nodeType="clickEffect">
                                  <p:stCondLst>
                                    <p:cond delay="0"/>
                                  </p:stCondLst>
                                  <p:childTnLst>
                                    <p:set>
                                      <p:cBhvr>
                                        <p:cTn id="19" dur="1" fill="hold">
                                          <p:stCondLst>
                                            <p:cond delay="0"/>
                                          </p:stCondLst>
                                        </p:cTn>
                                        <p:tgtEl>
                                          <p:spTgt spid="25604"/>
                                        </p:tgtEl>
                                        <p:attrNameLst>
                                          <p:attrName>style.visibility</p:attrName>
                                        </p:attrNameLst>
                                      </p:cBhvr>
                                      <p:to>
                                        <p:strVal val="visible"/>
                                      </p:to>
                                    </p:set>
                                    <p:anim calcmode="lin" valueType="num">
                                      <p:cBhvr>
                                        <p:cTn id="20" dur="500" fill="hold"/>
                                        <p:tgtEl>
                                          <p:spTgt spid="25604"/>
                                        </p:tgtEl>
                                        <p:attrNameLst>
                                          <p:attrName>ppt_w</p:attrName>
                                        </p:attrNameLst>
                                      </p:cBhvr>
                                      <p:tavLst>
                                        <p:tav tm="0">
                                          <p:val>
                                            <p:strVal val="#ppt_w*2.5"/>
                                          </p:val>
                                        </p:tav>
                                        <p:tav tm="100000">
                                          <p:val>
                                            <p:strVal val="#ppt_w"/>
                                          </p:val>
                                        </p:tav>
                                      </p:tavLst>
                                    </p:anim>
                                    <p:anim calcmode="lin" valueType="num">
                                      <p:cBhvr>
                                        <p:cTn id="21" dur="500" fill="hold"/>
                                        <p:tgtEl>
                                          <p:spTgt spid="25604"/>
                                        </p:tgtEl>
                                        <p:attrNameLst>
                                          <p:attrName>ppt_h</p:attrName>
                                        </p:attrNameLst>
                                      </p:cBhvr>
                                      <p:tavLst>
                                        <p:tav tm="0">
                                          <p:val>
                                            <p:strVal val="#ppt_h*0.01"/>
                                          </p:val>
                                        </p:tav>
                                        <p:tav tm="100000">
                                          <p:val>
                                            <p:strVal val="#ppt_h"/>
                                          </p:val>
                                        </p:tav>
                                      </p:tavLst>
                                    </p:anim>
                                    <p:anim calcmode="lin" valueType="num">
                                      <p:cBhvr>
                                        <p:cTn id="22" dur="500" fill="hold"/>
                                        <p:tgtEl>
                                          <p:spTgt spid="25604"/>
                                        </p:tgtEl>
                                        <p:attrNameLst>
                                          <p:attrName>ppt_x</p:attrName>
                                        </p:attrNameLst>
                                      </p:cBhvr>
                                      <p:tavLst>
                                        <p:tav tm="0">
                                          <p:val>
                                            <p:strVal val="#ppt_x"/>
                                          </p:val>
                                        </p:tav>
                                        <p:tav tm="100000">
                                          <p:val>
                                            <p:strVal val="#ppt_x"/>
                                          </p:val>
                                        </p:tav>
                                      </p:tavLst>
                                    </p:anim>
                                    <p:anim calcmode="lin" valueType="num">
                                      <p:cBhvr>
                                        <p:cTn id="23" dur="500" fill="hold"/>
                                        <p:tgtEl>
                                          <p:spTgt spid="25604"/>
                                        </p:tgtEl>
                                        <p:attrNameLst>
                                          <p:attrName>ppt_y</p:attrName>
                                        </p:attrNameLst>
                                      </p:cBhvr>
                                      <p:tavLst>
                                        <p:tav tm="0">
                                          <p:val>
                                            <p:strVal val="#ppt_h+1"/>
                                          </p:val>
                                        </p:tav>
                                        <p:tav tm="100000">
                                          <p:val>
                                            <p:strVal val="#ppt_y"/>
                                          </p:val>
                                        </p:tav>
                                      </p:tavLst>
                                    </p:anim>
                                    <p:animEffect transition="in" filter="fade">
                                      <p:cBhvr>
                                        <p:cTn id="24" dur="500"/>
                                        <p:tgtEl>
                                          <p:spTgt spid="25604"/>
                                        </p:tgtEl>
                                      </p:cBhvr>
                                    </p:animEffect>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900" decel="100000" fill="hold"/>
                                        <p:tgtEl>
                                          <p:spTgt spid="8"/>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smtClean="0">
                <a:latin typeface="+mj-lt"/>
              </a:rPr>
              <a:t>Show What You Know</a:t>
            </a:r>
            <a:endParaRPr lang="en-US" sz="2400" b="1" dirty="0">
              <a:latin typeface="+mj-lt"/>
            </a:endParaRPr>
          </a:p>
        </p:txBody>
      </p:sp>
      <p:grpSp>
        <p:nvGrpSpPr>
          <p:cNvPr id="12" name="Group 11"/>
          <p:cNvGrpSpPr/>
          <p:nvPr/>
        </p:nvGrpSpPr>
        <p:grpSpPr>
          <a:xfrm>
            <a:off x="304800" y="838198"/>
            <a:ext cx="6858000" cy="1101680"/>
            <a:chOff x="228600" y="761999"/>
            <a:chExt cx="6400800" cy="926009"/>
          </a:xfrm>
        </p:grpSpPr>
        <p:sp>
          <p:nvSpPr>
            <p:cNvPr id="9" name="Rounded Rectangle 8"/>
            <p:cNvSpPr/>
            <p:nvPr/>
          </p:nvSpPr>
          <p:spPr bwMode="auto">
            <a:xfrm>
              <a:off x="228600" y="761999"/>
              <a:ext cx="6400800" cy="926009"/>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5607" name="TextBox 9"/>
            <p:cNvSpPr txBox="1">
              <a:spLocks noChangeArrowheads="1"/>
            </p:cNvSpPr>
            <p:nvPr/>
          </p:nvSpPr>
          <p:spPr bwMode="auto">
            <a:xfrm>
              <a:off x="317500" y="870941"/>
              <a:ext cx="6223000" cy="646748"/>
            </a:xfrm>
            <a:prstGeom prst="rect">
              <a:avLst/>
            </a:prstGeom>
            <a:noFill/>
            <a:ln w="9525">
              <a:noFill/>
              <a:miter lim="800000"/>
              <a:headEnd/>
              <a:tailEnd/>
            </a:ln>
          </p:spPr>
          <p:txBody>
            <a:bodyPr wrap="square">
              <a:spAutoFit/>
            </a:bodyPr>
            <a:lstStyle/>
            <a:p>
              <a:r>
                <a:rPr lang="en-US" sz="2200" b="1" dirty="0" smtClean="0">
                  <a:latin typeface="Calibri" pitchFamily="34" charset="0"/>
                </a:rPr>
                <a:t>Write a program to display a graphics window, and perform the following steps:</a:t>
              </a:r>
            </a:p>
          </p:txBody>
        </p:sp>
      </p:grpSp>
      <p:grpSp>
        <p:nvGrpSpPr>
          <p:cNvPr id="11" name="Group 10"/>
          <p:cNvGrpSpPr/>
          <p:nvPr/>
        </p:nvGrpSpPr>
        <p:grpSpPr>
          <a:xfrm>
            <a:off x="457200" y="1752600"/>
            <a:ext cx="4191000" cy="3199865"/>
            <a:chOff x="228600" y="1676400"/>
            <a:chExt cx="5029200" cy="4648200"/>
          </a:xfrm>
        </p:grpSpPr>
        <p:sp>
          <p:nvSpPr>
            <p:cNvPr id="8" name="Rounded Rectangle 7"/>
            <p:cNvSpPr/>
            <p:nvPr/>
          </p:nvSpPr>
          <p:spPr>
            <a:xfrm>
              <a:off x="228600" y="1676400"/>
              <a:ext cx="5029200" cy="4648200"/>
            </a:xfrm>
            <a:prstGeom prst="roundRect">
              <a:avLst>
                <a:gd name="adj" fmla="val 10525"/>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r>
                <a:rPr lang="en-US" sz="2400" b="1" dirty="0">
                  <a:solidFill>
                    <a:srgbClr val="C00000"/>
                  </a:solidFill>
                </a:rPr>
                <a:t>	</a:t>
              </a:r>
            </a:p>
          </p:txBody>
        </p:sp>
        <p:sp>
          <p:nvSpPr>
            <p:cNvPr id="10" name="TextBox 15"/>
            <p:cNvSpPr txBox="1">
              <a:spLocks noChangeArrowheads="1"/>
            </p:cNvSpPr>
            <p:nvPr/>
          </p:nvSpPr>
          <p:spPr bwMode="auto">
            <a:xfrm flipH="1">
              <a:off x="228600" y="2030627"/>
              <a:ext cx="4724400" cy="4157877"/>
            </a:xfrm>
            <a:prstGeom prst="rect">
              <a:avLst/>
            </a:prstGeom>
            <a:noFill/>
            <a:ln w="9525">
              <a:noFill/>
              <a:miter lim="800000"/>
              <a:headEnd/>
              <a:tailEnd/>
            </a:ln>
          </p:spPr>
          <p:txBody>
            <a:bodyPr wrap="square">
              <a:spAutoFit/>
            </a:bodyPr>
            <a:lstStyle/>
            <a:p>
              <a:pPr marL="346075" indent="-346075">
                <a:spcBef>
                  <a:spcPts val="600"/>
                </a:spcBef>
                <a:spcAft>
                  <a:spcPts val="600"/>
                </a:spcAft>
                <a:buFont typeface="Wingdings" pitchFamily="2" charset="2"/>
                <a:buChar char="v"/>
              </a:pPr>
              <a:r>
                <a:rPr lang="en-US" sz="2000" dirty="0" smtClean="0">
                  <a:latin typeface="+mn-lt"/>
                </a:rPr>
                <a:t>Add a line and a circle to </a:t>
              </a:r>
              <a:r>
                <a:rPr lang="en-US" sz="2000" smtClean="0">
                  <a:latin typeface="+mn-lt"/>
                </a:rPr>
                <a:t>the window</a:t>
              </a:r>
              <a:r>
                <a:rPr lang="en-US" sz="2000" dirty="0" smtClean="0">
                  <a:latin typeface="+mn-lt"/>
                </a:rPr>
                <a:t>.</a:t>
              </a:r>
            </a:p>
            <a:p>
              <a:pPr marL="346075" indent="-346075">
                <a:spcBef>
                  <a:spcPts val="600"/>
                </a:spcBef>
                <a:spcAft>
                  <a:spcPts val="600"/>
                </a:spcAft>
                <a:buFont typeface="Wingdings" pitchFamily="2" charset="2"/>
                <a:buChar char="v"/>
              </a:pPr>
              <a:r>
                <a:rPr lang="en-US" sz="2000" dirty="0" smtClean="0">
                  <a:latin typeface="+mn-lt"/>
                </a:rPr>
                <a:t>Set the color, size, and </a:t>
              </a:r>
              <a:r>
                <a:rPr lang="en-US" sz="2000" smtClean="0">
                  <a:latin typeface="+mn-lt"/>
                </a:rPr>
                <a:t>location of the shapes.</a:t>
              </a:r>
              <a:endParaRPr lang="en-US" sz="2000" dirty="0" smtClean="0">
                <a:latin typeface="+mn-lt"/>
              </a:endParaRPr>
            </a:p>
            <a:p>
              <a:pPr marL="346075" lvl="0" indent="-346075">
                <a:spcBef>
                  <a:spcPts val="600"/>
                </a:spcBef>
                <a:spcAft>
                  <a:spcPts val="600"/>
                </a:spcAft>
                <a:buFont typeface="Wingdings" pitchFamily="2" charset="2"/>
                <a:buChar char="v"/>
              </a:pPr>
              <a:r>
                <a:rPr lang="en-US" sz="2000" dirty="0" smtClean="0">
                  <a:latin typeface="+mn-lt"/>
                </a:rPr>
                <a:t>Animate the circle so that it </a:t>
              </a:r>
              <a:r>
                <a:rPr lang="en-US" sz="2000" smtClean="0">
                  <a:latin typeface="+mn-lt"/>
                </a:rPr>
                <a:t>moves </a:t>
              </a:r>
              <a:r>
                <a:rPr lang="en-US" sz="2000">
                  <a:solidFill>
                    <a:prstClr val="black"/>
                  </a:solidFill>
                  <a:latin typeface="Calibri"/>
                </a:rPr>
                <a:t>on top of the line </a:t>
              </a:r>
              <a:r>
                <a:rPr lang="en-US" sz="2000" smtClean="0">
                  <a:latin typeface="+mn-lt"/>
                </a:rPr>
                <a:t>from </a:t>
              </a:r>
              <a:r>
                <a:rPr lang="en-US" sz="2000" dirty="0" smtClean="0">
                  <a:latin typeface="+mn-lt"/>
                </a:rPr>
                <a:t>the left </a:t>
              </a:r>
              <a:r>
                <a:rPr lang="en-US" sz="2000" smtClean="0">
                  <a:latin typeface="+mn-lt"/>
                </a:rPr>
                <a:t>side to the right side of </a:t>
              </a:r>
              <a:r>
                <a:rPr lang="en-US" sz="2000" dirty="0" smtClean="0">
                  <a:latin typeface="+mn-lt"/>
                </a:rPr>
                <a:t>the </a:t>
              </a:r>
              <a:r>
                <a:rPr lang="en-US" sz="2000" smtClean="0">
                  <a:latin typeface="+mn-lt"/>
                </a:rPr>
                <a:t>graphics window.</a:t>
              </a:r>
              <a:endParaRPr lang="en-US" sz="2000" dirty="0" smtClean="0">
                <a:latin typeface="+mn-lt"/>
              </a:endParaRPr>
            </a:p>
          </p:txBody>
        </p:sp>
      </p:grpSp>
      <p:pic>
        <p:nvPicPr>
          <p:cNvPr id="13" name="Picture 12" descr="Turtle_Exercise_Output.bmp"/>
          <p:cNvPicPr>
            <a:picLocks noChangeAspect="1"/>
          </p:cNvPicPr>
          <p:nvPr/>
        </p:nvPicPr>
        <p:blipFill>
          <a:blip r:embed="rId3" cstate="print"/>
          <a:stretch>
            <a:fillRect/>
          </a:stretch>
        </p:blipFill>
        <p:spPr>
          <a:xfrm>
            <a:off x="5087978" y="2747715"/>
            <a:ext cx="3598822" cy="2734169"/>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fltVal val="0"/>
                                          </p:val>
                                        </p:tav>
                                        <p:tav tm="100000">
                                          <p:val>
                                            <p:strVal val="#ppt_w"/>
                                          </p:val>
                                        </p:tav>
                                      </p:tavLst>
                                    </p:anim>
                                    <p:anim calcmode="lin" valueType="num">
                                      <p:cBhvr>
                                        <p:cTn id="21" dur="1000" fill="hold"/>
                                        <p:tgtEl>
                                          <p:spTgt spid="11"/>
                                        </p:tgtEl>
                                        <p:attrNameLst>
                                          <p:attrName>ppt_h</p:attrName>
                                        </p:attrNameLst>
                                      </p:cBhvr>
                                      <p:tavLst>
                                        <p:tav tm="0">
                                          <p:val>
                                            <p:fltVal val="0"/>
                                          </p:val>
                                        </p:tav>
                                        <p:tav tm="100000">
                                          <p:val>
                                            <p:strVal val="#ppt_h"/>
                                          </p:val>
                                        </p:tav>
                                      </p:tavLst>
                                    </p:anim>
                                    <p:anim calcmode="lin" valueType="num">
                                      <p:cBhvr>
                                        <p:cTn id="22"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52400" y="762000"/>
            <a:ext cx="5791200" cy="762000"/>
            <a:chOff x="304800" y="762000"/>
            <a:chExt cx="5410200" cy="762000"/>
          </a:xfrm>
        </p:grpSpPr>
        <p:sp>
          <p:nvSpPr>
            <p:cNvPr id="9" name="Rounded Rectangle 8"/>
            <p:cNvSpPr/>
            <p:nvPr/>
          </p:nvSpPr>
          <p:spPr>
            <a:xfrm>
              <a:off x="304800" y="762000"/>
              <a:ext cx="54102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6" name="TextBox 15"/>
            <p:cNvSpPr txBox="1"/>
            <p:nvPr/>
          </p:nvSpPr>
          <p:spPr>
            <a:xfrm>
              <a:off x="533400" y="914400"/>
              <a:ext cx="5029200" cy="430213"/>
            </a:xfrm>
            <a:prstGeom prst="rect">
              <a:avLst/>
            </a:prstGeom>
            <a:noFill/>
          </p:spPr>
          <p:txBody>
            <a:bodyPr wrap="square">
              <a:spAutoFit/>
            </a:bodyPr>
            <a:lstStyle/>
            <a:p>
              <a:pPr fontAlgn="auto">
                <a:spcBef>
                  <a:spcPts val="0"/>
                </a:spcBef>
                <a:spcAft>
                  <a:spcPts val="0"/>
                </a:spcAft>
                <a:defRPr/>
              </a:pPr>
              <a:r>
                <a:rPr lang="en-US" sz="2200" b="1" dirty="0">
                  <a:latin typeface="+mj-lt"/>
                </a:rPr>
                <a:t>In this lesson, you will learn about:</a:t>
              </a:r>
            </a:p>
          </p:txBody>
        </p:sp>
      </p:grpSp>
      <p:sp>
        <p:nvSpPr>
          <p:cNvPr id="6" name="Rounded Rectangle 5"/>
          <p:cNvSpPr/>
          <p:nvPr/>
        </p:nvSpPr>
        <p:spPr>
          <a:xfrm>
            <a:off x="228600" y="1447800"/>
            <a:ext cx="5334000" cy="8382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400" b="1" dirty="0">
              <a:solidFill>
                <a:srgbClr val="C00000"/>
              </a:solidFill>
            </a:endParaRPr>
          </a:p>
          <a:p>
            <a:pPr lvl="0"/>
            <a:r>
              <a:rPr lang="en-US" sz="2000" dirty="0" smtClean="0"/>
              <a:t>Creating shapes by using the </a:t>
            </a:r>
            <a:r>
              <a:rPr lang="en-US" sz="2000" b="1" dirty="0" smtClean="0"/>
              <a:t>Shapes</a:t>
            </a:r>
            <a:r>
              <a:rPr lang="en-US" sz="2000" dirty="0" smtClean="0"/>
              <a:t> object.</a:t>
            </a:r>
          </a:p>
          <a:p>
            <a:r>
              <a:rPr lang="en-US" sz="2400" b="1" dirty="0" smtClean="0">
                <a:solidFill>
                  <a:srgbClr val="C00000"/>
                </a:solidFill>
              </a:rPr>
              <a:t>	</a:t>
            </a:r>
            <a:endParaRPr lang="en-US" sz="2400" b="1" dirty="0">
              <a:solidFill>
                <a:srgbClr val="C00000"/>
              </a:solidFill>
            </a:endParaRPr>
          </a:p>
        </p:txBody>
      </p:sp>
      <p:sp>
        <p:nvSpPr>
          <p:cNvPr id="8" name="Rounded Rectangle 7"/>
          <p:cNvSpPr/>
          <p:nvPr/>
        </p:nvSpPr>
        <p:spPr>
          <a:xfrm>
            <a:off x="228600" y="2514600"/>
            <a:ext cx="5334000" cy="8382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400" b="1" dirty="0">
              <a:solidFill>
                <a:srgbClr val="C00000"/>
              </a:solidFill>
            </a:endParaRPr>
          </a:p>
          <a:p>
            <a:pPr lvl="0"/>
            <a:r>
              <a:rPr lang="en-US" sz="2000" dirty="0" smtClean="0"/>
              <a:t>Using various operations of the </a:t>
            </a:r>
            <a:r>
              <a:rPr lang="en-US" sz="2000" b="1" dirty="0" smtClean="0"/>
              <a:t>Shapes</a:t>
            </a:r>
            <a:r>
              <a:rPr lang="en-US" sz="2000" dirty="0" smtClean="0"/>
              <a:t> object.</a:t>
            </a:r>
          </a:p>
          <a:p>
            <a:r>
              <a:rPr lang="en-US" sz="2400" b="1" dirty="0">
                <a:solidFill>
                  <a:srgbClr val="C00000"/>
                </a:solidFill>
              </a:rPr>
              <a:t>	</a:t>
            </a:r>
          </a:p>
        </p:txBody>
      </p:sp>
      <p:sp>
        <p:nvSpPr>
          <p:cNvPr id="12" name="Rounded Rectangle 11"/>
          <p:cNvSpPr/>
          <p:nvPr/>
        </p:nvSpPr>
        <p:spPr>
          <a:xfrm>
            <a:off x="228600" y="3581400"/>
            <a:ext cx="5334000" cy="8382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400" b="1" dirty="0">
              <a:solidFill>
                <a:srgbClr val="C00000"/>
              </a:solidFill>
            </a:endParaRPr>
          </a:p>
          <a:p>
            <a:pPr lvl="0"/>
            <a:endParaRPr lang="en-US" sz="2000" dirty="0" smtClean="0"/>
          </a:p>
          <a:p>
            <a:pPr lvl="0"/>
            <a:r>
              <a:rPr lang="en-US" sz="2000" dirty="0" smtClean="0"/>
              <a:t>Animating shapes on the screen.</a:t>
            </a:r>
          </a:p>
          <a:p>
            <a:endParaRPr lang="en-US" sz="2000" dirty="0">
              <a:solidFill>
                <a:schemeClr val="tx1"/>
              </a:solidFill>
            </a:endParaRPr>
          </a:p>
          <a:p>
            <a:r>
              <a:rPr lang="en-US" sz="2400" b="1" dirty="0">
                <a:solidFill>
                  <a:srgbClr val="C00000"/>
                </a:solidFill>
              </a:rPr>
              <a:t>	</a:t>
            </a:r>
          </a:p>
        </p:txBody>
      </p:sp>
      <p:pic>
        <p:nvPicPr>
          <p:cNvPr id="14" name="Picture 13" descr="edu_sing3_8919_rgb.jpg"/>
          <p:cNvPicPr>
            <a:picLocks noChangeAspect="1"/>
          </p:cNvPicPr>
          <p:nvPr/>
        </p:nvPicPr>
        <p:blipFill>
          <a:blip r:embed="rId3" cstate="print"/>
          <a:stretch>
            <a:fillRect/>
          </a:stretch>
        </p:blipFill>
        <p:spPr>
          <a:xfrm>
            <a:off x="6081280" y="1447800"/>
            <a:ext cx="2681720" cy="3733798"/>
          </a:xfrm>
          <a:prstGeom prst="round2DiagRect">
            <a:avLst>
              <a:gd name="adj1" fmla="val 16667"/>
              <a:gd name="adj2" fmla="val 0"/>
            </a:avLst>
          </a:prstGeom>
          <a:ln w="57150" cap="sq">
            <a:solidFill>
              <a:schemeClr val="accent4">
                <a:lumMod val="75000"/>
              </a:schemeClr>
            </a:solidFill>
            <a:miter lim="800000"/>
          </a:ln>
          <a:effectLst>
            <a:outerShdw blurRad="254000" algn="tl" rotWithShape="0">
              <a:srgbClr val="000000">
                <a:alpha val="43000"/>
              </a:srgbClr>
            </a:outerShdw>
            <a:reflection blurRad="6350" stA="52000" endA="300" endPos="35000" dir="5400000" sy="-100000" algn="bl" rotWithShape="0"/>
          </a:effectLst>
        </p:spPr>
      </p:pic>
      <p:sp>
        <p:nvSpPr>
          <p:cNvPr id="10"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Exploring Shapes</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sz="1800" dirty="0" smtClean="0"/>
              <a:t/>
            </a:r>
            <a:br>
              <a:rPr lang="en-US" sz="1800" dirty="0" smtClean="0"/>
            </a:br>
            <a:r>
              <a:rPr lang="en-US" sz="2700" b="1" dirty="0" smtClean="0">
                <a:latin typeface="+mj-lt"/>
              </a:rPr>
              <a:t>Introduction to the Shapes Object</a:t>
            </a:r>
            <a:br>
              <a:rPr lang="en-US" sz="2700" b="1" dirty="0" smtClean="0">
                <a:latin typeface="+mj-lt"/>
              </a:rPr>
            </a:br>
            <a:endParaRPr lang="en-US" sz="2700" dirty="0" smtClean="0">
              <a:latin typeface="+mj-lt"/>
            </a:endParaRPr>
          </a:p>
        </p:txBody>
      </p:sp>
      <p:grpSp>
        <p:nvGrpSpPr>
          <p:cNvPr id="11" name="Group 10"/>
          <p:cNvGrpSpPr/>
          <p:nvPr/>
        </p:nvGrpSpPr>
        <p:grpSpPr>
          <a:xfrm>
            <a:off x="533400" y="1885548"/>
            <a:ext cx="4800600" cy="1399640"/>
            <a:chOff x="800100" y="762000"/>
            <a:chExt cx="7543800" cy="990600"/>
          </a:xfrm>
        </p:grpSpPr>
        <p:sp>
          <p:nvSpPr>
            <p:cNvPr id="5" name="Rounded Rectangle 4"/>
            <p:cNvSpPr/>
            <p:nvPr/>
          </p:nvSpPr>
          <p:spPr bwMode="auto">
            <a:xfrm>
              <a:off x="800100" y="762000"/>
              <a:ext cx="7543800" cy="990600"/>
            </a:xfrm>
            <a:prstGeom prst="roundRect">
              <a:avLst>
                <a:gd name="adj" fmla="val 32500"/>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15369" name="TextBox 12"/>
            <p:cNvSpPr txBox="1">
              <a:spLocks noChangeArrowheads="1"/>
            </p:cNvSpPr>
            <p:nvPr/>
          </p:nvSpPr>
          <p:spPr bwMode="auto">
            <a:xfrm>
              <a:off x="1069521" y="805675"/>
              <a:ext cx="7004957" cy="758539"/>
            </a:xfrm>
            <a:prstGeom prst="rect">
              <a:avLst/>
            </a:prstGeom>
            <a:noFill/>
            <a:ln w="9525">
              <a:noFill/>
              <a:miter lim="800000"/>
              <a:headEnd/>
              <a:tailEnd/>
            </a:ln>
          </p:spPr>
          <p:txBody>
            <a:bodyPr wrap="square">
              <a:spAutoFit/>
            </a:bodyPr>
            <a:lstStyle/>
            <a:p>
              <a:r>
                <a:rPr lang="en-US" sz="2000" dirty="0" smtClean="0">
                  <a:latin typeface="+mn-lt"/>
                </a:rPr>
                <a:t>This lesson introduces you to the </a:t>
              </a:r>
              <a:r>
                <a:rPr lang="en-US" sz="2000" b="1" dirty="0" smtClean="0">
                  <a:latin typeface="+mn-lt"/>
                </a:rPr>
                <a:t>Shapes </a:t>
              </a:r>
              <a:r>
                <a:rPr lang="en-US" sz="2000" smtClean="0">
                  <a:latin typeface="+mn-lt"/>
                </a:rPr>
                <a:t>object that Small Basic offers! By using this object, you can draw, </a:t>
              </a:r>
              <a:r>
                <a:rPr lang="en-US" sz="2000" dirty="0" smtClean="0">
                  <a:latin typeface="+mn-lt"/>
                </a:rPr>
                <a:t>rotate, and </a:t>
              </a:r>
              <a:r>
                <a:rPr lang="en-US" sz="2000" smtClean="0">
                  <a:latin typeface="+mn-lt"/>
                </a:rPr>
                <a:t>animate shapes </a:t>
              </a:r>
              <a:r>
                <a:rPr lang="en-US" sz="2000" dirty="0" smtClean="0">
                  <a:latin typeface="+mn-lt"/>
                </a:rPr>
                <a:t>in the graphics window. </a:t>
              </a:r>
              <a:endParaRPr lang="en-US" sz="2000" dirty="0">
                <a:latin typeface="+mn-lt"/>
              </a:endParaRPr>
            </a:p>
          </p:txBody>
        </p:sp>
      </p:grpSp>
      <p:pic>
        <p:nvPicPr>
          <p:cNvPr id="17" name=" 0"/>
          <p:cNvPicPr/>
          <p:nvPr/>
        </p:nvPicPr>
        <p:blipFill>
          <a:blip r:embed="rId3" cstate="print"/>
          <a:stretch>
            <a:fillRect/>
          </a:stretch>
        </p:blipFill>
        <p:spPr>
          <a:xfrm>
            <a:off x="6400800" y="1676400"/>
            <a:ext cx="1600200" cy="4560957"/>
          </a:xfrm>
          <a:prstGeom prst="rect">
            <a:avLst/>
          </a:prstGeom>
          <a:effectLst>
            <a:outerShdw blurRad="50800" dist="38100" algn="l" rotWithShape="0">
              <a:prstClr val="black">
                <a:alpha val="40000"/>
              </a:prstClr>
            </a:outerShdw>
          </a:effectLst>
          <a:scene3d>
            <a:camera prst="isometricOffAxis2Left"/>
            <a:lightRig rig="threePt" dir="t"/>
          </a:scene3d>
        </p:spPr>
      </p:pic>
      <p:grpSp>
        <p:nvGrpSpPr>
          <p:cNvPr id="19" name="Group 10"/>
          <p:cNvGrpSpPr>
            <a:grpSpLocks/>
          </p:cNvGrpSpPr>
          <p:nvPr/>
        </p:nvGrpSpPr>
        <p:grpSpPr bwMode="auto">
          <a:xfrm>
            <a:off x="228600" y="685800"/>
            <a:ext cx="8686800" cy="838200"/>
            <a:chOff x="304800" y="685800"/>
            <a:chExt cx="8327622" cy="685800"/>
          </a:xfrm>
        </p:grpSpPr>
        <p:sp>
          <p:nvSpPr>
            <p:cNvPr id="21" name="Rounded Rectangle 20"/>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2" name="TextBox 4"/>
            <p:cNvSpPr txBox="1">
              <a:spLocks noChangeArrowheads="1"/>
            </p:cNvSpPr>
            <p:nvPr/>
          </p:nvSpPr>
          <p:spPr bwMode="auto">
            <a:xfrm>
              <a:off x="402514" y="771525"/>
              <a:ext cx="8229908" cy="579179"/>
            </a:xfrm>
            <a:prstGeom prst="rect">
              <a:avLst/>
            </a:prstGeom>
            <a:noFill/>
            <a:ln w="9525">
              <a:noFill/>
              <a:miter lim="800000"/>
              <a:headEnd/>
              <a:tailEnd/>
            </a:ln>
          </p:spPr>
          <p:txBody>
            <a:bodyPr>
              <a:spAutoFit/>
            </a:bodyPr>
            <a:lstStyle/>
            <a:p>
              <a:r>
                <a:rPr lang="en-US" sz="2000" dirty="0" smtClean="0">
                  <a:latin typeface="+mn-lt"/>
                </a:rPr>
                <a:t>So far, you have </a:t>
              </a:r>
              <a:r>
                <a:rPr lang="en-US" sz="2000" smtClean="0">
                  <a:latin typeface="+mn-lt"/>
                </a:rPr>
                <a:t>learned </a:t>
              </a:r>
              <a:r>
                <a:rPr lang="en-US" sz="2000">
                  <a:latin typeface="+mn-lt"/>
                </a:rPr>
                <a:t>how to draw patterns in Small </a:t>
              </a:r>
              <a:r>
                <a:rPr lang="en-US" sz="2000" smtClean="0">
                  <a:latin typeface="+mn-lt"/>
                </a:rPr>
                <a:t>Basic by using </a:t>
              </a:r>
              <a:r>
                <a:rPr lang="en-US" sz="2000" dirty="0" smtClean="0">
                  <a:latin typeface="+mn-lt"/>
                </a:rPr>
                <a:t>the </a:t>
              </a:r>
              <a:r>
                <a:rPr lang="en-US" sz="2000" b="1" dirty="0" smtClean="0">
                  <a:latin typeface="+mn-lt"/>
                </a:rPr>
                <a:t>GraphicsWindow</a:t>
              </a:r>
              <a:r>
                <a:rPr lang="en-US" sz="2000" dirty="0" smtClean="0">
                  <a:latin typeface="+mn-lt"/>
                </a:rPr>
                <a:t> and the </a:t>
              </a:r>
              <a:r>
                <a:rPr lang="en-US" sz="2000" b="1" smtClean="0">
                  <a:latin typeface="+mn-lt"/>
                </a:rPr>
                <a:t>Turtle</a:t>
              </a:r>
              <a:r>
                <a:rPr lang="en-US" sz="2000" smtClean="0">
                  <a:latin typeface="+mn-lt"/>
                </a:rPr>
                <a:t> objects.</a:t>
              </a:r>
              <a:endParaRPr lang="en-US" sz="2000" dirty="0">
                <a:latin typeface="+mn-lt"/>
              </a:endParaRPr>
            </a:p>
          </p:txBody>
        </p:sp>
      </p:grpSp>
      <p:grpSp>
        <p:nvGrpSpPr>
          <p:cNvPr id="27" name="Group 26"/>
          <p:cNvGrpSpPr/>
          <p:nvPr/>
        </p:nvGrpSpPr>
        <p:grpSpPr>
          <a:xfrm>
            <a:off x="762000" y="4495801"/>
            <a:ext cx="5105400" cy="914399"/>
            <a:chOff x="800100" y="762000"/>
            <a:chExt cx="7543800" cy="990600"/>
          </a:xfrm>
        </p:grpSpPr>
        <p:sp>
          <p:nvSpPr>
            <p:cNvPr id="28" name="Rounded Rectangle 27"/>
            <p:cNvSpPr/>
            <p:nvPr/>
          </p:nvSpPr>
          <p:spPr bwMode="auto">
            <a:xfrm>
              <a:off x="800100" y="762000"/>
              <a:ext cx="7543800" cy="990600"/>
            </a:xfrm>
            <a:prstGeom prst="roundRect">
              <a:avLst>
                <a:gd name="adj" fmla="val 32500"/>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29" name="TextBox 12"/>
            <p:cNvSpPr txBox="1">
              <a:spLocks noChangeArrowheads="1"/>
            </p:cNvSpPr>
            <p:nvPr/>
          </p:nvSpPr>
          <p:spPr bwMode="auto">
            <a:xfrm>
              <a:off x="1069522" y="873861"/>
              <a:ext cx="7004956" cy="766877"/>
            </a:xfrm>
            <a:prstGeom prst="rect">
              <a:avLst/>
            </a:prstGeom>
            <a:noFill/>
            <a:ln w="9525">
              <a:noFill/>
              <a:miter lim="800000"/>
              <a:headEnd/>
              <a:tailEnd/>
            </a:ln>
          </p:spPr>
          <p:txBody>
            <a:bodyPr wrap="square">
              <a:spAutoFit/>
            </a:bodyPr>
            <a:lstStyle/>
            <a:p>
              <a:r>
                <a:rPr lang="en-US" sz="2000" dirty="0" smtClean="0">
                  <a:latin typeface="+mn-lt"/>
                </a:rPr>
                <a:t>You can color your shapes by using specific properties of the </a:t>
              </a:r>
              <a:r>
                <a:rPr lang="en-US" sz="2000" b="1" dirty="0" err="1" smtClean="0">
                  <a:latin typeface="+mn-lt"/>
                </a:rPr>
                <a:t>GraphicsWindow</a:t>
              </a:r>
              <a:r>
                <a:rPr lang="en-US" sz="2000" dirty="0" smtClean="0">
                  <a:latin typeface="+mn-lt"/>
                </a:rPr>
                <a:t> object.</a:t>
              </a:r>
              <a:endParaRPr lang="en-US" sz="20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amond(i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5"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checkerboard(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diamond(in)">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Operations of the Shapes Object</a:t>
            </a:r>
          </a:p>
        </p:txBody>
      </p:sp>
      <p:grpSp>
        <p:nvGrpSpPr>
          <p:cNvPr id="17" name="Group 10"/>
          <p:cNvGrpSpPr>
            <a:grpSpLocks/>
          </p:cNvGrpSpPr>
          <p:nvPr/>
        </p:nvGrpSpPr>
        <p:grpSpPr bwMode="auto">
          <a:xfrm>
            <a:off x="304800" y="685800"/>
            <a:ext cx="8534400" cy="885871"/>
            <a:chOff x="304800" y="685800"/>
            <a:chExt cx="8305800" cy="685800"/>
          </a:xfrm>
        </p:grpSpPr>
        <p:sp>
          <p:nvSpPr>
            <p:cNvPr id="20" name="Rounded Rectangle 19"/>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1" name="TextBox 4"/>
            <p:cNvSpPr txBox="1">
              <a:spLocks noChangeArrowheads="1"/>
            </p:cNvSpPr>
            <p:nvPr/>
          </p:nvSpPr>
          <p:spPr bwMode="auto">
            <a:xfrm>
              <a:off x="377658" y="744791"/>
              <a:ext cx="8229906" cy="548012"/>
            </a:xfrm>
            <a:prstGeom prst="rect">
              <a:avLst/>
            </a:prstGeom>
            <a:noFill/>
            <a:ln w="9525">
              <a:noFill/>
              <a:miter lim="800000"/>
              <a:headEnd/>
              <a:tailEnd/>
            </a:ln>
          </p:spPr>
          <p:txBody>
            <a:bodyPr>
              <a:spAutoFit/>
            </a:bodyPr>
            <a:lstStyle/>
            <a:p>
              <a:r>
                <a:rPr lang="en-US" sz="2000" smtClean="0">
                  <a:latin typeface="+mn-lt"/>
                </a:rPr>
                <a:t>By using </a:t>
              </a:r>
              <a:r>
                <a:rPr lang="en-US" sz="2000" dirty="0" smtClean="0">
                  <a:latin typeface="+mn-lt"/>
                </a:rPr>
                <a:t>certain operations of the </a:t>
              </a:r>
              <a:r>
                <a:rPr lang="en-US" sz="2000" b="1" dirty="0" smtClean="0">
                  <a:latin typeface="+mn-lt"/>
                </a:rPr>
                <a:t>Shapes </a:t>
              </a:r>
              <a:r>
                <a:rPr lang="en-US" sz="2000" dirty="0" smtClean="0">
                  <a:latin typeface="+mn-lt"/>
                </a:rPr>
                <a:t>object, you can give a vibrant look and feel to the </a:t>
              </a:r>
              <a:r>
                <a:rPr lang="en-US" sz="2000" smtClean="0">
                  <a:latin typeface="+mn-lt"/>
                </a:rPr>
                <a:t>shapes that you </a:t>
              </a:r>
              <a:r>
                <a:rPr lang="en-US" sz="2000" dirty="0" smtClean="0">
                  <a:latin typeface="+mn-lt"/>
                </a:rPr>
                <a:t>create</a:t>
              </a:r>
              <a:r>
                <a:rPr lang="en-US" sz="2000" smtClean="0">
                  <a:latin typeface="+mn-lt"/>
                </a:rPr>
                <a:t>. These operations include:</a:t>
              </a:r>
              <a:endParaRPr lang="en-US" sz="2000" dirty="0">
                <a:latin typeface="+mn-lt"/>
              </a:endParaRPr>
            </a:p>
          </p:txBody>
        </p:sp>
      </p:grpSp>
      <p:grpSp>
        <p:nvGrpSpPr>
          <p:cNvPr id="35" name="Group 34"/>
          <p:cNvGrpSpPr/>
          <p:nvPr/>
        </p:nvGrpSpPr>
        <p:grpSpPr>
          <a:xfrm>
            <a:off x="304800" y="1752600"/>
            <a:ext cx="3581400" cy="4627418"/>
            <a:chOff x="304800" y="1854200"/>
            <a:chExt cx="3581400" cy="4241800"/>
          </a:xfrm>
        </p:grpSpPr>
        <p:sp>
          <p:nvSpPr>
            <p:cNvPr id="22" name="Rounded Rectangle 21"/>
            <p:cNvSpPr/>
            <p:nvPr/>
          </p:nvSpPr>
          <p:spPr>
            <a:xfrm>
              <a:off x="304800" y="1854200"/>
              <a:ext cx="3581400" cy="3962400"/>
            </a:xfrm>
            <a:prstGeom prst="roundRect">
              <a:avLst>
                <a:gd name="adj" fmla="val 11546"/>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23" name="Rectangle 22"/>
            <p:cNvSpPr/>
            <p:nvPr/>
          </p:nvSpPr>
          <p:spPr>
            <a:xfrm>
              <a:off x="435336" y="2002572"/>
              <a:ext cx="3374664" cy="4093428"/>
            </a:xfrm>
            <a:prstGeom prst="rect">
              <a:avLst/>
            </a:prstGeom>
          </p:spPr>
          <p:txBody>
            <a:bodyPr wrap="square">
              <a:spAutoFit/>
            </a:bodyPr>
            <a:lstStyle/>
            <a:p>
              <a:pPr marL="342900" indent="-342900">
                <a:spcBef>
                  <a:spcPts val="600"/>
                </a:spcBef>
                <a:spcAft>
                  <a:spcPts val="600"/>
                </a:spcAft>
                <a:buFont typeface="Wingdings" pitchFamily="2" charset="2"/>
                <a:buChar char="Ø"/>
              </a:pPr>
              <a:r>
                <a:rPr lang="en-US" sz="2000" b="1" dirty="0" smtClean="0">
                  <a:latin typeface="+mn-lt"/>
                </a:rPr>
                <a:t>AddImage</a:t>
              </a:r>
            </a:p>
            <a:p>
              <a:pPr marL="342900" indent="-342900">
                <a:spcBef>
                  <a:spcPts val="600"/>
                </a:spcBef>
                <a:spcAft>
                  <a:spcPts val="600"/>
                </a:spcAft>
                <a:buFont typeface="Wingdings" pitchFamily="2" charset="2"/>
                <a:buChar char="Ø"/>
              </a:pPr>
              <a:r>
                <a:rPr lang="en-US" sz="2000" b="1" dirty="0" smtClean="0">
                  <a:latin typeface="+mn-lt"/>
                </a:rPr>
                <a:t>AddRectangle</a:t>
              </a:r>
            </a:p>
            <a:p>
              <a:pPr marL="342900" indent="-342900">
                <a:spcBef>
                  <a:spcPts val="600"/>
                </a:spcBef>
                <a:spcAft>
                  <a:spcPts val="600"/>
                </a:spcAft>
                <a:buFont typeface="Wingdings" pitchFamily="2" charset="2"/>
                <a:buChar char="Ø"/>
              </a:pPr>
              <a:r>
                <a:rPr lang="en-US" sz="2000" b="1" dirty="0" smtClean="0">
                  <a:latin typeface="+mn-lt"/>
                </a:rPr>
                <a:t>HideShape</a:t>
              </a:r>
            </a:p>
            <a:p>
              <a:pPr marL="342900" indent="-342900">
                <a:spcBef>
                  <a:spcPts val="600"/>
                </a:spcBef>
                <a:spcAft>
                  <a:spcPts val="600"/>
                </a:spcAft>
                <a:buFont typeface="Wingdings" pitchFamily="2" charset="2"/>
                <a:buChar char="Ø"/>
              </a:pPr>
              <a:r>
                <a:rPr lang="en-US" sz="2000" b="1" dirty="0" smtClean="0">
                  <a:latin typeface="+mn-lt"/>
                </a:rPr>
                <a:t>ShowShape</a:t>
              </a:r>
            </a:p>
            <a:p>
              <a:pPr marL="342900" indent="-342900">
                <a:spcBef>
                  <a:spcPts val="600"/>
                </a:spcBef>
                <a:spcAft>
                  <a:spcPts val="600"/>
                </a:spcAft>
                <a:buFont typeface="Wingdings" pitchFamily="2" charset="2"/>
                <a:buChar char="Ø"/>
              </a:pPr>
              <a:r>
                <a:rPr lang="en-US" sz="2000" b="1" dirty="0" smtClean="0">
                  <a:latin typeface="+mn-lt"/>
                </a:rPr>
                <a:t>SetOpacity</a:t>
              </a:r>
            </a:p>
            <a:p>
              <a:pPr marL="342900" indent="-342900">
                <a:spcBef>
                  <a:spcPts val="600"/>
                </a:spcBef>
                <a:spcAft>
                  <a:spcPts val="600"/>
                </a:spcAft>
                <a:buFont typeface="Wingdings" pitchFamily="2" charset="2"/>
                <a:buChar char="Ø"/>
              </a:pPr>
              <a:r>
                <a:rPr lang="en-US" sz="2000" b="1" dirty="0" smtClean="0">
                  <a:latin typeface="+mn-lt"/>
                </a:rPr>
                <a:t>GetOpacity</a:t>
              </a:r>
            </a:p>
            <a:p>
              <a:pPr marL="342900" indent="-342900">
                <a:spcBef>
                  <a:spcPts val="600"/>
                </a:spcBef>
                <a:spcAft>
                  <a:spcPts val="600"/>
                </a:spcAft>
                <a:buFont typeface="Wingdings" pitchFamily="2" charset="2"/>
                <a:buChar char="Ø"/>
              </a:pPr>
              <a:r>
                <a:rPr lang="en-US" sz="2000" b="1" dirty="0" smtClean="0">
                  <a:latin typeface="+mn-lt"/>
                </a:rPr>
                <a:t>Move</a:t>
              </a:r>
            </a:p>
            <a:p>
              <a:pPr marL="342900" indent="-342900">
                <a:spcBef>
                  <a:spcPts val="600"/>
                </a:spcBef>
                <a:spcAft>
                  <a:spcPts val="600"/>
                </a:spcAft>
                <a:buFont typeface="Wingdings" pitchFamily="2" charset="2"/>
                <a:buChar char="Ø"/>
              </a:pPr>
              <a:r>
                <a:rPr lang="en-US" sz="2000" b="1" dirty="0" smtClean="0">
                  <a:latin typeface="+mn-lt"/>
                </a:rPr>
                <a:t>Animate</a:t>
              </a:r>
            </a:p>
            <a:p>
              <a:pPr marL="342900" indent="-342900">
                <a:spcBef>
                  <a:spcPts val="600"/>
                </a:spcBef>
                <a:spcAft>
                  <a:spcPts val="600"/>
                </a:spcAft>
                <a:buFont typeface="Wingdings" pitchFamily="2" charset="2"/>
                <a:buChar char="Ø"/>
              </a:pPr>
              <a:r>
                <a:rPr lang="en-US" sz="2000" b="1" dirty="0" smtClean="0">
                  <a:latin typeface="+mn-lt"/>
                </a:rPr>
                <a:t>Zoom</a:t>
              </a:r>
              <a:r>
                <a:rPr lang="en-US" sz="2000" dirty="0" smtClean="0">
                  <a:latin typeface="+mn-lt"/>
                </a:rPr>
                <a:t> </a:t>
              </a:r>
              <a:endParaRPr lang="en-US" sz="2000" dirty="0">
                <a:latin typeface="+mn-lt"/>
              </a:endParaRPr>
            </a:p>
          </p:txBody>
        </p:sp>
      </p:grpSp>
      <p:pic>
        <p:nvPicPr>
          <p:cNvPr id="30" name="Picture 29" descr="edu_sing3_8919_rgb.jpg"/>
          <p:cNvPicPr>
            <a:picLocks noChangeAspect="1"/>
          </p:cNvPicPr>
          <p:nvPr/>
        </p:nvPicPr>
        <p:blipFill>
          <a:blip r:embed="rId3" cstate="print"/>
          <a:stretch>
            <a:fillRect/>
          </a:stretch>
        </p:blipFill>
        <p:spPr>
          <a:xfrm>
            <a:off x="5029200" y="2133600"/>
            <a:ext cx="3714750" cy="2701636"/>
          </a:xfrm>
          <a:prstGeom prst="round2DiagRect">
            <a:avLst>
              <a:gd name="adj1" fmla="val 16667"/>
              <a:gd name="adj2" fmla="val 0"/>
            </a:avLst>
          </a:prstGeom>
          <a:ln w="57150" cap="sq">
            <a:solidFill>
              <a:schemeClr val="accent4">
                <a:lumMod val="75000"/>
              </a:schemeClr>
            </a:solidFill>
            <a:miter lim="800000"/>
          </a:ln>
          <a:effectLst>
            <a:outerShdw blurRad="254000" algn="tl" rotWithShape="0">
              <a:srgbClr val="000000">
                <a:alpha val="43000"/>
              </a:srgbClr>
            </a:outerShdw>
            <a:reflection blurRad="6350" stA="52000" endA="300" endPos="3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Operations of the Shapes Object</a:t>
            </a:r>
          </a:p>
        </p:txBody>
      </p:sp>
      <p:grpSp>
        <p:nvGrpSpPr>
          <p:cNvPr id="2" name="Group 10"/>
          <p:cNvGrpSpPr>
            <a:grpSpLocks/>
          </p:cNvGrpSpPr>
          <p:nvPr/>
        </p:nvGrpSpPr>
        <p:grpSpPr bwMode="auto">
          <a:xfrm>
            <a:off x="952500" y="685800"/>
            <a:ext cx="7353300" cy="533400"/>
            <a:chOff x="304800" y="685800"/>
            <a:chExt cx="8305800" cy="685800"/>
          </a:xfrm>
        </p:grpSpPr>
        <p:sp>
          <p:nvSpPr>
            <p:cNvPr id="20" name="Rounded Rectangle 19"/>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1" name="TextBox 4"/>
            <p:cNvSpPr txBox="1">
              <a:spLocks noChangeArrowheads="1"/>
            </p:cNvSpPr>
            <p:nvPr/>
          </p:nvSpPr>
          <p:spPr bwMode="auto">
            <a:xfrm>
              <a:off x="377658" y="744790"/>
              <a:ext cx="8229906" cy="514427"/>
            </a:xfrm>
            <a:prstGeom prst="rect">
              <a:avLst/>
            </a:prstGeom>
            <a:noFill/>
            <a:ln w="9525">
              <a:noFill/>
              <a:miter lim="800000"/>
              <a:headEnd/>
              <a:tailEnd/>
            </a:ln>
          </p:spPr>
          <p:txBody>
            <a:bodyPr wrap="square">
              <a:spAutoFit/>
            </a:bodyPr>
            <a:lstStyle/>
            <a:p>
              <a:r>
                <a:rPr lang="en-US" sz="2000" dirty="0" smtClean="0">
                  <a:latin typeface="+mn-lt"/>
                </a:rPr>
                <a:t>Let’s look at an example to demonstrate these operations…</a:t>
              </a:r>
              <a:endParaRPr lang="en-US" sz="2000" dirty="0">
                <a:latin typeface="+mn-lt"/>
              </a:endParaRPr>
            </a:p>
          </p:txBody>
        </p:sp>
      </p:grpSp>
      <p:sp>
        <p:nvSpPr>
          <p:cNvPr id="25" name="Rounded Rectangle 24"/>
          <p:cNvSpPr/>
          <p:nvPr/>
        </p:nvSpPr>
        <p:spPr bwMode="auto">
          <a:xfrm>
            <a:off x="430560" y="1949477"/>
            <a:ext cx="4173190" cy="2057400"/>
          </a:xfrm>
          <a:prstGeom prst="roundRect">
            <a:avLst>
              <a:gd name="adj" fmla="val 15124"/>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grpSp>
        <p:nvGrpSpPr>
          <p:cNvPr id="31" name="Group 30"/>
          <p:cNvGrpSpPr/>
          <p:nvPr/>
        </p:nvGrpSpPr>
        <p:grpSpPr>
          <a:xfrm>
            <a:off x="304800" y="4267200"/>
            <a:ext cx="4495800" cy="1828800"/>
            <a:chOff x="304800" y="2895603"/>
            <a:chExt cx="4876800" cy="2547670"/>
          </a:xfrm>
        </p:grpSpPr>
        <p:sp>
          <p:nvSpPr>
            <p:cNvPr id="32" name="Rounded Rectangle 31"/>
            <p:cNvSpPr/>
            <p:nvPr/>
          </p:nvSpPr>
          <p:spPr>
            <a:xfrm>
              <a:off x="304800" y="2895603"/>
              <a:ext cx="4876800" cy="2547670"/>
            </a:xfrm>
            <a:prstGeom prst="roundRect">
              <a:avLst>
                <a:gd name="adj" fmla="val 25431"/>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b="1" dirty="0" smtClean="0">
                  <a:solidFill>
                    <a:srgbClr val="C00000"/>
                  </a:solidFill>
                </a:rPr>
                <a:t>	</a:t>
              </a:r>
              <a:endParaRPr lang="en-US" sz="2000" b="1" dirty="0">
                <a:solidFill>
                  <a:srgbClr val="C00000"/>
                </a:solidFill>
              </a:endParaRPr>
            </a:p>
          </p:txBody>
        </p:sp>
        <p:sp>
          <p:nvSpPr>
            <p:cNvPr id="33" name="TextBox 32"/>
            <p:cNvSpPr txBox="1"/>
            <p:nvPr/>
          </p:nvSpPr>
          <p:spPr>
            <a:xfrm>
              <a:off x="393470" y="3059970"/>
              <a:ext cx="4699461" cy="2272419"/>
            </a:xfrm>
            <a:prstGeom prst="rect">
              <a:avLst/>
            </a:prstGeom>
            <a:noFill/>
          </p:spPr>
          <p:txBody>
            <a:bodyPr wrap="square" rtlCol="0">
              <a:spAutoFit/>
            </a:bodyPr>
            <a:lstStyle/>
            <a:p>
              <a:r>
                <a:rPr lang="en-US" sz="2000" dirty="0" smtClean="0">
                  <a:latin typeface="+mn-lt"/>
                </a:rPr>
                <a:t>In this example, we have used the </a:t>
              </a:r>
              <a:r>
                <a:rPr lang="en-US" sz="2000" b="1" dirty="0" err="1" smtClean="0">
                  <a:latin typeface="+mn-lt"/>
                </a:rPr>
                <a:t>ShowShape</a:t>
              </a:r>
              <a:r>
                <a:rPr lang="en-US" sz="2000" smtClean="0">
                  <a:latin typeface="+mn-lt"/>
                </a:rPr>
                <a:t>, </a:t>
              </a:r>
              <a:r>
                <a:rPr lang="en-US" sz="2000" b="1" smtClean="0">
                  <a:latin typeface="+mn-lt"/>
                </a:rPr>
                <a:t>HideShape</a:t>
              </a:r>
              <a:r>
                <a:rPr lang="en-US"/>
                <a:t>,</a:t>
              </a:r>
              <a:r>
                <a:rPr lang="en-US" sz="2000" smtClean="0">
                  <a:latin typeface="+mn-lt"/>
                </a:rPr>
                <a:t> </a:t>
              </a:r>
              <a:r>
                <a:rPr lang="en-US" sz="2000" dirty="0" smtClean="0">
                  <a:latin typeface="+mn-lt"/>
                </a:rPr>
                <a:t>and </a:t>
              </a:r>
              <a:r>
                <a:rPr lang="en-US" sz="2000" b="1" dirty="0" err="1" smtClean="0">
                  <a:latin typeface="+mn-lt"/>
                </a:rPr>
                <a:t>SetOpacity</a:t>
              </a:r>
              <a:r>
                <a:rPr lang="en-US" sz="2000" dirty="0" smtClean="0">
                  <a:latin typeface="+mn-lt"/>
                </a:rPr>
                <a:t> operations of the </a:t>
              </a:r>
              <a:r>
                <a:rPr lang="en-US" sz="2000" b="1" dirty="0" smtClean="0">
                  <a:latin typeface="+mn-lt"/>
                </a:rPr>
                <a:t>Shapes </a:t>
              </a:r>
              <a:r>
                <a:rPr lang="en-US" sz="2000" dirty="0" smtClean="0">
                  <a:latin typeface="+mn-lt"/>
                </a:rPr>
                <a:t>object to </a:t>
              </a:r>
              <a:r>
                <a:rPr lang="en-US" sz="2000" smtClean="0">
                  <a:latin typeface="+mn-lt"/>
                </a:rPr>
                <a:t>perform a variety of </a:t>
              </a:r>
              <a:r>
                <a:rPr lang="en-US" sz="2000" dirty="0" smtClean="0">
                  <a:latin typeface="+mn-lt"/>
                </a:rPr>
                <a:t>actions </a:t>
              </a:r>
              <a:r>
                <a:rPr lang="en-US" sz="2000" smtClean="0">
                  <a:latin typeface="+mn-lt"/>
                </a:rPr>
                <a:t>on a rectangle.</a:t>
              </a:r>
              <a:endParaRPr lang="en-US" sz="2000" dirty="0">
                <a:latin typeface="+mn-lt"/>
              </a:endParaRPr>
            </a:p>
          </p:txBody>
        </p:sp>
      </p:grpSp>
      <p:grpSp>
        <p:nvGrpSpPr>
          <p:cNvPr id="35" name="Group 34"/>
          <p:cNvGrpSpPr/>
          <p:nvPr/>
        </p:nvGrpSpPr>
        <p:grpSpPr>
          <a:xfrm>
            <a:off x="6248401" y="2133600"/>
            <a:ext cx="1447799" cy="609601"/>
            <a:chOff x="7631287" y="2514601"/>
            <a:chExt cx="979311" cy="762000"/>
          </a:xfrm>
        </p:grpSpPr>
        <p:sp>
          <p:nvSpPr>
            <p:cNvPr id="36" name="Rectangle 35"/>
            <p:cNvSpPr/>
            <p:nvPr/>
          </p:nvSpPr>
          <p:spPr>
            <a:xfrm>
              <a:off x="7682832" y="2514601"/>
              <a:ext cx="886821" cy="444567"/>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9" name="Down Arrow Callout 38"/>
            <p:cNvSpPr/>
            <p:nvPr/>
          </p:nvSpPr>
          <p:spPr>
            <a:xfrm>
              <a:off x="7631287" y="2514601"/>
              <a:ext cx="979311"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3" descr="C:\Documents and Settings\priya.suri\My Documents\My Pictures\oooo1.PNG"/>
          <p:cNvPicPr>
            <a:picLocks noChangeAspect="1" noChangeArrowheads="1"/>
          </p:cNvPicPr>
          <p:nvPr/>
        </p:nvPicPr>
        <p:blipFill>
          <a:blip r:embed="rId3" cstate="print"/>
          <a:stretch>
            <a:fillRect/>
          </a:stretch>
        </p:blipFill>
        <p:spPr bwMode="auto">
          <a:xfrm>
            <a:off x="5316025" y="2819400"/>
            <a:ext cx="3445384" cy="2590800"/>
          </a:xfrm>
          <a:prstGeom prst="rect">
            <a:avLst/>
          </a:prstGeom>
          <a:ln>
            <a:noFill/>
          </a:ln>
          <a:effectLst>
            <a:outerShdw blurRad="190500" algn="tl" rotWithShape="0">
              <a:srgbClr val="000000">
                <a:alpha val="70000"/>
              </a:srgbClr>
            </a:outerShdw>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4" y="2149502"/>
            <a:ext cx="3400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Scale>
                                      <p:cBhvr>
                                        <p:cTn id="2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1"/>
                                        </p:tgtEl>
                                        <p:attrNameLst>
                                          <p:attrName>ppt_x</p:attrName>
                                          <p:attrName>ppt_y</p:attrName>
                                        </p:attrNameLst>
                                      </p:cBhvr>
                                    </p:animMotion>
                                    <p:animEffect transition="in" filter="fade">
                                      <p:cBhvr>
                                        <p:cTn id="29" dur="10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ppt_x"/>
                                          </p:val>
                                        </p:tav>
                                        <p:tav tm="100000">
                                          <p:val>
                                            <p:strVal val="#ppt_x"/>
                                          </p:val>
                                        </p:tav>
                                      </p:tavLst>
                                    </p:anim>
                                    <p:anim calcmode="lin" valueType="num">
                                      <p:cBhvr additive="base">
                                        <p:cTn id="3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Operations of the Shapes Object</a:t>
            </a:r>
          </a:p>
        </p:txBody>
      </p:sp>
      <p:grpSp>
        <p:nvGrpSpPr>
          <p:cNvPr id="2" name="Group 10"/>
          <p:cNvGrpSpPr>
            <a:grpSpLocks/>
          </p:cNvGrpSpPr>
          <p:nvPr/>
        </p:nvGrpSpPr>
        <p:grpSpPr bwMode="auto">
          <a:xfrm>
            <a:off x="228600" y="685801"/>
            <a:ext cx="8686800" cy="533400"/>
            <a:chOff x="304800" y="685800"/>
            <a:chExt cx="8305800" cy="685800"/>
          </a:xfrm>
        </p:grpSpPr>
        <p:sp>
          <p:nvSpPr>
            <p:cNvPr id="20" name="Rounded Rectangle 19"/>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1" name="TextBox 4"/>
            <p:cNvSpPr txBox="1">
              <a:spLocks noChangeArrowheads="1"/>
            </p:cNvSpPr>
            <p:nvPr/>
          </p:nvSpPr>
          <p:spPr bwMode="auto">
            <a:xfrm>
              <a:off x="377658" y="744790"/>
              <a:ext cx="8229906" cy="528836"/>
            </a:xfrm>
            <a:prstGeom prst="rect">
              <a:avLst/>
            </a:prstGeom>
            <a:noFill/>
            <a:ln w="9525">
              <a:noFill/>
              <a:miter lim="800000"/>
              <a:headEnd/>
              <a:tailEnd/>
            </a:ln>
          </p:spPr>
          <p:txBody>
            <a:bodyPr wrap="square">
              <a:spAutoFit/>
            </a:bodyPr>
            <a:lstStyle/>
            <a:p>
              <a:r>
                <a:rPr lang="en-US" sz="2000">
                  <a:latin typeface="+mn-lt"/>
                </a:rPr>
                <a:t>L</a:t>
              </a:r>
              <a:r>
                <a:rPr lang="en-US" sz="2000" smtClean="0">
                  <a:latin typeface="+mn-lt"/>
                </a:rPr>
                <a:t>et’s examine </a:t>
              </a:r>
              <a:r>
                <a:rPr lang="en-US" sz="2000" dirty="0" smtClean="0">
                  <a:latin typeface="+mn-lt"/>
                </a:rPr>
                <a:t>these operations in detail…</a:t>
              </a:r>
              <a:endParaRPr lang="en-US" sz="2000" dirty="0">
                <a:latin typeface="+mn-lt"/>
              </a:endParaRPr>
            </a:p>
          </p:txBody>
        </p:sp>
      </p:grpSp>
      <p:grpSp>
        <p:nvGrpSpPr>
          <p:cNvPr id="3" name="Group 23"/>
          <p:cNvGrpSpPr/>
          <p:nvPr/>
        </p:nvGrpSpPr>
        <p:grpSpPr>
          <a:xfrm>
            <a:off x="228600" y="1370901"/>
            <a:ext cx="5638800" cy="1219200"/>
            <a:chOff x="810491" y="4572000"/>
            <a:chExt cx="4267200" cy="1677532"/>
          </a:xfrm>
        </p:grpSpPr>
        <p:sp>
          <p:nvSpPr>
            <p:cNvPr id="22" name="Rounded Rectangle 21"/>
            <p:cNvSpPr/>
            <p:nvPr/>
          </p:nvSpPr>
          <p:spPr>
            <a:xfrm>
              <a:off x="810491" y="4572000"/>
              <a:ext cx="3572186" cy="1677532"/>
            </a:xfrm>
            <a:prstGeom prst="roundRect">
              <a:avLst>
                <a:gd name="adj" fmla="val 19199"/>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23" name="Rectangle 22"/>
            <p:cNvSpPr/>
            <p:nvPr/>
          </p:nvSpPr>
          <p:spPr>
            <a:xfrm>
              <a:off x="875593" y="4641399"/>
              <a:ext cx="4202098" cy="1397479"/>
            </a:xfrm>
            <a:prstGeom prst="rect">
              <a:avLst/>
            </a:prstGeom>
          </p:spPr>
          <p:txBody>
            <a:bodyPr wrap="square">
              <a:spAutoFit/>
            </a:bodyPr>
            <a:lstStyle/>
            <a:p>
              <a:r>
                <a:rPr lang="en-US" sz="2000" b="1" smtClean="0">
                  <a:latin typeface="+mn-lt"/>
                </a:rPr>
                <a:t>AddRectangle</a:t>
              </a:r>
              <a:r>
                <a:rPr lang="en-US" sz="2000" smtClean="0">
                  <a:latin typeface="+mn-lt"/>
                </a:rPr>
                <a:t>—You can define a rectangle</a:t>
              </a:r>
            </a:p>
            <a:p>
              <a:r>
                <a:rPr lang="en-US" sz="2000" smtClean="0">
                  <a:latin typeface="+mn-lt"/>
                </a:rPr>
                <a:t>by using this operation and specifying the </a:t>
              </a:r>
            </a:p>
            <a:p>
              <a:r>
                <a:rPr lang="en-US" sz="2000" smtClean="0">
                  <a:latin typeface="+mn-lt"/>
                </a:rPr>
                <a:t>name, width, and height of the rectangle. </a:t>
              </a:r>
              <a:endParaRPr lang="en-US" sz="2000" dirty="0">
                <a:latin typeface="+mn-lt"/>
              </a:endParaRPr>
            </a:p>
          </p:txBody>
        </p:sp>
      </p:grpSp>
      <p:grpSp>
        <p:nvGrpSpPr>
          <p:cNvPr id="4" name="Group 31"/>
          <p:cNvGrpSpPr/>
          <p:nvPr/>
        </p:nvGrpSpPr>
        <p:grpSpPr>
          <a:xfrm>
            <a:off x="152400" y="4343400"/>
            <a:ext cx="6319945" cy="1938992"/>
            <a:chOff x="152400" y="5181598"/>
            <a:chExt cx="5547360" cy="1847138"/>
          </a:xfrm>
        </p:grpSpPr>
        <p:sp>
          <p:nvSpPr>
            <p:cNvPr id="28" name="Rounded Rectangle 27"/>
            <p:cNvSpPr/>
            <p:nvPr/>
          </p:nvSpPr>
          <p:spPr>
            <a:xfrm>
              <a:off x="152400" y="5181599"/>
              <a:ext cx="5547360" cy="1814754"/>
            </a:xfrm>
            <a:prstGeom prst="roundRect">
              <a:avLst>
                <a:gd name="adj" fmla="val 2042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sz="2000" dirty="0">
                <a:solidFill>
                  <a:schemeClr val="accent4">
                    <a:lumMod val="50000"/>
                  </a:schemeClr>
                </a:solidFill>
              </a:endParaRPr>
            </a:p>
          </p:txBody>
        </p:sp>
        <p:sp>
          <p:nvSpPr>
            <p:cNvPr id="29" name="Rectangle 28"/>
            <p:cNvSpPr/>
            <p:nvPr/>
          </p:nvSpPr>
          <p:spPr>
            <a:xfrm>
              <a:off x="257060" y="5181598"/>
              <a:ext cx="5379901" cy="1847138"/>
            </a:xfrm>
            <a:prstGeom prst="rect">
              <a:avLst/>
            </a:prstGeom>
          </p:spPr>
          <p:txBody>
            <a:bodyPr wrap="square">
              <a:spAutoFit/>
            </a:bodyPr>
            <a:lstStyle/>
            <a:p>
              <a:pPr lvl="0"/>
              <a:r>
                <a:rPr lang="en-US" sz="2000" b="1" dirty="0" smtClean="0">
                  <a:latin typeface="+mn-lt"/>
                </a:rPr>
                <a:t>SetOpacity</a:t>
              </a:r>
              <a:r>
                <a:rPr lang="en-US" sz="2000" dirty="0" smtClean="0">
                  <a:latin typeface="+mn-lt"/>
                </a:rPr>
                <a:t>—You can set the opacity of a shape by </a:t>
              </a:r>
              <a:r>
                <a:rPr lang="en-US" sz="2000" smtClean="0">
                  <a:latin typeface="+mn-lt"/>
                </a:rPr>
                <a:t>using this operation and specifying </a:t>
              </a:r>
              <a:r>
                <a:rPr lang="en-US" sz="2000" dirty="0" smtClean="0">
                  <a:latin typeface="+mn-lt"/>
                </a:rPr>
                <a:t>the name of </a:t>
              </a:r>
              <a:r>
                <a:rPr lang="en-US" sz="2000" smtClean="0">
                  <a:latin typeface="+mn-lt"/>
                </a:rPr>
                <a:t>the shape and an </a:t>
              </a:r>
              <a:r>
                <a:rPr lang="en-US" sz="2000" dirty="0" smtClean="0">
                  <a:latin typeface="+mn-lt"/>
                </a:rPr>
                <a:t>opacity level from 0 to 100.</a:t>
              </a:r>
            </a:p>
            <a:p>
              <a:r>
                <a:rPr lang="en-US" sz="2000" b="1" smtClean="0">
                  <a:latin typeface="+mn-lt"/>
                </a:rPr>
                <a:t>GetOpacity</a:t>
              </a:r>
              <a:r>
                <a:rPr lang="en-US" sz="2000" smtClean="0">
                  <a:latin typeface="+mn-lt"/>
                </a:rPr>
                <a:t>—You can return the opacity of a</a:t>
              </a:r>
            </a:p>
            <a:p>
              <a:r>
                <a:rPr lang="en-US" sz="2000" smtClean="0">
                  <a:latin typeface="+mn-lt"/>
                </a:rPr>
                <a:t>shape by using this operation and specifying the</a:t>
              </a:r>
            </a:p>
            <a:p>
              <a:r>
                <a:rPr lang="en-US" sz="2000" smtClean="0">
                  <a:latin typeface="+mn-lt"/>
                </a:rPr>
                <a:t>name of the shape.</a:t>
              </a:r>
              <a:endParaRPr lang="en-US" sz="2000" dirty="0">
                <a:latin typeface="+mn-lt"/>
              </a:endParaRPr>
            </a:p>
          </p:txBody>
        </p:sp>
      </p:grpSp>
      <p:grpSp>
        <p:nvGrpSpPr>
          <p:cNvPr id="5" name="Group 30"/>
          <p:cNvGrpSpPr/>
          <p:nvPr/>
        </p:nvGrpSpPr>
        <p:grpSpPr>
          <a:xfrm>
            <a:off x="5562600" y="5486400"/>
            <a:ext cx="3429000" cy="685800"/>
            <a:chOff x="3048000" y="3810000"/>
            <a:chExt cx="3060492" cy="622300"/>
          </a:xfrm>
        </p:grpSpPr>
        <p:sp>
          <p:nvSpPr>
            <p:cNvPr id="26" name="Rounded Rectangle 25"/>
            <p:cNvSpPr/>
            <p:nvPr/>
          </p:nvSpPr>
          <p:spPr>
            <a:xfrm>
              <a:off x="3048000" y="3810000"/>
              <a:ext cx="3060492" cy="622300"/>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1026" name="Picture 2"/>
            <p:cNvPicPr>
              <a:picLocks noChangeAspect="1" noChangeArrowheads="1"/>
            </p:cNvPicPr>
            <p:nvPr/>
          </p:nvPicPr>
          <p:blipFill>
            <a:blip r:embed="rId3" cstate="print"/>
            <a:stretch>
              <a:fillRect/>
            </a:stretch>
          </p:blipFill>
          <p:spPr bwMode="auto">
            <a:xfrm>
              <a:off x="3129822" y="3810333"/>
              <a:ext cx="2896849" cy="621636"/>
            </a:xfrm>
            <a:prstGeom prst="rect">
              <a:avLst/>
            </a:prstGeom>
            <a:noFill/>
            <a:ln w="9525">
              <a:noFill/>
              <a:miter lim="800000"/>
              <a:headEnd/>
              <a:tailEnd/>
            </a:ln>
            <a:effectLst>
              <a:softEdge rad="63500"/>
            </a:effectLst>
          </p:spPr>
        </p:pic>
      </p:grpSp>
      <p:grpSp>
        <p:nvGrpSpPr>
          <p:cNvPr id="6" name="Group 32"/>
          <p:cNvGrpSpPr/>
          <p:nvPr/>
        </p:nvGrpSpPr>
        <p:grpSpPr>
          <a:xfrm>
            <a:off x="4876800" y="2057400"/>
            <a:ext cx="4114800" cy="505326"/>
            <a:chOff x="2590800" y="3352796"/>
            <a:chExt cx="2743200" cy="327526"/>
          </a:xfrm>
        </p:grpSpPr>
        <p:sp>
          <p:nvSpPr>
            <p:cNvPr id="15" name="Rounded Rectangle 14"/>
            <p:cNvSpPr/>
            <p:nvPr/>
          </p:nvSpPr>
          <p:spPr>
            <a:xfrm>
              <a:off x="2590800" y="3352796"/>
              <a:ext cx="2743200" cy="327526"/>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1027" name="Picture 3"/>
            <p:cNvPicPr>
              <a:picLocks noChangeAspect="1" noChangeArrowheads="1"/>
            </p:cNvPicPr>
            <p:nvPr/>
          </p:nvPicPr>
          <p:blipFill>
            <a:blip r:embed="rId4" cstate="print"/>
            <a:stretch>
              <a:fillRect/>
            </a:stretch>
          </p:blipFill>
          <p:spPr bwMode="auto">
            <a:xfrm>
              <a:off x="2638926" y="3408515"/>
              <a:ext cx="2646947" cy="216088"/>
            </a:xfrm>
            <a:prstGeom prst="rect">
              <a:avLst/>
            </a:prstGeom>
            <a:noFill/>
            <a:ln w="9525">
              <a:noFill/>
              <a:miter lim="800000"/>
              <a:headEnd/>
              <a:tailEnd/>
            </a:ln>
            <a:effectLst>
              <a:softEdge rad="63500"/>
            </a:effectLst>
          </p:spPr>
        </p:pic>
      </p:grpSp>
      <p:grpSp>
        <p:nvGrpSpPr>
          <p:cNvPr id="7" name="Group 35"/>
          <p:cNvGrpSpPr/>
          <p:nvPr/>
        </p:nvGrpSpPr>
        <p:grpSpPr>
          <a:xfrm>
            <a:off x="3124200" y="2819399"/>
            <a:ext cx="5856761" cy="1323439"/>
            <a:chOff x="762000" y="4572002"/>
            <a:chExt cx="4068726" cy="1479138"/>
          </a:xfrm>
        </p:grpSpPr>
        <p:sp>
          <p:nvSpPr>
            <p:cNvPr id="37" name="Rounded Rectangle 36"/>
            <p:cNvSpPr/>
            <p:nvPr/>
          </p:nvSpPr>
          <p:spPr>
            <a:xfrm>
              <a:off x="762000" y="4572002"/>
              <a:ext cx="4068726" cy="1447800"/>
            </a:xfrm>
            <a:prstGeom prst="roundRect">
              <a:avLst>
                <a:gd name="adj" fmla="val 1914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38" name="Rectangle 37"/>
            <p:cNvSpPr/>
            <p:nvPr/>
          </p:nvSpPr>
          <p:spPr>
            <a:xfrm>
              <a:off x="973746" y="4572002"/>
              <a:ext cx="3771770" cy="1479138"/>
            </a:xfrm>
            <a:prstGeom prst="rect">
              <a:avLst/>
            </a:prstGeom>
          </p:spPr>
          <p:txBody>
            <a:bodyPr wrap="square">
              <a:spAutoFit/>
            </a:bodyPr>
            <a:lstStyle/>
            <a:p>
              <a:pPr lvl="0"/>
              <a:r>
                <a:rPr lang="en-US" sz="2000" b="1" smtClean="0">
                  <a:latin typeface="+mn-lt"/>
                </a:rPr>
                <a:t>HideShape</a:t>
              </a:r>
              <a:r>
                <a:rPr lang="en-US" sz="2000" smtClean="0">
                  <a:latin typeface="+mn-lt"/>
                </a:rPr>
                <a:t>—You can hide a shape by using this operation and specifying the name of the shape.</a:t>
              </a:r>
              <a:endParaRPr lang="en-US" sz="2000" dirty="0" smtClean="0">
                <a:latin typeface="+mn-lt"/>
              </a:endParaRPr>
            </a:p>
            <a:p>
              <a:r>
                <a:rPr lang="en-US" sz="2000" b="1" smtClean="0">
                  <a:latin typeface="+mn-lt"/>
                </a:rPr>
                <a:t>ShowShape</a:t>
              </a:r>
              <a:r>
                <a:rPr lang="en-US" sz="2000" smtClean="0">
                  <a:latin typeface="+mn-lt"/>
                </a:rPr>
                <a:t>—You can </a:t>
              </a:r>
              <a:r>
                <a:rPr lang="en-US" sz="2000" dirty="0" smtClean="0">
                  <a:latin typeface="+mn-lt"/>
                </a:rPr>
                <a:t>display a </a:t>
              </a:r>
              <a:r>
                <a:rPr lang="en-US" sz="2000" smtClean="0">
                  <a:latin typeface="+mn-lt"/>
                </a:rPr>
                <a:t>shape by using this operation and specifying the name of the shape.</a:t>
              </a:r>
              <a:endParaRPr lang="en-US" sz="2000" dirty="0">
                <a:latin typeface="+mn-lt"/>
              </a:endParaRPr>
            </a:p>
          </p:txBody>
        </p:sp>
      </p:grpSp>
      <p:grpSp>
        <p:nvGrpSpPr>
          <p:cNvPr id="8" name="Group 24"/>
          <p:cNvGrpSpPr/>
          <p:nvPr/>
        </p:nvGrpSpPr>
        <p:grpSpPr>
          <a:xfrm>
            <a:off x="228600" y="3124200"/>
            <a:ext cx="3048000" cy="762000"/>
            <a:chOff x="228600" y="3200400"/>
            <a:chExt cx="3048000" cy="762000"/>
          </a:xfrm>
        </p:grpSpPr>
        <p:sp>
          <p:nvSpPr>
            <p:cNvPr id="34" name="Rounded Rectangle 33"/>
            <p:cNvSpPr/>
            <p:nvPr/>
          </p:nvSpPr>
          <p:spPr>
            <a:xfrm>
              <a:off x="228600" y="3200400"/>
              <a:ext cx="3048000" cy="762000"/>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1028" name="Picture 4"/>
            <p:cNvPicPr>
              <a:picLocks noChangeAspect="1" noChangeArrowheads="1"/>
            </p:cNvPicPr>
            <p:nvPr/>
          </p:nvPicPr>
          <p:blipFill>
            <a:blip r:embed="rId5" cstate="print"/>
            <a:stretch>
              <a:fillRect/>
            </a:stretch>
          </p:blipFill>
          <p:spPr bwMode="auto">
            <a:xfrm>
              <a:off x="290544" y="3260590"/>
              <a:ext cx="2924113" cy="641621"/>
            </a:xfrm>
            <a:prstGeom prst="rect">
              <a:avLst/>
            </a:prstGeom>
            <a:noFill/>
            <a:ln w="9525">
              <a:noFill/>
              <a:miter lim="800000"/>
              <a:headEnd/>
              <a:tailEnd/>
            </a:ln>
            <a:effectLst>
              <a:softEdge rad="31750"/>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amond(in)">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5"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checkerboard(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arn(inHorizontal)">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1000" fill="hold"/>
                                        <p:tgtEl>
                                          <p:spTgt spid="4"/>
                                        </p:tgtEl>
                                        <p:attrNameLst>
                                          <p:attrName>ppt_w</p:attrName>
                                        </p:attrNameLst>
                                      </p:cBhvr>
                                      <p:tavLst>
                                        <p:tav tm="0">
                                          <p:val>
                                            <p:fltVal val="0"/>
                                          </p:val>
                                        </p:tav>
                                        <p:tav tm="100000">
                                          <p:val>
                                            <p:strVal val="#ppt_w"/>
                                          </p:val>
                                        </p:tav>
                                      </p:tavLst>
                                    </p:anim>
                                    <p:anim calcmode="lin" valueType="num">
                                      <p:cBhvr>
                                        <p:cTn id="49" dur="1000" fill="hold"/>
                                        <p:tgtEl>
                                          <p:spTgt spid="4"/>
                                        </p:tgtEl>
                                        <p:attrNameLst>
                                          <p:attrName>ppt_h</p:attrName>
                                        </p:attrNameLst>
                                      </p:cBhvr>
                                      <p:tavLst>
                                        <p:tav tm="0">
                                          <p:val>
                                            <p:fltVal val="0"/>
                                          </p:val>
                                        </p:tav>
                                        <p:tav tm="100000">
                                          <p:val>
                                            <p:strVal val="#ppt_h"/>
                                          </p:val>
                                        </p:tav>
                                      </p:tavLst>
                                    </p:anim>
                                    <p:anim calcmode="lin" valueType="num">
                                      <p:cBhvr>
                                        <p:cTn id="50"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Operations of the Shapes Object</a:t>
            </a:r>
          </a:p>
        </p:txBody>
      </p:sp>
      <p:grpSp>
        <p:nvGrpSpPr>
          <p:cNvPr id="2" name="Group 10"/>
          <p:cNvGrpSpPr>
            <a:grpSpLocks/>
          </p:cNvGrpSpPr>
          <p:nvPr/>
        </p:nvGrpSpPr>
        <p:grpSpPr bwMode="auto">
          <a:xfrm>
            <a:off x="400050" y="770233"/>
            <a:ext cx="8343900" cy="533400"/>
            <a:chOff x="304800" y="685800"/>
            <a:chExt cx="8305800" cy="685800"/>
          </a:xfrm>
        </p:grpSpPr>
        <p:sp>
          <p:nvSpPr>
            <p:cNvPr id="20" name="Rounded Rectangle 19"/>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1" name="TextBox 4"/>
            <p:cNvSpPr txBox="1">
              <a:spLocks noChangeArrowheads="1"/>
            </p:cNvSpPr>
            <p:nvPr/>
          </p:nvSpPr>
          <p:spPr bwMode="auto">
            <a:xfrm>
              <a:off x="377658" y="744790"/>
              <a:ext cx="8229906" cy="514427"/>
            </a:xfrm>
            <a:prstGeom prst="rect">
              <a:avLst/>
            </a:prstGeom>
            <a:noFill/>
            <a:ln w="9525">
              <a:noFill/>
              <a:miter lim="800000"/>
              <a:headEnd/>
              <a:tailEnd/>
            </a:ln>
          </p:spPr>
          <p:txBody>
            <a:bodyPr wrap="square">
              <a:spAutoFit/>
            </a:bodyPr>
            <a:lstStyle/>
            <a:p>
              <a:r>
                <a:rPr lang="en-US" sz="2000" dirty="0" smtClean="0">
                  <a:latin typeface="+mn-lt"/>
                </a:rPr>
                <a:t>Let’s look at another example to </a:t>
              </a:r>
              <a:r>
                <a:rPr lang="en-US" sz="2000" smtClean="0">
                  <a:latin typeface="+mn-lt"/>
                </a:rPr>
                <a:t>demonstrate more </a:t>
              </a:r>
              <a:r>
                <a:rPr lang="en-US" sz="2000" dirty="0" smtClean="0">
                  <a:latin typeface="+mn-lt"/>
                </a:rPr>
                <a:t>operations…</a:t>
              </a:r>
              <a:endParaRPr lang="en-US" sz="2000" dirty="0">
                <a:latin typeface="+mn-lt"/>
              </a:endParaRPr>
            </a:p>
          </p:txBody>
        </p:sp>
      </p:grpSp>
      <p:grpSp>
        <p:nvGrpSpPr>
          <p:cNvPr id="3" name="Group 29"/>
          <p:cNvGrpSpPr/>
          <p:nvPr/>
        </p:nvGrpSpPr>
        <p:grpSpPr>
          <a:xfrm>
            <a:off x="457200" y="1676400"/>
            <a:ext cx="4173190" cy="1981200"/>
            <a:chOff x="2380010" y="2819400"/>
            <a:chExt cx="4173190" cy="1981200"/>
          </a:xfrm>
        </p:grpSpPr>
        <p:sp>
          <p:nvSpPr>
            <p:cNvPr id="25" name="Rounded Rectangle 24"/>
            <p:cNvSpPr/>
            <p:nvPr/>
          </p:nvSpPr>
          <p:spPr bwMode="auto">
            <a:xfrm>
              <a:off x="2380010" y="2819400"/>
              <a:ext cx="4173190" cy="1981200"/>
            </a:xfrm>
            <a:prstGeom prst="roundRect">
              <a:avLst>
                <a:gd name="adj" fmla="val 15124"/>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27" name="Picture 2" descr="C:\Documents and Settings\priya.suri\My Documents\My Pictures\oooo.PNG"/>
            <p:cNvPicPr>
              <a:picLocks noChangeAspect="1" noChangeArrowheads="1"/>
            </p:cNvPicPr>
            <p:nvPr/>
          </p:nvPicPr>
          <p:blipFill>
            <a:blip r:embed="rId3" cstate="print"/>
            <a:stretch>
              <a:fillRect/>
            </a:stretch>
          </p:blipFill>
          <p:spPr bwMode="auto">
            <a:xfrm>
              <a:off x="2473962" y="2879633"/>
              <a:ext cx="4020848" cy="1920967"/>
            </a:xfrm>
            <a:prstGeom prst="roundRect">
              <a:avLst>
                <a:gd name="adj" fmla="val 8594"/>
              </a:avLst>
            </a:prstGeom>
            <a:solidFill>
              <a:srgbClr val="FFFFFF">
                <a:shade val="85000"/>
              </a:srgbClr>
            </a:solidFill>
            <a:ln>
              <a:noFill/>
            </a:ln>
            <a:effectLst>
              <a:softEdge rad="63500"/>
            </a:effectLst>
          </p:spPr>
        </p:pic>
      </p:grpSp>
      <p:grpSp>
        <p:nvGrpSpPr>
          <p:cNvPr id="4" name="Group 30"/>
          <p:cNvGrpSpPr/>
          <p:nvPr/>
        </p:nvGrpSpPr>
        <p:grpSpPr>
          <a:xfrm>
            <a:off x="4800599" y="1600200"/>
            <a:ext cx="4117572" cy="2071728"/>
            <a:chOff x="304800" y="2895603"/>
            <a:chExt cx="4880084" cy="2565412"/>
          </a:xfrm>
        </p:grpSpPr>
        <p:sp>
          <p:nvSpPr>
            <p:cNvPr id="32" name="Rounded Rectangle 31"/>
            <p:cNvSpPr/>
            <p:nvPr/>
          </p:nvSpPr>
          <p:spPr>
            <a:xfrm>
              <a:off x="304800" y="2895603"/>
              <a:ext cx="4876800" cy="2547670"/>
            </a:xfrm>
            <a:prstGeom prst="roundRect">
              <a:avLst>
                <a:gd name="adj" fmla="val 25431"/>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b="1" dirty="0" smtClean="0">
                  <a:solidFill>
                    <a:srgbClr val="C00000"/>
                  </a:solidFill>
                </a:rPr>
                <a:t>	</a:t>
              </a:r>
              <a:endParaRPr lang="en-US" sz="2000" b="1" dirty="0">
                <a:solidFill>
                  <a:srgbClr val="C00000"/>
                </a:solidFill>
              </a:endParaRPr>
            </a:p>
          </p:txBody>
        </p:sp>
        <p:sp>
          <p:nvSpPr>
            <p:cNvPr id="33" name="TextBox 32"/>
            <p:cNvSpPr txBox="1"/>
            <p:nvPr/>
          </p:nvSpPr>
          <p:spPr>
            <a:xfrm>
              <a:off x="485423" y="3059969"/>
              <a:ext cx="4699461" cy="2401046"/>
            </a:xfrm>
            <a:prstGeom prst="rect">
              <a:avLst/>
            </a:prstGeom>
            <a:noFill/>
          </p:spPr>
          <p:txBody>
            <a:bodyPr wrap="square" rtlCol="0">
              <a:spAutoFit/>
            </a:bodyPr>
            <a:lstStyle/>
            <a:p>
              <a:r>
                <a:rPr lang="en-US" sz="2000" dirty="0" smtClean="0">
                  <a:latin typeface="+mn-lt"/>
                </a:rPr>
                <a:t>In this example, </a:t>
              </a:r>
              <a:r>
                <a:rPr lang="en-US" sz="2000" smtClean="0">
                  <a:latin typeface="+mn-lt"/>
                </a:rPr>
                <a:t>we used </a:t>
              </a:r>
              <a:r>
                <a:rPr lang="en-US" sz="2000" dirty="0" smtClean="0">
                  <a:latin typeface="+mn-lt"/>
                </a:rPr>
                <a:t>the </a:t>
              </a:r>
              <a:r>
                <a:rPr lang="en-US" sz="2000" b="1" dirty="0" err="1" smtClean="0">
                  <a:latin typeface="+mn-lt"/>
                </a:rPr>
                <a:t>AddImage</a:t>
              </a:r>
              <a:r>
                <a:rPr lang="en-US" sz="2000" b="1" dirty="0" smtClean="0">
                  <a:latin typeface="+mn-lt"/>
                </a:rPr>
                <a:t> </a:t>
              </a:r>
              <a:r>
                <a:rPr lang="en-US" sz="2000" dirty="0" smtClean="0">
                  <a:latin typeface="+mn-lt"/>
                </a:rPr>
                <a:t>operation </a:t>
              </a:r>
              <a:r>
                <a:rPr lang="en-US" sz="2000" smtClean="0">
                  <a:latin typeface="+mn-lt"/>
                </a:rPr>
                <a:t>to display an image. Then we used </a:t>
              </a:r>
              <a:r>
                <a:rPr lang="en-US" sz="2000" dirty="0" smtClean="0">
                  <a:latin typeface="+mn-lt"/>
                </a:rPr>
                <a:t>the </a:t>
              </a:r>
              <a:r>
                <a:rPr lang="en-US" sz="2000" b="1" dirty="0" smtClean="0">
                  <a:latin typeface="+mn-lt"/>
                </a:rPr>
                <a:t>Move</a:t>
              </a:r>
              <a:r>
                <a:rPr lang="en-US" sz="2000" b="1" smtClean="0">
                  <a:latin typeface="+mn-lt"/>
                </a:rPr>
                <a:t>,</a:t>
              </a:r>
              <a:r>
                <a:rPr lang="en-US" sz="2000" smtClean="0">
                  <a:latin typeface="+mn-lt"/>
                </a:rPr>
                <a:t> </a:t>
              </a:r>
              <a:r>
                <a:rPr lang="en-US" sz="2000" b="1" smtClean="0">
                  <a:latin typeface="+mn-lt"/>
                </a:rPr>
                <a:t>Animate</a:t>
              </a:r>
              <a:r>
                <a:rPr lang="en-US" sz="2000" smtClean="0">
                  <a:latin typeface="+mn-lt"/>
                </a:rPr>
                <a:t>, </a:t>
              </a:r>
              <a:r>
                <a:rPr lang="en-US" sz="2000" dirty="0" smtClean="0">
                  <a:latin typeface="+mn-lt"/>
                </a:rPr>
                <a:t>and </a:t>
              </a:r>
              <a:r>
                <a:rPr lang="en-US" sz="2000" b="1" dirty="0" smtClean="0">
                  <a:latin typeface="+mn-lt"/>
                </a:rPr>
                <a:t>Zoom</a:t>
              </a:r>
              <a:r>
                <a:rPr lang="en-US" sz="2000" dirty="0" smtClean="0">
                  <a:latin typeface="+mn-lt"/>
                </a:rPr>
                <a:t> operations to perform various actions on the image.</a:t>
              </a:r>
              <a:endParaRPr lang="en-US" sz="2000" dirty="0">
                <a:latin typeface="+mn-lt"/>
              </a:endParaRPr>
            </a:p>
          </p:txBody>
        </p:sp>
      </p:grpSp>
      <p:pic>
        <p:nvPicPr>
          <p:cNvPr id="16" name="Picture 15" descr="C:\Documents and Settings\priya.suri\My Documents\My Pictures\dddd.PNG"/>
          <p:cNvPicPr/>
          <p:nvPr/>
        </p:nvPicPr>
        <p:blipFill>
          <a:blip r:embed="rId4" cstate="print"/>
          <a:stretch>
            <a:fillRect/>
          </a:stretch>
        </p:blipFill>
        <p:spPr bwMode="auto">
          <a:xfrm>
            <a:off x="1591011" y="4114800"/>
            <a:ext cx="2676189" cy="2097734"/>
          </a:xfrm>
          <a:prstGeom prst="rect">
            <a:avLst/>
          </a:prstGeom>
          <a:ln>
            <a:noFill/>
          </a:ln>
          <a:effectLst>
            <a:outerShdw blurRad="190500" algn="tl" rotWithShape="0">
              <a:srgbClr val="000000">
                <a:alpha val="70000"/>
              </a:srgbClr>
            </a:outerShdw>
          </a:effectLst>
        </p:spPr>
      </p:pic>
      <p:pic>
        <p:nvPicPr>
          <p:cNvPr id="17" name="Picture 16" descr="C:\Documents and Settings\priya.suri\My Documents\My Pictures\eeee.PNG"/>
          <p:cNvPicPr/>
          <p:nvPr/>
        </p:nvPicPr>
        <p:blipFill>
          <a:blip r:embed="rId5" cstate="print"/>
          <a:stretch>
            <a:fillRect/>
          </a:stretch>
        </p:blipFill>
        <p:spPr bwMode="auto">
          <a:xfrm>
            <a:off x="5029658" y="4114800"/>
            <a:ext cx="2683964" cy="2105266"/>
          </a:xfrm>
          <a:prstGeom prst="rect">
            <a:avLst/>
          </a:prstGeom>
          <a:ln>
            <a:noFill/>
          </a:ln>
          <a:effectLst>
            <a:outerShdw blurRad="190500" algn="tl" rotWithShape="0">
              <a:srgbClr val="000000">
                <a:alpha val="70000"/>
              </a:srgbClr>
            </a:outerShdw>
          </a:effectLst>
        </p:spPr>
      </p:pic>
      <p:sp>
        <p:nvSpPr>
          <p:cNvPr id="18" name="Chevron 17"/>
          <p:cNvSpPr/>
          <p:nvPr/>
        </p:nvSpPr>
        <p:spPr>
          <a:xfrm rot="10800000" flipH="1" flipV="1">
            <a:off x="4533900" y="5029199"/>
            <a:ext cx="190500" cy="152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Scale>
                                      <p:cBhvr>
                                        <p:cTn id="32"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4"/>
                                        </p:tgtEl>
                                        <p:attrNameLst>
                                          <p:attrName>ppt_x</p:attrName>
                                          <p:attrName>ppt_y</p:attrName>
                                        </p:attrNameLst>
                                      </p:cBhvr>
                                    </p:animMotion>
                                    <p:animEffect transition="in" filter="fade">
                                      <p:cBhvr>
                                        <p:cTn id="34" dur="10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Operations of the Shapes Object</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grpSp>
        <p:nvGrpSpPr>
          <p:cNvPr id="25" name="Group 24"/>
          <p:cNvGrpSpPr/>
          <p:nvPr/>
        </p:nvGrpSpPr>
        <p:grpSpPr>
          <a:xfrm>
            <a:off x="3276600" y="4952998"/>
            <a:ext cx="5638800" cy="1371602"/>
            <a:chOff x="2286000" y="5105399"/>
            <a:chExt cx="5943600" cy="933451"/>
          </a:xfrm>
        </p:grpSpPr>
        <p:sp>
          <p:nvSpPr>
            <p:cNvPr id="22" name="Rounded Rectangle 21"/>
            <p:cNvSpPr/>
            <p:nvPr/>
          </p:nvSpPr>
          <p:spPr>
            <a:xfrm>
              <a:off x="2286000" y="5105400"/>
              <a:ext cx="5943600" cy="933450"/>
            </a:xfrm>
            <a:prstGeom prst="roundRect">
              <a:avLst>
                <a:gd name="adj" fmla="val 2067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23" name="Rectangle 22"/>
            <p:cNvSpPr/>
            <p:nvPr/>
          </p:nvSpPr>
          <p:spPr>
            <a:xfrm>
              <a:off x="2602993" y="5105399"/>
              <a:ext cx="5550407" cy="900673"/>
            </a:xfrm>
            <a:prstGeom prst="rect">
              <a:avLst/>
            </a:prstGeom>
          </p:spPr>
          <p:txBody>
            <a:bodyPr wrap="square">
              <a:spAutoFit/>
            </a:bodyPr>
            <a:lstStyle/>
            <a:p>
              <a:r>
                <a:rPr lang="en-US" sz="2000" b="1" dirty="0" smtClean="0">
                  <a:latin typeface="+mn-lt"/>
                </a:rPr>
                <a:t>Zoom</a:t>
              </a:r>
              <a:r>
                <a:rPr lang="en-US" sz="2000" dirty="0" smtClean="0">
                  <a:latin typeface="+mn-lt"/>
                </a:rPr>
                <a:t>—The Zoom </a:t>
              </a:r>
              <a:r>
                <a:rPr lang="en-US" sz="2000" smtClean="0">
                  <a:latin typeface="+mn-lt"/>
                </a:rPr>
                <a:t>operation enlarges or shrinks </a:t>
              </a:r>
              <a:r>
                <a:rPr lang="en-US" sz="2000" dirty="0" smtClean="0">
                  <a:latin typeface="+mn-lt"/>
                </a:rPr>
                <a:t>a </a:t>
              </a:r>
              <a:r>
                <a:rPr lang="en-US" sz="2000" smtClean="0">
                  <a:latin typeface="+mn-lt"/>
                </a:rPr>
                <a:t>shape to a </a:t>
              </a:r>
              <a:r>
                <a:rPr lang="en-US" sz="2000" dirty="0" smtClean="0">
                  <a:latin typeface="+mn-lt"/>
                </a:rPr>
                <a:t>particular zoom level. You must specify the name of the shape </a:t>
              </a:r>
              <a:r>
                <a:rPr lang="en-US" sz="2000" smtClean="0">
                  <a:latin typeface="+mn-lt"/>
                </a:rPr>
                <a:t>and a </a:t>
              </a:r>
              <a:r>
                <a:rPr lang="en-US" sz="2000" dirty="0" smtClean="0">
                  <a:latin typeface="+mn-lt"/>
                </a:rPr>
                <a:t>zoom level between 0.1 and 20.</a:t>
              </a:r>
              <a:endParaRPr lang="en-US" sz="2000" dirty="0">
                <a:latin typeface="+mn-lt"/>
              </a:endParaRPr>
            </a:p>
          </p:txBody>
        </p:sp>
      </p:grpSp>
      <p:grpSp>
        <p:nvGrpSpPr>
          <p:cNvPr id="24" name="Group 23"/>
          <p:cNvGrpSpPr/>
          <p:nvPr/>
        </p:nvGrpSpPr>
        <p:grpSpPr>
          <a:xfrm>
            <a:off x="304800" y="3221274"/>
            <a:ext cx="6096000" cy="1677595"/>
            <a:chOff x="152400" y="3352800"/>
            <a:chExt cx="6705600" cy="1522506"/>
          </a:xfrm>
        </p:grpSpPr>
        <p:sp>
          <p:nvSpPr>
            <p:cNvPr id="28" name="Rounded Rectangle 27"/>
            <p:cNvSpPr/>
            <p:nvPr/>
          </p:nvSpPr>
          <p:spPr>
            <a:xfrm>
              <a:off x="152400" y="3352800"/>
              <a:ext cx="6705600" cy="1522506"/>
            </a:xfrm>
            <a:prstGeom prst="roundRect">
              <a:avLst>
                <a:gd name="adj" fmla="val 18274"/>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29" name="Rectangle 28"/>
            <p:cNvSpPr/>
            <p:nvPr/>
          </p:nvSpPr>
          <p:spPr>
            <a:xfrm>
              <a:off x="236220" y="3394891"/>
              <a:ext cx="6235785" cy="1480415"/>
            </a:xfrm>
            <a:prstGeom prst="rect">
              <a:avLst/>
            </a:prstGeom>
          </p:spPr>
          <p:txBody>
            <a:bodyPr wrap="square">
              <a:spAutoFit/>
            </a:bodyPr>
            <a:lstStyle/>
            <a:p>
              <a:r>
                <a:rPr lang="en-US" sz="2000" b="1" dirty="0" smtClean="0">
                  <a:latin typeface="+mn-lt"/>
                </a:rPr>
                <a:t>Animate</a:t>
              </a:r>
              <a:r>
                <a:rPr lang="en-US" sz="2000" dirty="0" smtClean="0">
                  <a:latin typeface="+mn-lt"/>
                </a:rPr>
                <a:t>—This operation animates a </a:t>
              </a:r>
              <a:r>
                <a:rPr lang="en-US" sz="2000" smtClean="0">
                  <a:latin typeface="+mn-lt"/>
                </a:rPr>
                <a:t>shape as it moves to a different position</a:t>
              </a:r>
              <a:r>
                <a:rPr lang="en-US" sz="2000" dirty="0" smtClean="0">
                  <a:latin typeface="+mn-lt"/>
                </a:rPr>
                <a:t>. You must specify the name of the shape, </a:t>
              </a:r>
              <a:r>
                <a:rPr lang="en-US" sz="2000" smtClean="0">
                  <a:latin typeface="+mn-lt"/>
                </a:rPr>
                <a:t>the x-coordinate and</a:t>
              </a:r>
            </a:p>
            <a:p>
              <a:r>
                <a:rPr lang="en-US" sz="2000" smtClean="0">
                  <a:latin typeface="+mn-lt"/>
                </a:rPr>
                <a:t>y-coordinate </a:t>
              </a:r>
              <a:r>
                <a:rPr lang="en-US" sz="2000" dirty="0" smtClean="0">
                  <a:latin typeface="+mn-lt"/>
                </a:rPr>
                <a:t>of the new position, and the duration of the animation.</a:t>
              </a:r>
              <a:endParaRPr lang="en-US" sz="2000" dirty="0">
                <a:latin typeface="+mn-lt"/>
              </a:endParaRPr>
            </a:p>
          </p:txBody>
        </p:sp>
      </p:grpSp>
      <p:grpSp>
        <p:nvGrpSpPr>
          <p:cNvPr id="35" name="Group 34"/>
          <p:cNvGrpSpPr/>
          <p:nvPr/>
        </p:nvGrpSpPr>
        <p:grpSpPr>
          <a:xfrm>
            <a:off x="2590800" y="1905000"/>
            <a:ext cx="6248401" cy="1323439"/>
            <a:chOff x="2590800" y="1598327"/>
            <a:chExt cx="6324601" cy="1074490"/>
          </a:xfrm>
        </p:grpSpPr>
        <p:sp>
          <p:nvSpPr>
            <p:cNvPr id="37" name="Rounded Rectangle 36"/>
            <p:cNvSpPr/>
            <p:nvPr/>
          </p:nvSpPr>
          <p:spPr>
            <a:xfrm>
              <a:off x="2590800" y="1600201"/>
              <a:ext cx="6324600" cy="1066799"/>
            </a:xfrm>
            <a:prstGeom prst="roundRect">
              <a:avLst>
                <a:gd name="adj" fmla="val 2067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38" name="Rectangle 37"/>
            <p:cNvSpPr/>
            <p:nvPr/>
          </p:nvSpPr>
          <p:spPr>
            <a:xfrm>
              <a:off x="2899318" y="1598327"/>
              <a:ext cx="6016083" cy="1074490"/>
            </a:xfrm>
            <a:prstGeom prst="rect">
              <a:avLst/>
            </a:prstGeom>
          </p:spPr>
          <p:txBody>
            <a:bodyPr wrap="square">
              <a:spAutoFit/>
            </a:bodyPr>
            <a:lstStyle/>
            <a:p>
              <a:r>
                <a:rPr lang="en-US" sz="2000" b="1" smtClean="0">
                  <a:latin typeface="+mn-lt"/>
                </a:rPr>
                <a:t>Move</a:t>
              </a:r>
              <a:r>
                <a:rPr lang="en-US" sz="2000" smtClean="0">
                  <a:latin typeface="+mn-lt"/>
                </a:rPr>
                <a:t>—By using </a:t>
              </a:r>
              <a:r>
                <a:rPr lang="en-US" sz="2000" dirty="0" smtClean="0">
                  <a:latin typeface="+mn-lt"/>
                </a:rPr>
                <a:t>this operation, you </a:t>
              </a:r>
              <a:r>
                <a:rPr lang="en-US" sz="2000" smtClean="0">
                  <a:latin typeface="+mn-lt"/>
                </a:rPr>
                <a:t>can move the shape to a different location in </a:t>
              </a:r>
              <a:r>
                <a:rPr lang="en-US" sz="2000" dirty="0" smtClean="0">
                  <a:latin typeface="+mn-lt"/>
                </a:rPr>
                <a:t>the graphics window. You must specify the name of </a:t>
              </a:r>
              <a:r>
                <a:rPr lang="en-US" sz="2000" smtClean="0">
                  <a:latin typeface="+mn-lt"/>
                </a:rPr>
                <a:t>the shape </a:t>
              </a:r>
              <a:r>
                <a:rPr lang="en-US" sz="2000" dirty="0" smtClean="0">
                  <a:latin typeface="+mn-lt"/>
                </a:rPr>
                <a:t>and </a:t>
              </a:r>
              <a:r>
                <a:rPr lang="en-US" sz="2000" smtClean="0">
                  <a:latin typeface="+mn-lt"/>
                </a:rPr>
                <a:t>the x-coordinate and y-coordinate </a:t>
              </a:r>
              <a:r>
                <a:rPr lang="en-US" sz="2000" dirty="0" smtClean="0">
                  <a:latin typeface="+mn-lt"/>
                </a:rPr>
                <a:t>of the new location.</a:t>
              </a:r>
              <a:endParaRPr lang="en-US" sz="2000" dirty="0">
                <a:latin typeface="+mn-lt"/>
              </a:endParaRPr>
            </a:p>
          </p:txBody>
        </p:sp>
      </p:grpSp>
      <p:grpSp>
        <p:nvGrpSpPr>
          <p:cNvPr id="30" name="Group 29"/>
          <p:cNvGrpSpPr/>
          <p:nvPr/>
        </p:nvGrpSpPr>
        <p:grpSpPr>
          <a:xfrm>
            <a:off x="6096000" y="3754243"/>
            <a:ext cx="2895600" cy="436757"/>
            <a:chOff x="6248400" y="3505200"/>
            <a:chExt cx="2914650" cy="382162"/>
          </a:xfrm>
        </p:grpSpPr>
        <p:sp>
          <p:nvSpPr>
            <p:cNvPr id="15" name="Rounded Rectangle 14"/>
            <p:cNvSpPr/>
            <p:nvPr/>
          </p:nvSpPr>
          <p:spPr>
            <a:xfrm>
              <a:off x="6248400" y="3505200"/>
              <a:ext cx="2914650" cy="382162"/>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2051" name="Picture 3"/>
            <p:cNvPicPr>
              <a:picLocks noChangeAspect="1" noChangeArrowheads="1"/>
            </p:cNvPicPr>
            <p:nvPr/>
          </p:nvPicPr>
          <p:blipFill>
            <a:blip r:embed="rId3" cstate="print"/>
            <a:stretch>
              <a:fillRect/>
            </a:stretch>
          </p:blipFill>
          <p:spPr bwMode="auto">
            <a:xfrm>
              <a:off x="6294664" y="3553983"/>
              <a:ext cx="2822121" cy="333375"/>
            </a:xfrm>
            <a:prstGeom prst="rect">
              <a:avLst/>
            </a:prstGeom>
            <a:ln>
              <a:noFill/>
            </a:ln>
            <a:effectLst>
              <a:softEdge rad="31750"/>
            </a:effectLst>
          </p:spPr>
        </p:pic>
      </p:grpSp>
      <p:grpSp>
        <p:nvGrpSpPr>
          <p:cNvPr id="31" name="Group 30"/>
          <p:cNvGrpSpPr/>
          <p:nvPr/>
        </p:nvGrpSpPr>
        <p:grpSpPr>
          <a:xfrm>
            <a:off x="304801" y="2209800"/>
            <a:ext cx="2514599" cy="457200"/>
            <a:chOff x="381000" y="2105673"/>
            <a:chExt cx="2667000" cy="508372"/>
          </a:xfrm>
        </p:grpSpPr>
        <p:sp>
          <p:nvSpPr>
            <p:cNvPr id="34" name="Rounded Rectangle 33"/>
            <p:cNvSpPr/>
            <p:nvPr/>
          </p:nvSpPr>
          <p:spPr>
            <a:xfrm>
              <a:off x="381000" y="2105673"/>
              <a:ext cx="2667000" cy="508372"/>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2052" name="Picture 4"/>
            <p:cNvPicPr>
              <a:picLocks noChangeAspect="1" noChangeArrowheads="1"/>
            </p:cNvPicPr>
            <p:nvPr/>
          </p:nvPicPr>
          <p:blipFill>
            <a:blip r:embed="rId4" cstate="print"/>
            <a:stretch>
              <a:fillRect/>
            </a:stretch>
          </p:blipFill>
          <p:spPr bwMode="auto">
            <a:xfrm>
              <a:off x="457200" y="2195694"/>
              <a:ext cx="2438400" cy="379058"/>
            </a:xfrm>
            <a:prstGeom prst="rect">
              <a:avLst/>
            </a:prstGeom>
            <a:ln>
              <a:noFill/>
            </a:ln>
            <a:effectLst>
              <a:softEdge rad="31750"/>
            </a:effectLst>
          </p:spPr>
        </p:pic>
      </p:grpSp>
      <p:grpSp>
        <p:nvGrpSpPr>
          <p:cNvPr id="33" name="Group 32"/>
          <p:cNvGrpSpPr/>
          <p:nvPr/>
        </p:nvGrpSpPr>
        <p:grpSpPr>
          <a:xfrm>
            <a:off x="393700" y="5410200"/>
            <a:ext cx="3111500" cy="533400"/>
            <a:chOff x="304800" y="5455920"/>
            <a:chExt cx="2741083" cy="594360"/>
          </a:xfrm>
        </p:grpSpPr>
        <p:sp>
          <p:nvSpPr>
            <p:cNvPr id="26" name="Rounded Rectangle 25"/>
            <p:cNvSpPr/>
            <p:nvPr/>
          </p:nvSpPr>
          <p:spPr>
            <a:xfrm>
              <a:off x="304800" y="5455920"/>
              <a:ext cx="2741083" cy="594360"/>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2053" name="Picture 5"/>
            <p:cNvPicPr>
              <a:picLocks noChangeAspect="1" noChangeArrowheads="1"/>
            </p:cNvPicPr>
            <p:nvPr/>
          </p:nvPicPr>
          <p:blipFill>
            <a:blip r:embed="rId5" cstate="print"/>
            <a:stretch>
              <a:fillRect/>
            </a:stretch>
          </p:blipFill>
          <p:spPr bwMode="auto">
            <a:xfrm>
              <a:off x="381000" y="5513418"/>
              <a:ext cx="2586567" cy="479363"/>
            </a:xfrm>
            <a:prstGeom prst="rect">
              <a:avLst/>
            </a:prstGeom>
            <a:ln>
              <a:noFill/>
            </a:ln>
            <a:effectLst>
              <a:softEdge rad="31750"/>
            </a:effectLst>
          </p:spPr>
        </p:pic>
      </p:grpSp>
      <p:grpSp>
        <p:nvGrpSpPr>
          <p:cNvPr id="27" name="Group 23"/>
          <p:cNvGrpSpPr/>
          <p:nvPr/>
        </p:nvGrpSpPr>
        <p:grpSpPr>
          <a:xfrm>
            <a:off x="228600" y="762000"/>
            <a:ext cx="5638800" cy="1059494"/>
            <a:chOff x="810491" y="4572000"/>
            <a:chExt cx="4267200" cy="1677532"/>
          </a:xfrm>
        </p:grpSpPr>
        <p:sp>
          <p:nvSpPr>
            <p:cNvPr id="32" name="Rounded Rectangle 31"/>
            <p:cNvSpPr/>
            <p:nvPr/>
          </p:nvSpPr>
          <p:spPr>
            <a:xfrm>
              <a:off x="810491" y="4572000"/>
              <a:ext cx="4267200" cy="1677532"/>
            </a:xfrm>
            <a:prstGeom prst="roundRect">
              <a:avLst>
                <a:gd name="adj" fmla="val 19199"/>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36" name="Rectangle 35"/>
            <p:cNvSpPr/>
            <p:nvPr/>
          </p:nvSpPr>
          <p:spPr>
            <a:xfrm>
              <a:off x="875594" y="4641399"/>
              <a:ext cx="3612802" cy="1608133"/>
            </a:xfrm>
            <a:prstGeom prst="rect">
              <a:avLst/>
            </a:prstGeom>
          </p:spPr>
          <p:txBody>
            <a:bodyPr wrap="square">
              <a:spAutoFit/>
            </a:bodyPr>
            <a:lstStyle/>
            <a:p>
              <a:r>
                <a:rPr lang="en-US" sz="2000" b="1" dirty="0" err="1" smtClean="0">
                  <a:latin typeface="+mn-lt"/>
                </a:rPr>
                <a:t>AddRectangle</a:t>
              </a:r>
              <a:r>
                <a:rPr lang="en-US" sz="2000" b="1" dirty="0" smtClean="0">
                  <a:latin typeface="+mn-lt"/>
                </a:rPr>
                <a:t> - </a:t>
              </a:r>
              <a:r>
                <a:rPr lang="en-US" sz="2000" dirty="0" smtClean="0">
                  <a:latin typeface="+mn-lt"/>
                </a:rPr>
                <a:t>By using this operation, you</a:t>
              </a:r>
            </a:p>
            <a:p>
              <a:r>
                <a:rPr lang="en-US" sz="2000" dirty="0" smtClean="0">
                  <a:latin typeface="+mn-lt"/>
                </a:rPr>
                <a:t>can add a rectangle shape that will appear in the graphics window. </a:t>
              </a:r>
              <a:endParaRPr lang="en-US" sz="2000" dirty="0">
                <a:latin typeface="+mn-lt"/>
              </a:endParaRPr>
            </a:p>
          </p:txBody>
        </p:sp>
      </p:grpSp>
      <p:grpSp>
        <p:nvGrpSpPr>
          <p:cNvPr id="39" name="Group 32"/>
          <p:cNvGrpSpPr/>
          <p:nvPr/>
        </p:nvGrpSpPr>
        <p:grpSpPr>
          <a:xfrm>
            <a:off x="4944310" y="1089304"/>
            <a:ext cx="4114800" cy="505326"/>
            <a:chOff x="2590800" y="3399429"/>
            <a:chExt cx="2743200" cy="327526"/>
          </a:xfrm>
        </p:grpSpPr>
        <p:sp>
          <p:nvSpPr>
            <p:cNvPr id="40" name="Rounded Rectangle 39"/>
            <p:cNvSpPr/>
            <p:nvPr/>
          </p:nvSpPr>
          <p:spPr>
            <a:xfrm>
              <a:off x="2590800" y="3399429"/>
              <a:ext cx="2743200" cy="327526"/>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41" name="Picture 3"/>
            <p:cNvPicPr>
              <a:picLocks noChangeAspect="1" noChangeArrowheads="1"/>
            </p:cNvPicPr>
            <p:nvPr/>
          </p:nvPicPr>
          <p:blipFill>
            <a:blip r:embed="rId6" cstate="print"/>
            <a:stretch>
              <a:fillRect/>
            </a:stretch>
          </p:blipFill>
          <p:spPr bwMode="auto">
            <a:xfrm>
              <a:off x="2638926" y="3455148"/>
              <a:ext cx="2646947" cy="216088"/>
            </a:xfrm>
            <a:prstGeom prst="rect">
              <a:avLst/>
            </a:prstGeom>
            <a:noFill/>
            <a:ln w="9525">
              <a:noFill/>
              <a:miter lim="800000"/>
              <a:headEnd/>
              <a:tailEnd/>
            </a:ln>
            <a:effectLst>
              <a:softEdge rad="63500"/>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amond(in)">
                                      <p:cBhvr>
                                        <p:cTn id="15" dur="20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additive="base">
                                        <p:cTn id="20" dur="500" fill="hold"/>
                                        <p:tgtEl>
                                          <p:spTgt spid="39"/>
                                        </p:tgtEl>
                                        <p:attrNameLst>
                                          <p:attrName>ppt_x</p:attrName>
                                        </p:attrNameLst>
                                      </p:cBhvr>
                                      <p:tavLst>
                                        <p:tav tm="0">
                                          <p:val>
                                            <p:strVal val="1+#ppt_w/2"/>
                                          </p:val>
                                        </p:tav>
                                        <p:tav tm="100000">
                                          <p:val>
                                            <p:strVal val="#ppt_x"/>
                                          </p:val>
                                        </p:tav>
                                      </p:tavLst>
                                    </p:anim>
                                    <p:anim calcmode="lin" valueType="num">
                                      <p:cBhvr additive="base">
                                        <p:cTn id="21"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1+#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vertical)">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228600" y="762000"/>
            <a:ext cx="8686800" cy="533400"/>
            <a:chOff x="228600" y="762000"/>
            <a:chExt cx="8686800" cy="838200"/>
          </a:xfrm>
        </p:grpSpPr>
        <p:sp>
          <p:nvSpPr>
            <p:cNvPr id="3" name="Rounded Rectangle 2"/>
            <p:cNvSpPr/>
            <p:nvPr/>
          </p:nvSpPr>
          <p:spPr>
            <a:xfrm>
              <a:off x="228600" y="762000"/>
              <a:ext cx="8686800" cy="8382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4" name="TextBox 11"/>
            <p:cNvSpPr txBox="1">
              <a:spLocks noChangeArrowheads="1"/>
            </p:cNvSpPr>
            <p:nvPr/>
          </p:nvSpPr>
          <p:spPr bwMode="auto">
            <a:xfrm>
              <a:off x="304800" y="838200"/>
              <a:ext cx="8534400" cy="400110"/>
            </a:xfrm>
            <a:prstGeom prst="rect">
              <a:avLst/>
            </a:prstGeom>
            <a:noFill/>
            <a:ln w="9525">
              <a:noFill/>
              <a:miter lim="800000"/>
              <a:headEnd/>
              <a:tailEnd/>
            </a:ln>
          </p:spPr>
          <p:txBody>
            <a:bodyPr wrap="square">
              <a:spAutoFit/>
            </a:bodyPr>
            <a:lstStyle/>
            <a:p>
              <a:r>
                <a:rPr lang="en-US" sz="2000" dirty="0" smtClean="0">
                  <a:latin typeface="+mn-lt"/>
                </a:rPr>
                <a:t>You can use the </a:t>
              </a:r>
              <a:r>
                <a:rPr lang="en-US" sz="2000" b="1" dirty="0" smtClean="0">
                  <a:latin typeface="+mn-lt"/>
                </a:rPr>
                <a:t>Shapes</a:t>
              </a:r>
              <a:r>
                <a:rPr lang="en-US" sz="2000" dirty="0" smtClean="0">
                  <a:latin typeface="+mn-lt"/>
                </a:rPr>
                <a:t> object to add different types of shapes in your program.</a:t>
              </a:r>
              <a:endParaRPr lang="en-US" sz="2000" dirty="0">
                <a:latin typeface="+mn-lt"/>
              </a:endParaRPr>
            </a:p>
          </p:txBody>
        </p:sp>
      </p:grpSp>
      <p:grpSp>
        <p:nvGrpSpPr>
          <p:cNvPr id="7" name="Group 11"/>
          <p:cNvGrpSpPr/>
          <p:nvPr/>
        </p:nvGrpSpPr>
        <p:grpSpPr>
          <a:xfrm>
            <a:off x="304800" y="1549033"/>
            <a:ext cx="4572000" cy="1727567"/>
            <a:chOff x="228600" y="1897291"/>
            <a:chExt cx="3124200" cy="1143001"/>
          </a:xfrm>
        </p:grpSpPr>
        <p:sp>
          <p:nvSpPr>
            <p:cNvPr id="5" name="Rounded Rectangle 4"/>
            <p:cNvSpPr/>
            <p:nvPr/>
          </p:nvSpPr>
          <p:spPr>
            <a:xfrm>
              <a:off x="228600" y="1897291"/>
              <a:ext cx="3124200" cy="1143001"/>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sz="2000" dirty="0">
                <a:solidFill>
                  <a:schemeClr val="accent4">
                    <a:lumMod val="50000"/>
                  </a:schemeClr>
                </a:solidFill>
              </a:endParaRPr>
            </a:p>
          </p:txBody>
        </p:sp>
        <p:sp>
          <p:nvSpPr>
            <p:cNvPr id="6" name="TextBox 15"/>
            <p:cNvSpPr txBox="1">
              <a:spLocks noChangeArrowheads="1"/>
            </p:cNvSpPr>
            <p:nvPr/>
          </p:nvSpPr>
          <p:spPr bwMode="auto">
            <a:xfrm flipH="1">
              <a:off x="304800" y="1941607"/>
              <a:ext cx="2971800" cy="1079253"/>
            </a:xfrm>
            <a:prstGeom prst="rect">
              <a:avLst/>
            </a:prstGeom>
            <a:noFill/>
            <a:ln w="9525">
              <a:noFill/>
              <a:miter lim="800000"/>
              <a:headEnd/>
              <a:tailEnd/>
            </a:ln>
          </p:spPr>
          <p:txBody>
            <a:bodyPr wrap="square">
              <a:spAutoFit/>
            </a:bodyPr>
            <a:lstStyle/>
            <a:p>
              <a:r>
                <a:rPr lang="en-US" sz="2000" dirty="0" smtClean="0">
                  <a:latin typeface="+mn-lt"/>
                </a:rPr>
                <a:t>You can then perform various operations on the </a:t>
              </a:r>
              <a:r>
                <a:rPr lang="en-US" sz="2000" b="1" dirty="0" smtClean="0">
                  <a:latin typeface="+mn-lt"/>
                </a:rPr>
                <a:t>Shapes</a:t>
              </a:r>
              <a:r>
                <a:rPr lang="en-US" sz="2000" dirty="0" smtClean="0">
                  <a:latin typeface="+mn-lt"/>
                </a:rPr>
                <a:t> object, such as moving the shape, setting its opacity, or adding a zoom effect</a:t>
              </a:r>
              <a:r>
                <a:rPr lang="en-US" sz="2000" smtClean="0">
                  <a:latin typeface="+mn-lt"/>
                </a:rPr>
                <a:t>. Let’s </a:t>
              </a:r>
              <a:r>
                <a:rPr lang="en-US" sz="2000" dirty="0" smtClean="0">
                  <a:latin typeface="+mn-lt"/>
                </a:rPr>
                <a:t>look at an example…</a:t>
              </a:r>
              <a:endParaRPr lang="en-US" sz="2000" dirty="0">
                <a:latin typeface="+mn-lt"/>
              </a:endParaRPr>
            </a:p>
          </p:txBody>
        </p:sp>
      </p:grpSp>
      <p:sp>
        <p:nvSpPr>
          <p:cNvPr id="14" name="Title 1"/>
          <p:cNvSpPr>
            <a:spLocks noGrp="1"/>
          </p:cNvSpPr>
          <p:nvPr>
            <p:ph type="title"/>
          </p:nvPr>
        </p:nvSpPr>
        <p:spPr>
          <a:xfrm>
            <a:off x="76200" y="0"/>
            <a:ext cx="8229600" cy="563563"/>
          </a:xfrm>
        </p:spPr>
        <p:txBody>
          <a:bodyPr>
            <a:noAutofit/>
          </a:bodyPr>
          <a:lstStyle/>
          <a:p>
            <a:r>
              <a:rPr lang="en-US" sz="2400" b="1" dirty="0" smtClean="0">
                <a:latin typeface="Calibri" pitchFamily="34" charset="0"/>
              </a:rPr>
              <a:t>Operations of the Shape Object</a:t>
            </a:r>
          </a:p>
        </p:txBody>
      </p:sp>
      <p:sp>
        <p:nvSpPr>
          <p:cNvPr id="13" name="Chevron 12"/>
          <p:cNvSpPr/>
          <p:nvPr/>
        </p:nvSpPr>
        <p:spPr>
          <a:xfrm>
            <a:off x="5029200" y="2362200"/>
            <a:ext cx="381000" cy="152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p:cNvGrpSpPr/>
          <p:nvPr/>
        </p:nvGrpSpPr>
        <p:grpSpPr>
          <a:xfrm>
            <a:off x="5562600" y="1371602"/>
            <a:ext cx="3276600" cy="2209800"/>
            <a:chOff x="533400" y="3886201"/>
            <a:chExt cx="3276600" cy="2087033"/>
          </a:xfrm>
        </p:grpSpPr>
        <p:sp>
          <p:nvSpPr>
            <p:cNvPr id="16" name="Rounded Rectangle 15"/>
            <p:cNvSpPr/>
            <p:nvPr/>
          </p:nvSpPr>
          <p:spPr bwMode="auto">
            <a:xfrm>
              <a:off x="533400" y="3886201"/>
              <a:ext cx="3276600" cy="2087033"/>
            </a:xfrm>
            <a:prstGeom prst="roundRect">
              <a:avLst>
                <a:gd name="adj" fmla="val 1357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17" name="Picture 5"/>
            <p:cNvPicPr>
              <a:picLocks noChangeAspect="1" noChangeArrowheads="1"/>
            </p:cNvPicPr>
            <p:nvPr/>
          </p:nvPicPr>
          <p:blipFill>
            <a:blip r:embed="rId3" cstate="print"/>
            <a:stretch>
              <a:fillRect/>
            </a:stretch>
          </p:blipFill>
          <p:spPr bwMode="auto">
            <a:xfrm>
              <a:off x="555722" y="3980105"/>
              <a:ext cx="3231956" cy="1971191"/>
            </a:xfrm>
            <a:prstGeom prst="rect">
              <a:avLst/>
            </a:prstGeom>
            <a:ln>
              <a:noFill/>
            </a:ln>
            <a:effectLst>
              <a:softEdge rad="63500"/>
            </a:effectLst>
          </p:spPr>
        </p:pic>
      </p:grpSp>
      <p:pic>
        <p:nvPicPr>
          <p:cNvPr id="18" name="Picture 17" descr="Rectangle1_Output2.bmp"/>
          <p:cNvPicPr>
            <a:picLocks noChangeAspect="1"/>
          </p:cNvPicPr>
          <p:nvPr/>
        </p:nvPicPr>
        <p:blipFill>
          <a:blip r:embed="rId4" cstate="print"/>
          <a:stretch>
            <a:fillRect/>
          </a:stretch>
        </p:blipFill>
        <p:spPr>
          <a:xfrm>
            <a:off x="2055614" y="4343808"/>
            <a:ext cx="2287786" cy="1913148"/>
          </a:xfrm>
          <a:prstGeom prst="rect">
            <a:avLst/>
          </a:prstGeom>
        </p:spPr>
      </p:pic>
      <p:grpSp>
        <p:nvGrpSpPr>
          <p:cNvPr id="19" name="Group 18"/>
          <p:cNvGrpSpPr/>
          <p:nvPr/>
        </p:nvGrpSpPr>
        <p:grpSpPr>
          <a:xfrm>
            <a:off x="1066800" y="3200400"/>
            <a:ext cx="4343400" cy="838200"/>
            <a:chOff x="228600" y="4267200"/>
            <a:chExt cx="4343400" cy="838200"/>
          </a:xfrm>
        </p:grpSpPr>
        <p:sp>
          <p:nvSpPr>
            <p:cNvPr id="20" name="Rounded Rectangle 19"/>
            <p:cNvSpPr/>
            <p:nvPr/>
          </p:nvSpPr>
          <p:spPr bwMode="auto">
            <a:xfrm>
              <a:off x="228600" y="4267200"/>
              <a:ext cx="4343400" cy="8382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sp>
          <p:nvSpPr>
            <p:cNvPr id="21" name="TextBox 12"/>
            <p:cNvSpPr txBox="1">
              <a:spLocks noChangeArrowheads="1"/>
            </p:cNvSpPr>
            <p:nvPr/>
          </p:nvSpPr>
          <p:spPr bwMode="auto">
            <a:xfrm>
              <a:off x="228600" y="4495800"/>
              <a:ext cx="4343400" cy="400110"/>
            </a:xfrm>
            <a:prstGeom prst="rect">
              <a:avLst/>
            </a:prstGeom>
            <a:noFill/>
            <a:ln w="9525">
              <a:noFill/>
              <a:miter lim="800000"/>
              <a:headEnd/>
              <a:tailEnd/>
            </a:ln>
          </p:spPr>
          <p:txBody>
            <a:bodyPr>
              <a:spAutoFit/>
            </a:bodyPr>
            <a:lstStyle/>
            <a:p>
              <a:r>
                <a:rPr lang="en-US" b="1">
                  <a:latin typeface="Calibri" pitchFamily="34" charset="0"/>
                </a:rPr>
                <a:t> </a:t>
              </a:r>
              <a:r>
                <a:rPr lang="en-US" sz="2000" b="1" smtClean="0">
                  <a:latin typeface="Calibri" pitchFamily="34" charset="0"/>
                </a:rPr>
                <a:t>Click                on </a:t>
              </a:r>
              <a:r>
                <a:rPr lang="en-US" sz="2000" b="1" dirty="0">
                  <a:latin typeface="Calibri" pitchFamily="34" charset="0"/>
                </a:rPr>
                <a:t>the </a:t>
              </a:r>
              <a:r>
                <a:rPr lang="en-US" sz="2000" b="1" dirty="0" smtClean="0">
                  <a:latin typeface="Calibri" pitchFamily="34" charset="0"/>
                </a:rPr>
                <a:t>toolbar.</a:t>
              </a:r>
              <a:endParaRPr lang="en-US" b="1" dirty="0">
                <a:latin typeface="Calibri" pitchFamily="34" charset="0"/>
              </a:endParaRPr>
            </a:p>
          </p:txBody>
        </p:sp>
        <p:pic>
          <p:nvPicPr>
            <p:cNvPr id="22" name="Picture 13" descr="Run button.JPG"/>
            <p:cNvPicPr>
              <a:picLocks noChangeAspect="1" noChangeArrowheads="1"/>
            </p:cNvPicPr>
            <p:nvPr/>
          </p:nvPicPr>
          <p:blipFill>
            <a:blip r:embed="rId5" cstate="print"/>
            <a:srcRect/>
            <a:stretch>
              <a:fillRect/>
            </a:stretch>
          </p:blipFill>
          <p:spPr bwMode="auto">
            <a:xfrm>
              <a:off x="985836" y="4346605"/>
              <a:ext cx="714376" cy="698500"/>
            </a:xfrm>
            <a:prstGeom prst="rect">
              <a:avLst/>
            </a:prstGeom>
            <a:noFill/>
            <a:ln w="3175">
              <a:solidFill>
                <a:schemeClr val="tx1"/>
              </a:solidFill>
              <a:miter lim="800000"/>
              <a:headEnd/>
              <a:tailEnd/>
            </a:ln>
          </p:spPr>
        </p:pic>
      </p:grpSp>
      <p:pic>
        <p:nvPicPr>
          <p:cNvPr id="23" name="Picture 22" descr="Rectangle1_Output2.bmp"/>
          <p:cNvPicPr>
            <a:picLocks noChangeAspect="1"/>
          </p:cNvPicPr>
          <p:nvPr/>
        </p:nvPicPr>
        <p:blipFill>
          <a:blip r:embed="rId6" cstate="print"/>
          <a:stretch>
            <a:fillRect/>
          </a:stretch>
        </p:blipFill>
        <p:spPr>
          <a:xfrm>
            <a:off x="5105141" y="4334436"/>
            <a:ext cx="2284731" cy="19139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6"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7"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anim calcmode="lin" valueType="num">
                                      <p:cBhvr>
                                        <p:cTn id="19"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0"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1"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22" dur="500" decel="50000">
                                          <p:stCondLst>
                                            <p:cond delay="0"/>
                                          </p:stCondLst>
                                        </p:cTn>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900" decel="100000" fill="hold"/>
                                        <p:tgtEl>
                                          <p:spTgt spid="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slide(fromBottom)">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542DD046B56540BB74F97BEF9166AE" ma:contentTypeVersion="" ma:contentTypeDescription="Create a new document." ma:contentTypeScope="" ma:versionID="616d17287763bc3e07210a391a11c765">
  <xsd:schema xmlns:xsd="http://www.w3.org/2001/XMLSchema" xmlns:xs="http://www.w3.org/2001/XMLSchema" xmlns:p="http://schemas.microsoft.com/office/2006/metadata/properties" xmlns:ns2="68629ea4-a866-42fd-804a-43f6537a1b0a" xmlns:ns3="ccac8663-750f-4dbf-8c6e-c3b098bb35f3" targetNamespace="http://schemas.microsoft.com/office/2006/metadata/properties" ma:root="true" ma:fieldsID="8b9373f2367b64423151850a128ac201" ns2:_="" ns3:_="">
    <xsd:import namespace="68629ea4-a866-42fd-804a-43f6537a1b0a"/>
    <xsd:import namespace="ccac8663-750f-4dbf-8c6e-c3b098bb35f3"/>
    <xsd:element name="properties">
      <xsd:complexType>
        <xsd:sequence>
          <xsd:element name="documentManagement">
            <xsd:complexType>
              <xsd:all>
                <xsd:element ref="ns2:TaxCatchAll" minOccurs="0"/>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29ea4-a866-42fd-804a-43f6537a1b0a"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2f13550b-4726-4405-b7da-934369f50f0f}" ma:internalName="TaxCatchAll" ma:showField="CatchAllData" ma:web="68629ea4-a866-42fd-804a-43f6537a1b0a">
      <xsd:complexType>
        <xsd:complexContent>
          <xsd:extension base="dms:MultiChoiceLookup">
            <xsd:sequence>
              <xsd:element name="Value" type="dms:Lookup" maxOccurs="unbounded" minOccurs="0" nillable="true"/>
            </xsd:sequence>
          </xsd:extension>
        </xsd:complexContent>
      </xsd:complexType>
    </xsd:element>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cac8663-750f-4dbf-8c6e-c3b098bb35f3"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8629ea4-a866-42fd-804a-43f6537a1b0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4CD555-5CAF-4FEE-B0F3-DD63B66A2078}"/>
</file>

<file path=customXml/itemProps2.xml><?xml version="1.0" encoding="utf-8"?>
<ds:datastoreItem xmlns:ds="http://schemas.openxmlformats.org/officeDocument/2006/customXml" ds:itemID="{CCFAA525-65D8-436F-8CA9-89F3A4AB0F70}"/>
</file>

<file path=customXml/itemProps3.xml><?xml version="1.0" encoding="utf-8"?>
<ds:datastoreItem xmlns:ds="http://schemas.openxmlformats.org/officeDocument/2006/customXml" ds:itemID="{A9FD52B2-8FCF-4EFF-8FC8-40395DE6ABED}"/>
</file>

<file path=docProps/app.xml><?xml version="1.0" encoding="utf-8"?>
<Properties xmlns="http://schemas.openxmlformats.org/officeDocument/2006/extended-properties" xmlns:vt="http://schemas.openxmlformats.org/officeDocument/2006/docPropsVTypes">
  <TotalTime>0</TotalTime>
  <Words>2004</Words>
  <Application>Microsoft Office PowerPoint</Application>
  <PresentationFormat>On-screen Show (4:3)</PresentationFormat>
  <Paragraphs>237</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 Introduction to the Shapes Object </vt:lpstr>
      <vt:lpstr>PowerPoint Presentation</vt:lpstr>
      <vt:lpstr>PowerPoint Presentation</vt:lpstr>
      <vt:lpstr>PowerPoint Presentation</vt:lpstr>
      <vt:lpstr>PowerPoint Presentation</vt:lpstr>
      <vt:lpstr>PowerPoint Presentation</vt:lpstr>
      <vt:lpstr>Operations of the Shape Object</vt:lpstr>
      <vt:lpstr>Animating a Shape</vt:lpstr>
      <vt:lpstr>Rotating a Shape</vt:lpstr>
      <vt:lpstr>Fun with Shapes</vt:lpstr>
      <vt:lpstr>Let’s Summarize…</vt:lpstr>
      <vt:lpstr>Show What You Know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2011-01-27T18:37:31Z</dcterms:created>
  <dcterms:modified xsi:type="dcterms:W3CDTF">2014-04-04T12:50:31Z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0x0101004E542DD046B56540BB74F97BEF9166AE</vt:lpwstr>
  </property>
</Properties>
</file>