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88" r:id="rId4"/>
    <p:sldId id="257" r:id="rId5"/>
    <p:sldId id="258" r:id="rId6"/>
    <p:sldId id="263" r:id="rId7"/>
    <p:sldId id="264" r:id="rId8"/>
    <p:sldId id="265" r:id="rId9"/>
    <p:sldId id="259" r:id="rId10"/>
    <p:sldId id="272" r:id="rId11"/>
    <p:sldId id="260" r:id="rId12"/>
    <p:sldId id="269" r:id="rId13"/>
    <p:sldId id="273" r:id="rId14"/>
    <p:sldId id="267" r:id="rId15"/>
    <p:sldId id="261" r:id="rId16"/>
    <p:sldId id="266" r:id="rId17"/>
    <p:sldId id="274" r:id="rId18"/>
    <p:sldId id="275" r:id="rId19"/>
    <p:sldId id="262" r:id="rId20"/>
    <p:sldId id="277" r:id="rId21"/>
    <p:sldId id="268" r:id="rId22"/>
    <p:sldId id="282" r:id="rId23"/>
    <p:sldId id="283" r:id="rId24"/>
    <p:sldId id="284" r:id="rId25"/>
    <p:sldId id="285" r:id="rId26"/>
    <p:sldId id="286" r:id="rId27"/>
    <p:sldId id="287" r:id="rId28"/>
    <p:sldId id="290" r:id="rId29"/>
    <p:sldId id="291" r:id="rId30"/>
    <p:sldId id="292" r:id="rId31"/>
    <p:sldId id="293" r:id="rId32"/>
    <p:sldId id="294" r:id="rId33"/>
    <p:sldId id="280"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72AB"/>
    <a:srgbClr val="07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p:scale>
          <a:sx n="100" d="100"/>
          <a:sy n="100" d="100"/>
        </p:scale>
        <p:origin x="994" y="29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51732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44869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2940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88213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46808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6260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3412C4-E054-4C1E-B3AB-33B785D7E0D0}" type="slidenum">
              <a:rPr lang="zh-CN" altLang="en-US" smtClean="0"/>
              <a:t>‹#›</a:t>
            </a:fld>
            <a:endParaRPr lang="zh-CN" altLang="en-US"/>
          </a:p>
        </p:txBody>
      </p:sp>
      <p:sp>
        <p:nvSpPr>
          <p:cNvPr id="11" name="矩形 10"/>
          <p:cNvSpPr/>
          <p:nvPr userDrawn="1"/>
        </p:nvSpPr>
        <p:spPr>
          <a:xfrm>
            <a:off x="6737060" y="478881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字体下载：</a:t>
            </a:r>
            <a:r>
              <a:rPr kumimoji="0" lang="en-US" altLang="zh-CN" sz="100" b="0" i="0" u="none" strike="noStrike" kern="0" cap="none" spc="0" normalizeH="0" baseline="0" noProof="0" dirty="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7833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92754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24700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727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4052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D6FECC5-ABCB-48FB-AFAA-EA2727A61AFC}" type="datetimeFigureOut">
              <a:rPr lang="zh-CN" altLang="en-US" smtClean="0"/>
              <a:t>2019/6/28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2003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1" y="1073968"/>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7" name="TextBox 17"/>
          <p:cNvSpPr txBox="1"/>
          <p:nvPr/>
        </p:nvSpPr>
        <p:spPr>
          <a:xfrm>
            <a:off x="1707609" y="2381024"/>
            <a:ext cx="5619936" cy="1200329"/>
          </a:xfrm>
          <a:prstGeom prst="rect">
            <a:avLst/>
          </a:prstGeom>
          <a:noFill/>
        </p:spPr>
        <p:txBody>
          <a:bodyPr wrap="none" rtlCol="0">
            <a:spAutoFit/>
          </a:bodyPr>
          <a:lstStyle/>
          <a:p>
            <a:pPr algn="ctr">
              <a:defRPr/>
            </a:pPr>
            <a:r>
              <a:rPr lang="zh-CN" altLang="en-US" sz="4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东旭集团</a:t>
            </a:r>
          </a:p>
          <a:p>
            <a:pPr algn="ctr">
              <a:defRPr/>
            </a:pPr>
            <a:r>
              <a:rPr lang="en-US" altLang="zh-CN" sz="3200" dirty="0">
                <a:ln w="3175">
                  <a:noFill/>
                </a:ln>
                <a:solidFill>
                  <a:schemeClr val="bg1"/>
                </a:solidFill>
                <a:latin typeface="微软雅黑" panose="020B0503020204020204" pitchFamily="34" charset="-122"/>
                <a:ea typeface="微软雅黑" panose="020B0503020204020204" pitchFamily="34" charset="-122"/>
              </a:rPr>
              <a:t>We Are The Strongest Team</a:t>
            </a:r>
          </a:p>
        </p:txBody>
      </p:sp>
      <p:sp>
        <p:nvSpPr>
          <p:cNvPr id="18" name="矩形 17"/>
          <p:cNvSpPr/>
          <p:nvPr/>
        </p:nvSpPr>
        <p:spPr>
          <a:xfrm>
            <a:off x="3401452" y="1372729"/>
            <a:ext cx="2232248" cy="1015663"/>
          </a:xfrm>
          <a:prstGeom prst="rect">
            <a:avLst/>
          </a:prstGeom>
        </p:spPr>
        <p:txBody>
          <a:bodyPr wrap="square">
            <a:spAutoFit/>
          </a:bodyPr>
          <a:lstStyle/>
          <a:p>
            <a:pPr algn="ctr"/>
            <a:r>
              <a:rPr lang="en-US" altLang="zh-CN" sz="6000" dirty="0">
                <a:solidFill>
                  <a:schemeClr val="bg1"/>
                </a:solidFill>
                <a:latin typeface="Agency FB" panose="020B0503020202020204" pitchFamily="34" charset="0"/>
                <a:ea typeface="造字工房力黑（非商用）常规体" pitchFamily="50" charset="-122"/>
                <a:cs typeface="Roboto Light"/>
              </a:rPr>
              <a:t>LOGO</a:t>
            </a:r>
            <a:endParaRPr lang="zh-CN" altLang="en-US" sz="6000" dirty="0">
              <a:solidFill>
                <a:schemeClr val="bg1"/>
              </a:solidFill>
              <a:latin typeface="Agency FB" panose="020B0503020202020204" pitchFamily="34" charset="0"/>
              <a:ea typeface="造字工房力黑（非商用）常规体" pitchFamily="50" charset="-122"/>
            </a:endParaRPr>
          </a:p>
        </p:txBody>
      </p:sp>
      <p:cxnSp>
        <p:nvCxnSpPr>
          <p:cNvPr id="19" name="直接连接符 18"/>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642572"/>
      </p:ext>
    </p:extLst>
  </p:cSld>
  <p:clrMapOvr>
    <a:masterClrMapping/>
  </p:clrMapOvr>
  <mc:AlternateContent xmlns:mc="http://schemas.openxmlformats.org/markup-compatibility/2006" xmlns:p14="http://schemas.microsoft.com/office/powerpoint/2010/main">
    <mc:Choice Requires="p14">
      <p:transition spd="slow" p14:dur="1600" advTm="0">
        <p14:prism isContent="1"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8" presetClass="entr" presetSubtype="0" accel="50000" fill="hold" grpId="0" nodeType="clickEffect">
                                  <p:stCondLst>
                                    <p:cond delay="0"/>
                                  </p:stCondLst>
                                  <p:iterate type="lt">
                                    <p:tmPct val="50000"/>
                                  </p:iterate>
                                  <p:childTnLst>
                                    <p:set>
                                      <p:cBhvr>
                                        <p:cTn id="12" dur="1" fill="hold">
                                          <p:stCondLst>
                                            <p:cond delay="0"/>
                                          </p:stCondLst>
                                        </p:cTn>
                                        <p:tgtEl>
                                          <p:spTgt spid="18"/>
                                        </p:tgtEl>
                                        <p:attrNameLst>
                                          <p:attrName>style.visibility</p:attrName>
                                        </p:attrNameLst>
                                      </p:cBhvr>
                                      <p:to>
                                        <p:strVal val="visible"/>
                                      </p:to>
                                    </p:set>
                                    <p:set>
                                      <p:cBhvr>
                                        <p:cTn id="13" dur="455" fill="hold">
                                          <p:stCondLst>
                                            <p:cond delay="0"/>
                                          </p:stCondLst>
                                        </p:cTn>
                                        <p:tgtEl>
                                          <p:spTgt spid="18"/>
                                        </p:tgtEl>
                                        <p:attrNameLst>
                                          <p:attrName>style.rotation</p:attrName>
                                        </p:attrNameLst>
                                      </p:cBhvr>
                                      <p:to>
                                        <p:strVal val="-45.0"/>
                                      </p:to>
                                    </p:set>
                                    <p:anim calcmode="lin" valueType="num">
                                      <p:cBhvr>
                                        <p:cTn id="14" dur="455" fill="hold">
                                          <p:stCondLst>
                                            <p:cond delay="455"/>
                                          </p:stCondLst>
                                        </p:cTn>
                                        <p:tgtEl>
                                          <p:spTgt spid="18"/>
                                        </p:tgtEl>
                                        <p:attrNameLst>
                                          <p:attrName>style.rotation</p:attrName>
                                        </p:attrNameLst>
                                      </p:cBhvr>
                                      <p:tavLst>
                                        <p:tav tm="0">
                                          <p:val>
                                            <p:fltVal val="-45"/>
                                          </p:val>
                                        </p:tav>
                                        <p:tav tm="69900">
                                          <p:val>
                                            <p:fltVal val="45"/>
                                          </p:val>
                                        </p:tav>
                                        <p:tav tm="100000">
                                          <p:val>
                                            <p:fltVal val="0"/>
                                          </p:val>
                                        </p:tav>
                                      </p:tavLst>
                                    </p:anim>
                                    <p:anim calcmode="lin" valueType="num">
                                      <p:cBhvr>
                                        <p:cTn id="15" dur="455" fill="hold">
                                          <p:stCondLst>
                                            <p:cond delay="0"/>
                                          </p:stCondLst>
                                        </p:cTn>
                                        <p:tgtEl>
                                          <p:spTgt spid="18"/>
                                        </p:tgtEl>
                                        <p:attrNameLst>
                                          <p:attrName>ppt_y</p:attrName>
                                        </p:attrNameLst>
                                      </p:cBhvr>
                                      <p:tavLst>
                                        <p:tav tm="0">
                                          <p:val>
                                            <p:strVal val="#ppt_y-1"/>
                                          </p:val>
                                        </p:tav>
                                        <p:tav tm="100000">
                                          <p:val>
                                            <p:strVal val="#ppt_y-(0.354*#ppt_w-0.172*#ppt_h)"/>
                                          </p:val>
                                        </p:tav>
                                      </p:tavLst>
                                    </p:anim>
                                    <p:anim calcmode="lin" valueType="num">
                                      <p:cBhvr>
                                        <p:cTn id="16" dur="156" decel="50000" autoRev="1" fill="hold">
                                          <p:stCondLst>
                                            <p:cond delay="455"/>
                                          </p:stCondLst>
                                        </p:cTn>
                                        <p:tgtEl>
                                          <p:spTgt spid="18"/>
                                        </p:tgtEl>
                                        <p:attrNameLst>
                                          <p:attrName>ppt_y</p:attrName>
                                        </p:attrNameLst>
                                      </p:cBhvr>
                                      <p:tavLst>
                                        <p:tav tm="0">
                                          <p:val>
                                            <p:strVal val="#ppt_y-(0.354*#ppt_w-0.172*#ppt_h)"/>
                                          </p:val>
                                        </p:tav>
                                        <p:tav tm="100000">
                                          <p:val>
                                            <p:strVal val="#ppt_y-(0.354*#ppt_w-0.172*#ppt_h)-#ppt_h/2"/>
                                          </p:val>
                                        </p:tav>
                                      </p:tavLst>
                                    </p:anim>
                                    <p:anim calcmode="lin" valueType="num">
                                      <p:cBhvr>
                                        <p:cTn id="17" dur="136" fill="hold">
                                          <p:stCondLst>
                                            <p:cond delay="864"/>
                                          </p:stCondLst>
                                        </p:cTn>
                                        <p:tgtEl>
                                          <p:spTgt spid="18"/>
                                        </p:tgtEl>
                                        <p:attrNameLst>
                                          <p:attrName>ppt_y</p:attrName>
                                        </p:attrNameLst>
                                      </p:cBhvr>
                                      <p:tavLst>
                                        <p:tav tm="0">
                                          <p:val>
                                            <p:strVal val="#ppt_y-(0.354*#ppt_w-0.172*#ppt_h)"/>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grpId="0" nodeType="click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Scale>
                                      <p:cBhvr>
                                        <p:cTn id="2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7"/>
                                        </p:tgtEl>
                                        <p:attrNameLst>
                                          <p:attrName>ppt_x</p:attrName>
                                          <p:attrName>ppt_y</p:attrName>
                                        </p:attrNameLst>
                                      </p:cBhvr>
                                    </p:animMotion>
                                    <p:animEffect transition="in" filter="fade">
                                      <p:cBhvr>
                                        <p:cTn id="29" dur="1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iterate type="lt">
                                    <p:tmPct val="10000"/>
                                  </p:iterate>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029107" cy="344426"/>
            <a:chOff x="742950" y="219077"/>
            <a:chExt cx="3029107" cy="344426"/>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目标管理</a:t>
              </a:r>
            </a:p>
          </p:txBody>
        </p:sp>
        <p:sp>
          <p:nvSpPr>
            <p:cNvPr id="12" name="TextBox 23"/>
            <p:cNvSpPr txBox="1"/>
            <p:nvPr/>
          </p:nvSpPr>
          <p:spPr>
            <a:xfrm>
              <a:off x="1909088" y="309595"/>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13" name="Group 34"/>
          <p:cNvGrpSpPr/>
          <p:nvPr/>
        </p:nvGrpSpPr>
        <p:grpSpPr>
          <a:xfrm>
            <a:off x="661036" y="1721133"/>
            <a:ext cx="1612995" cy="1825300"/>
            <a:chOff x="309082" y="1378455"/>
            <a:chExt cx="1612995" cy="1825300"/>
          </a:xfrm>
        </p:grpSpPr>
        <p:sp>
          <p:nvSpPr>
            <p:cNvPr id="14" name="TextBox 11"/>
            <p:cNvSpPr txBox="1"/>
            <p:nvPr/>
          </p:nvSpPr>
          <p:spPr>
            <a:xfrm>
              <a:off x="309082" y="2588202"/>
              <a:ext cx="1612995" cy="615553"/>
            </a:xfrm>
            <a:prstGeom prst="rect">
              <a:avLst/>
            </a:prstGeom>
            <a:noFill/>
          </p:spPr>
          <p:txBody>
            <a:bodyPr wrap="square" rtlCol="0">
              <a:spAutoFit/>
            </a:bodyPr>
            <a:lstStyle/>
            <a:p>
              <a:pPr algn="ctr"/>
              <a:r>
                <a:rPr lang="zh-CN" altLang="en-US" sz="1400" b="1" dirty="0">
                  <a:solidFill>
                    <a:schemeClr val="tx1">
                      <a:lumMod val="65000"/>
                      <a:lumOff val="35000"/>
                    </a:schemeClr>
                  </a:solidFill>
                  <a:latin typeface="+mn-ea"/>
                </a:rPr>
                <a:t>目标列表</a:t>
              </a:r>
              <a:endParaRPr lang="en-US" altLang="zh-CN" sz="1400" b="1" dirty="0">
                <a:solidFill>
                  <a:schemeClr val="tx1">
                    <a:lumMod val="65000"/>
                    <a:lumOff val="35000"/>
                  </a:schemeClr>
                </a:solidFill>
                <a:latin typeface="+mn-ea"/>
              </a:endParaRPr>
            </a:p>
            <a:p>
              <a:pPr algn="ctr"/>
              <a:r>
                <a:rPr lang="zh-CN" altLang="en-US" sz="1000" dirty="0">
                  <a:solidFill>
                    <a:schemeClr val="tx1">
                      <a:lumMod val="50000"/>
                      <a:lumOff val="50000"/>
                    </a:schemeClr>
                  </a:solidFill>
                  <a:latin typeface="+mn-ea"/>
                </a:rPr>
                <a:t>利用</a:t>
              </a:r>
              <a:r>
                <a:rPr lang="en-US" altLang="zh-CN" sz="1000" dirty="0">
                  <a:solidFill>
                    <a:schemeClr val="tx1">
                      <a:lumMod val="50000"/>
                      <a:lumOff val="50000"/>
                    </a:schemeClr>
                  </a:solidFill>
                  <a:latin typeface="+mn-ea"/>
                </a:rPr>
                <a:t>ZTREE</a:t>
              </a:r>
              <a:r>
                <a:rPr lang="zh-CN" altLang="en-US" sz="1000" dirty="0">
                  <a:solidFill>
                    <a:schemeClr val="tx1">
                      <a:lumMod val="50000"/>
                      <a:lumOff val="50000"/>
                    </a:schemeClr>
                  </a:solidFill>
                  <a:latin typeface="+mn-ea"/>
                </a:rPr>
                <a:t>实现目标的展示与创建。</a:t>
              </a:r>
              <a:endParaRPr lang="en-US" sz="1000" dirty="0">
                <a:solidFill>
                  <a:schemeClr val="tx1">
                    <a:lumMod val="50000"/>
                    <a:lumOff val="50000"/>
                  </a:schemeClr>
                </a:solidFill>
                <a:latin typeface="+mn-ea"/>
              </a:endParaRPr>
            </a:p>
          </p:txBody>
        </p:sp>
        <p:sp>
          <p:nvSpPr>
            <p:cNvPr id="15" name="Oval 32"/>
            <p:cNvSpPr/>
            <p:nvPr/>
          </p:nvSpPr>
          <p:spPr>
            <a:xfrm>
              <a:off x="510706" y="1378455"/>
              <a:ext cx="1209747" cy="1209747"/>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mn-ea"/>
              </a:endParaRPr>
            </a:p>
          </p:txBody>
        </p:sp>
      </p:grpSp>
      <p:sp>
        <p:nvSpPr>
          <p:cNvPr id="25" name="TextBox 21"/>
          <p:cNvSpPr txBox="1"/>
          <p:nvPr/>
        </p:nvSpPr>
        <p:spPr>
          <a:xfrm>
            <a:off x="453708" y="4389200"/>
            <a:ext cx="7591831" cy="153888"/>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latin typeface="+mn-ea"/>
              </a:rPr>
              <a:t>查看目标信息、目标名称、目标状态；实现目标的展示功能。</a:t>
            </a:r>
          </a:p>
        </p:txBody>
      </p:sp>
      <p:cxnSp>
        <p:nvCxnSpPr>
          <p:cNvPr id="26" name="Straight Connector 23"/>
          <p:cNvCxnSpPr/>
          <p:nvPr/>
        </p:nvCxnSpPr>
        <p:spPr>
          <a:xfrm>
            <a:off x="782231" y="4256355"/>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8" name="Freeform 144"/>
          <p:cNvSpPr/>
          <p:nvPr/>
        </p:nvSpPr>
        <p:spPr bwMode="auto">
          <a:xfrm>
            <a:off x="1312751" y="2155118"/>
            <a:ext cx="309563" cy="334963"/>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pic>
        <p:nvPicPr>
          <p:cNvPr id="3" name="图片 2">
            <a:extLst>
              <a:ext uri="{FF2B5EF4-FFF2-40B4-BE49-F238E27FC236}">
                <a16:creationId xmlns:a16="http://schemas.microsoft.com/office/drawing/2014/main" id="{4EDDFFB8-3501-40AD-8135-4A6FE1169B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7400" y="1029969"/>
            <a:ext cx="3104697" cy="2858454"/>
          </a:xfrm>
          <a:prstGeom prst="rect">
            <a:avLst/>
          </a:prstGeom>
        </p:spPr>
      </p:pic>
      <p:pic>
        <p:nvPicPr>
          <p:cNvPr id="17" name="图片 16">
            <a:extLst>
              <a:ext uri="{FF2B5EF4-FFF2-40B4-BE49-F238E27FC236}">
                <a16:creationId xmlns:a16="http://schemas.microsoft.com/office/drawing/2014/main" id="{6FB92317-F2E4-439C-865C-142A82904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1276" y="1048675"/>
            <a:ext cx="3084366" cy="2839735"/>
          </a:xfrm>
          <a:prstGeom prst="rect">
            <a:avLst/>
          </a:prstGeom>
        </p:spPr>
      </p:pic>
    </p:spTree>
    <p:extLst>
      <p:ext uri="{BB962C8B-B14F-4D97-AF65-F5344CB8AC3E}">
        <p14:creationId xmlns:p14="http://schemas.microsoft.com/office/powerpoint/2010/main" val="38495491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8" presetClass="entr" presetSubtype="3"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strips(upRight)">
                                      <p:cBhvr>
                                        <p:cTn id="29" dur="500"/>
                                        <p:tgtEl>
                                          <p:spTgt spid="26"/>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03</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898485"/>
            <a:ext cx="4434069" cy="500228"/>
            <a:chOff x="4572000" y="1898485"/>
            <a:chExt cx="4434069" cy="500228"/>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5077006" y="1898485"/>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dirty="0">
                  <a:solidFill>
                    <a:schemeClr val="bg1"/>
                  </a:solidFill>
                  <a:latin typeface="微软雅黑" panose="020B0503020204020204" pitchFamily="34" charset="-122"/>
                  <a:ea typeface="微软雅黑" panose="020B0503020204020204" pitchFamily="34" charset="-122"/>
                </a:rPr>
                <a:t>        进度查询</a:t>
              </a:r>
            </a:p>
          </p:txBody>
        </p:sp>
      </p:grpSp>
      <p:sp>
        <p:nvSpPr>
          <p:cNvPr id="11" name="矩形 10"/>
          <p:cNvSpPr>
            <a:spLocks noChangeArrowheads="1"/>
          </p:cNvSpPr>
          <p:nvPr/>
        </p:nvSpPr>
        <p:spPr bwMode="auto">
          <a:xfrm>
            <a:off x="4214813" y="2786063"/>
            <a:ext cx="485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u"/>
            </a:pPr>
            <a:r>
              <a:rPr lang="zh-CN" altLang="en-US" sz="1400" dirty="0">
                <a:solidFill>
                  <a:schemeClr val="tx1">
                    <a:lumMod val="65000"/>
                    <a:lumOff val="35000"/>
                  </a:schemeClr>
                </a:solidFill>
              </a:rPr>
              <a:t>目标查询、周报查询、运行情况</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393842316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iterate type="lt">
                                    <p:tmPct val="10000"/>
                                  </p:iterate>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目标查询</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cxnSp>
        <p:nvCxnSpPr>
          <p:cNvPr id="14" name="Straight Connector 30"/>
          <p:cNvCxnSpPr/>
          <p:nvPr/>
        </p:nvCxnSpPr>
        <p:spPr>
          <a:xfrm>
            <a:off x="782231" y="4313961"/>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 name="Group 60"/>
          <p:cNvGrpSpPr/>
          <p:nvPr/>
        </p:nvGrpSpPr>
        <p:grpSpPr>
          <a:xfrm>
            <a:off x="1331278" y="1175960"/>
            <a:ext cx="1785817" cy="2534709"/>
            <a:chOff x="782231" y="1073968"/>
            <a:chExt cx="1785817" cy="2534709"/>
          </a:xfrm>
          <a:solidFill>
            <a:srgbClr val="2272AB"/>
          </a:solidFill>
          <a:effectLst/>
        </p:grpSpPr>
        <p:sp>
          <p:nvSpPr>
            <p:cNvPr id="21" name="Rectangle 61"/>
            <p:cNvSpPr/>
            <p:nvPr/>
          </p:nvSpPr>
          <p:spPr>
            <a:xfrm>
              <a:off x="782231" y="1073969"/>
              <a:ext cx="1785817" cy="25347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2" name="Down Arrow Callout 62"/>
            <p:cNvSpPr/>
            <p:nvPr/>
          </p:nvSpPr>
          <p:spPr>
            <a:xfrm>
              <a:off x="782231" y="1073968"/>
              <a:ext cx="1785817" cy="748891"/>
            </a:xfrm>
            <a:prstGeom prst="downArrowCallout">
              <a:avLst>
                <a:gd name="adj1" fmla="val 50000"/>
                <a:gd name="adj2" fmla="val 25000"/>
                <a:gd name="adj3" fmla="val 25000"/>
                <a:gd name="adj4" fmla="val 75000"/>
              </a:avLst>
            </a:prstGeom>
            <a:grpFill/>
            <a:ln w="22225" cap="flat" cmpd="sng">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mn-ea"/>
                </a:rPr>
                <a:t>获取目标信息</a:t>
              </a:r>
              <a:endParaRPr lang="en-US" sz="1600" b="1" dirty="0">
                <a:solidFill>
                  <a:schemeClr val="bg1"/>
                </a:solidFill>
                <a:latin typeface="+mn-ea"/>
              </a:endParaRPr>
            </a:p>
          </p:txBody>
        </p:sp>
        <p:sp>
          <p:nvSpPr>
            <p:cNvPr id="23" name="TextBox 63"/>
            <p:cNvSpPr txBox="1"/>
            <p:nvPr/>
          </p:nvSpPr>
          <p:spPr>
            <a:xfrm>
              <a:off x="827545" y="2686964"/>
              <a:ext cx="1670603" cy="246221"/>
            </a:xfrm>
            <a:prstGeom prst="rect">
              <a:avLst/>
            </a:prstGeom>
            <a:grpFill/>
          </p:spPr>
          <p:txBody>
            <a:bodyPr wrap="square" rtlCol="0">
              <a:spAutoFit/>
            </a:bodyPr>
            <a:lstStyle/>
            <a:p>
              <a:pPr lvl="0" algn="ctr" defTabSz="914400">
                <a:spcBef>
                  <a:spcPct val="20000"/>
                </a:spcBef>
                <a:defRPr/>
              </a:pPr>
              <a:r>
                <a:rPr lang="zh-CN" altLang="en-US" sz="1000" b="1" dirty="0">
                  <a:solidFill>
                    <a:schemeClr val="bg1"/>
                  </a:solidFill>
                  <a:latin typeface="+mn-ea"/>
                </a:rPr>
                <a:t> 查询目标信息</a:t>
              </a:r>
              <a:endParaRPr lang="en-US" altLang="zh-CN" sz="1000" dirty="0">
                <a:solidFill>
                  <a:schemeClr val="bg1"/>
                </a:solidFill>
                <a:latin typeface="+mn-ea"/>
              </a:endParaRPr>
            </a:p>
          </p:txBody>
        </p:sp>
        <p:sp>
          <p:nvSpPr>
            <p:cNvPr id="24" name="Oval 64"/>
            <p:cNvSpPr/>
            <p:nvPr/>
          </p:nvSpPr>
          <p:spPr>
            <a:xfrm>
              <a:off x="1283227" y="1903139"/>
              <a:ext cx="783825" cy="78382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2"/>
                </a:solidFill>
                <a:latin typeface="+mn-ea"/>
              </a:endParaRPr>
            </a:p>
          </p:txBody>
        </p:sp>
      </p:grpSp>
      <p:grpSp>
        <p:nvGrpSpPr>
          <p:cNvPr id="36" name="组合 35"/>
          <p:cNvGrpSpPr/>
          <p:nvPr/>
        </p:nvGrpSpPr>
        <p:grpSpPr>
          <a:xfrm>
            <a:off x="1968411" y="2347013"/>
            <a:ext cx="327026" cy="327025"/>
            <a:chOff x="4176518" y="3227428"/>
            <a:chExt cx="327026" cy="327025"/>
          </a:xfrm>
          <a:solidFill>
            <a:schemeClr val="bg1"/>
          </a:solidFill>
        </p:grpSpPr>
        <p:sp>
          <p:nvSpPr>
            <p:cNvPr id="37" name="Freeform 140"/>
            <p:cNvSpPr>
              <a:spLocks noEditPoints="1"/>
            </p:cNvSpPr>
            <p:nvPr/>
          </p:nvSpPr>
          <p:spPr bwMode="auto">
            <a:xfrm>
              <a:off x="4176518" y="3297278"/>
              <a:ext cx="257175" cy="257175"/>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mn-ea"/>
              </a:endParaRPr>
            </a:p>
          </p:txBody>
        </p:sp>
        <p:sp>
          <p:nvSpPr>
            <p:cNvPr id="38" name="Freeform 141"/>
            <p:cNvSpPr>
              <a:spLocks noEditPoints="1"/>
            </p:cNvSpPr>
            <p:nvPr/>
          </p:nvSpPr>
          <p:spPr bwMode="auto">
            <a:xfrm>
              <a:off x="4384481" y="3227428"/>
              <a:ext cx="119063" cy="120650"/>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mn-ea"/>
              </a:endParaRPr>
            </a:p>
          </p:txBody>
        </p:sp>
      </p:grpSp>
      <p:sp>
        <p:nvSpPr>
          <p:cNvPr id="25" name="TextBox 21">
            <a:extLst>
              <a:ext uri="{FF2B5EF4-FFF2-40B4-BE49-F238E27FC236}">
                <a16:creationId xmlns:a16="http://schemas.microsoft.com/office/drawing/2014/main" id="{2AFF8322-D1ED-4571-A901-8118B2578DBC}"/>
              </a:ext>
            </a:extLst>
          </p:cNvPr>
          <p:cNvSpPr txBox="1"/>
          <p:nvPr/>
        </p:nvSpPr>
        <p:spPr>
          <a:xfrm>
            <a:off x="776085" y="4389692"/>
            <a:ext cx="7591831" cy="153888"/>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latin typeface="+mn-ea"/>
              </a:rPr>
              <a:t>查看目标信息、目标名称、目标状态；看公司目前的具体事宜。</a:t>
            </a:r>
          </a:p>
        </p:txBody>
      </p:sp>
      <p:pic>
        <p:nvPicPr>
          <p:cNvPr id="3" name="图片 2">
            <a:extLst>
              <a:ext uri="{FF2B5EF4-FFF2-40B4-BE49-F238E27FC236}">
                <a16:creationId xmlns:a16="http://schemas.microsoft.com/office/drawing/2014/main" id="{8F9FAF5D-08A0-451F-8924-462235969B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1847" y="958479"/>
            <a:ext cx="3830092" cy="2990791"/>
          </a:xfrm>
          <a:prstGeom prst="rect">
            <a:avLst/>
          </a:prstGeom>
        </p:spPr>
      </p:pic>
    </p:spTree>
    <p:extLst>
      <p:ext uri="{BB962C8B-B14F-4D97-AF65-F5344CB8AC3E}">
        <p14:creationId xmlns:p14="http://schemas.microsoft.com/office/powerpoint/2010/main" val="418404281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4" accel="50000" decel="5000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par>
                          <p:cTn id="28" fill="hold">
                            <p:stCondLst>
                              <p:cond delay="2000"/>
                            </p:stCondLst>
                            <p:childTnLst>
                              <p:par>
                                <p:cTn id="29" presetID="18" presetClass="entr" presetSubtype="3"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upRight)">
                                      <p:cBhvr>
                                        <p:cTn id="31" dur="500"/>
                                        <p:tgtEl>
                                          <p:spTgt spid="14"/>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周报查询</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13" name="Group 30"/>
          <p:cNvGrpSpPr/>
          <p:nvPr/>
        </p:nvGrpSpPr>
        <p:grpSpPr>
          <a:xfrm>
            <a:off x="1005079" y="1599989"/>
            <a:ext cx="2387670" cy="1454924"/>
            <a:chOff x="3484770" y="1261562"/>
            <a:chExt cx="2189066" cy="714327"/>
          </a:xfrm>
        </p:grpSpPr>
        <p:sp>
          <p:nvSpPr>
            <p:cNvPr id="14" name="Text Placeholder 3"/>
            <p:cNvSpPr txBox="1"/>
            <p:nvPr/>
          </p:nvSpPr>
          <p:spPr>
            <a:xfrm>
              <a:off x="3939316" y="1507675"/>
              <a:ext cx="1019949" cy="13601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600" b="1" dirty="0">
                  <a:solidFill>
                    <a:srgbClr val="073860"/>
                  </a:solidFill>
                  <a:latin typeface="+mn-ea"/>
                </a:rPr>
                <a:t>业务需求</a:t>
              </a:r>
              <a:r>
                <a:rPr kumimoji="0" lang="en-US" sz="1600" b="1" i="0" u="none" strike="noStrike" kern="1200" cap="none" spc="0" normalizeH="0" baseline="0" noProof="0" dirty="0">
                  <a:ln>
                    <a:noFill/>
                  </a:ln>
                  <a:solidFill>
                    <a:srgbClr val="073860"/>
                  </a:solidFill>
                  <a:effectLst/>
                  <a:uLnTx/>
                  <a:uFillTx/>
                  <a:latin typeface="+mn-ea"/>
                  <a:cs typeface="+mn-cs"/>
                </a:rPr>
                <a:t> 02</a:t>
              </a:r>
            </a:p>
          </p:txBody>
        </p:sp>
        <p:sp>
          <p:nvSpPr>
            <p:cNvPr id="15" name="Text Placeholder 3"/>
            <p:cNvSpPr txBox="1"/>
            <p:nvPr/>
          </p:nvSpPr>
          <p:spPr>
            <a:xfrm>
              <a:off x="3484770" y="1719003"/>
              <a:ext cx="2189066" cy="25688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50000"/>
                      <a:lumOff val="50000"/>
                    </a:schemeClr>
                  </a:solidFill>
                  <a:latin typeface="+mn-ea"/>
                </a:rPr>
                <a:t>点击周报查询可对有权限的目标进行查</a:t>
              </a:r>
              <a:endParaRPr lang="en-US" altLang="zh-CN" sz="1000" b="1" dirty="0">
                <a:solidFill>
                  <a:schemeClr val="tx1">
                    <a:lumMod val="50000"/>
                    <a:lumOff val="50000"/>
                  </a:schemeClr>
                </a:solidFill>
                <a:latin typeface="+mn-ea"/>
              </a:endParaRPr>
            </a:p>
            <a:p>
              <a:pPr lvl="0" algn="l" defTabSz="914400">
                <a:spcBef>
                  <a:spcPct val="20000"/>
                </a:spcBef>
                <a:defRPr/>
              </a:pPr>
              <a:r>
                <a:rPr lang="zh-CN" altLang="en-US" sz="1000" b="1" dirty="0">
                  <a:solidFill>
                    <a:schemeClr val="tx1">
                      <a:lumMod val="50000"/>
                      <a:lumOff val="50000"/>
                    </a:schemeClr>
                  </a:solidFill>
                  <a:latin typeface="+mn-ea"/>
                </a:rPr>
                <a:t>询，查询结果列在本页面中的“目标列</a:t>
              </a:r>
              <a:endParaRPr lang="en-US" altLang="zh-CN" sz="1000" b="1" dirty="0">
                <a:solidFill>
                  <a:schemeClr val="tx1">
                    <a:lumMod val="50000"/>
                    <a:lumOff val="50000"/>
                  </a:schemeClr>
                </a:solidFill>
                <a:latin typeface="+mn-ea"/>
              </a:endParaRPr>
            </a:p>
            <a:p>
              <a:pPr lvl="0" algn="l" defTabSz="914400">
                <a:spcBef>
                  <a:spcPct val="20000"/>
                </a:spcBef>
                <a:defRPr/>
              </a:pPr>
              <a:r>
                <a:rPr lang="zh-CN" altLang="en-US" sz="1000" b="1" dirty="0">
                  <a:solidFill>
                    <a:schemeClr val="tx1">
                      <a:lumMod val="50000"/>
                      <a:lumOff val="50000"/>
                    </a:schemeClr>
                  </a:solidFill>
                  <a:latin typeface="+mn-ea"/>
                </a:rPr>
                <a:t>表”部分。</a:t>
              </a:r>
              <a:endParaRPr lang="en-US" sz="1000" dirty="0">
                <a:solidFill>
                  <a:schemeClr val="tx1">
                    <a:lumMod val="50000"/>
                    <a:lumOff val="50000"/>
                  </a:schemeClr>
                </a:solidFill>
                <a:latin typeface="+mn-ea"/>
              </a:endParaRPr>
            </a:p>
          </p:txBody>
        </p:sp>
        <p:sp>
          <p:nvSpPr>
            <p:cNvPr id="16" name="Text Placeholder 3"/>
            <p:cNvSpPr txBox="1"/>
            <p:nvPr/>
          </p:nvSpPr>
          <p:spPr>
            <a:xfrm>
              <a:off x="3492817" y="1261562"/>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grpSp>
        <p:nvGrpSpPr>
          <p:cNvPr id="17" name="Group 31"/>
          <p:cNvGrpSpPr/>
          <p:nvPr/>
        </p:nvGrpSpPr>
        <p:grpSpPr>
          <a:xfrm>
            <a:off x="1005078" y="2963031"/>
            <a:ext cx="2753265" cy="1017717"/>
            <a:chOff x="6157268" y="1308661"/>
            <a:chExt cx="2229309" cy="543898"/>
          </a:xfrm>
        </p:grpSpPr>
        <p:sp>
          <p:nvSpPr>
            <p:cNvPr id="18" name="Text Placeholder 3"/>
            <p:cNvSpPr txBox="1"/>
            <p:nvPr/>
          </p:nvSpPr>
          <p:spPr>
            <a:xfrm>
              <a:off x="6558703" y="1557926"/>
              <a:ext cx="733340" cy="13158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技术点</a:t>
              </a:r>
              <a:r>
                <a:rPr kumimoji="0" lang="en-US" sz="1600" b="1" i="0" u="none" strike="noStrike" kern="1200" cap="none" spc="0" normalizeH="0" baseline="0" noProof="0" dirty="0">
                  <a:ln>
                    <a:noFill/>
                  </a:ln>
                  <a:solidFill>
                    <a:srgbClr val="073860"/>
                  </a:solidFill>
                  <a:effectLst/>
                  <a:uLnTx/>
                  <a:uFillTx/>
                  <a:latin typeface="+mn-ea"/>
                  <a:cs typeface="+mn-cs"/>
                </a:rPr>
                <a:t> 03</a:t>
              </a:r>
            </a:p>
          </p:txBody>
        </p:sp>
        <p:sp>
          <p:nvSpPr>
            <p:cNvPr id="19" name="Text Placeholder 3"/>
            <p:cNvSpPr txBox="1"/>
            <p:nvPr/>
          </p:nvSpPr>
          <p:spPr>
            <a:xfrm>
              <a:off x="6197511" y="1770317"/>
              <a:ext cx="2189066" cy="8224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b="1" dirty="0">
                  <a:solidFill>
                    <a:schemeClr val="tx1">
                      <a:lumMod val="50000"/>
                      <a:lumOff val="50000"/>
                    </a:schemeClr>
                  </a:solidFill>
                  <a:latin typeface="+mn-ea"/>
                </a:rPr>
                <a:t>R</a:t>
              </a:r>
              <a:r>
                <a:rPr lang="en-US" altLang="zh-CN" sz="1000" b="1" dirty="0">
                  <a:solidFill>
                    <a:schemeClr val="tx1">
                      <a:lumMod val="50000"/>
                      <a:lumOff val="50000"/>
                    </a:schemeClr>
                  </a:solidFill>
                  <a:latin typeface="+mn-ea"/>
                </a:rPr>
                <a:t>edis</a:t>
              </a:r>
              <a:r>
                <a:rPr lang="zh-CN" altLang="en-US" sz="1000" b="1" dirty="0">
                  <a:solidFill>
                    <a:schemeClr val="tx1">
                      <a:lumMod val="50000"/>
                      <a:lumOff val="50000"/>
                    </a:schemeClr>
                  </a:solidFill>
                  <a:latin typeface="+mn-ea"/>
                </a:rPr>
                <a:t>，作业</a:t>
              </a:r>
              <a:endParaRPr lang="en-US" sz="1000" b="1" dirty="0">
                <a:solidFill>
                  <a:schemeClr val="tx1">
                    <a:lumMod val="50000"/>
                    <a:lumOff val="50000"/>
                  </a:schemeClr>
                </a:solidFill>
                <a:latin typeface="+mn-ea"/>
              </a:endParaRPr>
            </a:p>
          </p:txBody>
        </p:sp>
        <p:sp>
          <p:nvSpPr>
            <p:cNvPr id="20" name="Text Placeholder 3"/>
            <p:cNvSpPr txBox="1"/>
            <p:nvPr/>
          </p:nvSpPr>
          <p:spPr>
            <a:xfrm>
              <a:off x="6157268" y="1308661"/>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03</a:t>
              </a:r>
            </a:p>
          </p:txBody>
        </p:sp>
      </p:grpSp>
      <p:grpSp>
        <p:nvGrpSpPr>
          <p:cNvPr id="33" name="Group 29"/>
          <p:cNvGrpSpPr/>
          <p:nvPr/>
        </p:nvGrpSpPr>
        <p:grpSpPr>
          <a:xfrm>
            <a:off x="1005079" y="700294"/>
            <a:ext cx="2189066" cy="1255555"/>
            <a:chOff x="838727" y="1319562"/>
            <a:chExt cx="2189066" cy="918368"/>
          </a:xfrm>
        </p:grpSpPr>
        <p:sp>
          <p:nvSpPr>
            <p:cNvPr id="34" name="Text Placeholder 3"/>
            <p:cNvSpPr txBox="1"/>
            <p:nvPr/>
          </p:nvSpPr>
          <p:spPr>
            <a:xfrm>
              <a:off x="1334512" y="1501091"/>
              <a:ext cx="1158972" cy="1800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功能描述 </a:t>
              </a:r>
              <a:r>
                <a:rPr kumimoji="0" lang="en-US" sz="1600" b="1" i="0" u="none" strike="noStrike" kern="1200" cap="none" spc="0" normalizeH="0" baseline="0" noProof="0" dirty="0">
                  <a:ln>
                    <a:noFill/>
                  </a:ln>
                  <a:solidFill>
                    <a:srgbClr val="073860"/>
                  </a:solidFill>
                  <a:effectLst/>
                  <a:uLnTx/>
                  <a:uFillTx/>
                  <a:latin typeface="+mn-ea"/>
                  <a:cs typeface="+mn-cs"/>
                </a:rPr>
                <a:t>01</a:t>
              </a:r>
            </a:p>
          </p:txBody>
        </p:sp>
        <p:sp>
          <p:nvSpPr>
            <p:cNvPr id="35" name="Text Placeholder 3"/>
            <p:cNvSpPr txBox="1"/>
            <p:nvPr/>
          </p:nvSpPr>
          <p:spPr>
            <a:xfrm>
              <a:off x="838727" y="1787688"/>
              <a:ext cx="2189066" cy="45024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50000"/>
                      <a:lumOff val="50000"/>
                    </a:schemeClr>
                  </a:solidFill>
                  <a:latin typeface="+mn-ea"/>
                </a:rPr>
                <a:t>当前登录人通过周报查询了解数据权限范围下的个目标周报反馈情况，并可通过多种查询条件搜索所需目标周报，点击目标名称可进入目标详情页进行查看。</a:t>
              </a:r>
              <a:endParaRPr lang="en-US" sz="1000" b="1" dirty="0">
                <a:solidFill>
                  <a:schemeClr val="tx1">
                    <a:lumMod val="50000"/>
                    <a:lumOff val="50000"/>
                  </a:schemeClr>
                </a:solidFill>
                <a:latin typeface="+mn-ea"/>
              </a:endParaRPr>
            </a:p>
          </p:txBody>
        </p:sp>
        <p:sp>
          <p:nvSpPr>
            <p:cNvPr id="36" name="Text Placeholder 3"/>
            <p:cNvSpPr txBox="1"/>
            <p:nvPr/>
          </p:nvSpPr>
          <p:spPr>
            <a:xfrm>
              <a:off x="855264" y="1319562"/>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cxnSp>
        <p:nvCxnSpPr>
          <p:cNvPr id="38" name="Straight Connector 28"/>
          <p:cNvCxnSpPr/>
          <p:nvPr/>
        </p:nvCxnSpPr>
        <p:spPr>
          <a:xfrm>
            <a:off x="684573" y="4345132"/>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1">
            <a:extLst>
              <a:ext uri="{FF2B5EF4-FFF2-40B4-BE49-F238E27FC236}">
                <a16:creationId xmlns:a16="http://schemas.microsoft.com/office/drawing/2014/main" id="{7046C5FC-BB05-4FD6-B470-06A637DA4652}"/>
              </a:ext>
            </a:extLst>
          </p:cNvPr>
          <p:cNvSpPr txBox="1"/>
          <p:nvPr/>
        </p:nvSpPr>
        <p:spPr>
          <a:xfrm>
            <a:off x="687305" y="4478470"/>
            <a:ext cx="7591831" cy="153888"/>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latin typeface="+mn-ea"/>
              </a:rPr>
              <a:t>查看目标信息、目标名称、目标状态；看公司目前的具体事宜。</a:t>
            </a:r>
          </a:p>
        </p:txBody>
      </p:sp>
      <p:pic>
        <p:nvPicPr>
          <p:cNvPr id="3" name="图片 2">
            <a:extLst>
              <a:ext uri="{FF2B5EF4-FFF2-40B4-BE49-F238E27FC236}">
                <a16:creationId xmlns:a16="http://schemas.microsoft.com/office/drawing/2014/main" id="{5BB84069-CA41-4ADA-A26D-D067673418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3105" y="740192"/>
            <a:ext cx="4234588" cy="3462459"/>
          </a:xfrm>
          <a:prstGeom prst="rect">
            <a:avLst/>
          </a:prstGeom>
        </p:spPr>
      </p:pic>
    </p:spTree>
    <p:extLst>
      <p:ext uri="{BB962C8B-B14F-4D97-AF65-F5344CB8AC3E}">
        <p14:creationId xmlns:p14="http://schemas.microsoft.com/office/powerpoint/2010/main" val="178901306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4" accel="50000" decel="50000"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18" presetClass="entr" presetSubtype="3"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strips(upRight)">
                                      <p:cBhvr>
                                        <p:cTn id="38" dur="500"/>
                                        <p:tgtEl>
                                          <p:spTgt spid="38"/>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运行情况</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cxnSp>
        <p:nvCxnSpPr>
          <p:cNvPr id="13" name="Straight Connector 32"/>
          <p:cNvCxnSpPr/>
          <p:nvPr/>
        </p:nvCxnSpPr>
        <p:spPr>
          <a:xfrm flipV="1">
            <a:off x="4572000" y="1265684"/>
            <a:ext cx="0" cy="2324144"/>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Group 40"/>
          <p:cNvGrpSpPr/>
          <p:nvPr/>
        </p:nvGrpSpPr>
        <p:grpSpPr>
          <a:xfrm>
            <a:off x="1128250" y="1189182"/>
            <a:ext cx="3158857" cy="2400647"/>
            <a:chOff x="4745402" y="1428799"/>
            <a:chExt cx="3628659" cy="2757680"/>
          </a:xfrm>
        </p:grpSpPr>
        <p:sp>
          <p:nvSpPr>
            <p:cNvPr id="16" name="Right Triangle 31"/>
            <p:cNvSpPr/>
            <p:nvPr/>
          </p:nvSpPr>
          <p:spPr>
            <a:xfrm rot="10800000">
              <a:off x="8086026" y="1428799"/>
              <a:ext cx="288035" cy="28803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grpSp>
          <p:nvGrpSpPr>
            <p:cNvPr id="17" name="Group 36"/>
            <p:cNvGrpSpPr/>
            <p:nvPr/>
          </p:nvGrpSpPr>
          <p:grpSpPr>
            <a:xfrm>
              <a:off x="4745402" y="4136841"/>
              <a:ext cx="3200337" cy="49638"/>
              <a:chOff x="4745402" y="4129698"/>
              <a:chExt cx="3200337" cy="49638"/>
            </a:xfrm>
          </p:grpSpPr>
          <p:sp>
            <p:nvSpPr>
              <p:cNvPr id="18" name="Rectangle 39"/>
              <p:cNvSpPr/>
              <p:nvPr/>
            </p:nvSpPr>
            <p:spPr>
              <a:xfrm>
                <a:off x="4745402" y="4129698"/>
                <a:ext cx="1363277" cy="4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20" name="Rectangle 41"/>
              <p:cNvSpPr/>
              <p:nvPr/>
            </p:nvSpPr>
            <p:spPr>
              <a:xfrm>
                <a:off x="6582460" y="4131077"/>
                <a:ext cx="1363279" cy="4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grpSp>
      <p:grpSp>
        <p:nvGrpSpPr>
          <p:cNvPr id="21" name="Group 40"/>
          <p:cNvGrpSpPr/>
          <p:nvPr/>
        </p:nvGrpSpPr>
        <p:grpSpPr>
          <a:xfrm>
            <a:off x="4856885" y="697813"/>
            <a:ext cx="2960926" cy="2899547"/>
            <a:chOff x="4322543" y="1428799"/>
            <a:chExt cx="4051519" cy="2757680"/>
          </a:xfrm>
        </p:grpSpPr>
        <p:sp>
          <p:nvSpPr>
            <p:cNvPr id="22" name="Snip Single Corner Rectangle 48"/>
            <p:cNvSpPr/>
            <p:nvPr/>
          </p:nvSpPr>
          <p:spPr>
            <a:xfrm>
              <a:off x="4322543" y="1438589"/>
              <a:ext cx="4051519" cy="2746157"/>
            </a:xfrm>
            <a:prstGeom prst="snip1Rect">
              <a:avLst/>
            </a:prstGeom>
            <a:blipFill>
              <a:blip r:embed="rId2" cstate="screen">
                <a:extLst>
                  <a:ext uri="{28A0092B-C50C-407E-A947-70E740481C1C}">
                    <a14:useLocalDpi xmlns:a14="http://schemas.microsoft.com/office/drawing/2010/main"/>
                  </a:ext>
                </a:extLst>
              </a:blip>
              <a:srcRect/>
              <a:stretch>
                <a:fillRect/>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3" name="Right Triangle 49"/>
            <p:cNvSpPr/>
            <p:nvPr/>
          </p:nvSpPr>
          <p:spPr>
            <a:xfrm rot="10800000">
              <a:off x="8086026" y="1428799"/>
              <a:ext cx="288035" cy="28803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grpSp>
          <p:nvGrpSpPr>
            <p:cNvPr id="24" name="Group 50"/>
            <p:cNvGrpSpPr/>
            <p:nvPr/>
          </p:nvGrpSpPr>
          <p:grpSpPr>
            <a:xfrm>
              <a:off x="4322543" y="4138220"/>
              <a:ext cx="4051518" cy="48259"/>
              <a:chOff x="4322543" y="4131077"/>
              <a:chExt cx="4051518" cy="48259"/>
            </a:xfrm>
          </p:grpSpPr>
          <p:sp>
            <p:nvSpPr>
              <p:cNvPr id="25" name="Rectangle 51"/>
              <p:cNvSpPr/>
              <p:nvPr/>
            </p:nvSpPr>
            <p:spPr>
              <a:xfrm>
                <a:off x="4322543" y="4131077"/>
                <a:ext cx="1363279" cy="4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26" name="Rectangle 52"/>
              <p:cNvSpPr/>
              <p:nvPr/>
            </p:nvSpPr>
            <p:spPr>
              <a:xfrm>
                <a:off x="5685822" y="4131077"/>
                <a:ext cx="1363279" cy="4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7" name="Rectangle 53"/>
              <p:cNvSpPr/>
              <p:nvPr/>
            </p:nvSpPr>
            <p:spPr>
              <a:xfrm>
                <a:off x="7010782" y="4131077"/>
                <a:ext cx="1363279" cy="4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grpSp>
      <p:grpSp>
        <p:nvGrpSpPr>
          <p:cNvPr id="28" name="Group 27"/>
          <p:cNvGrpSpPr/>
          <p:nvPr/>
        </p:nvGrpSpPr>
        <p:grpSpPr>
          <a:xfrm>
            <a:off x="1128250" y="3843450"/>
            <a:ext cx="3519258" cy="703077"/>
            <a:chOff x="425521" y="328399"/>
            <a:chExt cx="3519258" cy="723794"/>
          </a:xfrm>
        </p:grpSpPr>
        <p:sp>
          <p:nvSpPr>
            <p:cNvPr id="29" name="TextBox 57"/>
            <p:cNvSpPr txBox="1"/>
            <p:nvPr/>
          </p:nvSpPr>
          <p:spPr>
            <a:xfrm>
              <a:off x="1214091" y="351888"/>
              <a:ext cx="2448830" cy="221793"/>
            </a:xfrm>
            <a:prstGeom prst="rect">
              <a:avLst/>
            </a:prstGeom>
            <a:noFill/>
          </p:spPr>
          <p:txBody>
            <a:bodyPr wrap="square" lIns="0" tIns="0" rIns="0" bIns="0" rtlCol="0" anchor="ctr">
              <a:spAutoFit/>
            </a:bodyPr>
            <a:lstStyle/>
            <a:p>
              <a:r>
                <a:rPr lang="zh-CN" altLang="en-US" sz="1400" b="1" dirty="0">
                  <a:solidFill>
                    <a:srgbClr val="073860"/>
                  </a:solidFill>
                  <a:latin typeface="+mn-ea"/>
                </a:rPr>
                <a:t>业务需求</a:t>
              </a:r>
              <a:endParaRPr lang="en-US" sz="1400" b="1" dirty="0">
                <a:solidFill>
                  <a:srgbClr val="073860"/>
                </a:solidFill>
                <a:latin typeface="+mn-ea"/>
              </a:endParaRPr>
            </a:p>
          </p:txBody>
        </p:sp>
        <p:sp>
          <p:nvSpPr>
            <p:cNvPr id="30" name="TextBox 58"/>
            <p:cNvSpPr txBox="1"/>
            <p:nvPr/>
          </p:nvSpPr>
          <p:spPr>
            <a:xfrm>
              <a:off x="1243340" y="661948"/>
              <a:ext cx="2701439" cy="205950"/>
            </a:xfrm>
            <a:prstGeom prst="rect">
              <a:avLst/>
            </a:prstGeom>
            <a:noFill/>
          </p:spPr>
          <p:txBody>
            <a:bodyPr wrap="square" lIns="0" tIns="0" rtlCol="0" anchor="t">
              <a:spAutoFit/>
            </a:bodyPr>
            <a:lstStyle/>
            <a:p>
              <a:pPr lvl="0" algn="just" defTabSz="914400">
                <a:defRPr/>
              </a:pPr>
              <a:r>
                <a:rPr lang="zh-CN" altLang="en-US" sz="1000" dirty="0">
                  <a:solidFill>
                    <a:schemeClr val="tx1">
                      <a:lumMod val="50000"/>
                      <a:lumOff val="50000"/>
                    </a:schemeClr>
                  </a:solidFill>
                  <a:latin typeface="+mn-ea"/>
                </a:rPr>
                <a:t>查看各个状态下的目标详情信息。</a:t>
              </a:r>
              <a:endParaRPr lang="en-US" sz="1000" dirty="0">
                <a:solidFill>
                  <a:schemeClr val="tx1">
                    <a:lumMod val="50000"/>
                    <a:lumOff val="50000"/>
                  </a:schemeClr>
                </a:solidFill>
                <a:latin typeface="+mn-ea"/>
              </a:endParaRPr>
            </a:p>
          </p:txBody>
        </p:sp>
        <p:sp>
          <p:nvSpPr>
            <p:cNvPr id="31" name="Oval 59"/>
            <p:cNvSpPr/>
            <p:nvPr/>
          </p:nvSpPr>
          <p:spPr>
            <a:xfrm>
              <a:off x="425521" y="328399"/>
              <a:ext cx="723797" cy="723794"/>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mn-ea"/>
              </a:endParaRPr>
            </a:p>
          </p:txBody>
        </p:sp>
      </p:grpSp>
      <p:grpSp>
        <p:nvGrpSpPr>
          <p:cNvPr id="32" name="Group 32"/>
          <p:cNvGrpSpPr/>
          <p:nvPr/>
        </p:nvGrpSpPr>
        <p:grpSpPr>
          <a:xfrm>
            <a:off x="4865205" y="3805162"/>
            <a:ext cx="3451251" cy="703077"/>
            <a:chOff x="415247" y="317823"/>
            <a:chExt cx="3451251" cy="723795"/>
          </a:xfrm>
        </p:grpSpPr>
        <p:sp>
          <p:nvSpPr>
            <p:cNvPr id="33" name="TextBox 61"/>
            <p:cNvSpPr txBox="1"/>
            <p:nvPr/>
          </p:nvSpPr>
          <p:spPr>
            <a:xfrm>
              <a:off x="1244845" y="377901"/>
              <a:ext cx="897682" cy="221793"/>
            </a:xfrm>
            <a:prstGeom prst="rect">
              <a:avLst/>
            </a:prstGeom>
            <a:noFill/>
          </p:spPr>
          <p:txBody>
            <a:bodyPr wrap="none" lIns="0" tIns="0" rIns="0" bIns="0" rtlCol="0" anchor="ctr">
              <a:spAutoFit/>
            </a:bodyPr>
            <a:lstStyle/>
            <a:p>
              <a:r>
                <a:rPr lang="zh-CN" altLang="en-US" sz="1400" b="1" dirty="0">
                  <a:solidFill>
                    <a:srgbClr val="2272AB"/>
                  </a:solidFill>
                  <a:latin typeface="+mn-ea"/>
                </a:rPr>
                <a:t>使用技术点</a:t>
              </a:r>
              <a:endParaRPr lang="en-US" sz="1400" b="1" dirty="0">
                <a:solidFill>
                  <a:srgbClr val="2272AB"/>
                </a:solidFill>
                <a:latin typeface="+mn-ea"/>
              </a:endParaRPr>
            </a:p>
          </p:txBody>
        </p:sp>
        <p:sp>
          <p:nvSpPr>
            <p:cNvPr id="34" name="TextBox 62"/>
            <p:cNvSpPr txBox="1"/>
            <p:nvPr/>
          </p:nvSpPr>
          <p:spPr>
            <a:xfrm>
              <a:off x="1244845" y="661090"/>
              <a:ext cx="2621653" cy="205950"/>
            </a:xfrm>
            <a:prstGeom prst="rect">
              <a:avLst/>
            </a:prstGeom>
            <a:noFill/>
          </p:spPr>
          <p:txBody>
            <a:bodyPr wrap="square" lIns="0" tIns="0" rtlCol="0" anchor="t">
              <a:spAutoFit/>
            </a:bodyPr>
            <a:lstStyle/>
            <a:p>
              <a:pPr lvl="0" algn="just" defTabSz="914400">
                <a:defRPr/>
              </a:pPr>
              <a:r>
                <a:rPr lang="en-US" altLang="zh-CN" sz="1000" dirty="0">
                  <a:solidFill>
                    <a:schemeClr val="tx1">
                      <a:lumMod val="50000"/>
                      <a:lumOff val="50000"/>
                    </a:schemeClr>
                  </a:solidFill>
                  <a:latin typeface="+mn-ea"/>
                </a:rPr>
                <a:t>Redis</a:t>
              </a:r>
              <a:r>
                <a:rPr lang="zh-CN" altLang="en-US" sz="1000" dirty="0">
                  <a:solidFill>
                    <a:schemeClr val="tx1">
                      <a:lumMod val="50000"/>
                      <a:lumOff val="50000"/>
                    </a:schemeClr>
                  </a:solidFill>
                  <a:latin typeface="+mn-ea"/>
                </a:rPr>
                <a:t>，作业</a:t>
              </a:r>
              <a:endParaRPr lang="en-US" altLang="zh-CN" sz="1000" dirty="0">
                <a:solidFill>
                  <a:schemeClr val="tx1">
                    <a:lumMod val="50000"/>
                    <a:lumOff val="50000"/>
                  </a:schemeClr>
                </a:solidFill>
                <a:latin typeface="+mn-ea"/>
              </a:endParaRPr>
            </a:p>
          </p:txBody>
        </p:sp>
        <p:sp>
          <p:nvSpPr>
            <p:cNvPr id="35" name="Oval 63"/>
            <p:cNvSpPr/>
            <p:nvPr/>
          </p:nvSpPr>
          <p:spPr>
            <a:xfrm>
              <a:off x="415247" y="317823"/>
              <a:ext cx="723797" cy="723795"/>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grpSp>
      <p:sp>
        <p:nvSpPr>
          <p:cNvPr id="38" name="Freeform 139"/>
          <p:cNvSpPr/>
          <p:nvPr/>
        </p:nvSpPr>
        <p:spPr bwMode="auto">
          <a:xfrm>
            <a:off x="1300441" y="4051320"/>
            <a:ext cx="379413" cy="287338"/>
          </a:xfrm>
          <a:custGeom>
            <a:avLst/>
            <a:gdLst>
              <a:gd name="T0" fmla="*/ 143 w 165"/>
              <a:gd name="T1" fmla="*/ 19 h 125"/>
              <a:gd name="T2" fmla="*/ 34 w 165"/>
              <a:gd name="T3" fmla="*/ 19 h 125"/>
              <a:gd name="T4" fmla="*/ 30 w 165"/>
              <a:gd name="T5" fmla="*/ 5 h 125"/>
              <a:gd name="T6" fmla="*/ 29 w 165"/>
              <a:gd name="T7" fmla="*/ 4 h 125"/>
              <a:gd name="T8" fmla="*/ 29 w 165"/>
              <a:gd name="T9" fmla="*/ 4 h 125"/>
              <a:gd name="T10" fmla="*/ 28 w 165"/>
              <a:gd name="T11" fmla="*/ 3 h 125"/>
              <a:gd name="T12" fmla="*/ 28 w 165"/>
              <a:gd name="T13" fmla="*/ 2 h 125"/>
              <a:gd name="T14" fmla="*/ 28 w 165"/>
              <a:gd name="T15" fmla="*/ 2 h 125"/>
              <a:gd name="T16" fmla="*/ 27 w 165"/>
              <a:gd name="T17" fmla="*/ 1 h 125"/>
              <a:gd name="T18" fmla="*/ 27 w 165"/>
              <a:gd name="T19" fmla="*/ 1 h 125"/>
              <a:gd name="T20" fmla="*/ 22 w 165"/>
              <a:gd name="T21" fmla="*/ 0 h 125"/>
              <a:gd name="T22" fmla="*/ 7 w 165"/>
              <a:gd name="T23" fmla="*/ 2 h 125"/>
              <a:gd name="T24" fmla="*/ 0 w 165"/>
              <a:gd name="T25" fmla="*/ 9 h 125"/>
              <a:gd name="T26" fmla="*/ 7 w 165"/>
              <a:gd name="T27" fmla="*/ 15 h 125"/>
              <a:gd name="T28" fmla="*/ 18 w 165"/>
              <a:gd name="T29" fmla="*/ 14 h 125"/>
              <a:gd name="T30" fmla="*/ 45 w 165"/>
              <a:gd name="T31" fmla="*/ 99 h 125"/>
              <a:gd name="T32" fmla="*/ 42 w 165"/>
              <a:gd name="T33" fmla="*/ 109 h 125"/>
              <a:gd name="T34" fmla="*/ 58 w 165"/>
              <a:gd name="T35" fmla="*/ 125 h 125"/>
              <a:gd name="T36" fmla="*/ 73 w 165"/>
              <a:gd name="T37" fmla="*/ 116 h 125"/>
              <a:gd name="T38" fmla="*/ 94 w 165"/>
              <a:gd name="T39" fmla="*/ 116 h 125"/>
              <a:gd name="T40" fmla="*/ 109 w 165"/>
              <a:gd name="T41" fmla="*/ 125 h 125"/>
              <a:gd name="T42" fmla="*/ 125 w 165"/>
              <a:gd name="T43" fmla="*/ 109 h 125"/>
              <a:gd name="T44" fmla="*/ 109 w 165"/>
              <a:gd name="T45" fmla="*/ 93 h 125"/>
              <a:gd name="T46" fmla="*/ 94 w 165"/>
              <a:gd name="T47" fmla="*/ 102 h 125"/>
              <a:gd name="T48" fmla="*/ 73 w 165"/>
              <a:gd name="T49" fmla="*/ 102 h 125"/>
              <a:gd name="T50" fmla="*/ 58 w 165"/>
              <a:gd name="T51" fmla="*/ 93 h 125"/>
              <a:gd name="T52" fmla="*/ 58 w 165"/>
              <a:gd name="T53" fmla="*/ 93 h 125"/>
              <a:gd name="T54" fmla="*/ 55 w 165"/>
              <a:gd name="T55" fmla="*/ 83 h 125"/>
              <a:gd name="T56" fmla="*/ 125 w 165"/>
              <a:gd name="T57" fmla="*/ 83 h 125"/>
              <a:gd name="T58" fmla="*/ 139 w 165"/>
              <a:gd name="T59" fmla="*/ 68 h 125"/>
              <a:gd name="T60" fmla="*/ 158 w 165"/>
              <a:gd name="T61" fmla="*/ 34 h 125"/>
              <a:gd name="T62" fmla="*/ 143 w 165"/>
              <a:gd name="T63" fmla="*/ 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25">
                <a:moveTo>
                  <a:pt x="143" y="19"/>
                </a:moveTo>
                <a:cubicBezTo>
                  <a:pt x="34" y="19"/>
                  <a:pt x="34" y="19"/>
                  <a:pt x="34" y="19"/>
                </a:cubicBezTo>
                <a:cubicBezTo>
                  <a:pt x="30" y="5"/>
                  <a:pt x="30" y="5"/>
                  <a:pt x="30" y="5"/>
                </a:cubicBezTo>
                <a:cubicBezTo>
                  <a:pt x="30" y="5"/>
                  <a:pt x="29" y="4"/>
                  <a:pt x="29" y="4"/>
                </a:cubicBezTo>
                <a:cubicBezTo>
                  <a:pt x="29" y="4"/>
                  <a:pt x="29" y="4"/>
                  <a:pt x="29" y="4"/>
                </a:cubicBezTo>
                <a:cubicBezTo>
                  <a:pt x="29" y="3"/>
                  <a:pt x="29" y="3"/>
                  <a:pt x="28" y="3"/>
                </a:cubicBezTo>
                <a:cubicBezTo>
                  <a:pt x="28" y="2"/>
                  <a:pt x="28" y="2"/>
                  <a:pt x="28" y="2"/>
                </a:cubicBezTo>
                <a:cubicBezTo>
                  <a:pt x="28" y="2"/>
                  <a:pt x="28" y="2"/>
                  <a:pt x="28" y="2"/>
                </a:cubicBezTo>
                <a:cubicBezTo>
                  <a:pt x="27" y="2"/>
                  <a:pt x="27" y="1"/>
                  <a:pt x="27" y="1"/>
                </a:cubicBezTo>
                <a:cubicBezTo>
                  <a:pt x="27" y="1"/>
                  <a:pt x="27" y="1"/>
                  <a:pt x="27" y="1"/>
                </a:cubicBezTo>
                <a:cubicBezTo>
                  <a:pt x="25" y="0"/>
                  <a:pt x="24" y="0"/>
                  <a:pt x="22" y="0"/>
                </a:cubicBezTo>
                <a:cubicBezTo>
                  <a:pt x="7" y="2"/>
                  <a:pt x="7" y="2"/>
                  <a:pt x="7" y="2"/>
                </a:cubicBezTo>
                <a:cubicBezTo>
                  <a:pt x="3" y="2"/>
                  <a:pt x="0" y="5"/>
                  <a:pt x="0" y="9"/>
                </a:cubicBezTo>
                <a:cubicBezTo>
                  <a:pt x="1" y="12"/>
                  <a:pt x="4" y="15"/>
                  <a:pt x="7" y="15"/>
                </a:cubicBezTo>
                <a:cubicBezTo>
                  <a:pt x="18" y="14"/>
                  <a:pt x="18" y="14"/>
                  <a:pt x="18" y="14"/>
                </a:cubicBezTo>
                <a:cubicBezTo>
                  <a:pt x="45" y="99"/>
                  <a:pt x="45" y="99"/>
                  <a:pt x="45" y="99"/>
                </a:cubicBezTo>
                <a:cubicBezTo>
                  <a:pt x="43" y="101"/>
                  <a:pt x="42" y="105"/>
                  <a:pt x="42" y="109"/>
                </a:cubicBezTo>
                <a:cubicBezTo>
                  <a:pt x="42" y="118"/>
                  <a:pt x="49" y="125"/>
                  <a:pt x="58" y="125"/>
                </a:cubicBezTo>
                <a:cubicBezTo>
                  <a:pt x="64" y="125"/>
                  <a:pt x="70" y="121"/>
                  <a:pt x="73" y="116"/>
                </a:cubicBezTo>
                <a:cubicBezTo>
                  <a:pt x="94" y="116"/>
                  <a:pt x="94" y="116"/>
                  <a:pt x="94" y="116"/>
                </a:cubicBezTo>
                <a:cubicBezTo>
                  <a:pt x="97" y="121"/>
                  <a:pt x="103" y="125"/>
                  <a:pt x="109" y="125"/>
                </a:cubicBezTo>
                <a:cubicBezTo>
                  <a:pt x="118" y="125"/>
                  <a:pt x="125" y="118"/>
                  <a:pt x="125" y="109"/>
                </a:cubicBezTo>
                <a:cubicBezTo>
                  <a:pt x="125" y="100"/>
                  <a:pt x="118" y="93"/>
                  <a:pt x="109" y="93"/>
                </a:cubicBezTo>
                <a:cubicBezTo>
                  <a:pt x="103" y="93"/>
                  <a:pt x="97" y="97"/>
                  <a:pt x="94" y="102"/>
                </a:cubicBezTo>
                <a:cubicBezTo>
                  <a:pt x="73" y="102"/>
                  <a:pt x="73" y="102"/>
                  <a:pt x="73" y="102"/>
                </a:cubicBezTo>
                <a:cubicBezTo>
                  <a:pt x="70" y="97"/>
                  <a:pt x="64" y="93"/>
                  <a:pt x="58" y="93"/>
                </a:cubicBezTo>
                <a:cubicBezTo>
                  <a:pt x="58" y="93"/>
                  <a:pt x="58" y="93"/>
                  <a:pt x="58" y="93"/>
                </a:cubicBezTo>
                <a:cubicBezTo>
                  <a:pt x="55" y="83"/>
                  <a:pt x="55" y="83"/>
                  <a:pt x="55" y="83"/>
                </a:cubicBezTo>
                <a:cubicBezTo>
                  <a:pt x="125" y="83"/>
                  <a:pt x="125" y="83"/>
                  <a:pt x="125" y="83"/>
                </a:cubicBezTo>
                <a:cubicBezTo>
                  <a:pt x="133" y="83"/>
                  <a:pt x="134" y="77"/>
                  <a:pt x="139" y="68"/>
                </a:cubicBezTo>
                <a:cubicBezTo>
                  <a:pt x="158" y="34"/>
                  <a:pt x="158" y="34"/>
                  <a:pt x="158" y="34"/>
                </a:cubicBezTo>
                <a:cubicBezTo>
                  <a:pt x="165" y="20"/>
                  <a:pt x="151" y="19"/>
                  <a:pt x="143" y="19"/>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9" name="Freeform 144"/>
          <p:cNvSpPr/>
          <p:nvPr/>
        </p:nvSpPr>
        <p:spPr bwMode="auto">
          <a:xfrm>
            <a:off x="5072225" y="3971242"/>
            <a:ext cx="309563" cy="334963"/>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pic>
        <p:nvPicPr>
          <p:cNvPr id="40" name="图片 39">
            <a:extLst>
              <a:ext uri="{FF2B5EF4-FFF2-40B4-BE49-F238E27FC236}">
                <a16:creationId xmlns:a16="http://schemas.microsoft.com/office/drawing/2014/main" id="{4EEC3AA8-A8A2-47A8-AD1F-85DC5205C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251" y="680171"/>
            <a:ext cx="2805304" cy="2848886"/>
          </a:xfrm>
          <a:prstGeom prst="rect">
            <a:avLst/>
          </a:prstGeom>
        </p:spPr>
      </p:pic>
    </p:spTree>
    <p:extLst>
      <p:ext uri="{BB962C8B-B14F-4D97-AF65-F5344CB8AC3E}">
        <p14:creationId xmlns:p14="http://schemas.microsoft.com/office/powerpoint/2010/main" val="232336050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4" accel="50000" decel="5000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12" presetClass="entr" presetSubtype="4"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slide(fromBottom)">
                                      <p:cBhvr>
                                        <p:cTn id="28" dur="500"/>
                                        <p:tgtEl>
                                          <p:spTgt spid="28"/>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upRight)">
                                      <p:cBhvr>
                                        <p:cTn id="32" dur="500"/>
                                        <p:tgtEl>
                                          <p:spTgt spid="13"/>
                                        </p:tgtEl>
                                      </p:cBhvr>
                                    </p:animEffect>
                                  </p:childTnLst>
                                </p:cTn>
                              </p:par>
                            </p:childTnLst>
                          </p:cTn>
                        </p:par>
                        <p:par>
                          <p:cTn id="33" fill="hold">
                            <p:stCondLst>
                              <p:cond delay="3000"/>
                            </p:stCondLst>
                            <p:childTnLst>
                              <p:par>
                                <p:cTn id="34" presetID="2" presetClass="entr" presetSubtype="4" accel="50000" decel="5000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2" presetClass="entr" presetSubtype="4"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slide(fromBottom)">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04</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22549"/>
            <a:ext cx="3952789" cy="476164"/>
            <a:chOff x="4572000" y="1922549"/>
            <a:chExt cx="3952789" cy="476164"/>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95726" y="1922549"/>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dirty="0">
                  <a:solidFill>
                    <a:schemeClr val="bg1"/>
                  </a:solidFill>
                  <a:latin typeface="微软雅黑" panose="020B0503020204020204" pitchFamily="34" charset="-122"/>
                  <a:ea typeface="微软雅黑" panose="020B0503020204020204" pitchFamily="34" charset="-122"/>
                </a:rPr>
                <a:t>结果统计</a:t>
              </a:r>
            </a:p>
          </p:txBody>
        </p:sp>
      </p:grpSp>
      <p:sp>
        <p:nvSpPr>
          <p:cNvPr id="11" name="矩形 10"/>
          <p:cNvSpPr>
            <a:spLocks noChangeArrowheads="1"/>
          </p:cNvSpPr>
          <p:nvPr/>
        </p:nvSpPr>
        <p:spPr bwMode="auto">
          <a:xfrm>
            <a:off x="4214813" y="2786063"/>
            <a:ext cx="485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u"/>
            </a:pPr>
            <a:r>
              <a:rPr lang="zh-CN" altLang="en-US" sz="1400" dirty="0">
                <a:solidFill>
                  <a:schemeClr val="tx1">
                    <a:lumMod val="65000"/>
                    <a:lumOff val="35000"/>
                  </a:schemeClr>
                </a:solidFill>
              </a:rPr>
              <a:t>积分排名、红绿灯排名、目标完成率</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315303721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iterate type="lt">
                                    <p:tmPct val="10000"/>
                                  </p:iterate>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积分排名</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sp>
        <p:nvSpPr>
          <p:cNvPr id="27" name="TextBox 53"/>
          <p:cNvSpPr txBox="1"/>
          <p:nvPr/>
        </p:nvSpPr>
        <p:spPr>
          <a:xfrm>
            <a:off x="724619" y="4489897"/>
            <a:ext cx="7591831" cy="307777"/>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latin typeface="+mn-ea"/>
              </a:rPr>
              <a:t>此页面是对子公司的整体的积分排名，利用</a:t>
            </a:r>
            <a:r>
              <a:rPr lang="en-US" altLang="zh-CN" sz="1000" b="1" dirty="0" err="1">
                <a:solidFill>
                  <a:schemeClr val="tx1">
                    <a:lumMod val="50000"/>
                    <a:lumOff val="50000"/>
                  </a:schemeClr>
                </a:solidFill>
                <a:latin typeface="+mn-ea"/>
              </a:rPr>
              <a:t>Echars</a:t>
            </a:r>
            <a:r>
              <a:rPr lang="zh-CN" altLang="en-US" sz="1000" b="1" dirty="0">
                <a:solidFill>
                  <a:schemeClr val="tx1">
                    <a:lumMod val="50000"/>
                    <a:lumOff val="50000"/>
                  </a:schemeClr>
                </a:solidFill>
                <a:latin typeface="+mn-ea"/>
              </a:rPr>
              <a:t>图遍历实现对积分的统计及对公司的统计，无论有多少子公司，都能够统计出来显示在列表之中。统计的结果是通过作业实现对数据的统计，实时的数据统计出来会产生脏读。</a:t>
            </a:r>
          </a:p>
        </p:txBody>
      </p:sp>
      <p:cxnSp>
        <p:nvCxnSpPr>
          <p:cNvPr id="28" name="Straight Connector 54"/>
          <p:cNvCxnSpPr/>
          <p:nvPr/>
        </p:nvCxnSpPr>
        <p:spPr>
          <a:xfrm>
            <a:off x="730765" y="4356559"/>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D7B84D01-ACF6-4BCF-85F7-E4FF392A77B6}"/>
              </a:ext>
            </a:extLst>
          </p:cNvPr>
          <p:cNvGrpSpPr/>
          <p:nvPr/>
        </p:nvGrpSpPr>
        <p:grpSpPr>
          <a:xfrm>
            <a:off x="7064753" y="258202"/>
            <a:ext cx="2043750" cy="337974"/>
            <a:chOff x="6627969" y="224548"/>
            <a:chExt cx="2364855" cy="450633"/>
          </a:xfrm>
        </p:grpSpPr>
        <p:sp>
          <p:nvSpPr>
            <p:cNvPr id="30" name="TextBox 19">
              <a:extLst>
                <a:ext uri="{FF2B5EF4-FFF2-40B4-BE49-F238E27FC236}">
                  <a16:creationId xmlns:a16="http://schemas.microsoft.com/office/drawing/2014/main" id="{A97EEAFB-246C-4908-B8A6-F38969999B22}"/>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1" name="TextBox 20">
              <a:extLst>
                <a:ext uri="{FF2B5EF4-FFF2-40B4-BE49-F238E27FC236}">
                  <a16:creationId xmlns:a16="http://schemas.microsoft.com/office/drawing/2014/main" id="{0657A285-4B3E-48F4-BB75-6DE84F0145E2}"/>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2" name="TextBox 21">
              <a:extLst>
                <a:ext uri="{FF2B5EF4-FFF2-40B4-BE49-F238E27FC236}">
                  <a16:creationId xmlns:a16="http://schemas.microsoft.com/office/drawing/2014/main" id="{80CF5972-EFA4-4374-8C05-325FFAE177F8}"/>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pic>
        <p:nvPicPr>
          <p:cNvPr id="7" name="图片 6">
            <a:extLst>
              <a:ext uri="{FF2B5EF4-FFF2-40B4-BE49-F238E27FC236}">
                <a16:creationId xmlns:a16="http://schemas.microsoft.com/office/drawing/2014/main" id="{2B246660-29F1-4E47-8E93-00E4A7948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027" y="854569"/>
            <a:ext cx="4392980" cy="3404154"/>
          </a:xfrm>
          <a:prstGeom prst="rect">
            <a:avLst/>
          </a:prstGeom>
        </p:spPr>
      </p:pic>
    </p:spTree>
    <p:extLst>
      <p:ext uri="{BB962C8B-B14F-4D97-AF65-F5344CB8AC3E}">
        <p14:creationId xmlns:p14="http://schemas.microsoft.com/office/powerpoint/2010/main" val="125740962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8" presetClass="entr" presetSubtype="3"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strips(upRight)">
                                      <p:cBhvr>
                                        <p:cTn id="19" dur="500"/>
                                        <p:tgtEl>
                                          <p:spTgt spid="2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红绿灯排名</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sp>
        <p:nvSpPr>
          <p:cNvPr id="13" name="TextBox 27"/>
          <p:cNvSpPr txBox="1"/>
          <p:nvPr/>
        </p:nvSpPr>
        <p:spPr>
          <a:xfrm>
            <a:off x="758329" y="4451840"/>
            <a:ext cx="7591831" cy="153888"/>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latin typeface="+mn-ea"/>
              </a:rPr>
              <a:t>查询各子公司下的具体积分事宜，在表内如实显示出来，利用作业定时统计的特性，实现对定时获得的数据进行显示。</a:t>
            </a:r>
          </a:p>
        </p:txBody>
      </p:sp>
      <p:cxnSp>
        <p:nvCxnSpPr>
          <p:cNvPr id="14" name="Straight Connector 28"/>
          <p:cNvCxnSpPr/>
          <p:nvPr/>
        </p:nvCxnSpPr>
        <p:spPr>
          <a:xfrm>
            <a:off x="764475" y="4318502"/>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35"/>
          <p:cNvGrpSpPr/>
          <p:nvPr/>
        </p:nvGrpSpPr>
        <p:grpSpPr>
          <a:xfrm>
            <a:off x="4669457" y="1504216"/>
            <a:ext cx="3738310" cy="861637"/>
            <a:chOff x="4033795" y="1000568"/>
            <a:chExt cx="3738310" cy="861637"/>
          </a:xfrm>
        </p:grpSpPr>
        <p:grpSp>
          <p:nvGrpSpPr>
            <p:cNvPr id="16" name="Group 29"/>
            <p:cNvGrpSpPr/>
            <p:nvPr/>
          </p:nvGrpSpPr>
          <p:grpSpPr>
            <a:xfrm>
              <a:off x="4399178" y="1000568"/>
              <a:ext cx="3372927" cy="861637"/>
              <a:chOff x="798970" y="1689403"/>
              <a:chExt cx="1860430" cy="861637"/>
            </a:xfrm>
          </p:grpSpPr>
          <p:sp>
            <p:nvSpPr>
              <p:cNvPr id="18" name="Text Placeholder 3"/>
              <p:cNvSpPr txBox="1"/>
              <p:nvPr/>
            </p:nvSpPr>
            <p:spPr>
              <a:xfrm>
                <a:off x="798970" y="1689403"/>
                <a:ext cx="456237"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2272AB"/>
                    </a:solidFill>
                    <a:effectLst/>
                    <a:uLnTx/>
                    <a:uFillTx/>
                    <a:latin typeface="+mn-ea"/>
                    <a:cs typeface="+mn-cs"/>
                  </a:rPr>
                  <a:t>功能描述</a:t>
                </a:r>
                <a:endParaRPr kumimoji="0" lang="en-US" sz="1600" b="1" i="0" u="none" strike="noStrike" kern="1200" cap="none" spc="0" normalizeH="0" baseline="0" noProof="0" dirty="0">
                  <a:ln>
                    <a:noFill/>
                  </a:ln>
                  <a:solidFill>
                    <a:srgbClr val="2272AB"/>
                  </a:solidFill>
                  <a:effectLst/>
                  <a:uLnTx/>
                  <a:uFillTx/>
                  <a:latin typeface="+mn-ea"/>
                  <a:cs typeface="+mn-cs"/>
                </a:endParaRPr>
              </a:p>
            </p:txBody>
          </p:sp>
          <p:sp>
            <p:nvSpPr>
              <p:cNvPr id="19" name="Text Placeholder 3"/>
              <p:cNvSpPr txBox="1"/>
              <p:nvPr/>
            </p:nvSpPr>
            <p:spPr>
              <a:xfrm>
                <a:off x="798970" y="2027820"/>
                <a:ext cx="1860430" cy="52322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65000"/>
                        <a:lumOff val="35000"/>
                      </a:schemeClr>
                    </a:solidFill>
                    <a:latin typeface="+mn-ea"/>
                  </a:rPr>
                  <a:t>根据权限来显示对应的数据，</a:t>
                </a:r>
                <a:r>
                  <a:rPr lang="zh-CN" altLang="zh-CN" sz="1000" b="1" dirty="0">
                    <a:solidFill>
                      <a:schemeClr val="tx1">
                        <a:lumMod val="65000"/>
                        <a:lumOff val="35000"/>
                      </a:schemeClr>
                    </a:solidFill>
                  </a:rPr>
                  <a:t>便于了解</a:t>
                </a:r>
                <a:endParaRPr lang="en-US" altLang="zh-CN" sz="1000" b="1" dirty="0">
                  <a:solidFill>
                    <a:schemeClr val="tx1">
                      <a:lumMod val="65000"/>
                      <a:lumOff val="35000"/>
                    </a:schemeClr>
                  </a:solidFill>
                </a:endParaRPr>
              </a:p>
              <a:p>
                <a:pPr lvl="0" algn="l" defTabSz="914400">
                  <a:spcBef>
                    <a:spcPct val="20000"/>
                  </a:spcBef>
                  <a:defRPr/>
                </a:pPr>
                <a:r>
                  <a:rPr lang="zh-CN" altLang="zh-CN" sz="1000" b="1" dirty="0">
                    <a:solidFill>
                      <a:schemeClr val="tx1">
                        <a:lumMod val="65000"/>
                        <a:lumOff val="35000"/>
                      </a:schemeClr>
                    </a:solidFill>
                  </a:rPr>
                  <a:t>目标完成情况与考核评估</a:t>
                </a:r>
                <a:r>
                  <a:rPr lang="zh-CN" altLang="en-US" sz="1000" b="1" dirty="0">
                    <a:solidFill>
                      <a:schemeClr val="tx1">
                        <a:lumMod val="65000"/>
                        <a:lumOff val="35000"/>
                      </a:schemeClr>
                    </a:solidFill>
                    <a:latin typeface="+mn-ea"/>
                  </a:rPr>
                  <a:t>。</a:t>
                </a:r>
                <a:endParaRPr lang="en-US" sz="1000" b="1" dirty="0">
                  <a:solidFill>
                    <a:schemeClr val="tx1">
                      <a:lumMod val="65000"/>
                      <a:lumOff val="35000"/>
                    </a:schemeClr>
                  </a:solidFill>
                  <a:latin typeface="+mn-ea"/>
                </a:endParaRPr>
              </a:p>
              <a:p>
                <a:pPr lvl="0" algn="l" defTabSz="914400">
                  <a:spcBef>
                    <a:spcPct val="20000"/>
                  </a:spcBef>
                  <a:defRPr/>
                </a:pPr>
                <a:r>
                  <a:rPr lang="en-US" sz="1000" b="1" dirty="0">
                    <a:solidFill>
                      <a:schemeClr val="tx1">
                        <a:lumMod val="50000"/>
                        <a:lumOff val="50000"/>
                      </a:schemeClr>
                    </a:solidFill>
                    <a:latin typeface="+mn-ea"/>
                  </a:rPr>
                  <a:t> </a:t>
                </a:r>
                <a:endParaRPr lang="en-US" sz="1000" dirty="0">
                  <a:solidFill>
                    <a:schemeClr val="tx1">
                      <a:lumMod val="50000"/>
                      <a:lumOff val="50000"/>
                    </a:schemeClr>
                  </a:solidFill>
                  <a:latin typeface="+mn-ea"/>
                </a:endParaRPr>
              </a:p>
            </p:txBody>
          </p:sp>
        </p:grpSp>
        <p:sp>
          <p:nvSpPr>
            <p:cNvPr id="17" name="Rectangle 30"/>
            <p:cNvSpPr/>
            <p:nvPr/>
          </p:nvSpPr>
          <p:spPr>
            <a:xfrm>
              <a:off x="4033795" y="1236031"/>
              <a:ext cx="65" cy="430887"/>
            </a:xfrm>
            <a:prstGeom prst="rect">
              <a:avLst/>
            </a:prstGeom>
          </p:spPr>
          <p:txBody>
            <a:bodyPr wrap="none" lIns="0" tIns="0" rIns="0" bIns="0">
              <a:spAutoFit/>
            </a:bodyPr>
            <a:lstStyle/>
            <a:p>
              <a:endParaRPr lang="en-US" sz="2800" dirty="0">
                <a:solidFill>
                  <a:schemeClr val="tx2">
                    <a:lumMod val="75000"/>
                  </a:schemeClr>
                </a:solidFill>
                <a:latin typeface="+mn-ea"/>
              </a:endParaRPr>
            </a:p>
          </p:txBody>
        </p:sp>
      </p:grpSp>
      <p:grpSp>
        <p:nvGrpSpPr>
          <p:cNvPr id="25" name="Group 37"/>
          <p:cNvGrpSpPr/>
          <p:nvPr/>
        </p:nvGrpSpPr>
        <p:grpSpPr>
          <a:xfrm>
            <a:off x="4669458" y="2902588"/>
            <a:ext cx="3738309" cy="666350"/>
            <a:chOff x="4033795" y="1822859"/>
            <a:chExt cx="3738309" cy="666350"/>
          </a:xfrm>
        </p:grpSpPr>
        <p:grpSp>
          <p:nvGrpSpPr>
            <p:cNvPr id="26" name="Group 29"/>
            <p:cNvGrpSpPr/>
            <p:nvPr/>
          </p:nvGrpSpPr>
          <p:grpSpPr>
            <a:xfrm>
              <a:off x="4399178" y="1822859"/>
              <a:ext cx="3372926" cy="666350"/>
              <a:chOff x="798970" y="1689403"/>
              <a:chExt cx="1860430" cy="666350"/>
            </a:xfrm>
          </p:grpSpPr>
          <p:sp>
            <p:nvSpPr>
              <p:cNvPr id="28" name="Text Placeholder 3"/>
              <p:cNvSpPr txBox="1"/>
              <p:nvPr/>
            </p:nvSpPr>
            <p:spPr>
              <a:xfrm>
                <a:off x="798970" y="1689403"/>
                <a:ext cx="456237"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600" b="1" dirty="0">
                    <a:solidFill>
                      <a:srgbClr val="2272AB"/>
                    </a:solidFill>
                    <a:latin typeface="+mn-ea"/>
                  </a:rPr>
                  <a:t>业务需求</a:t>
                </a:r>
                <a:endParaRPr kumimoji="0" lang="en-US" sz="1600" b="1" i="0" u="none" strike="noStrike" kern="1200" cap="none" spc="0" normalizeH="0" baseline="0" noProof="0" dirty="0">
                  <a:ln>
                    <a:noFill/>
                  </a:ln>
                  <a:solidFill>
                    <a:srgbClr val="2272AB"/>
                  </a:solidFill>
                  <a:effectLst/>
                  <a:uLnTx/>
                  <a:uFillTx/>
                  <a:latin typeface="+mn-ea"/>
                  <a:cs typeface="+mn-cs"/>
                </a:endParaRPr>
              </a:p>
            </p:txBody>
          </p:sp>
          <p:sp>
            <p:nvSpPr>
              <p:cNvPr id="29" name="Text Placeholder 3"/>
              <p:cNvSpPr txBox="1"/>
              <p:nvPr/>
            </p:nvSpPr>
            <p:spPr>
              <a:xfrm>
                <a:off x="798970" y="2017199"/>
                <a:ext cx="1860430"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zh-CN" sz="1000" b="1" dirty="0">
                    <a:solidFill>
                      <a:schemeClr val="tx1">
                        <a:lumMod val="65000"/>
                        <a:lumOff val="35000"/>
                      </a:schemeClr>
                    </a:solidFill>
                  </a:rPr>
                  <a:t>统计各部门</a:t>
                </a:r>
                <a:r>
                  <a:rPr lang="en-US" altLang="zh-CN" sz="1000" b="1" dirty="0">
                    <a:solidFill>
                      <a:schemeClr val="tx1">
                        <a:lumMod val="65000"/>
                        <a:lumOff val="35000"/>
                      </a:schemeClr>
                    </a:solidFill>
                  </a:rPr>
                  <a:t>/</a:t>
                </a:r>
                <a:r>
                  <a:rPr lang="zh-CN" altLang="zh-CN" sz="1000" b="1" dirty="0">
                    <a:solidFill>
                      <a:schemeClr val="tx1">
                        <a:lumMod val="65000"/>
                        <a:lumOff val="35000"/>
                      </a:schemeClr>
                    </a:solidFill>
                  </a:rPr>
                  <a:t>个人的积分情况</a:t>
                </a:r>
                <a:r>
                  <a:rPr lang="zh-CN" altLang="en-US" sz="1000" b="1" dirty="0">
                    <a:solidFill>
                      <a:schemeClr val="tx1">
                        <a:lumMod val="65000"/>
                        <a:lumOff val="35000"/>
                      </a:schemeClr>
                    </a:solidFill>
                  </a:rPr>
                  <a:t>，</a:t>
                </a:r>
                <a:r>
                  <a:rPr lang="zh-CN" altLang="zh-CN" sz="1000" b="1" dirty="0">
                    <a:solidFill>
                      <a:schemeClr val="tx1">
                        <a:lumMod val="65000"/>
                        <a:lumOff val="35000"/>
                      </a:schemeClr>
                    </a:solidFill>
                  </a:rPr>
                  <a:t>以柱状</a:t>
                </a:r>
                <a:endParaRPr lang="en-US" altLang="zh-CN" sz="1000" b="1" dirty="0">
                  <a:solidFill>
                    <a:schemeClr val="tx1">
                      <a:lumMod val="65000"/>
                      <a:lumOff val="35000"/>
                    </a:schemeClr>
                  </a:solidFill>
                </a:endParaRPr>
              </a:p>
              <a:p>
                <a:pPr lvl="0" algn="l" defTabSz="914400">
                  <a:spcBef>
                    <a:spcPct val="20000"/>
                  </a:spcBef>
                  <a:defRPr/>
                </a:pPr>
                <a:r>
                  <a:rPr lang="zh-CN" altLang="zh-CN" sz="1000" b="1" dirty="0">
                    <a:solidFill>
                      <a:schemeClr val="tx1">
                        <a:lumMod val="65000"/>
                        <a:lumOff val="35000"/>
                      </a:schemeClr>
                    </a:solidFill>
                  </a:rPr>
                  <a:t>图</a:t>
                </a:r>
                <a:r>
                  <a:rPr lang="en-US" altLang="zh-CN" sz="1000" b="1" dirty="0">
                    <a:solidFill>
                      <a:schemeClr val="tx1">
                        <a:lumMod val="65000"/>
                        <a:lumOff val="35000"/>
                      </a:schemeClr>
                    </a:solidFill>
                  </a:rPr>
                  <a:t>&amp;</a:t>
                </a:r>
                <a:r>
                  <a:rPr lang="zh-CN" altLang="zh-CN" sz="1000" b="1" dirty="0">
                    <a:solidFill>
                      <a:schemeClr val="tx1">
                        <a:lumMod val="65000"/>
                        <a:lumOff val="35000"/>
                      </a:schemeClr>
                    </a:solidFill>
                  </a:rPr>
                  <a:t>表格的形式，形成统计结果</a:t>
                </a:r>
                <a:r>
                  <a:rPr lang="zh-CN" altLang="en-US" sz="1000" b="1" dirty="0">
                    <a:solidFill>
                      <a:schemeClr val="tx1">
                        <a:lumMod val="65000"/>
                        <a:lumOff val="35000"/>
                      </a:schemeClr>
                    </a:solidFill>
                  </a:rPr>
                  <a:t>。</a:t>
                </a:r>
                <a:endParaRPr lang="en-US" sz="1000" b="1" dirty="0">
                  <a:solidFill>
                    <a:schemeClr val="tx1">
                      <a:lumMod val="65000"/>
                      <a:lumOff val="35000"/>
                    </a:schemeClr>
                  </a:solidFill>
                  <a:latin typeface="+mn-ea"/>
                </a:endParaRPr>
              </a:p>
            </p:txBody>
          </p:sp>
        </p:grpSp>
        <p:sp>
          <p:nvSpPr>
            <p:cNvPr id="27" name="Rectangle 39"/>
            <p:cNvSpPr/>
            <p:nvPr/>
          </p:nvSpPr>
          <p:spPr>
            <a:xfrm>
              <a:off x="4033795" y="2058322"/>
              <a:ext cx="65" cy="430887"/>
            </a:xfrm>
            <a:prstGeom prst="rect">
              <a:avLst/>
            </a:prstGeom>
          </p:spPr>
          <p:txBody>
            <a:bodyPr wrap="none" lIns="0" tIns="0" rIns="0" bIns="0">
              <a:spAutoFit/>
            </a:bodyPr>
            <a:lstStyle/>
            <a:p>
              <a:endParaRPr lang="en-US" sz="2800" dirty="0">
                <a:solidFill>
                  <a:schemeClr val="accent1"/>
                </a:solidFill>
                <a:latin typeface="+mn-ea"/>
              </a:endParaRPr>
            </a:p>
          </p:txBody>
        </p:sp>
      </p:grpSp>
      <p:pic>
        <p:nvPicPr>
          <p:cNvPr id="3" name="图片 2">
            <a:extLst>
              <a:ext uri="{FF2B5EF4-FFF2-40B4-BE49-F238E27FC236}">
                <a16:creationId xmlns:a16="http://schemas.microsoft.com/office/drawing/2014/main" id="{70E4C2B7-D6A9-4F60-B278-AD3B8B3BF4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0917" y="1137381"/>
            <a:ext cx="2732731" cy="2958410"/>
          </a:xfrm>
          <a:prstGeom prst="rect">
            <a:avLst/>
          </a:prstGeom>
        </p:spPr>
      </p:pic>
    </p:spTree>
    <p:extLst>
      <p:ext uri="{BB962C8B-B14F-4D97-AF65-F5344CB8AC3E}">
        <p14:creationId xmlns:p14="http://schemas.microsoft.com/office/powerpoint/2010/main" val="196458741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2" accel="50000" decel="5000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accel="50000" decel="5000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1+#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18" presetClass="entr" presetSubtype="3"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trips(upRight)">
                                      <p:cBhvr>
                                        <p:cTn id="33" dur="500"/>
                                        <p:tgtEl>
                                          <p:spTgt spid="14"/>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目标完成率</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Click to add a caption</a:t>
              </a:r>
              <a:endParaRPr lang="zh-CN" altLang="en-US" sz="1200" dirty="0">
                <a:solidFill>
                  <a:schemeClr val="tx1">
                    <a:lumMod val="65000"/>
                    <a:lumOff val="35000"/>
                  </a:schemeClr>
                </a:solidFill>
                <a:ea typeface="微软雅黑"/>
              </a:endParaRPr>
            </a:p>
          </p:txBody>
        </p:sp>
      </p:grpSp>
      <p:grpSp>
        <p:nvGrpSpPr>
          <p:cNvPr id="13" name="Group 26"/>
          <p:cNvGrpSpPr/>
          <p:nvPr/>
        </p:nvGrpSpPr>
        <p:grpSpPr>
          <a:xfrm>
            <a:off x="400054" y="1571755"/>
            <a:ext cx="3403056" cy="718954"/>
            <a:chOff x="-2212642" y="212055"/>
            <a:chExt cx="3403056" cy="740142"/>
          </a:xfrm>
        </p:grpSpPr>
        <p:sp>
          <p:nvSpPr>
            <p:cNvPr id="14" name="TextBox 6"/>
            <p:cNvSpPr txBox="1"/>
            <p:nvPr/>
          </p:nvSpPr>
          <p:spPr>
            <a:xfrm>
              <a:off x="-401310" y="212055"/>
              <a:ext cx="718145" cy="221793"/>
            </a:xfrm>
            <a:prstGeom prst="rect">
              <a:avLst/>
            </a:prstGeom>
            <a:noFill/>
          </p:spPr>
          <p:txBody>
            <a:bodyPr wrap="none" lIns="0" tIns="0" rIns="0" bIns="0" rtlCol="0" anchor="ctr">
              <a:spAutoFit/>
            </a:bodyPr>
            <a:lstStyle/>
            <a:p>
              <a:pPr algn="r"/>
              <a:r>
                <a:rPr lang="zh-CN" altLang="en-US" sz="1400" b="1" dirty="0">
                  <a:solidFill>
                    <a:schemeClr val="tx1">
                      <a:lumMod val="75000"/>
                      <a:lumOff val="25000"/>
                    </a:schemeClr>
                  </a:solidFill>
                  <a:latin typeface="+mn-ea"/>
                </a:rPr>
                <a:t>功能描述</a:t>
              </a:r>
              <a:endParaRPr lang="en-US" sz="1400" b="1" dirty="0">
                <a:solidFill>
                  <a:schemeClr val="tx1">
                    <a:lumMod val="75000"/>
                    <a:lumOff val="25000"/>
                  </a:schemeClr>
                </a:solidFill>
                <a:latin typeface="+mn-ea"/>
              </a:endParaRPr>
            </a:p>
          </p:txBody>
        </p:sp>
        <p:sp>
          <p:nvSpPr>
            <p:cNvPr id="15" name="TextBox 7"/>
            <p:cNvSpPr txBox="1"/>
            <p:nvPr/>
          </p:nvSpPr>
          <p:spPr>
            <a:xfrm>
              <a:off x="-2212642" y="429400"/>
              <a:ext cx="2621652" cy="522797"/>
            </a:xfrm>
            <a:prstGeom prst="rect">
              <a:avLst/>
            </a:prstGeom>
            <a:noFill/>
          </p:spPr>
          <p:txBody>
            <a:bodyPr wrap="square" lIns="0" tIns="0" rtlCol="0" anchor="t">
              <a:spAutoFit/>
            </a:bodyPr>
            <a:lstStyle/>
            <a:p>
              <a:pPr lvl="0" algn="r" defTabSz="914400">
                <a:spcBef>
                  <a:spcPct val="20000"/>
                </a:spcBef>
                <a:defRPr/>
              </a:pPr>
              <a:r>
                <a:rPr lang="zh-CN" altLang="en-US" sz="1000" b="1" dirty="0">
                  <a:solidFill>
                    <a:schemeClr val="tx1">
                      <a:lumMod val="50000"/>
                      <a:lumOff val="50000"/>
                    </a:schemeClr>
                  </a:solidFill>
                  <a:latin typeface="+mn-ea"/>
                </a:rPr>
                <a:t>以单位为维度，查看单位主责的目标完成情况，便于了解目标完成情况与考核评估，为改进工作方式提高工作效率提供判断依据。</a:t>
              </a:r>
              <a:endParaRPr lang="en-US" sz="1000" dirty="0">
                <a:solidFill>
                  <a:schemeClr val="tx1">
                    <a:lumMod val="50000"/>
                    <a:lumOff val="50000"/>
                  </a:schemeClr>
                </a:solidFill>
                <a:latin typeface="+mn-ea"/>
              </a:endParaRPr>
            </a:p>
          </p:txBody>
        </p:sp>
        <p:sp>
          <p:nvSpPr>
            <p:cNvPr id="16" name="Oval 24"/>
            <p:cNvSpPr/>
            <p:nvPr/>
          </p:nvSpPr>
          <p:spPr>
            <a:xfrm>
              <a:off x="466617" y="212055"/>
              <a:ext cx="723797" cy="723795"/>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bg1"/>
                </a:solidFill>
                <a:latin typeface="+mn-ea"/>
              </a:endParaRPr>
            </a:p>
          </p:txBody>
        </p:sp>
      </p:grpSp>
      <p:grpSp>
        <p:nvGrpSpPr>
          <p:cNvPr id="17" name="Group 27"/>
          <p:cNvGrpSpPr/>
          <p:nvPr/>
        </p:nvGrpSpPr>
        <p:grpSpPr>
          <a:xfrm>
            <a:off x="400054" y="2578444"/>
            <a:ext cx="3403056" cy="703077"/>
            <a:chOff x="-2212642" y="212055"/>
            <a:chExt cx="3403056" cy="723795"/>
          </a:xfrm>
        </p:grpSpPr>
        <p:sp>
          <p:nvSpPr>
            <p:cNvPr id="18" name="TextBox 28"/>
            <p:cNvSpPr txBox="1"/>
            <p:nvPr/>
          </p:nvSpPr>
          <p:spPr>
            <a:xfrm>
              <a:off x="-2125698" y="222594"/>
              <a:ext cx="2448830" cy="221793"/>
            </a:xfrm>
            <a:prstGeom prst="rect">
              <a:avLst/>
            </a:prstGeom>
            <a:noFill/>
          </p:spPr>
          <p:txBody>
            <a:bodyPr wrap="square" lIns="0" tIns="0" rIns="0" bIns="0" rtlCol="0" anchor="ctr">
              <a:spAutoFit/>
            </a:bodyPr>
            <a:lstStyle/>
            <a:p>
              <a:pPr algn="r"/>
              <a:r>
                <a:rPr lang="zh-CN" altLang="en-US" sz="1400" b="1" dirty="0">
                  <a:solidFill>
                    <a:schemeClr val="tx1">
                      <a:lumMod val="75000"/>
                      <a:lumOff val="25000"/>
                    </a:schemeClr>
                  </a:solidFill>
                  <a:latin typeface="+mn-ea"/>
                </a:rPr>
                <a:t>业务需求</a:t>
              </a:r>
              <a:endParaRPr lang="en-US" sz="1400" b="1" dirty="0">
                <a:solidFill>
                  <a:schemeClr val="tx1">
                    <a:lumMod val="75000"/>
                    <a:lumOff val="25000"/>
                  </a:schemeClr>
                </a:solidFill>
                <a:latin typeface="+mn-ea"/>
              </a:endParaRPr>
            </a:p>
          </p:txBody>
        </p:sp>
        <p:sp>
          <p:nvSpPr>
            <p:cNvPr id="19" name="TextBox 29"/>
            <p:cNvSpPr txBox="1"/>
            <p:nvPr/>
          </p:nvSpPr>
          <p:spPr>
            <a:xfrm>
              <a:off x="-2212642" y="432352"/>
              <a:ext cx="2621653" cy="364373"/>
            </a:xfrm>
            <a:prstGeom prst="rect">
              <a:avLst/>
            </a:prstGeom>
            <a:noFill/>
          </p:spPr>
          <p:txBody>
            <a:bodyPr wrap="square" lIns="0" tIns="0" rtlCol="0" anchor="t">
              <a:spAutoFit/>
            </a:bodyPr>
            <a:lstStyle/>
            <a:p>
              <a:pPr lvl="0" algn="r" defTabSz="914400">
                <a:spcBef>
                  <a:spcPct val="20000"/>
                </a:spcBef>
                <a:defRPr/>
              </a:pPr>
              <a:r>
                <a:rPr lang="zh-CN" altLang="en-US" sz="1000" b="1" dirty="0">
                  <a:solidFill>
                    <a:schemeClr val="tx1">
                      <a:lumMod val="50000"/>
                      <a:lumOff val="50000"/>
                    </a:schemeClr>
                  </a:solidFill>
                  <a:latin typeface="+mn-ea"/>
                </a:rPr>
                <a:t>以月（月累计）为周期统计单位的完成率以及对其进行排名。</a:t>
              </a:r>
              <a:endParaRPr lang="en-US" sz="1000" dirty="0">
                <a:solidFill>
                  <a:schemeClr val="tx1">
                    <a:lumMod val="50000"/>
                    <a:lumOff val="50000"/>
                  </a:schemeClr>
                </a:solidFill>
                <a:latin typeface="+mn-ea"/>
              </a:endParaRPr>
            </a:p>
          </p:txBody>
        </p:sp>
        <p:sp>
          <p:nvSpPr>
            <p:cNvPr id="20" name="Oval 30"/>
            <p:cNvSpPr/>
            <p:nvPr/>
          </p:nvSpPr>
          <p:spPr>
            <a:xfrm>
              <a:off x="466617" y="212055"/>
              <a:ext cx="723797" cy="723795"/>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mn-ea"/>
              </a:endParaRPr>
            </a:p>
          </p:txBody>
        </p:sp>
      </p:grpSp>
      <p:grpSp>
        <p:nvGrpSpPr>
          <p:cNvPr id="21" name="Group 32"/>
          <p:cNvGrpSpPr/>
          <p:nvPr/>
        </p:nvGrpSpPr>
        <p:grpSpPr>
          <a:xfrm>
            <a:off x="400053" y="3586566"/>
            <a:ext cx="3403057" cy="703077"/>
            <a:chOff x="-2212643" y="212055"/>
            <a:chExt cx="3403057" cy="723795"/>
          </a:xfrm>
        </p:grpSpPr>
        <p:sp>
          <p:nvSpPr>
            <p:cNvPr id="22" name="TextBox 33"/>
            <p:cNvSpPr txBox="1"/>
            <p:nvPr/>
          </p:nvSpPr>
          <p:spPr>
            <a:xfrm>
              <a:off x="-309135" y="222594"/>
              <a:ext cx="718145" cy="221793"/>
            </a:xfrm>
            <a:prstGeom prst="rect">
              <a:avLst/>
            </a:prstGeom>
            <a:noFill/>
          </p:spPr>
          <p:txBody>
            <a:bodyPr wrap="none" lIns="0" tIns="0" rIns="0" bIns="0" rtlCol="0" anchor="ctr">
              <a:spAutoFit/>
            </a:bodyPr>
            <a:lstStyle/>
            <a:p>
              <a:pPr algn="r"/>
              <a:r>
                <a:rPr lang="zh-CN" altLang="en-US" sz="1400" b="1" dirty="0">
                  <a:solidFill>
                    <a:schemeClr val="tx1">
                      <a:lumMod val="75000"/>
                      <a:lumOff val="25000"/>
                    </a:schemeClr>
                  </a:solidFill>
                  <a:latin typeface="+mn-ea"/>
                </a:rPr>
                <a:t>使用技术</a:t>
              </a:r>
              <a:endParaRPr lang="en-US" sz="1400" b="1" dirty="0">
                <a:solidFill>
                  <a:schemeClr val="tx1">
                    <a:lumMod val="75000"/>
                    <a:lumOff val="25000"/>
                  </a:schemeClr>
                </a:solidFill>
                <a:latin typeface="+mn-ea"/>
              </a:endParaRPr>
            </a:p>
          </p:txBody>
        </p:sp>
        <p:sp>
          <p:nvSpPr>
            <p:cNvPr id="23" name="TextBox 34"/>
            <p:cNvSpPr txBox="1"/>
            <p:nvPr/>
          </p:nvSpPr>
          <p:spPr>
            <a:xfrm>
              <a:off x="-2212643" y="442157"/>
              <a:ext cx="2621653" cy="205950"/>
            </a:xfrm>
            <a:prstGeom prst="rect">
              <a:avLst/>
            </a:prstGeom>
            <a:noFill/>
          </p:spPr>
          <p:txBody>
            <a:bodyPr wrap="square" lIns="0" tIns="0" rtlCol="0" anchor="t">
              <a:spAutoFit/>
            </a:bodyPr>
            <a:lstStyle/>
            <a:p>
              <a:pPr lvl="0" algn="r" defTabSz="914400">
                <a:spcBef>
                  <a:spcPct val="20000"/>
                </a:spcBef>
                <a:defRPr/>
              </a:pPr>
              <a:r>
                <a:rPr lang="en-US" altLang="zh-CN" sz="1000" b="1" dirty="0">
                  <a:solidFill>
                    <a:schemeClr val="tx1">
                      <a:lumMod val="50000"/>
                      <a:lumOff val="50000"/>
                    </a:schemeClr>
                  </a:solidFill>
                  <a:latin typeface="+mn-ea"/>
                </a:rPr>
                <a:t>Redis</a:t>
              </a:r>
              <a:r>
                <a:rPr lang="zh-CN" altLang="en-US" sz="1000" b="1" dirty="0">
                  <a:solidFill>
                    <a:schemeClr val="tx1">
                      <a:lumMod val="50000"/>
                      <a:lumOff val="50000"/>
                    </a:schemeClr>
                  </a:solidFill>
                  <a:latin typeface="+mn-ea"/>
                </a:rPr>
                <a:t>，作业，</a:t>
              </a:r>
              <a:r>
                <a:rPr lang="en-US" altLang="zh-CN" sz="1000" b="1" dirty="0" err="1">
                  <a:solidFill>
                    <a:schemeClr val="tx1">
                      <a:lumMod val="50000"/>
                      <a:lumOff val="50000"/>
                    </a:schemeClr>
                  </a:solidFill>
                  <a:latin typeface="+mn-ea"/>
                </a:rPr>
                <a:t>Echarts</a:t>
              </a:r>
              <a:r>
                <a:rPr lang="zh-CN" altLang="en-US" sz="1000" b="1" dirty="0">
                  <a:solidFill>
                    <a:schemeClr val="tx1">
                      <a:lumMod val="50000"/>
                      <a:lumOff val="50000"/>
                    </a:schemeClr>
                  </a:solidFill>
                  <a:latin typeface="+mn-ea"/>
                </a:rPr>
                <a:t>视图。</a:t>
              </a:r>
              <a:endParaRPr lang="en-US" sz="1000" dirty="0">
                <a:solidFill>
                  <a:schemeClr val="tx1">
                    <a:lumMod val="50000"/>
                    <a:lumOff val="50000"/>
                  </a:schemeClr>
                </a:solidFill>
                <a:latin typeface="+mn-ea"/>
              </a:endParaRPr>
            </a:p>
          </p:txBody>
        </p:sp>
        <p:sp>
          <p:nvSpPr>
            <p:cNvPr id="24" name="Oval 35"/>
            <p:cNvSpPr/>
            <p:nvPr/>
          </p:nvSpPr>
          <p:spPr>
            <a:xfrm>
              <a:off x="466617" y="212055"/>
              <a:ext cx="723797" cy="723795"/>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grpSp>
      <p:cxnSp>
        <p:nvCxnSpPr>
          <p:cNvPr id="37" name="Straight Connector 67"/>
          <p:cNvCxnSpPr/>
          <p:nvPr/>
        </p:nvCxnSpPr>
        <p:spPr>
          <a:xfrm flipV="1">
            <a:off x="4086901" y="1571755"/>
            <a:ext cx="0" cy="2746157"/>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1" name="Freeform 143"/>
          <p:cNvSpPr>
            <a:spLocks noEditPoints="1"/>
          </p:cNvSpPr>
          <p:nvPr/>
        </p:nvSpPr>
        <p:spPr bwMode="auto">
          <a:xfrm>
            <a:off x="3245673" y="1726450"/>
            <a:ext cx="361950" cy="333375"/>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2" name="Freeform 150"/>
          <p:cNvSpPr>
            <a:spLocks noEditPoints="1"/>
          </p:cNvSpPr>
          <p:nvPr/>
        </p:nvSpPr>
        <p:spPr bwMode="auto">
          <a:xfrm>
            <a:off x="3282979" y="2714347"/>
            <a:ext cx="287338" cy="369888"/>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3" name="Freeform 160"/>
          <p:cNvSpPr/>
          <p:nvPr/>
        </p:nvSpPr>
        <p:spPr bwMode="auto">
          <a:xfrm>
            <a:off x="3256165" y="3788587"/>
            <a:ext cx="376238" cy="239713"/>
          </a:xfrm>
          <a:custGeom>
            <a:avLst/>
            <a:gdLst>
              <a:gd name="T0" fmla="*/ 163 w 163"/>
              <a:gd name="T1" fmla="*/ 70 h 104"/>
              <a:gd name="T2" fmla="*/ 129 w 163"/>
              <a:gd name="T3" fmla="*/ 37 h 104"/>
              <a:gd name="T4" fmla="*/ 119 w 163"/>
              <a:gd name="T5" fmla="*/ 38 h 104"/>
              <a:gd name="T6" fmla="*/ 77 w 163"/>
              <a:gd name="T7" fmla="*/ 0 h 104"/>
              <a:gd name="T8" fmla="*/ 34 w 163"/>
              <a:gd name="T9" fmla="*/ 42 h 104"/>
              <a:gd name="T10" fmla="*/ 35 w 163"/>
              <a:gd name="T11" fmla="*/ 51 h 104"/>
              <a:gd name="T12" fmla="*/ 27 w 163"/>
              <a:gd name="T13" fmla="*/ 51 h 104"/>
              <a:gd name="T14" fmla="*/ 0 w 163"/>
              <a:gd name="T15" fmla="*/ 77 h 104"/>
              <a:gd name="T16" fmla="*/ 27 w 163"/>
              <a:gd name="T17" fmla="*/ 104 h 104"/>
              <a:gd name="T18" fmla="*/ 132 w 163"/>
              <a:gd name="T19" fmla="*/ 104 h 104"/>
              <a:gd name="T20" fmla="*/ 152 w 163"/>
              <a:gd name="T21" fmla="*/ 95 h 104"/>
              <a:gd name="T22" fmla="*/ 163 w 163"/>
              <a:gd name="T23"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04">
                <a:moveTo>
                  <a:pt x="163" y="70"/>
                </a:moveTo>
                <a:cubicBezTo>
                  <a:pt x="163" y="52"/>
                  <a:pt x="148" y="37"/>
                  <a:pt x="129" y="37"/>
                </a:cubicBezTo>
                <a:cubicBezTo>
                  <a:pt x="126" y="37"/>
                  <a:pt x="122" y="37"/>
                  <a:pt x="119" y="38"/>
                </a:cubicBezTo>
                <a:cubicBezTo>
                  <a:pt x="117" y="17"/>
                  <a:pt x="99" y="0"/>
                  <a:pt x="77" y="0"/>
                </a:cubicBezTo>
                <a:cubicBezTo>
                  <a:pt x="53" y="0"/>
                  <a:pt x="34" y="19"/>
                  <a:pt x="34" y="42"/>
                </a:cubicBezTo>
                <a:cubicBezTo>
                  <a:pt x="34" y="45"/>
                  <a:pt x="34" y="48"/>
                  <a:pt x="35" y="51"/>
                </a:cubicBezTo>
                <a:cubicBezTo>
                  <a:pt x="27" y="51"/>
                  <a:pt x="27" y="51"/>
                  <a:pt x="27" y="51"/>
                </a:cubicBezTo>
                <a:cubicBezTo>
                  <a:pt x="12" y="51"/>
                  <a:pt x="0" y="63"/>
                  <a:pt x="0" y="77"/>
                </a:cubicBezTo>
                <a:cubicBezTo>
                  <a:pt x="0" y="92"/>
                  <a:pt x="12" y="104"/>
                  <a:pt x="27" y="104"/>
                </a:cubicBezTo>
                <a:cubicBezTo>
                  <a:pt x="132" y="104"/>
                  <a:pt x="132" y="104"/>
                  <a:pt x="132" y="104"/>
                </a:cubicBezTo>
                <a:cubicBezTo>
                  <a:pt x="140" y="104"/>
                  <a:pt x="147" y="100"/>
                  <a:pt x="152" y="95"/>
                </a:cubicBezTo>
                <a:cubicBezTo>
                  <a:pt x="159" y="89"/>
                  <a:pt x="163" y="80"/>
                  <a:pt x="163" y="7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pic>
        <p:nvPicPr>
          <p:cNvPr id="3" name="图片 2">
            <a:extLst>
              <a:ext uri="{FF2B5EF4-FFF2-40B4-BE49-F238E27FC236}">
                <a16:creationId xmlns:a16="http://schemas.microsoft.com/office/drawing/2014/main" id="{BE169273-9BB1-4AF5-B972-2A774E7AA9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3711" y="833634"/>
            <a:ext cx="3429215" cy="4163847"/>
          </a:xfrm>
          <a:prstGeom prst="rect">
            <a:avLst/>
          </a:prstGeom>
        </p:spPr>
      </p:pic>
    </p:spTree>
    <p:extLst>
      <p:ext uri="{BB962C8B-B14F-4D97-AF65-F5344CB8AC3E}">
        <p14:creationId xmlns:p14="http://schemas.microsoft.com/office/powerpoint/2010/main" val="22168220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8" accel="50000" decel="5000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accel="50000" decel="5000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0-#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accel="50000" decel="5000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18" presetClass="entr" presetSubtype="3"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strips(upRight)">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05</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35163"/>
            <a:ext cx="3964821" cy="473115"/>
            <a:chOff x="4572000" y="1935163"/>
            <a:chExt cx="3964821" cy="473115"/>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07758" y="1946613"/>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dirty="0">
                  <a:solidFill>
                    <a:schemeClr val="bg1"/>
                  </a:solidFill>
                  <a:latin typeface="微软雅黑" panose="020B0503020204020204" pitchFamily="34" charset="-122"/>
                  <a:ea typeface="微软雅黑" panose="020B0503020204020204" pitchFamily="34" charset="-122"/>
                </a:rPr>
                <a:t>系统管理</a:t>
              </a:r>
            </a:p>
          </p:txBody>
        </p:sp>
      </p:grpSp>
      <p:sp>
        <p:nvSpPr>
          <p:cNvPr id="11" name="矩形 10"/>
          <p:cNvSpPr>
            <a:spLocks noChangeArrowheads="1"/>
          </p:cNvSpPr>
          <p:nvPr/>
        </p:nvSpPr>
        <p:spPr bwMode="auto">
          <a:xfrm>
            <a:off x="4214813" y="2786063"/>
            <a:ext cx="48577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zh-CN" altLang="en-US" sz="1400" dirty="0">
                <a:solidFill>
                  <a:schemeClr val="tx1">
                    <a:lumMod val="65000"/>
                    <a:lumOff val="35000"/>
                  </a:schemeClr>
                </a:solidFill>
              </a:rPr>
              <a:t>公司管理（</a:t>
            </a:r>
            <a:r>
              <a:rPr lang="zh-CN" altLang="en-US" sz="1400" dirty="0">
                <a:solidFill>
                  <a:schemeClr val="tx1">
                    <a:lumMod val="75000"/>
                    <a:lumOff val="25000"/>
                  </a:schemeClr>
                </a:solidFill>
                <a:latin typeface="+mn-ea"/>
              </a:rPr>
              <a:t>组织管理</a:t>
            </a:r>
            <a:r>
              <a:rPr lang="en-US" altLang="zh-CN" sz="1400" dirty="0">
                <a:solidFill>
                  <a:schemeClr val="tx1">
                    <a:lumMod val="75000"/>
                    <a:lumOff val="25000"/>
                  </a:schemeClr>
                </a:solidFill>
                <a:latin typeface="+mn-ea"/>
              </a:rPr>
              <a:t> </a:t>
            </a:r>
            <a:r>
              <a:rPr lang="zh-CN" altLang="en-US" sz="1400" dirty="0">
                <a:solidFill>
                  <a:schemeClr val="tx1">
                    <a:lumMod val="75000"/>
                    <a:lumOff val="25000"/>
                  </a:schemeClr>
                </a:solidFill>
                <a:latin typeface="+mn-ea"/>
              </a:rPr>
              <a:t>、岗位管理、角色管理、授权管理</a:t>
            </a:r>
            <a:r>
              <a:rPr lang="zh-CN" altLang="en-US" sz="1400" dirty="0">
                <a:solidFill>
                  <a:schemeClr val="tx1">
                    <a:lumMod val="65000"/>
                    <a:lumOff val="35000"/>
                  </a:schemeClr>
                </a:solidFill>
              </a:rPr>
              <a:t>）、目标审批</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137622315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iterate type="lt">
                                    <p:tmPct val="10000"/>
                                  </p:iterate>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C1A2428-5D5E-405E-B6FB-D8176FAF522B}"/>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FA08BF70-628B-4692-B4B8-12DF4CC43237}"/>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7F121C5B-19AE-4AE4-A3E0-341D180E1449}"/>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C677216D-BEFC-4761-A369-5294724426CA}"/>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公司背景</a:t>
              </a:r>
            </a:p>
          </p:txBody>
        </p:sp>
        <p:sp>
          <p:nvSpPr>
            <p:cNvPr id="8" name="TextBox 23">
              <a:extLst>
                <a:ext uri="{FF2B5EF4-FFF2-40B4-BE49-F238E27FC236}">
                  <a16:creationId xmlns:a16="http://schemas.microsoft.com/office/drawing/2014/main" id="{D60019D4-9649-4A99-9E80-CE4313857B71}"/>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sp>
        <p:nvSpPr>
          <p:cNvPr id="9" name="Oval 82">
            <a:extLst>
              <a:ext uri="{FF2B5EF4-FFF2-40B4-BE49-F238E27FC236}">
                <a16:creationId xmlns:a16="http://schemas.microsoft.com/office/drawing/2014/main" id="{BF329BCB-78C4-4535-B943-3C8AB1383091}"/>
              </a:ext>
            </a:extLst>
          </p:cNvPr>
          <p:cNvSpPr>
            <a:spLocks noChangeAspect="1"/>
          </p:cNvSpPr>
          <p:nvPr/>
        </p:nvSpPr>
        <p:spPr>
          <a:xfrm>
            <a:off x="538389" y="2947531"/>
            <a:ext cx="475390" cy="475390"/>
          </a:xfrm>
          <a:prstGeom prst="ellipse">
            <a:avLst/>
          </a:prstGeom>
          <a:solidFill>
            <a:srgbClr val="2272AB"/>
          </a:solidFill>
          <a:ln w="57150"/>
          <a:effectLst>
            <a:outerShdw blurRad="50800" dist="38100" dir="16200000"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1400" b="1" kern="1200" dirty="0">
                <a:latin typeface="+mn-ea"/>
              </a:rPr>
              <a:t>03</a:t>
            </a:r>
          </a:p>
        </p:txBody>
      </p:sp>
      <p:sp>
        <p:nvSpPr>
          <p:cNvPr id="10" name="Oval 85">
            <a:extLst>
              <a:ext uri="{FF2B5EF4-FFF2-40B4-BE49-F238E27FC236}">
                <a16:creationId xmlns:a16="http://schemas.microsoft.com/office/drawing/2014/main" id="{CE79A918-0651-4172-92C4-06C9C6CF964A}"/>
              </a:ext>
            </a:extLst>
          </p:cNvPr>
          <p:cNvSpPr>
            <a:spLocks noChangeAspect="1"/>
          </p:cNvSpPr>
          <p:nvPr/>
        </p:nvSpPr>
        <p:spPr>
          <a:xfrm>
            <a:off x="568464" y="1196662"/>
            <a:ext cx="475390" cy="475390"/>
          </a:xfrm>
          <a:prstGeom prst="ellipse">
            <a:avLst/>
          </a:prstGeom>
          <a:solidFill>
            <a:srgbClr val="2272AB"/>
          </a:solidFill>
          <a:ln w="57150"/>
          <a:effectLst>
            <a:outerShdw blurRad="50800" dist="38100" dir="13500000" algn="b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1200" b="1" kern="1200" dirty="0">
                <a:latin typeface="+mn-ea"/>
              </a:rPr>
              <a:t>01</a:t>
            </a:r>
          </a:p>
        </p:txBody>
      </p:sp>
      <p:sp>
        <p:nvSpPr>
          <p:cNvPr id="11" name="Oval 86">
            <a:extLst>
              <a:ext uri="{FF2B5EF4-FFF2-40B4-BE49-F238E27FC236}">
                <a16:creationId xmlns:a16="http://schemas.microsoft.com/office/drawing/2014/main" id="{45DE2777-9D4A-4D03-829A-20EBC842D96C}"/>
              </a:ext>
            </a:extLst>
          </p:cNvPr>
          <p:cNvSpPr>
            <a:spLocks noChangeAspect="1"/>
          </p:cNvSpPr>
          <p:nvPr/>
        </p:nvSpPr>
        <p:spPr>
          <a:xfrm>
            <a:off x="553224" y="2070986"/>
            <a:ext cx="475390" cy="475390"/>
          </a:xfrm>
          <a:prstGeom prst="ellipse">
            <a:avLst/>
          </a:prstGeom>
          <a:solidFill>
            <a:srgbClr val="2272AB"/>
          </a:solidFill>
          <a:ln w="57150"/>
          <a:effectLst>
            <a:outerShdw blurRad="50800" dist="38100" dir="13500000" algn="b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1400" b="1" kern="1200" dirty="0">
                <a:latin typeface="+mn-ea"/>
              </a:rPr>
              <a:t>02</a:t>
            </a:r>
          </a:p>
        </p:txBody>
      </p:sp>
      <p:cxnSp>
        <p:nvCxnSpPr>
          <p:cNvPr id="15" name="Straight Connector 93">
            <a:extLst>
              <a:ext uri="{FF2B5EF4-FFF2-40B4-BE49-F238E27FC236}">
                <a16:creationId xmlns:a16="http://schemas.microsoft.com/office/drawing/2014/main" id="{EBD6AA18-90E9-458B-9D3A-71FA82A3BC4A}"/>
              </a:ext>
            </a:extLst>
          </p:cNvPr>
          <p:cNvCxnSpPr/>
          <p:nvPr/>
        </p:nvCxnSpPr>
        <p:spPr>
          <a:xfrm>
            <a:off x="782231" y="3839104"/>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72">
            <a:extLst>
              <a:ext uri="{FF2B5EF4-FFF2-40B4-BE49-F238E27FC236}">
                <a16:creationId xmlns:a16="http://schemas.microsoft.com/office/drawing/2014/main" id="{30176A63-1747-41BA-9801-E932733A7F20}"/>
              </a:ext>
            </a:extLst>
          </p:cNvPr>
          <p:cNvGrpSpPr/>
          <p:nvPr/>
        </p:nvGrpSpPr>
        <p:grpSpPr>
          <a:xfrm>
            <a:off x="1135091" y="928224"/>
            <a:ext cx="1947726" cy="996974"/>
            <a:chOff x="5651193" y="1394564"/>
            <a:chExt cx="1947726" cy="996974"/>
          </a:xfrm>
        </p:grpSpPr>
        <p:sp>
          <p:nvSpPr>
            <p:cNvPr id="17" name="Text Placeholder 3">
              <a:extLst>
                <a:ext uri="{FF2B5EF4-FFF2-40B4-BE49-F238E27FC236}">
                  <a16:creationId xmlns:a16="http://schemas.microsoft.com/office/drawing/2014/main" id="{6F61EF9B-DF38-4810-A3B2-DB138CC5D42F}"/>
                </a:ext>
              </a:extLst>
            </p:cNvPr>
            <p:cNvSpPr txBox="1"/>
            <p:nvPr/>
          </p:nvSpPr>
          <p:spPr>
            <a:xfrm>
              <a:off x="5651193" y="1394564"/>
              <a:ext cx="718145"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schemeClr val="tx1">
                      <a:lumMod val="65000"/>
                      <a:lumOff val="35000"/>
                    </a:schemeClr>
                  </a:solidFill>
                  <a:latin typeface="+mn-ea"/>
                </a:rPr>
                <a:t>公司背景</a:t>
              </a:r>
              <a:endParaRPr kumimoji="0" lang="en-US" b="1" i="0" u="none" strike="noStrike" kern="1200" cap="none" spc="0" normalizeH="0" baseline="0" noProof="0" dirty="0">
                <a:ln>
                  <a:noFill/>
                </a:ln>
                <a:solidFill>
                  <a:schemeClr val="tx1">
                    <a:lumMod val="65000"/>
                    <a:lumOff val="35000"/>
                  </a:schemeClr>
                </a:solidFill>
                <a:effectLst/>
                <a:uLnTx/>
                <a:uFillTx/>
                <a:latin typeface="+mn-ea"/>
                <a:cs typeface="+mn-cs"/>
              </a:endParaRPr>
            </a:p>
          </p:txBody>
        </p:sp>
        <p:sp>
          <p:nvSpPr>
            <p:cNvPr id="18" name="Text Placeholder 3">
              <a:extLst>
                <a:ext uri="{FF2B5EF4-FFF2-40B4-BE49-F238E27FC236}">
                  <a16:creationId xmlns:a16="http://schemas.microsoft.com/office/drawing/2014/main" id="{911171A4-429B-4290-B7C1-69D8FE6EB7D4}"/>
                </a:ext>
              </a:extLst>
            </p:cNvPr>
            <p:cNvSpPr txBox="1"/>
            <p:nvPr/>
          </p:nvSpPr>
          <p:spPr>
            <a:xfrm>
              <a:off x="5651193" y="1622097"/>
              <a:ext cx="1947726" cy="76944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zh-CN" altLang="en-US" sz="1000" b="1" dirty="0">
                  <a:solidFill>
                    <a:schemeClr val="tx1">
                      <a:lumMod val="50000"/>
                      <a:lumOff val="50000"/>
                    </a:schemeClr>
                  </a:solidFill>
                  <a:latin typeface="+mn-ea"/>
                </a:rPr>
                <a:t>东旭集团成立于</a:t>
              </a:r>
              <a:r>
                <a:rPr lang="en-US" altLang="zh-CN" sz="1000" b="1" dirty="0">
                  <a:solidFill>
                    <a:schemeClr val="tx1">
                      <a:lumMod val="50000"/>
                      <a:lumOff val="50000"/>
                    </a:schemeClr>
                  </a:solidFill>
                  <a:latin typeface="+mn-ea"/>
                </a:rPr>
                <a:t>1997</a:t>
              </a:r>
              <a:r>
                <a:rPr lang="zh-CN" altLang="en-US" sz="1000" b="1" dirty="0">
                  <a:solidFill>
                    <a:schemeClr val="tx1">
                      <a:lumMod val="50000"/>
                      <a:lumOff val="50000"/>
                    </a:schemeClr>
                  </a:solidFill>
                  <a:latin typeface="+mn-ea"/>
                </a:rPr>
                <a:t>年，总部位于北京。公司旗下拥有东旭光电、东旭蓝天、嘉麟杰三家上市公司、两百余家全资及控股公司，业务遍</a:t>
              </a:r>
              <a:r>
                <a:rPr lang="en-US" altLang="zh-CN" sz="1000" b="1" dirty="0">
                  <a:solidFill>
                    <a:schemeClr val="tx1">
                      <a:lumMod val="50000"/>
                      <a:lumOff val="50000"/>
                    </a:schemeClr>
                  </a:solidFill>
                  <a:latin typeface="+mn-ea"/>
                </a:rPr>
                <a:t>20</a:t>
              </a:r>
              <a:r>
                <a:rPr lang="zh-CN" altLang="en-US" sz="1000" b="1" dirty="0">
                  <a:solidFill>
                    <a:schemeClr val="tx1">
                      <a:lumMod val="50000"/>
                      <a:lumOff val="50000"/>
                    </a:schemeClr>
                  </a:solidFill>
                  <a:latin typeface="+mn-ea"/>
                </a:rPr>
                <a:t>多个省区。 </a:t>
              </a:r>
            </a:p>
          </p:txBody>
        </p:sp>
      </p:grpSp>
      <p:grpSp>
        <p:nvGrpSpPr>
          <p:cNvPr id="19" name="Group 72">
            <a:extLst>
              <a:ext uri="{FF2B5EF4-FFF2-40B4-BE49-F238E27FC236}">
                <a16:creationId xmlns:a16="http://schemas.microsoft.com/office/drawing/2014/main" id="{1BFED7A4-7066-49A1-8436-31C3AAA582AD}"/>
              </a:ext>
            </a:extLst>
          </p:cNvPr>
          <p:cNvGrpSpPr/>
          <p:nvPr/>
        </p:nvGrpSpPr>
        <p:grpSpPr>
          <a:xfrm>
            <a:off x="1135091" y="2960529"/>
            <a:ext cx="1947726" cy="513112"/>
            <a:chOff x="5587304" y="1520246"/>
            <a:chExt cx="1947726" cy="340982"/>
          </a:xfrm>
        </p:grpSpPr>
        <p:sp>
          <p:nvSpPr>
            <p:cNvPr id="20" name="Text Placeholder 3">
              <a:extLst>
                <a:ext uri="{FF2B5EF4-FFF2-40B4-BE49-F238E27FC236}">
                  <a16:creationId xmlns:a16="http://schemas.microsoft.com/office/drawing/2014/main" id="{E5C46EDA-AB0E-4614-B768-3F92281FCD54}"/>
                </a:ext>
              </a:extLst>
            </p:cNvPr>
            <p:cNvSpPr txBox="1"/>
            <p:nvPr/>
          </p:nvSpPr>
          <p:spPr>
            <a:xfrm>
              <a:off x="5587304" y="1520246"/>
              <a:ext cx="718145" cy="14317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b="1" i="0" u="none" strike="noStrike" kern="1200" cap="none" spc="0" normalizeH="0" baseline="0" noProof="0" dirty="0">
                  <a:ln>
                    <a:noFill/>
                  </a:ln>
                  <a:solidFill>
                    <a:schemeClr val="tx1">
                      <a:lumMod val="65000"/>
                      <a:lumOff val="35000"/>
                    </a:schemeClr>
                  </a:solidFill>
                  <a:effectLst/>
                  <a:uLnTx/>
                  <a:uFillTx/>
                  <a:latin typeface="+mn-ea"/>
                  <a:cs typeface="+mn-cs"/>
                </a:rPr>
                <a:t>公司人数</a:t>
              </a:r>
              <a:endParaRPr kumimoji="0" lang="en-US" b="1" i="0" u="none" strike="noStrike" kern="1200" cap="none" spc="0" normalizeH="0" baseline="0" noProof="0" dirty="0">
                <a:ln>
                  <a:noFill/>
                </a:ln>
                <a:solidFill>
                  <a:schemeClr val="tx1">
                    <a:lumMod val="65000"/>
                    <a:lumOff val="35000"/>
                  </a:schemeClr>
                </a:solidFill>
                <a:effectLst/>
                <a:uLnTx/>
                <a:uFillTx/>
                <a:latin typeface="+mn-ea"/>
                <a:cs typeface="+mn-cs"/>
              </a:endParaRPr>
            </a:p>
          </p:txBody>
        </p:sp>
        <p:sp>
          <p:nvSpPr>
            <p:cNvPr id="21" name="Text Placeholder 3">
              <a:extLst>
                <a:ext uri="{FF2B5EF4-FFF2-40B4-BE49-F238E27FC236}">
                  <a16:creationId xmlns:a16="http://schemas.microsoft.com/office/drawing/2014/main" id="{89F6AC83-9182-4920-AA3F-1808A7C6DCA7}"/>
                </a:ext>
              </a:extLst>
            </p:cNvPr>
            <p:cNvSpPr txBox="1"/>
            <p:nvPr/>
          </p:nvSpPr>
          <p:spPr>
            <a:xfrm>
              <a:off x="5587304" y="1758964"/>
              <a:ext cx="1947726" cy="1022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zh-CN" altLang="en-US" sz="1000" b="1" dirty="0">
                  <a:solidFill>
                    <a:schemeClr val="tx1">
                      <a:lumMod val="50000"/>
                      <a:lumOff val="50000"/>
                    </a:schemeClr>
                  </a:solidFill>
                  <a:latin typeface="+mj-ea"/>
                  <a:ea typeface="+mj-ea"/>
                </a:rPr>
                <a:t>员工</a:t>
              </a:r>
              <a:r>
                <a:rPr lang="en-US" altLang="zh-CN" sz="1000" b="1" dirty="0">
                  <a:solidFill>
                    <a:schemeClr val="tx1">
                      <a:lumMod val="50000"/>
                      <a:lumOff val="50000"/>
                    </a:schemeClr>
                  </a:solidFill>
                  <a:latin typeface="+mj-ea"/>
                  <a:ea typeface="+mj-ea"/>
                </a:rPr>
                <a:t>1.8</a:t>
              </a:r>
              <a:r>
                <a:rPr lang="zh-CN" altLang="en-US" sz="1000" b="1" dirty="0">
                  <a:solidFill>
                    <a:schemeClr val="tx1">
                      <a:lumMod val="50000"/>
                      <a:lumOff val="50000"/>
                    </a:schemeClr>
                  </a:solidFill>
                  <a:latin typeface="+mj-ea"/>
                  <a:ea typeface="+mj-ea"/>
                </a:rPr>
                <a:t>万人。</a:t>
              </a:r>
              <a:endParaRPr lang="zh-CN" altLang="en-US" sz="1000" b="1" dirty="0">
                <a:solidFill>
                  <a:schemeClr val="tx1">
                    <a:lumMod val="50000"/>
                    <a:lumOff val="50000"/>
                  </a:schemeClr>
                </a:solidFill>
                <a:latin typeface="+mn-ea"/>
              </a:endParaRPr>
            </a:p>
          </p:txBody>
        </p:sp>
      </p:grpSp>
      <p:grpSp>
        <p:nvGrpSpPr>
          <p:cNvPr id="22" name="Group 72">
            <a:extLst>
              <a:ext uri="{FF2B5EF4-FFF2-40B4-BE49-F238E27FC236}">
                <a16:creationId xmlns:a16="http://schemas.microsoft.com/office/drawing/2014/main" id="{7B7A1796-D2DC-49B2-AEB8-55836C253368}"/>
              </a:ext>
            </a:extLst>
          </p:cNvPr>
          <p:cNvGrpSpPr/>
          <p:nvPr/>
        </p:nvGrpSpPr>
        <p:grpSpPr>
          <a:xfrm>
            <a:off x="1056212" y="2027025"/>
            <a:ext cx="1947726" cy="667028"/>
            <a:chOff x="5588412" y="1760831"/>
            <a:chExt cx="1947726" cy="435307"/>
          </a:xfrm>
        </p:grpSpPr>
        <p:sp>
          <p:nvSpPr>
            <p:cNvPr id="23" name="Text Placeholder 3">
              <a:extLst>
                <a:ext uri="{FF2B5EF4-FFF2-40B4-BE49-F238E27FC236}">
                  <a16:creationId xmlns:a16="http://schemas.microsoft.com/office/drawing/2014/main" id="{0EE19A43-4799-4568-9FD8-54D55B714B95}"/>
                </a:ext>
              </a:extLst>
            </p:cNvPr>
            <p:cNvSpPr txBox="1"/>
            <p:nvPr/>
          </p:nvSpPr>
          <p:spPr>
            <a:xfrm>
              <a:off x="5662182" y="1760831"/>
              <a:ext cx="718146" cy="14060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schemeClr val="tx1">
                      <a:lumMod val="65000"/>
                      <a:lumOff val="35000"/>
                    </a:schemeClr>
                  </a:solidFill>
                  <a:latin typeface="+mn-ea"/>
                </a:rPr>
                <a:t>公司资产</a:t>
              </a:r>
              <a:endParaRPr kumimoji="0" lang="en-US" b="1" i="0" u="none" strike="noStrike" kern="1200" cap="none" spc="0" normalizeH="0" baseline="0" noProof="0" dirty="0">
                <a:ln>
                  <a:noFill/>
                </a:ln>
                <a:solidFill>
                  <a:schemeClr val="tx1">
                    <a:lumMod val="65000"/>
                    <a:lumOff val="35000"/>
                  </a:schemeClr>
                </a:solidFill>
                <a:effectLst/>
                <a:uLnTx/>
                <a:uFillTx/>
                <a:latin typeface="+mn-ea"/>
                <a:cs typeface="+mn-cs"/>
              </a:endParaRPr>
            </a:p>
          </p:txBody>
        </p:sp>
        <p:sp>
          <p:nvSpPr>
            <p:cNvPr id="24" name="Text Placeholder 3">
              <a:extLst>
                <a:ext uri="{FF2B5EF4-FFF2-40B4-BE49-F238E27FC236}">
                  <a16:creationId xmlns:a16="http://schemas.microsoft.com/office/drawing/2014/main" id="{EFE98A09-EB3F-4104-BC4D-182AC87072A4}"/>
                </a:ext>
              </a:extLst>
            </p:cNvPr>
            <p:cNvSpPr txBox="1"/>
            <p:nvPr/>
          </p:nvSpPr>
          <p:spPr>
            <a:xfrm>
              <a:off x="5588412" y="1978543"/>
              <a:ext cx="1947726" cy="21759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zh-CN" altLang="en-US" sz="1000" b="1" dirty="0">
                  <a:solidFill>
                    <a:schemeClr val="tx1">
                      <a:lumMod val="50000"/>
                      <a:lumOff val="50000"/>
                    </a:schemeClr>
                  </a:solidFill>
                  <a:latin typeface="+mn-ea"/>
                </a:rPr>
                <a:t>截止到</a:t>
              </a:r>
              <a:r>
                <a:rPr lang="en-US" altLang="zh-CN" sz="1000" b="1" dirty="0">
                  <a:solidFill>
                    <a:schemeClr val="tx1">
                      <a:lumMod val="50000"/>
                      <a:lumOff val="50000"/>
                    </a:schemeClr>
                  </a:solidFill>
                  <a:latin typeface="+mn-ea"/>
                </a:rPr>
                <a:t>2017</a:t>
              </a:r>
              <a:r>
                <a:rPr lang="zh-CN" altLang="en-US" sz="1000" b="1" dirty="0">
                  <a:solidFill>
                    <a:schemeClr val="tx1">
                      <a:lumMod val="50000"/>
                      <a:lumOff val="50000"/>
                    </a:schemeClr>
                  </a:solidFill>
                  <a:latin typeface="+mn-ea"/>
                </a:rPr>
                <a:t>年底，集团总资产近</a:t>
              </a:r>
              <a:endParaRPr lang="en-US" altLang="zh-CN" sz="1000" b="1" dirty="0">
                <a:solidFill>
                  <a:schemeClr val="tx1">
                    <a:lumMod val="50000"/>
                    <a:lumOff val="50000"/>
                  </a:schemeClr>
                </a:solidFill>
                <a:latin typeface="+mn-ea"/>
              </a:endParaRPr>
            </a:p>
            <a:p>
              <a:pPr lvl="0" algn="l" defTabSz="914400">
                <a:spcBef>
                  <a:spcPts val="200"/>
                </a:spcBef>
                <a:defRPr/>
              </a:pPr>
              <a:r>
                <a:rPr lang="en-US" altLang="zh-CN" sz="1000" b="1" dirty="0">
                  <a:solidFill>
                    <a:schemeClr val="tx1">
                      <a:lumMod val="50000"/>
                      <a:lumOff val="50000"/>
                    </a:schemeClr>
                  </a:solidFill>
                  <a:latin typeface="+mn-ea"/>
                </a:rPr>
                <a:t>2000</a:t>
              </a:r>
              <a:r>
                <a:rPr lang="zh-CN" altLang="en-US" sz="1000" b="1" dirty="0">
                  <a:solidFill>
                    <a:schemeClr val="tx1">
                      <a:lumMod val="50000"/>
                      <a:lumOff val="50000"/>
                    </a:schemeClr>
                  </a:solidFill>
                  <a:latin typeface="+mn-ea"/>
                </a:rPr>
                <a:t>亿元。</a:t>
              </a:r>
              <a:endParaRPr lang="en-US" sz="1000" b="1" dirty="0">
                <a:solidFill>
                  <a:schemeClr val="tx1">
                    <a:lumMod val="50000"/>
                    <a:lumOff val="50000"/>
                  </a:schemeClr>
                </a:solidFill>
                <a:latin typeface="+mj-ea"/>
                <a:ea typeface="+mj-ea"/>
              </a:endParaRPr>
            </a:p>
          </p:txBody>
        </p:sp>
      </p:grpSp>
      <p:grpSp>
        <p:nvGrpSpPr>
          <p:cNvPr id="30" name="组合 29">
            <a:extLst>
              <a:ext uri="{FF2B5EF4-FFF2-40B4-BE49-F238E27FC236}">
                <a16:creationId xmlns:a16="http://schemas.microsoft.com/office/drawing/2014/main" id="{A8610254-24DF-428B-852E-44AA8C8315A8}"/>
              </a:ext>
            </a:extLst>
          </p:cNvPr>
          <p:cNvGrpSpPr/>
          <p:nvPr/>
        </p:nvGrpSpPr>
        <p:grpSpPr>
          <a:xfrm>
            <a:off x="7064753" y="258202"/>
            <a:ext cx="2043750" cy="359065"/>
            <a:chOff x="6627969" y="224548"/>
            <a:chExt cx="2364855" cy="478755"/>
          </a:xfrm>
        </p:grpSpPr>
        <p:sp>
          <p:nvSpPr>
            <p:cNvPr id="31" name="TextBox 19">
              <a:extLst>
                <a:ext uri="{FF2B5EF4-FFF2-40B4-BE49-F238E27FC236}">
                  <a16:creationId xmlns:a16="http://schemas.microsoft.com/office/drawing/2014/main" id="{81ED92B6-2319-4A4F-BB03-C94C23EEC280}"/>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2" name="TextBox 20">
              <a:extLst>
                <a:ext uri="{FF2B5EF4-FFF2-40B4-BE49-F238E27FC236}">
                  <a16:creationId xmlns:a16="http://schemas.microsoft.com/office/drawing/2014/main" id="{8083C4F2-6BBE-4503-9B79-8BD9870F1FBC}"/>
                </a:ext>
              </a:extLst>
            </p:cNvPr>
            <p:cNvSpPr txBox="1"/>
            <p:nvPr/>
          </p:nvSpPr>
          <p:spPr>
            <a:xfrm>
              <a:off x="7467703" y="236937"/>
              <a:ext cx="1525121" cy="348814"/>
            </a:xfrm>
            <a:prstGeom prst="rect">
              <a:avLst/>
            </a:prstGeom>
            <a:noFill/>
          </p:spPr>
          <p:txBody>
            <a:bodyPr wrap="square" rtlCol="0">
              <a:spAutoFit/>
            </a:bodyPr>
            <a:lstStyle/>
            <a:p>
              <a:r>
                <a:rPr lang="en-US" altLang="zh-CN" sz="1100" b="0" dirty="0">
                  <a:solidFill>
                    <a:schemeClr val="tx1">
                      <a:lumMod val="75000"/>
                      <a:lumOff val="25000"/>
                    </a:schemeClr>
                  </a:solidFill>
                  <a:latin typeface="微软雅黑" pitchFamily="34" charset="-122"/>
                  <a:ea typeface="微软雅黑" pitchFamily="34" charset="-122"/>
                </a:rPr>
                <a:t>1609.netC</a:t>
              </a:r>
              <a:endParaRPr lang="zh-CN" altLang="en-US" sz="1100" b="0" dirty="0">
                <a:solidFill>
                  <a:schemeClr val="tx1">
                    <a:lumMod val="75000"/>
                    <a:lumOff val="25000"/>
                  </a:schemeClr>
                </a:solidFill>
                <a:latin typeface="微软雅黑" pitchFamily="34" charset="-122"/>
                <a:ea typeface="微软雅黑" pitchFamily="34" charset="-122"/>
              </a:endParaRPr>
            </a:p>
          </p:txBody>
        </p:sp>
        <p:sp>
          <p:nvSpPr>
            <p:cNvPr id="33" name="TextBox 21">
              <a:extLst>
                <a:ext uri="{FF2B5EF4-FFF2-40B4-BE49-F238E27FC236}">
                  <a16:creationId xmlns:a16="http://schemas.microsoft.com/office/drawing/2014/main" id="{D666675C-68AC-49D1-969C-64D2F317425F}"/>
                </a:ext>
              </a:extLst>
            </p:cNvPr>
            <p:cNvSpPr txBox="1"/>
            <p:nvPr/>
          </p:nvSpPr>
          <p:spPr>
            <a:xfrm>
              <a:off x="7513256" y="457081"/>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
        <p:nvSpPr>
          <p:cNvPr id="42" name="TextBox 53">
            <a:extLst>
              <a:ext uri="{FF2B5EF4-FFF2-40B4-BE49-F238E27FC236}">
                <a16:creationId xmlns:a16="http://schemas.microsoft.com/office/drawing/2014/main" id="{4BBAA5B3-752D-4740-B109-3053F9446B98}"/>
              </a:ext>
            </a:extLst>
          </p:cNvPr>
          <p:cNvSpPr txBox="1"/>
          <p:nvPr/>
        </p:nvSpPr>
        <p:spPr>
          <a:xfrm>
            <a:off x="776084" y="3957040"/>
            <a:ext cx="7591831" cy="338554"/>
          </a:xfrm>
          <a:prstGeom prst="rect">
            <a:avLst/>
          </a:prstGeom>
          <a:noFill/>
        </p:spPr>
        <p:txBody>
          <a:bodyPr wrap="square" lIns="0" tIns="0" rIns="0" bIns="0" rtlCol="0">
            <a:spAutoFit/>
          </a:bodyPr>
          <a:lstStyle/>
          <a:p>
            <a:pPr algn="ctr"/>
            <a:r>
              <a:rPr lang="zh-CN" altLang="en-US" sz="1100" dirty="0"/>
              <a:t>东旭集团继续秉承“感恩做人、敬业做事”的企业理念，通过持续为产业固本强基，力争成为智能制造、智慧能源等多产业领域的引领者，打造国际知名的大型产业集团。</a:t>
            </a:r>
            <a:endParaRPr lang="zh-CN" altLang="en-US" sz="1100" b="1" dirty="0">
              <a:solidFill>
                <a:schemeClr val="tx1">
                  <a:lumMod val="50000"/>
                  <a:lumOff val="50000"/>
                </a:schemeClr>
              </a:solidFill>
              <a:latin typeface="+mn-ea"/>
            </a:endParaRPr>
          </a:p>
        </p:txBody>
      </p:sp>
      <p:pic>
        <p:nvPicPr>
          <p:cNvPr id="44" name="图片 43">
            <a:extLst>
              <a:ext uri="{FF2B5EF4-FFF2-40B4-BE49-F238E27FC236}">
                <a16:creationId xmlns:a16="http://schemas.microsoft.com/office/drawing/2014/main" id="{40A74011-D4E7-4D33-9666-52255E601A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4772" y="647798"/>
            <a:ext cx="1310141" cy="624979"/>
          </a:xfrm>
          <a:prstGeom prst="rect">
            <a:avLst/>
          </a:prstGeom>
        </p:spPr>
      </p:pic>
      <p:pic>
        <p:nvPicPr>
          <p:cNvPr id="46" name="图片 45">
            <a:extLst>
              <a:ext uri="{FF2B5EF4-FFF2-40B4-BE49-F238E27FC236}">
                <a16:creationId xmlns:a16="http://schemas.microsoft.com/office/drawing/2014/main" id="{8576E8CE-F7C1-478B-B82B-93284D290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585" y="1392743"/>
            <a:ext cx="5157568" cy="2171990"/>
          </a:xfrm>
          <a:prstGeom prst="rect">
            <a:avLst/>
          </a:prstGeom>
        </p:spPr>
      </p:pic>
    </p:spTree>
    <p:extLst>
      <p:ext uri="{BB962C8B-B14F-4D97-AF65-F5344CB8AC3E}">
        <p14:creationId xmlns:p14="http://schemas.microsoft.com/office/powerpoint/2010/main" val="303932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8" accel="50000" decel="5000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lide(fromRight)">
                                      <p:cBhvr>
                                        <p:cTn id="24" dur="500"/>
                                        <p:tgtEl>
                                          <p:spTgt spid="16"/>
                                        </p:tgtEl>
                                      </p:cBhvr>
                                    </p:animEffect>
                                  </p:childTnLst>
                                </p:cTn>
                              </p:par>
                            </p:childTnLst>
                          </p:cTn>
                        </p:par>
                        <p:par>
                          <p:cTn id="25" fill="hold">
                            <p:stCondLst>
                              <p:cond delay="2000"/>
                            </p:stCondLst>
                            <p:childTnLst>
                              <p:par>
                                <p:cTn id="26" presetID="2" presetClass="entr" presetSubtype="8" accel="50000" decel="5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12" presetClass="entr" presetSubtype="4"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slide(fromBottom)">
                                      <p:cBhvr>
                                        <p:cTn id="38" dur="500"/>
                                        <p:tgtEl>
                                          <p:spTgt spid="22"/>
                                        </p:tgtEl>
                                      </p:cBhvr>
                                    </p:animEffect>
                                  </p:childTnLst>
                                </p:cTn>
                              </p:par>
                            </p:childTnLst>
                          </p:cTn>
                        </p:par>
                        <p:par>
                          <p:cTn id="39" fill="hold">
                            <p:stCondLst>
                              <p:cond delay="3500"/>
                            </p:stCondLst>
                            <p:childTnLst>
                              <p:par>
                                <p:cTn id="40" presetID="1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slide(fromLeft)">
                                      <p:cBhvr>
                                        <p:cTn id="42" dur="500"/>
                                        <p:tgtEl>
                                          <p:spTgt spid="19"/>
                                        </p:tgtEl>
                                      </p:cBhvr>
                                    </p:animEffect>
                                  </p:childTnLst>
                                </p:cTn>
                              </p:par>
                            </p:childTnLst>
                          </p:cTn>
                        </p:par>
                        <p:par>
                          <p:cTn id="43" fill="hold">
                            <p:stCondLst>
                              <p:cond delay="4000"/>
                            </p:stCondLst>
                            <p:childTnLst>
                              <p:par>
                                <p:cTn id="44" presetID="18" presetClass="entr" presetSubtype="3"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strips(upRight)">
                                      <p:cBhvr>
                                        <p:cTn id="46" dur="500"/>
                                        <p:tgtEl>
                                          <p:spTgt spid="15"/>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系统管理</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29" name="Group 109"/>
          <p:cNvGrpSpPr/>
          <p:nvPr/>
        </p:nvGrpSpPr>
        <p:grpSpPr>
          <a:xfrm>
            <a:off x="414536" y="3690273"/>
            <a:ext cx="3323114" cy="686161"/>
            <a:chOff x="4033795" y="1082760"/>
            <a:chExt cx="3752788" cy="689756"/>
          </a:xfrm>
        </p:grpSpPr>
        <p:grpSp>
          <p:nvGrpSpPr>
            <p:cNvPr id="30" name="Group 29"/>
            <p:cNvGrpSpPr/>
            <p:nvPr/>
          </p:nvGrpSpPr>
          <p:grpSpPr>
            <a:xfrm>
              <a:off x="4399178" y="1082760"/>
              <a:ext cx="3387405" cy="689756"/>
              <a:chOff x="798970" y="1771595"/>
              <a:chExt cx="1868416" cy="689756"/>
            </a:xfrm>
          </p:grpSpPr>
          <p:sp>
            <p:nvSpPr>
              <p:cNvPr id="32" name="Text Placeholder 3"/>
              <p:cNvSpPr txBox="1"/>
              <p:nvPr/>
            </p:nvSpPr>
            <p:spPr>
              <a:xfrm>
                <a:off x="798970" y="1771595"/>
                <a:ext cx="639263"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mn-ea"/>
                    <a:cs typeface="+mn-cs"/>
                  </a:rPr>
                  <a:t>授权管理 </a:t>
                </a:r>
                <a:r>
                  <a:rPr kumimoji="0" lang="en-US" sz="1600" b="1" i="0" u="none" strike="noStrike" kern="1200" cap="none" spc="0" normalizeH="0" baseline="0" noProof="0" dirty="0">
                    <a:ln>
                      <a:noFill/>
                    </a:ln>
                    <a:solidFill>
                      <a:schemeClr val="tx1">
                        <a:lumMod val="75000"/>
                        <a:lumOff val="25000"/>
                      </a:schemeClr>
                    </a:solidFill>
                    <a:effectLst/>
                    <a:uLnTx/>
                    <a:uFillTx/>
                    <a:latin typeface="+mn-ea"/>
                    <a:cs typeface="+mn-cs"/>
                  </a:rPr>
                  <a:t>04</a:t>
                </a:r>
              </a:p>
            </p:txBody>
          </p:sp>
          <p:sp>
            <p:nvSpPr>
              <p:cNvPr id="33" name="Text Placeholder 3"/>
              <p:cNvSpPr txBox="1"/>
              <p:nvPr/>
            </p:nvSpPr>
            <p:spPr>
              <a:xfrm>
                <a:off x="806956" y="2121023"/>
                <a:ext cx="1860430" cy="34032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50000"/>
                        <a:lumOff val="50000"/>
                      </a:schemeClr>
                    </a:solidFill>
                    <a:latin typeface="+mn-ea"/>
                  </a:rPr>
                  <a:t>对集团内部角色权限进行维护。</a:t>
                </a:r>
                <a:endParaRPr lang="en-US" altLang="zh-CN" sz="1000" b="1" dirty="0">
                  <a:solidFill>
                    <a:schemeClr val="tx1">
                      <a:lumMod val="50000"/>
                      <a:lumOff val="50000"/>
                    </a:schemeClr>
                  </a:solidFill>
                  <a:latin typeface="+mn-ea"/>
                </a:endParaRPr>
              </a:p>
              <a:p>
                <a:pPr lvl="0" algn="l" defTabSz="914400">
                  <a:spcBef>
                    <a:spcPct val="20000"/>
                  </a:spcBef>
                  <a:defRPr/>
                </a:pPr>
                <a:r>
                  <a:rPr lang="zh-CN" altLang="en-US" sz="1000" b="1" dirty="0">
                    <a:solidFill>
                      <a:schemeClr val="tx1">
                        <a:lumMod val="50000"/>
                        <a:lumOff val="50000"/>
                      </a:schemeClr>
                    </a:solidFill>
                    <a:latin typeface="+mn-ea"/>
                  </a:rPr>
                  <a:t>进行配置权限。</a:t>
                </a:r>
                <a:endParaRPr lang="en-US" altLang="zh-CN" sz="1000" b="1" dirty="0">
                  <a:solidFill>
                    <a:schemeClr val="tx1">
                      <a:lumMod val="50000"/>
                      <a:lumOff val="50000"/>
                    </a:schemeClr>
                  </a:solidFill>
                  <a:latin typeface="+mn-ea"/>
                </a:endParaRPr>
              </a:p>
            </p:txBody>
          </p:sp>
        </p:grpSp>
        <p:sp>
          <p:nvSpPr>
            <p:cNvPr id="31" name="Rectangle 111"/>
            <p:cNvSpPr/>
            <p:nvPr/>
          </p:nvSpPr>
          <p:spPr>
            <a:xfrm>
              <a:off x="4033795" y="1236031"/>
              <a:ext cx="65" cy="430887"/>
            </a:xfrm>
            <a:prstGeom prst="rect">
              <a:avLst/>
            </a:prstGeom>
          </p:spPr>
          <p:txBody>
            <a:bodyPr wrap="none" lIns="0" tIns="0" rIns="0" bIns="0">
              <a:spAutoFit/>
            </a:bodyPr>
            <a:lstStyle/>
            <a:p>
              <a:endParaRPr lang="en-US" sz="2800" dirty="0">
                <a:solidFill>
                  <a:schemeClr val="accent3"/>
                </a:solidFill>
                <a:latin typeface="+mn-ea"/>
              </a:endParaRPr>
            </a:p>
          </p:txBody>
        </p:sp>
      </p:grpSp>
      <p:grpSp>
        <p:nvGrpSpPr>
          <p:cNvPr id="34" name="Group 114"/>
          <p:cNvGrpSpPr/>
          <p:nvPr/>
        </p:nvGrpSpPr>
        <p:grpSpPr>
          <a:xfrm>
            <a:off x="414536" y="1423332"/>
            <a:ext cx="3323112" cy="546142"/>
            <a:chOff x="4033795" y="1117914"/>
            <a:chExt cx="3752788" cy="549004"/>
          </a:xfrm>
        </p:grpSpPr>
        <p:grpSp>
          <p:nvGrpSpPr>
            <p:cNvPr id="35" name="Group 29"/>
            <p:cNvGrpSpPr/>
            <p:nvPr/>
          </p:nvGrpSpPr>
          <p:grpSpPr>
            <a:xfrm>
              <a:off x="4399178" y="1117914"/>
              <a:ext cx="3387405" cy="465420"/>
              <a:chOff x="798970" y="1806749"/>
              <a:chExt cx="1868416" cy="465420"/>
            </a:xfrm>
          </p:grpSpPr>
          <p:sp>
            <p:nvSpPr>
              <p:cNvPr id="37" name="Text Placeholder 3"/>
              <p:cNvSpPr txBox="1"/>
              <p:nvPr/>
            </p:nvSpPr>
            <p:spPr>
              <a:xfrm>
                <a:off x="798970" y="1806749"/>
                <a:ext cx="613621"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mn-ea"/>
                    <a:cs typeface="+mn-cs"/>
                  </a:rPr>
                  <a:t>组织管理</a:t>
                </a:r>
                <a:r>
                  <a:rPr kumimoji="0" lang="en-US" sz="1600" b="1" i="0" u="none" strike="noStrike" kern="1200" cap="none" spc="0" normalizeH="0" baseline="0" noProof="0" dirty="0">
                    <a:ln>
                      <a:noFill/>
                    </a:ln>
                    <a:solidFill>
                      <a:schemeClr val="tx1">
                        <a:lumMod val="75000"/>
                        <a:lumOff val="25000"/>
                      </a:schemeClr>
                    </a:solidFill>
                    <a:effectLst/>
                    <a:uLnTx/>
                    <a:uFillTx/>
                    <a:latin typeface="+mn-ea"/>
                    <a:cs typeface="+mn-cs"/>
                  </a:rPr>
                  <a:t> 01</a:t>
                </a:r>
              </a:p>
            </p:txBody>
          </p:sp>
          <p:sp>
            <p:nvSpPr>
              <p:cNvPr id="38" name="Text Placeholder 3"/>
              <p:cNvSpPr txBox="1"/>
              <p:nvPr/>
            </p:nvSpPr>
            <p:spPr>
              <a:xfrm>
                <a:off x="806956" y="2118281"/>
                <a:ext cx="1860430" cy="15388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50000"/>
                        <a:lumOff val="50000"/>
                      </a:schemeClr>
                    </a:solidFill>
                    <a:latin typeface="+mn-ea"/>
                  </a:rPr>
                  <a:t>对集团组织进行维护。进行增删改操作。</a:t>
                </a:r>
                <a:endParaRPr lang="en-US" sz="1000" b="1" dirty="0">
                  <a:solidFill>
                    <a:schemeClr val="tx1">
                      <a:lumMod val="50000"/>
                      <a:lumOff val="50000"/>
                    </a:schemeClr>
                  </a:solidFill>
                  <a:latin typeface="+mn-ea"/>
                </a:endParaRPr>
              </a:p>
            </p:txBody>
          </p:sp>
        </p:grpSp>
        <p:sp>
          <p:nvSpPr>
            <p:cNvPr id="36" name="Rectangle 116"/>
            <p:cNvSpPr/>
            <p:nvPr/>
          </p:nvSpPr>
          <p:spPr>
            <a:xfrm>
              <a:off x="4033795" y="1236031"/>
              <a:ext cx="65" cy="430887"/>
            </a:xfrm>
            <a:prstGeom prst="rect">
              <a:avLst/>
            </a:prstGeom>
          </p:spPr>
          <p:txBody>
            <a:bodyPr wrap="none" lIns="0" tIns="0" rIns="0" bIns="0">
              <a:spAutoFit/>
            </a:bodyPr>
            <a:lstStyle/>
            <a:p>
              <a:endParaRPr lang="en-US" sz="2800" dirty="0">
                <a:solidFill>
                  <a:schemeClr val="tx2">
                    <a:lumMod val="75000"/>
                  </a:schemeClr>
                </a:solidFill>
                <a:latin typeface="+mn-ea"/>
              </a:endParaRPr>
            </a:p>
          </p:txBody>
        </p:sp>
      </p:grpSp>
      <p:grpSp>
        <p:nvGrpSpPr>
          <p:cNvPr id="39" name="Group 119"/>
          <p:cNvGrpSpPr/>
          <p:nvPr/>
        </p:nvGrpSpPr>
        <p:grpSpPr>
          <a:xfrm>
            <a:off x="414536" y="2175979"/>
            <a:ext cx="3310296" cy="579863"/>
            <a:chOff x="4033795" y="1906308"/>
            <a:chExt cx="3738310" cy="582901"/>
          </a:xfrm>
        </p:grpSpPr>
        <p:grpSp>
          <p:nvGrpSpPr>
            <p:cNvPr id="40" name="Group 29"/>
            <p:cNvGrpSpPr/>
            <p:nvPr/>
          </p:nvGrpSpPr>
          <p:grpSpPr>
            <a:xfrm>
              <a:off x="4399178" y="1906308"/>
              <a:ext cx="3372927" cy="470548"/>
              <a:chOff x="798970" y="1772852"/>
              <a:chExt cx="1860430" cy="470548"/>
            </a:xfrm>
          </p:grpSpPr>
          <p:sp>
            <p:nvSpPr>
              <p:cNvPr id="42" name="Text Placeholder 3"/>
              <p:cNvSpPr txBox="1"/>
              <p:nvPr/>
            </p:nvSpPr>
            <p:spPr>
              <a:xfrm>
                <a:off x="798970" y="1772852"/>
                <a:ext cx="639263"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mn-ea"/>
                    <a:cs typeface="+mn-cs"/>
                  </a:rPr>
                  <a:t>岗位管理 </a:t>
                </a:r>
                <a:r>
                  <a:rPr kumimoji="0" lang="en-US" sz="1600" b="1" i="0" u="none" strike="noStrike" kern="1200" cap="none" spc="0" normalizeH="0" baseline="0" noProof="0" dirty="0">
                    <a:ln>
                      <a:noFill/>
                    </a:ln>
                    <a:solidFill>
                      <a:schemeClr val="tx1">
                        <a:lumMod val="75000"/>
                        <a:lumOff val="25000"/>
                      </a:schemeClr>
                    </a:solidFill>
                    <a:effectLst/>
                    <a:uLnTx/>
                    <a:uFillTx/>
                    <a:latin typeface="+mn-ea"/>
                    <a:cs typeface="+mn-cs"/>
                  </a:rPr>
                  <a:t>02</a:t>
                </a:r>
              </a:p>
            </p:txBody>
          </p:sp>
          <p:sp>
            <p:nvSpPr>
              <p:cNvPr id="43" name="Text Placeholder 3"/>
              <p:cNvSpPr txBox="1"/>
              <p:nvPr/>
            </p:nvSpPr>
            <p:spPr>
              <a:xfrm>
                <a:off x="798970" y="2089512"/>
                <a:ext cx="1860430" cy="15388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50000"/>
                        <a:lumOff val="50000"/>
                      </a:schemeClr>
                    </a:solidFill>
                    <a:latin typeface="+mn-ea"/>
                  </a:rPr>
                  <a:t>对集团岗位进行维护。进行增删改操作。</a:t>
                </a:r>
                <a:endParaRPr lang="en-US" altLang="zh-CN" sz="1000" b="1" dirty="0">
                  <a:solidFill>
                    <a:schemeClr val="tx1">
                      <a:lumMod val="50000"/>
                      <a:lumOff val="50000"/>
                    </a:schemeClr>
                  </a:solidFill>
                  <a:latin typeface="+mn-ea"/>
                </a:endParaRPr>
              </a:p>
            </p:txBody>
          </p:sp>
        </p:grpSp>
        <p:sp>
          <p:nvSpPr>
            <p:cNvPr id="41" name="Rectangle 121"/>
            <p:cNvSpPr/>
            <p:nvPr/>
          </p:nvSpPr>
          <p:spPr>
            <a:xfrm>
              <a:off x="4033795" y="2058322"/>
              <a:ext cx="65" cy="430887"/>
            </a:xfrm>
            <a:prstGeom prst="rect">
              <a:avLst/>
            </a:prstGeom>
          </p:spPr>
          <p:txBody>
            <a:bodyPr wrap="none" lIns="0" tIns="0" rIns="0" bIns="0">
              <a:spAutoFit/>
            </a:bodyPr>
            <a:lstStyle/>
            <a:p>
              <a:endParaRPr lang="en-US" sz="2800" dirty="0">
                <a:solidFill>
                  <a:schemeClr val="bg2"/>
                </a:solidFill>
                <a:latin typeface="+mn-ea"/>
              </a:endParaRPr>
            </a:p>
          </p:txBody>
        </p:sp>
      </p:grpSp>
      <p:grpSp>
        <p:nvGrpSpPr>
          <p:cNvPr id="44" name="Group 124"/>
          <p:cNvGrpSpPr/>
          <p:nvPr/>
        </p:nvGrpSpPr>
        <p:grpSpPr>
          <a:xfrm>
            <a:off x="414536" y="2964027"/>
            <a:ext cx="3310293" cy="581113"/>
            <a:chOff x="4033795" y="1905051"/>
            <a:chExt cx="3738309" cy="584158"/>
          </a:xfrm>
        </p:grpSpPr>
        <p:grpSp>
          <p:nvGrpSpPr>
            <p:cNvPr id="45" name="Group 29"/>
            <p:cNvGrpSpPr/>
            <p:nvPr/>
          </p:nvGrpSpPr>
          <p:grpSpPr>
            <a:xfrm>
              <a:off x="4399178" y="1905051"/>
              <a:ext cx="3372926" cy="471805"/>
              <a:chOff x="798970" y="1771595"/>
              <a:chExt cx="1860430" cy="471805"/>
            </a:xfrm>
          </p:grpSpPr>
          <p:sp>
            <p:nvSpPr>
              <p:cNvPr id="47" name="Text Placeholder 3"/>
              <p:cNvSpPr txBox="1"/>
              <p:nvPr/>
            </p:nvSpPr>
            <p:spPr>
              <a:xfrm>
                <a:off x="798970" y="1771595"/>
                <a:ext cx="639263"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mn-ea"/>
                    <a:cs typeface="+mn-cs"/>
                  </a:rPr>
                  <a:t>角色管理 </a:t>
                </a:r>
                <a:r>
                  <a:rPr kumimoji="0" lang="en-US" sz="1600" b="1" i="0" u="none" strike="noStrike" kern="1200" cap="none" spc="0" normalizeH="0" baseline="0" noProof="0" dirty="0">
                    <a:ln>
                      <a:noFill/>
                    </a:ln>
                    <a:solidFill>
                      <a:schemeClr val="tx1">
                        <a:lumMod val="75000"/>
                        <a:lumOff val="25000"/>
                      </a:schemeClr>
                    </a:solidFill>
                    <a:effectLst/>
                    <a:uLnTx/>
                    <a:uFillTx/>
                    <a:latin typeface="+mn-ea"/>
                    <a:cs typeface="+mn-cs"/>
                  </a:rPr>
                  <a:t>03</a:t>
                </a:r>
              </a:p>
            </p:txBody>
          </p:sp>
          <p:sp>
            <p:nvSpPr>
              <p:cNvPr id="48" name="Text Placeholder 3"/>
              <p:cNvSpPr txBox="1"/>
              <p:nvPr/>
            </p:nvSpPr>
            <p:spPr>
              <a:xfrm>
                <a:off x="798970" y="2089512"/>
                <a:ext cx="1860430" cy="15388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50000"/>
                        <a:lumOff val="50000"/>
                      </a:schemeClr>
                    </a:solidFill>
                    <a:latin typeface="+mn-ea"/>
                  </a:rPr>
                  <a:t>对集团岗位进行维护。</a:t>
                </a:r>
                <a:endParaRPr lang="en-US" altLang="zh-CN" sz="1000" b="1" dirty="0">
                  <a:solidFill>
                    <a:schemeClr val="tx1">
                      <a:lumMod val="50000"/>
                      <a:lumOff val="50000"/>
                    </a:schemeClr>
                  </a:solidFill>
                  <a:latin typeface="+mn-ea"/>
                </a:endParaRPr>
              </a:p>
            </p:txBody>
          </p:sp>
        </p:grpSp>
        <p:sp>
          <p:nvSpPr>
            <p:cNvPr id="46" name="Rectangle 126"/>
            <p:cNvSpPr/>
            <p:nvPr/>
          </p:nvSpPr>
          <p:spPr>
            <a:xfrm>
              <a:off x="4033795" y="2058322"/>
              <a:ext cx="65" cy="430887"/>
            </a:xfrm>
            <a:prstGeom prst="rect">
              <a:avLst/>
            </a:prstGeom>
          </p:spPr>
          <p:txBody>
            <a:bodyPr wrap="none" lIns="0" tIns="0" rIns="0" bIns="0">
              <a:spAutoFit/>
            </a:bodyPr>
            <a:lstStyle/>
            <a:p>
              <a:endParaRPr lang="en-US" sz="2800" dirty="0">
                <a:solidFill>
                  <a:schemeClr val="accent1"/>
                </a:solidFill>
                <a:latin typeface="+mn-ea"/>
              </a:endParaRPr>
            </a:p>
          </p:txBody>
        </p:sp>
      </p:grpSp>
      <p:grpSp>
        <p:nvGrpSpPr>
          <p:cNvPr id="65" name="组合 64"/>
          <p:cNvGrpSpPr/>
          <p:nvPr/>
        </p:nvGrpSpPr>
        <p:grpSpPr>
          <a:xfrm>
            <a:off x="342368" y="1423332"/>
            <a:ext cx="267095" cy="299260"/>
            <a:chOff x="-959970" y="1422605"/>
            <a:chExt cx="596900" cy="595313"/>
          </a:xfrm>
        </p:grpSpPr>
        <p:sp>
          <p:nvSpPr>
            <p:cNvPr id="66" name="Oval 77"/>
            <p:cNvSpPr>
              <a:spLocks noChangeArrowheads="1"/>
            </p:cNvSpPr>
            <p:nvPr/>
          </p:nvSpPr>
          <p:spPr bwMode="auto">
            <a:xfrm>
              <a:off x="-959970" y="1422605"/>
              <a:ext cx="596900" cy="595313"/>
            </a:xfrm>
            <a:prstGeom prst="ellipse">
              <a:avLst/>
            </a:prstGeom>
            <a:solidFill>
              <a:srgbClr val="073860"/>
            </a:solidFill>
            <a:ln>
              <a:noFill/>
            </a:ln>
          </p:spPr>
          <p:txBody>
            <a:bodyPr vert="horz" wrap="square" lIns="91440" tIns="45720" rIns="91440" bIns="45720" numCol="1" anchor="t" anchorCtr="0" compatLnSpc="1"/>
            <a:lstStyle/>
            <a:p>
              <a:endParaRPr lang="en-US">
                <a:latin typeface="+mn-ea"/>
              </a:endParaRPr>
            </a:p>
          </p:txBody>
        </p:sp>
        <p:sp>
          <p:nvSpPr>
            <p:cNvPr id="67"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68" name="组合 67"/>
          <p:cNvGrpSpPr/>
          <p:nvPr/>
        </p:nvGrpSpPr>
        <p:grpSpPr>
          <a:xfrm>
            <a:off x="340363" y="2175979"/>
            <a:ext cx="267095" cy="299260"/>
            <a:chOff x="-959970" y="1422605"/>
            <a:chExt cx="596900" cy="595313"/>
          </a:xfrm>
        </p:grpSpPr>
        <p:sp>
          <p:nvSpPr>
            <p:cNvPr id="69" name="Oval 77"/>
            <p:cNvSpPr>
              <a:spLocks noChangeArrowheads="1"/>
            </p:cNvSpPr>
            <p:nvPr/>
          </p:nvSpPr>
          <p:spPr bwMode="auto">
            <a:xfrm>
              <a:off x="-959970" y="1422605"/>
              <a:ext cx="596900" cy="595313"/>
            </a:xfrm>
            <a:prstGeom prst="ellipse">
              <a:avLst/>
            </a:prstGeom>
            <a:solidFill>
              <a:srgbClr val="073860"/>
            </a:solidFill>
            <a:ln>
              <a:noFill/>
            </a:ln>
          </p:spPr>
          <p:txBody>
            <a:bodyPr vert="horz" wrap="square" lIns="91440" tIns="45720" rIns="91440" bIns="45720" numCol="1" anchor="t" anchorCtr="0" compatLnSpc="1"/>
            <a:lstStyle/>
            <a:p>
              <a:endParaRPr lang="en-US">
                <a:latin typeface="+mn-ea"/>
              </a:endParaRPr>
            </a:p>
          </p:txBody>
        </p:sp>
        <p:sp>
          <p:nvSpPr>
            <p:cNvPr id="70"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71" name="组合 70"/>
          <p:cNvGrpSpPr/>
          <p:nvPr/>
        </p:nvGrpSpPr>
        <p:grpSpPr>
          <a:xfrm>
            <a:off x="340363" y="2989980"/>
            <a:ext cx="267095" cy="299260"/>
            <a:chOff x="-959970" y="1422605"/>
            <a:chExt cx="596900" cy="595313"/>
          </a:xfrm>
        </p:grpSpPr>
        <p:sp>
          <p:nvSpPr>
            <p:cNvPr id="72" name="Oval 77"/>
            <p:cNvSpPr>
              <a:spLocks noChangeArrowheads="1"/>
            </p:cNvSpPr>
            <p:nvPr/>
          </p:nvSpPr>
          <p:spPr bwMode="auto">
            <a:xfrm>
              <a:off x="-959970" y="1422605"/>
              <a:ext cx="596900" cy="595313"/>
            </a:xfrm>
            <a:prstGeom prst="ellipse">
              <a:avLst/>
            </a:prstGeom>
            <a:solidFill>
              <a:srgbClr val="073860"/>
            </a:solidFill>
            <a:ln>
              <a:noFill/>
            </a:ln>
          </p:spPr>
          <p:txBody>
            <a:bodyPr vert="horz" wrap="square" lIns="91440" tIns="45720" rIns="91440" bIns="45720" numCol="1" anchor="t" anchorCtr="0" compatLnSpc="1"/>
            <a:lstStyle/>
            <a:p>
              <a:endParaRPr lang="en-US">
                <a:latin typeface="+mn-ea"/>
              </a:endParaRPr>
            </a:p>
          </p:txBody>
        </p:sp>
        <p:sp>
          <p:nvSpPr>
            <p:cNvPr id="73"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74" name="组合 73"/>
          <p:cNvGrpSpPr/>
          <p:nvPr/>
        </p:nvGrpSpPr>
        <p:grpSpPr>
          <a:xfrm>
            <a:off x="340363" y="3714993"/>
            <a:ext cx="267095" cy="299260"/>
            <a:chOff x="-959970" y="1422605"/>
            <a:chExt cx="596900" cy="595313"/>
          </a:xfrm>
        </p:grpSpPr>
        <p:sp>
          <p:nvSpPr>
            <p:cNvPr id="75" name="Oval 77"/>
            <p:cNvSpPr>
              <a:spLocks noChangeArrowheads="1"/>
            </p:cNvSpPr>
            <p:nvPr/>
          </p:nvSpPr>
          <p:spPr bwMode="auto">
            <a:xfrm>
              <a:off x="-959970" y="1422605"/>
              <a:ext cx="596900" cy="595313"/>
            </a:xfrm>
            <a:prstGeom prst="ellipse">
              <a:avLst/>
            </a:prstGeom>
            <a:solidFill>
              <a:srgbClr val="073860"/>
            </a:solidFill>
            <a:ln>
              <a:noFill/>
            </a:ln>
          </p:spPr>
          <p:txBody>
            <a:bodyPr vert="horz" wrap="square" lIns="91440" tIns="45720" rIns="91440" bIns="45720" numCol="1" anchor="t" anchorCtr="0" compatLnSpc="1"/>
            <a:lstStyle/>
            <a:p>
              <a:endParaRPr lang="en-US">
                <a:latin typeface="+mn-ea"/>
              </a:endParaRPr>
            </a:p>
          </p:txBody>
        </p:sp>
        <p:sp>
          <p:nvSpPr>
            <p:cNvPr id="76"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77" name="组合 76">
            <a:extLst>
              <a:ext uri="{FF2B5EF4-FFF2-40B4-BE49-F238E27FC236}">
                <a16:creationId xmlns:a16="http://schemas.microsoft.com/office/drawing/2014/main" id="{5D36733E-BAFB-4CBE-B925-5BA880611DCE}"/>
              </a:ext>
            </a:extLst>
          </p:cNvPr>
          <p:cNvGrpSpPr/>
          <p:nvPr/>
        </p:nvGrpSpPr>
        <p:grpSpPr>
          <a:xfrm>
            <a:off x="7064753" y="258202"/>
            <a:ext cx="2043750" cy="337974"/>
            <a:chOff x="6627969" y="224548"/>
            <a:chExt cx="2364855" cy="450633"/>
          </a:xfrm>
        </p:grpSpPr>
        <p:sp>
          <p:nvSpPr>
            <p:cNvPr id="78" name="TextBox 19">
              <a:extLst>
                <a:ext uri="{FF2B5EF4-FFF2-40B4-BE49-F238E27FC236}">
                  <a16:creationId xmlns:a16="http://schemas.microsoft.com/office/drawing/2014/main" id="{CC79AB78-852B-4CB1-8806-E3FA9AF4BC0C}"/>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79" name="TextBox 20">
              <a:extLst>
                <a:ext uri="{FF2B5EF4-FFF2-40B4-BE49-F238E27FC236}">
                  <a16:creationId xmlns:a16="http://schemas.microsoft.com/office/drawing/2014/main" id="{FE3323F7-F730-4D50-82DE-5B9BB3FD145C}"/>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80" name="TextBox 21">
              <a:extLst>
                <a:ext uri="{FF2B5EF4-FFF2-40B4-BE49-F238E27FC236}">
                  <a16:creationId xmlns:a16="http://schemas.microsoft.com/office/drawing/2014/main" id="{254FFAE7-A588-4034-BA45-16643BBADCB1}"/>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pic>
        <p:nvPicPr>
          <p:cNvPr id="3" name="图片 2">
            <a:extLst>
              <a:ext uri="{FF2B5EF4-FFF2-40B4-BE49-F238E27FC236}">
                <a16:creationId xmlns:a16="http://schemas.microsoft.com/office/drawing/2014/main" id="{C24A357B-B4F8-4E50-B195-F70ECF9A3E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6591" y="921315"/>
            <a:ext cx="2910818" cy="1913572"/>
          </a:xfrm>
          <a:prstGeom prst="rect">
            <a:avLst/>
          </a:prstGeom>
        </p:spPr>
      </p:pic>
      <p:pic>
        <p:nvPicPr>
          <p:cNvPr id="9" name="图片 8">
            <a:extLst>
              <a:ext uri="{FF2B5EF4-FFF2-40B4-BE49-F238E27FC236}">
                <a16:creationId xmlns:a16="http://schemas.microsoft.com/office/drawing/2014/main" id="{09ED77A5-79B6-4EA2-8898-8FFAB34BE4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0518" y="921315"/>
            <a:ext cx="2845053" cy="1907885"/>
          </a:xfrm>
          <a:prstGeom prst="rect">
            <a:avLst/>
          </a:prstGeom>
        </p:spPr>
      </p:pic>
      <p:pic>
        <p:nvPicPr>
          <p:cNvPr id="50" name="图片 49">
            <a:extLst>
              <a:ext uri="{FF2B5EF4-FFF2-40B4-BE49-F238E27FC236}">
                <a16:creationId xmlns:a16="http://schemas.microsoft.com/office/drawing/2014/main" id="{63662664-70FD-443C-B333-F22F0B9D45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6591" y="2899857"/>
            <a:ext cx="2910818" cy="1931555"/>
          </a:xfrm>
          <a:prstGeom prst="rect">
            <a:avLst/>
          </a:prstGeom>
        </p:spPr>
      </p:pic>
      <p:pic>
        <p:nvPicPr>
          <p:cNvPr id="52" name="图片 51">
            <a:extLst>
              <a:ext uri="{FF2B5EF4-FFF2-40B4-BE49-F238E27FC236}">
                <a16:creationId xmlns:a16="http://schemas.microsoft.com/office/drawing/2014/main" id="{DB859FA2-3C59-40DD-83B3-6D01C1ABF4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0924" y="2894672"/>
            <a:ext cx="2844647" cy="1936708"/>
          </a:xfrm>
          <a:prstGeom prst="rect">
            <a:avLst/>
          </a:prstGeom>
        </p:spPr>
      </p:pic>
    </p:spTree>
    <p:extLst>
      <p:ext uri="{BB962C8B-B14F-4D97-AF65-F5344CB8AC3E}">
        <p14:creationId xmlns:p14="http://schemas.microsoft.com/office/powerpoint/2010/main" val="93552375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2" accel="50000" decel="5000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0-#ppt_w/2"/>
                                          </p:val>
                                        </p:tav>
                                        <p:tav tm="100000">
                                          <p:val>
                                            <p:strVal val="#ppt_x"/>
                                          </p:val>
                                        </p:tav>
                                      </p:tavLst>
                                    </p:anim>
                                    <p:anim calcmode="lin" valueType="num">
                                      <p:cBhvr additive="base">
                                        <p:cTn id="24" dur="500" fill="hold"/>
                                        <p:tgtEl>
                                          <p:spTgt spid="65"/>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accel="50000" decel="50000"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8" accel="50000" decel="5000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0-#ppt_w/2"/>
                                          </p:val>
                                        </p:tav>
                                        <p:tav tm="100000">
                                          <p:val>
                                            <p:strVal val="#ppt_x"/>
                                          </p:val>
                                        </p:tav>
                                      </p:tavLst>
                                    </p:anim>
                                    <p:anim calcmode="lin" valueType="num">
                                      <p:cBhvr additive="base">
                                        <p:cTn id="33" dur="500" fill="hold"/>
                                        <p:tgtEl>
                                          <p:spTgt spid="68"/>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2" accel="50000" decel="5000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1+#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8" accel="50000" decel="5000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additive="base">
                                        <p:cTn id="41" dur="500" fill="hold"/>
                                        <p:tgtEl>
                                          <p:spTgt spid="71"/>
                                        </p:tgtEl>
                                        <p:attrNameLst>
                                          <p:attrName>ppt_x</p:attrName>
                                        </p:attrNameLst>
                                      </p:cBhvr>
                                      <p:tavLst>
                                        <p:tav tm="0">
                                          <p:val>
                                            <p:strVal val="0-#ppt_w/2"/>
                                          </p:val>
                                        </p:tav>
                                        <p:tav tm="100000">
                                          <p:val>
                                            <p:strVal val="#ppt_x"/>
                                          </p:val>
                                        </p:tav>
                                      </p:tavLst>
                                    </p:anim>
                                    <p:anim calcmode="lin" valueType="num">
                                      <p:cBhvr additive="base">
                                        <p:cTn id="42" dur="500" fill="hold"/>
                                        <p:tgtEl>
                                          <p:spTgt spid="71"/>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 presetClass="entr" presetSubtype="2" accel="50000" decel="50000"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1+#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accel="50000" decel="50000" fill="hold" nodeType="withEffect">
                                  <p:stCondLst>
                                    <p:cond delay="0"/>
                                  </p:stCondLst>
                                  <p:childTnLst>
                                    <p:set>
                                      <p:cBhvr>
                                        <p:cTn id="49" dur="1" fill="hold">
                                          <p:stCondLst>
                                            <p:cond delay="0"/>
                                          </p:stCondLst>
                                        </p:cTn>
                                        <p:tgtEl>
                                          <p:spTgt spid="74"/>
                                        </p:tgtEl>
                                        <p:attrNameLst>
                                          <p:attrName>style.visibility</p:attrName>
                                        </p:attrNameLst>
                                      </p:cBhvr>
                                      <p:to>
                                        <p:strVal val="visible"/>
                                      </p:to>
                                    </p:set>
                                    <p:anim calcmode="lin" valueType="num">
                                      <p:cBhvr additive="base">
                                        <p:cTn id="50" dur="500" fill="hold"/>
                                        <p:tgtEl>
                                          <p:spTgt spid="74"/>
                                        </p:tgtEl>
                                        <p:attrNameLst>
                                          <p:attrName>ppt_x</p:attrName>
                                        </p:attrNameLst>
                                      </p:cBhvr>
                                      <p:tavLst>
                                        <p:tav tm="0">
                                          <p:val>
                                            <p:strVal val="0-#ppt_w/2"/>
                                          </p:val>
                                        </p:tav>
                                        <p:tav tm="100000">
                                          <p:val>
                                            <p:strVal val="#ppt_x"/>
                                          </p:val>
                                        </p:tav>
                                      </p:tavLst>
                                    </p:anim>
                                    <p:anim calcmode="lin" valueType="num">
                                      <p:cBhvr additive="base">
                                        <p:cTn id="51" dur="500" fill="hold"/>
                                        <p:tgtEl>
                                          <p:spTgt spid="74"/>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761777" cy="315463"/>
            <a:chOff x="742950" y="219077"/>
            <a:chExt cx="3761777" cy="315463"/>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目标审批</a:t>
              </a:r>
            </a:p>
          </p:txBody>
        </p:sp>
        <p:sp>
          <p:nvSpPr>
            <p:cNvPr id="12" name="TextBox 23"/>
            <p:cNvSpPr txBox="1"/>
            <p:nvPr/>
          </p:nvSpPr>
          <p:spPr>
            <a:xfrm>
              <a:off x="2641758" y="274627"/>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sp>
        <p:nvSpPr>
          <p:cNvPr id="13" name="Pentagon 35"/>
          <p:cNvSpPr/>
          <p:nvPr/>
        </p:nvSpPr>
        <p:spPr>
          <a:xfrm>
            <a:off x="849983" y="894090"/>
            <a:ext cx="756681" cy="622733"/>
          </a:xfrm>
          <a:prstGeom prst="homePlate">
            <a:avLst>
              <a:gd name="adj" fmla="val 29885"/>
            </a:avLst>
          </a:prstGeom>
          <a:solidFill>
            <a:srgbClr val="07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sp>
        <p:nvSpPr>
          <p:cNvPr id="14" name="Pentagon 66"/>
          <p:cNvSpPr/>
          <p:nvPr/>
        </p:nvSpPr>
        <p:spPr>
          <a:xfrm>
            <a:off x="6284408" y="900812"/>
            <a:ext cx="756681" cy="622733"/>
          </a:xfrm>
          <a:prstGeom prst="homePlate">
            <a:avLst>
              <a:gd name="adj" fmla="val 28209"/>
            </a:avLst>
          </a:prstGeom>
          <a:solidFill>
            <a:srgbClr val="2272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mn-ea"/>
            </a:endParaRPr>
          </a:p>
        </p:txBody>
      </p:sp>
      <p:sp>
        <p:nvSpPr>
          <p:cNvPr id="15" name="Pentagon 69"/>
          <p:cNvSpPr/>
          <p:nvPr/>
        </p:nvSpPr>
        <p:spPr>
          <a:xfrm>
            <a:off x="2502880" y="894088"/>
            <a:ext cx="756681" cy="622733"/>
          </a:xfrm>
          <a:prstGeom prst="homePlate">
            <a:avLst>
              <a:gd name="adj" fmla="val 30723"/>
            </a:avLst>
          </a:prstGeom>
          <a:solidFill>
            <a:srgbClr val="07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sp>
        <p:nvSpPr>
          <p:cNvPr id="17" name="Pentagon 71"/>
          <p:cNvSpPr/>
          <p:nvPr/>
        </p:nvSpPr>
        <p:spPr>
          <a:xfrm>
            <a:off x="4369493" y="894088"/>
            <a:ext cx="756681" cy="622733"/>
          </a:xfrm>
          <a:prstGeom prst="homePlate">
            <a:avLst>
              <a:gd name="adj" fmla="val 29885"/>
            </a:avLst>
          </a:prstGeom>
          <a:solidFill>
            <a:srgbClr val="07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mn-ea"/>
            </a:endParaRPr>
          </a:p>
        </p:txBody>
      </p:sp>
      <p:sp>
        <p:nvSpPr>
          <p:cNvPr id="19" name="TextBox 82"/>
          <p:cNvSpPr txBox="1"/>
          <p:nvPr/>
        </p:nvSpPr>
        <p:spPr>
          <a:xfrm>
            <a:off x="1674496" y="858724"/>
            <a:ext cx="821660" cy="707886"/>
          </a:xfrm>
          <a:prstGeom prst="rect">
            <a:avLst/>
          </a:prstGeom>
          <a:noFill/>
        </p:spPr>
        <p:txBody>
          <a:bodyPr wrap="square" lIns="0" tIns="0" rIns="0" bIns="0" rtlCol="0" anchor="t">
            <a:spAutoFit/>
          </a:bodyPr>
          <a:lstStyle/>
          <a:p>
            <a:pPr defTabSz="914400">
              <a:spcBef>
                <a:spcPct val="20000"/>
              </a:spcBef>
              <a:defRPr/>
            </a:pPr>
            <a:r>
              <a:rPr lang="zh-CN" altLang="en-US" sz="1400" b="1" dirty="0">
                <a:solidFill>
                  <a:schemeClr val="tx1">
                    <a:lumMod val="75000"/>
                    <a:lumOff val="25000"/>
                  </a:schemeClr>
                </a:solidFill>
                <a:latin typeface="+mn-ea"/>
              </a:rPr>
              <a:t>审批表</a:t>
            </a:r>
            <a:endParaRPr lang="en-US" altLang="zh-CN" sz="1400" b="1" dirty="0">
              <a:solidFill>
                <a:schemeClr val="tx1">
                  <a:lumMod val="75000"/>
                  <a:lumOff val="25000"/>
                </a:schemeClr>
              </a:solidFill>
              <a:latin typeface="+mn-ea"/>
            </a:endParaRPr>
          </a:p>
          <a:p>
            <a:pPr defTabSz="914400">
              <a:spcBef>
                <a:spcPct val="20000"/>
              </a:spcBef>
              <a:defRPr/>
            </a:pPr>
            <a:r>
              <a:rPr lang="zh-CN" altLang="en-US" sz="1000" b="1" dirty="0">
                <a:solidFill>
                  <a:schemeClr val="tx1">
                    <a:lumMod val="50000"/>
                    <a:lumOff val="50000"/>
                  </a:schemeClr>
                </a:solidFill>
                <a:latin typeface="+mn-ea"/>
              </a:rPr>
              <a:t>通过提交上来的审批表进行查看。</a:t>
            </a:r>
            <a:endParaRPr lang="en-US" sz="1000" dirty="0">
              <a:solidFill>
                <a:schemeClr val="tx1">
                  <a:lumMod val="50000"/>
                  <a:lumOff val="50000"/>
                </a:schemeClr>
              </a:solidFill>
              <a:latin typeface="+mn-ea"/>
            </a:endParaRPr>
          </a:p>
        </p:txBody>
      </p:sp>
      <p:sp>
        <p:nvSpPr>
          <p:cNvPr id="20" name="TextBox 31"/>
          <p:cNvSpPr txBox="1"/>
          <p:nvPr/>
        </p:nvSpPr>
        <p:spPr>
          <a:xfrm>
            <a:off x="5173957" y="914249"/>
            <a:ext cx="1132258" cy="553998"/>
          </a:xfrm>
          <a:prstGeom prst="rect">
            <a:avLst/>
          </a:prstGeom>
          <a:noFill/>
        </p:spPr>
        <p:txBody>
          <a:bodyPr wrap="square" lIns="0" tIns="0" rIns="0" bIns="0" rtlCol="0" anchor="t">
            <a:spAutoFit/>
          </a:bodyPr>
          <a:lstStyle/>
          <a:p>
            <a:pPr defTabSz="914400">
              <a:spcBef>
                <a:spcPct val="20000"/>
              </a:spcBef>
              <a:defRPr/>
            </a:pPr>
            <a:r>
              <a:rPr lang="zh-CN" altLang="en-US" sz="1400" b="1" dirty="0">
                <a:solidFill>
                  <a:schemeClr val="tx1">
                    <a:lumMod val="75000"/>
                    <a:lumOff val="25000"/>
                  </a:schemeClr>
                </a:solidFill>
                <a:latin typeface="+mn-ea"/>
              </a:rPr>
              <a:t>负责人查看</a:t>
            </a:r>
            <a:endParaRPr lang="en-US" altLang="zh-CN" sz="1400" b="1" dirty="0">
              <a:solidFill>
                <a:schemeClr val="tx1">
                  <a:lumMod val="75000"/>
                  <a:lumOff val="25000"/>
                </a:schemeClr>
              </a:solidFill>
              <a:latin typeface="+mn-ea"/>
            </a:endParaRPr>
          </a:p>
          <a:p>
            <a:pPr defTabSz="914400">
              <a:spcBef>
                <a:spcPct val="20000"/>
              </a:spcBef>
              <a:defRPr/>
            </a:pPr>
            <a:r>
              <a:rPr lang="zh-CN" altLang="en-US" sz="1000" b="1" dirty="0">
                <a:solidFill>
                  <a:schemeClr val="tx1">
                    <a:lumMod val="50000"/>
                    <a:lumOff val="50000"/>
                  </a:schemeClr>
                </a:solidFill>
                <a:latin typeface="+mn-ea"/>
              </a:rPr>
              <a:t>向主责人或者审批人反馈报表。</a:t>
            </a:r>
            <a:endParaRPr lang="en-US" sz="1000" dirty="0">
              <a:solidFill>
                <a:schemeClr val="tx1">
                  <a:lumMod val="50000"/>
                  <a:lumOff val="50000"/>
                </a:schemeClr>
              </a:solidFill>
              <a:latin typeface="+mn-ea"/>
            </a:endParaRPr>
          </a:p>
        </p:txBody>
      </p:sp>
      <p:sp>
        <p:nvSpPr>
          <p:cNvPr id="21" name="TextBox 32"/>
          <p:cNvSpPr txBox="1"/>
          <p:nvPr/>
        </p:nvSpPr>
        <p:spPr>
          <a:xfrm>
            <a:off x="3284905" y="900812"/>
            <a:ext cx="1017698" cy="707886"/>
          </a:xfrm>
          <a:prstGeom prst="rect">
            <a:avLst/>
          </a:prstGeom>
          <a:noFill/>
        </p:spPr>
        <p:txBody>
          <a:bodyPr wrap="square" lIns="0" tIns="0" rIns="0" bIns="0" rtlCol="0" anchor="t">
            <a:spAutoFit/>
          </a:bodyPr>
          <a:lstStyle/>
          <a:p>
            <a:pPr defTabSz="914400">
              <a:spcBef>
                <a:spcPct val="20000"/>
              </a:spcBef>
              <a:defRPr/>
            </a:pPr>
            <a:r>
              <a:rPr lang="zh-CN" altLang="en-US" sz="1400" b="1" dirty="0">
                <a:solidFill>
                  <a:schemeClr val="tx1">
                    <a:lumMod val="75000"/>
                    <a:lumOff val="25000"/>
                  </a:schemeClr>
                </a:solidFill>
                <a:latin typeface="+mn-ea"/>
              </a:rPr>
              <a:t>负责人获得</a:t>
            </a:r>
            <a:endParaRPr lang="en-US" altLang="zh-CN" sz="1400" b="1" dirty="0">
              <a:solidFill>
                <a:schemeClr val="tx1">
                  <a:lumMod val="75000"/>
                  <a:lumOff val="25000"/>
                </a:schemeClr>
              </a:solidFill>
              <a:latin typeface="+mn-ea"/>
            </a:endParaRPr>
          </a:p>
          <a:p>
            <a:pPr defTabSz="914400">
              <a:spcBef>
                <a:spcPct val="20000"/>
              </a:spcBef>
              <a:defRPr/>
            </a:pPr>
            <a:r>
              <a:rPr lang="zh-CN" altLang="en-US" sz="1000" b="1" dirty="0">
                <a:solidFill>
                  <a:schemeClr val="tx1">
                    <a:lumMod val="50000"/>
                    <a:lumOff val="50000"/>
                  </a:schemeClr>
                </a:solidFill>
                <a:latin typeface="+mn-ea"/>
              </a:rPr>
              <a:t>负责人查看具体事宜或者进行审批。</a:t>
            </a:r>
            <a:r>
              <a:rPr lang="en-US" sz="1000" b="1" dirty="0">
                <a:solidFill>
                  <a:schemeClr val="tx1">
                    <a:lumMod val="50000"/>
                    <a:lumOff val="50000"/>
                  </a:schemeClr>
                </a:solidFill>
                <a:latin typeface="+mn-ea"/>
              </a:rPr>
              <a:t>.</a:t>
            </a:r>
            <a:endParaRPr lang="en-US" sz="1000" dirty="0">
              <a:solidFill>
                <a:schemeClr val="tx1">
                  <a:lumMod val="50000"/>
                  <a:lumOff val="50000"/>
                </a:schemeClr>
              </a:solidFill>
              <a:latin typeface="+mn-ea"/>
            </a:endParaRPr>
          </a:p>
        </p:txBody>
      </p:sp>
      <p:sp>
        <p:nvSpPr>
          <p:cNvPr id="22" name="TextBox 33"/>
          <p:cNvSpPr txBox="1"/>
          <p:nvPr/>
        </p:nvSpPr>
        <p:spPr>
          <a:xfrm>
            <a:off x="7075739" y="935181"/>
            <a:ext cx="1017282" cy="553995"/>
          </a:xfrm>
          <a:prstGeom prst="rect">
            <a:avLst/>
          </a:prstGeom>
          <a:noFill/>
        </p:spPr>
        <p:txBody>
          <a:bodyPr wrap="square" lIns="0" tIns="0" rIns="0" bIns="0" rtlCol="0" anchor="t">
            <a:spAutoFit/>
          </a:bodyPr>
          <a:lstStyle/>
          <a:p>
            <a:pPr defTabSz="914400">
              <a:spcBef>
                <a:spcPct val="20000"/>
              </a:spcBef>
              <a:defRPr/>
            </a:pPr>
            <a:r>
              <a:rPr lang="zh-CN" altLang="en-US" sz="1400" b="1" dirty="0">
                <a:solidFill>
                  <a:schemeClr val="tx1">
                    <a:lumMod val="75000"/>
                    <a:lumOff val="25000"/>
                  </a:schemeClr>
                </a:solidFill>
                <a:latin typeface="+mn-ea"/>
              </a:rPr>
              <a:t>具体操作</a:t>
            </a:r>
            <a:endParaRPr lang="en-US" altLang="zh-CN" sz="1400" b="1" dirty="0">
              <a:solidFill>
                <a:schemeClr val="tx1">
                  <a:lumMod val="75000"/>
                  <a:lumOff val="25000"/>
                </a:schemeClr>
              </a:solidFill>
              <a:latin typeface="+mn-ea"/>
            </a:endParaRPr>
          </a:p>
          <a:p>
            <a:pPr defTabSz="914400">
              <a:spcBef>
                <a:spcPct val="20000"/>
              </a:spcBef>
              <a:defRPr/>
            </a:pPr>
            <a:r>
              <a:rPr lang="zh-CN" altLang="en-US" sz="1000" b="1" dirty="0">
                <a:solidFill>
                  <a:schemeClr val="tx1">
                    <a:lumMod val="50000"/>
                    <a:lumOff val="50000"/>
                  </a:schemeClr>
                </a:solidFill>
                <a:latin typeface="+mn-ea"/>
              </a:rPr>
              <a:t>根据具体事宜进行审核或反驳。</a:t>
            </a:r>
            <a:endParaRPr lang="en-US" sz="1000" dirty="0">
              <a:solidFill>
                <a:schemeClr val="tx1">
                  <a:lumMod val="50000"/>
                  <a:lumOff val="50000"/>
                </a:schemeClr>
              </a:solidFill>
              <a:latin typeface="+mn-ea"/>
            </a:endParaRPr>
          </a:p>
        </p:txBody>
      </p:sp>
      <p:sp>
        <p:nvSpPr>
          <p:cNvPr id="24" name="Freeform 144"/>
          <p:cNvSpPr/>
          <p:nvPr/>
        </p:nvSpPr>
        <p:spPr bwMode="auto">
          <a:xfrm>
            <a:off x="6479574" y="1101979"/>
            <a:ext cx="203689" cy="220402"/>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6" name="Freeform 143"/>
          <p:cNvSpPr>
            <a:spLocks noEditPoints="1"/>
          </p:cNvSpPr>
          <p:nvPr/>
        </p:nvSpPr>
        <p:spPr bwMode="auto">
          <a:xfrm>
            <a:off x="1045148" y="1095777"/>
            <a:ext cx="238159" cy="219357"/>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7" name="Freeform 150"/>
          <p:cNvSpPr>
            <a:spLocks noEditPoints="1"/>
          </p:cNvSpPr>
          <p:nvPr/>
        </p:nvSpPr>
        <p:spPr bwMode="auto">
          <a:xfrm>
            <a:off x="2736507" y="1104754"/>
            <a:ext cx="189065" cy="243382"/>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8" name="Freeform 160"/>
          <p:cNvSpPr/>
          <p:nvPr/>
        </p:nvSpPr>
        <p:spPr bwMode="auto">
          <a:xfrm>
            <a:off x="4594806" y="1126590"/>
            <a:ext cx="247560" cy="157728"/>
          </a:xfrm>
          <a:custGeom>
            <a:avLst/>
            <a:gdLst>
              <a:gd name="T0" fmla="*/ 163 w 163"/>
              <a:gd name="T1" fmla="*/ 70 h 104"/>
              <a:gd name="T2" fmla="*/ 129 w 163"/>
              <a:gd name="T3" fmla="*/ 37 h 104"/>
              <a:gd name="T4" fmla="*/ 119 w 163"/>
              <a:gd name="T5" fmla="*/ 38 h 104"/>
              <a:gd name="T6" fmla="*/ 77 w 163"/>
              <a:gd name="T7" fmla="*/ 0 h 104"/>
              <a:gd name="T8" fmla="*/ 34 w 163"/>
              <a:gd name="T9" fmla="*/ 42 h 104"/>
              <a:gd name="T10" fmla="*/ 35 w 163"/>
              <a:gd name="T11" fmla="*/ 51 h 104"/>
              <a:gd name="T12" fmla="*/ 27 w 163"/>
              <a:gd name="T13" fmla="*/ 51 h 104"/>
              <a:gd name="T14" fmla="*/ 0 w 163"/>
              <a:gd name="T15" fmla="*/ 77 h 104"/>
              <a:gd name="T16" fmla="*/ 27 w 163"/>
              <a:gd name="T17" fmla="*/ 104 h 104"/>
              <a:gd name="T18" fmla="*/ 132 w 163"/>
              <a:gd name="T19" fmla="*/ 104 h 104"/>
              <a:gd name="T20" fmla="*/ 152 w 163"/>
              <a:gd name="T21" fmla="*/ 95 h 104"/>
              <a:gd name="T22" fmla="*/ 163 w 163"/>
              <a:gd name="T23"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04">
                <a:moveTo>
                  <a:pt x="163" y="70"/>
                </a:moveTo>
                <a:cubicBezTo>
                  <a:pt x="163" y="52"/>
                  <a:pt x="148" y="37"/>
                  <a:pt x="129" y="37"/>
                </a:cubicBezTo>
                <a:cubicBezTo>
                  <a:pt x="126" y="37"/>
                  <a:pt x="122" y="37"/>
                  <a:pt x="119" y="38"/>
                </a:cubicBezTo>
                <a:cubicBezTo>
                  <a:pt x="117" y="17"/>
                  <a:pt x="99" y="0"/>
                  <a:pt x="77" y="0"/>
                </a:cubicBezTo>
                <a:cubicBezTo>
                  <a:pt x="53" y="0"/>
                  <a:pt x="34" y="19"/>
                  <a:pt x="34" y="42"/>
                </a:cubicBezTo>
                <a:cubicBezTo>
                  <a:pt x="34" y="45"/>
                  <a:pt x="34" y="48"/>
                  <a:pt x="35" y="51"/>
                </a:cubicBezTo>
                <a:cubicBezTo>
                  <a:pt x="27" y="51"/>
                  <a:pt x="27" y="51"/>
                  <a:pt x="27" y="51"/>
                </a:cubicBezTo>
                <a:cubicBezTo>
                  <a:pt x="12" y="51"/>
                  <a:pt x="0" y="63"/>
                  <a:pt x="0" y="77"/>
                </a:cubicBezTo>
                <a:cubicBezTo>
                  <a:pt x="0" y="92"/>
                  <a:pt x="12" y="104"/>
                  <a:pt x="27" y="104"/>
                </a:cubicBezTo>
                <a:cubicBezTo>
                  <a:pt x="132" y="104"/>
                  <a:pt x="132" y="104"/>
                  <a:pt x="132" y="104"/>
                </a:cubicBezTo>
                <a:cubicBezTo>
                  <a:pt x="140" y="104"/>
                  <a:pt x="147" y="100"/>
                  <a:pt x="152" y="95"/>
                </a:cubicBezTo>
                <a:cubicBezTo>
                  <a:pt x="159" y="89"/>
                  <a:pt x="163" y="80"/>
                  <a:pt x="163" y="7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pic>
        <p:nvPicPr>
          <p:cNvPr id="3" name="图片 2">
            <a:extLst>
              <a:ext uri="{FF2B5EF4-FFF2-40B4-BE49-F238E27FC236}">
                <a16:creationId xmlns:a16="http://schemas.microsoft.com/office/drawing/2014/main" id="{D4A52956-15A3-4957-B00A-983B2DD0CA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7306" y="1724712"/>
            <a:ext cx="3371071" cy="3164210"/>
          </a:xfrm>
          <a:prstGeom prst="rect">
            <a:avLst/>
          </a:prstGeom>
        </p:spPr>
      </p:pic>
      <p:pic>
        <p:nvPicPr>
          <p:cNvPr id="23" name="图片 22">
            <a:extLst>
              <a:ext uri="{FF2B5EF4-FFF2-40B4-BE49-F238E27FC236}">
                <a16:creationId xmlns:a16="http://schemas.microsoft.com/office/drawing/2014/main" id="{A3CBBDC4-8F81-4100-A9FE-1E4C992F59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83" y="1718508"/>
            <a:ext cx="3441112" cy="3168187"/>
          </a:xfrm>
          <a:prstGeom prst="rect">
            <a:avLst/>
          </a:prstGeom>
        </p:spPr>
      </p:pic>
    </p:spTree>
    <p:extLst>
      <p:ext uri="{BB962C8B-B14F-4D97-AF65-F5344CB8AC3E}">
        <p14:creationId xmlns:p14="http://schemas.microsoft.com/office/powerpoint/2010/main" val="293447408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Left)">
                                      <p:cBhvr>
                                        <p:cTn id="23" dur="500"/>
                                        <p:tgtEl>
                                          <p:spTgt spid="13"/>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Bottom)">
                                      <p:cBhvr>
                                        <p:cTn id="27" dur="500"/>
                                        <p:tgtEl>
                                          <p:spTgt spid="21"/>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Left)">
                                      <p:cBhvr>
                                        <p:cTn id="31" dur="500"/>
                                        <p:tgtEl>
                                          <p:spTgt spid="14"/>
                                        </p:tgtEl>
                                      </p:cBhvr>
                                    </p:animEffect>
                                  </p:childTnLst>
                                </p:cTn>
                              </p:par>
                            </p:childTnLst>
                          </p:cTn>
                        </p:par>
                        <p:par>
                          <p:cTn id="32" fill="hold">
                            <p:stCondLst>
                              <p:cond delay="3000"/>
                            </p:stCondLst>
                            <p:childTnLst>
                              <p:par>
                                <p:cTn id="33" presetID="12" presetClass="entr" presetSubtype="4"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lide(fromBottom)">
                                      <p:cBhvr>
                                        <p:cTn id="35" dur="500"/>
                                        <p:tgtEl>
                                          <p:spTgt spid="19"/>
                                        </p:tgtEl>
                                      </p:cBhvr>
                                    </p:animEffect>
                                  </p:childTnLst>
                                </p:cTn>
                              </p:par>
                            </p:childTnLst>
                          </p:cTn>
                        </p:par>
                        <p:par>
                          <p:cTn id="36" fill="hold">
                            <p:stCondLst>
                              <p:cond delay="3500"/>
                            </p:stCondLst>
                            <p:childTnLst>
                              <p:par>
                                <p:cTn id="37" presetID="1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lide(fromLeft)">
                                      <p:cBhvr>
                                        <p:cTn id="39" dur="500"/>
                                        <p:tgtEl>
                                          <p:spTgt spid="15"/>
                                        </p:tgtEl>
                                      </p:cBhvr>
                                    </p:animEffect>
                                  </p:childTnLst>
                                </p:cTn>
                              </p:par>
                            </p:childTnLst>
                          </p:cTn>
                        </p:par>
                        <p:par>
                          <p:cTn id="40" fill="hold">
                            <p:stCondLst>
                              <p:cond delay="4000"/>
                            </p:stCondLst>
                            <p:childTnLst>
                              <p:par>
                                <p:cTn id="41" presetID="12" presetClass="entr" presetSubtype="4"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slide(fromBottom)">
                                      <p:cBhvr>
                                        <p:cTn id="43" dur="500"/>
                                        <p:tgtEl>
                                          <p:spTgt spid="22"/>
                                        </p:tgtEl>
                                      </p:cBhvr>
                                    </p:animEffect>
                                  </p:childTnLst>
                                </p:cTn>
                              </p:par>
                            </p:childTnLst>
                          </p:cTn>
                        </p:par>
                        <p:par>
                          <p:cTn id="44" fill="hold">
                            <p:stCondLst>
                              <p:cond delay="4500"/>
                            </p:stCondLst>
                            <p:childTnLst>
                              <p:par>
                                <p:cTn id="45" presetID="12" presetClass="entr" presetSubtype="4"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slide(fromBottom)">
                                      <p:cBhvr>
                                        <p:cTn id="47" dur="500"/>
                                        <p:tgtEl>
                                          <p:spTgt spid="20"/>
                                        </p:tgtEl>
                                      </p:cBhvr>
                                    </p:animEffect>
                                  </p:childTnLst>
                                </p:cTn>
                              </p:par>
                            </p:childTnLst>
                          </p:cTn>
                        </p:par>
                        <p:par>
                          <p:cTn id="48" fill="hold">
                            <p:stCondLst>
                              <p:cond delay="5000"/>
                            </p:stCondLst>
                            <p:childTnLst>
                              <p:par>
                                <p:cTn id="49" presetID="12" presetClass="entr" presetSubtype="8"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slide(fromLeft)">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7" grpId="0" animBg="1"/>
      <p:bldP spid="19" grpId="0"/>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6C401C9-C3FC-42B5-A8F0-7C5EEC910EA9}"/>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CE258B8E-4E38-47FA-84B2-7BB61939429C}"/>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22148141-BAF8-47CF-871A-FD8848A613B3}"/>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C180AEDB-D7CC-448B-A5A6-51068B25FC8A}"/>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en-US" altLang="zh-CN" sz="1600" dirty="0">
                  <a:solidFill>
                    <a:schemeClr val="tx1">
                      <a:lumMod val="85000"/>
                      <a:lumOff val="15000"/>
                    </a:schemeClr>
                  </a:solidFill>
                  <a:latin typeface="微软雅黑" pitchFamily="34" charset="-122"/>
                  <a:ea typeface="微软雅黑" pitchFamily="34" charset="-122"/>
                </a:rPr>
                <a:t>.</a:t>
              </a:r>
              <a:r>
                <a:rPr lang="en-US" altLang="zh-CN" sz="1600" dirty="0" err="1">
                  <a:solidFill>
                    <a:schemeClr val="tx1">
                      <a:lumMod val="85000"/>
                      <a:lumOff val="15000"/>
                    </a:schemeClr>
                  </a:solidFill>
                  <a:latin typeface="微软雅黑" pitchFamily="34" charset="-122"/>
                  <a:ea typeface="微软雅黑" pitchFamily="34" charset="-122"/>
                </a:rPr>
                <a:t>NetCore</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8" name="TextBox 23">
              <a:extLst>
                <a:ext uri="{FF2B5EF4-FFF2-40B4-BE49-F238E27FC236}">
                  <a16:creationId xmlns:a16="http://schemas.microsoft.com/office/drawing/2014/main" id="{B70C7A59-D1F1-4B25-8B0E-FC83ACB390CD}"/>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9" name="Group 30">
            <a:extLst>
              <a:ext uri="{FF2B5EF4-FFF2-40B4-BE49-F238E27FC236}">
                <a16:creationId xmlns:a16="http://schemas.microsoft.com/office/drawing/2014/main" id="{4EE7449B-00D4-4592-B256-02440E567751}"/>
              </a:ext>
            </a:extLst>
          </p:cNvPr>
          <p:cNvGrpSpPr/>
          <p:nvPr/>
        </p:nvGrpSpPr>
        <p:grpSpPr>
          <a:xfrm>
            <a:off x="853877" y="2472774"/>
            <a:ext cx="2192455" cy="611890"/>
            <a:chOff x="3430701" y="1419610"/>
            <a:chExt cx="2192455" cy="611890"/>
          </a:xfrm>
        </p:grpSpPr>
        <p:sp>
          <p:nvSpPr>
            <p:cNvPr id="10" name="Text Placeholder 3">
              <a:extLst>
                <a:ext uri="{FF2B5EF4-FFF2-40B4-BE49-F238E27FC236}">
                  <a16:creationId xmlns:a16="http://schemas.microsoft.com/office/drawing/2014/main" id="{93845986-B904-4BBA-9013-58855CC7B0D6}"/>
                </a:ext>
              </a:extLst>
            </p:cNvPr>
            <p:cNvSpPr txBox="1"/>
            <p:nvPr/>
          </p:nvSpPr>
          <p:spPr>
            <a:xfrm>
              <a:off x="3859172" y="1502166"/>
              <a:ext cx="1112484"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具体优点</a:t>
              </a:r>
              <a:r>
                <a:rPr kumimoji="0" lang="en-US" sz="1600" b="1" i="0" u="none" strike="noStrike" kern="1200" cap="none" spc="0" normalizeH="0" baseline="0" noProof="0" dirty="0">
                  <a:ln>
                    <a:noFill/>
                  </a:ln>
                  <a:solidFill>
                    <a:srgbClr val="073860"/>
                  </a:solidFill>
                  <a:effectLst/>
                  <a:uLnTx/>
                  <a:uFillTx/>
                  <a:latin typeface="+mn-ea"/>
                  <a:cs typeface="+mn-cs"/>
                </a:rPr>
                <a:t> 02</a:t>
              </a:r>
            </a:p>
          </p:txBody>
        </p:sp>
        <p:sp>
          <p:nvSpPr>
            <p:cNvPr id="11" name="Text Placeholder 3">
              <a:extLst>
                <a:ext uri="{FF2B5EF4-FFF2-40B4-BE49-F238E27FC236}">
                  <a16:creationId xmlns:a16="http://schemas.microsoft.com/office/drawing/2014/main" id="{45D988AE-D585-4EFD-A996-AA4DBFF6F112}"/>
                </a:ext>
              </a:extLst>
            </p:cNvPr>
            <p:cNvSpPr txBox="1"/>
            <p:nvPr/>
          </p:nvSpPr>
          <p:spPr>
            <a:xfrm>
              <a:off x="3434090" y="1877612"/>
              <a:ext cx="2189066" cy="15388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endParaRPr lang="en-US" sz="1000" dirty="0">
                <a:solidFill>
                  <a:schemeClr val="tx1">
                    <a:lumMod val="65000"/>
                    <a:lumOff val="35000"/>
                  </a:schemeClr>
                </a:solidFill>
                <a:latin typeface="+mn-ea"/>
              </a:endParaRPr>
            </a:p>
          </p:txBody>
        </p:sp>
        <p:sp>
          <p:nvSpPr>
            <p:cNvPr id="12" name="Text Placeholder 3">
              <a:extLst>
                <a:ext uri="{FF2B5EF4-FFF2-40B4-BE49-F238E27FC236}">
                  <a16:creationId xmlns:a16="http://schemas.microsoft.com/office/drawing/2014/main" id="{3CE49CB7-3FD6-4F03-A146-F654A97C6F98}"/>
                </a:ext>
              </a:extLst>
            </p:cNvPr>
            <p:cNvSpPr txBox="1"/>
            <p:nvPr/>
          </p:nvSpPr>
          <p:spPr>
            <a:xfrm>
              <a:off x="3430701" y="1419610"/>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grpSp>
        <p:nvGrpSpPr>
          <p:cNvPr id="29" name="Group 29">
            <a:extLst>
              <a:ext uri="{FF2B5EF4-FFF2-40B4-BE49-F238E27FC236}">
                <a16:creationId xmlns:a16="http://schemas.microsoft.com/office/drawing/2014/main" id="{52A3DE0C-AA13-4C13-9785-9532440EDE59}"/>
              </a:ext>
            </a:extLst>
          </p:cNvPr>
          <p:cNvGrpSpPr/>
          <p:nvPr/>
        </p:nvGrpSpPr>
        <p:grpSpPr>
          <a:xfrm>
            <a:off x="462841" y="320953"/>
            <a:ext cx="7045981" cy="1898110"/>
            <a:chOff x="715452" y="1348116"/>
            <a:chExt cx="2421615" cy="717697"/>
          </a:xfrm>
        </p:grpSpPr>
        <p:sp>
          <p:nvSpPr>
            <p:cNvPr id="30" name="Text Placeholder 3">
              <a:extLst>
                <a:ext uri="{FF2B5EF4-FFF2-40B4-BE49-F238E27FC236}">
                  <a16:creationId xmlns:a16="http://schemas.microsoft.com/office/drawing/2014/main" id="{F9E3FBB5-5441-49AC-A604-C150DA59D5CA}"/>
                </a:ext>
              </a:extLst>
            </p:cNvPr>
            <p:cNvSpPr txBox="1"/>
            <p:nvPr/>
          </p:nvSpPr>
          <p:spPr>
            <a:xfrm>
              <a:off x="984234" y="1571332"/>
              <a:ext cx="2152833"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为什么使用</a:t>
              </a:r>
              <a:r>
                <a:rPr kumimoji="0" lang="en-US" altLang="zh-CN" sz="1600" b="1" i="0" u="none" strike="noStrike" kern="1200" cap="none" spc="0" normalizeH="0" baseline="0" noProof="0" dirty="0">
                  <a:ln>
                    <a:noFill/>
                  </a:ln>
                  <a:solidFill>
                    <a:srgbClr val="073860"/>
                  </a:solidFill>
                  <a:effectLst/>
                  <a:uLnTx/>
                  <a:uFillTx/>
                  <a:latin typeface="+mn-ea"/>
                  <a:cs typeface="+mn-cs"/>
                </a:rPr>
                <a:t>.</a:t>
              </a:r>
              <a:r>
                <a:rPr kumimoji="0" lang="en-US" altLang="zh-CN" sz="1600" b="1" i="0" u="none" strike="noStrike" kern="1200" cap="none" spc="0" normalizeH="0" baseline="0" noProof="0" dirty="0" err="1">
                  <a:ln>
                    <a:noFill/>
                  </a:ln>
                  <a:solidFill>
                    <a:srgbClr val="073860"/>
                  </a:solidFill>
                  <a:effectLst/>
                  <a:uLnTx/>
                  <a:uFillTx/>
                  <a:latin typeface="+mn-ea"/>
                  <a:cs typeface="+mn-cs"/>
                </a:rPr>
                <a:t>NetCore</a:t>
              </a:r>
              <a:r>
                <a:rPr kumimoji="0" lang="en-US" sz="1600" b="1" i="0" u="none" strike="noStrike" kern="1200" cap="none" spc="0" normalizeH="0" baseline="0" noProof="0" dirty="0">
                  <a:ln>
                    <a:noFill/>
                  </a:ln>
                  <a:solidFill>
                    <a:srgbClr val="073860"/>
                  </a:solidFill>
                  <a:effectLst/>
                  <a:uLnTx/>
                  <a:uFillTx/>
                  <a:latin typeface="+mn-ea"/>
                  <a:cs typeface="+mn-cs"/>
                </a:rPr>
                <a:t> 01</a:t>
              </a:r>
            </a:p>
          </p:txBody>
        </p:sp>
        <p:sp>
          <p:nvSpPr>
            <p:cNvPr id="31" name="Text Placeholder 3">
              <a:extLst>
                <a:ext uri="{FF2B5EF4-FFF2-40B4-BE49-F238E27FC236}">
                  <a16:creationId xmlns:a16="http://schemas.microsoft.com/office/drawing/2014/main" id="{145BE106-79B0-4C5F-BE1F-1503F954FB86}"/>
                </a:ext>
              </a:extLst>
            </p:cNvPr>
            <p:cNvSpPr txBox="1"/>
            <p:nvPr/>
          </p:nvSpPr>
          <p:spPr>
            <a:xfrm>
              <a:off x="849846" y="1821428"/>
              <a:ext cx="2189066" cy="2443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altLang="zh-CN" sz="1400" b="1" dirty="0" err="1">
                  <a:solidFill>
                    <a:schemeClr val="tx1">
                      <a:lumMod val="50000"/>
                      <a:lumOff val="50000"/>
                    </a:schemeClr>
                  </a:solidFill>
                  <a:latin typeface="+mn-ea"/>
                </a:rPr>
                <a:t>.net</a:t>
              </a:r>
              <a:r>
                <a:rPr lang="en-US" altLang="zh-CN" sz="1400" b="1" dirty="0">
                  <a:solidFill>
                    <a:schemeClr val="tx1">
                      <a:lumMod val="50000"/>
                      <a:lumOff val="50000"/>
                    </a:schemeClr>
                  </a:solidFill>
                  <a:latin typeface="+mn-ea"/>
                </a:rPr>
                <a:t> core </a:t>
              </a:r>
              <a:r>
                <a:rPr lang="zh-CN" altLang="en-US" sz="1400" b="1" dirty="0">
                  <a:solidFill>
                    <a:schemeClr val="tx1">
                      <a:lumMod val="50000"/>
                      <a:lumOff val="50000"/>
                    </a:schemeClr>
                  </a:solidFill>
                  <a:latin typeface="+mn-ea"/>
                </a:rPr>
                <a:t>是一个跨平台的高性能开源框架用具生成基于云连接的</a:t>
              </a:r>
              <a:r>
                <a:rPr lang="en-US" altLang="zh-CN" sz="1400" b="1" dirty="0">
                  <a:solidFill>
                    <a:schemeClr val="tx1">
                      <a:lumMod val="50000"/>
                      <a:lumOff val="50000"/>
                    </a:schemeClr>
                  </a:solidFill>
                  <a:latin typeface="+mn-ea"/>
                </a:rPr>
                <a:t>Internet</a:t>
              </a:r>
              <a:r>
                <a:rPr lang="zh-CN" altLang="en-US" sz="1400" b="1" dirty="0">
                  <a:solidFill>
                    <a:schemeClr val="tx1">
                      <a:lumMod val="50000"/>
                      <a:lumOff val="50000"/>
                    </a:schemeClr>
                  </a:solidFill>
                  <a:latin typeface="+mn-ea"/>
                </a:rPr>
                <a:t>的新的应用程序，可以建造</a:t>
              </a:r>
              <a:r>
                <a:rPr lang="en-US" altLang="zh-CN" sz="1400" b="1" dirty="0">
                  <a:solidFill>
                    <a:schemeClr val="tx1">
                      <a:lumMod val="50000"/>
                      <a:lumOff val="50000"/>
                    </a:schemeClr>
                  </a:solidFill>
                  <a:latin typeface="+mn-ea"/>
                </a:rPr>
                <a:t>web</a:t>
              </a:r>
              <a:r>
                <a:rPr lang="zh-CN" altLang="en-US" sz="1400" b="1" dirty="0">
                  <a:solidFill>
                    <a:schemeClr val="tx1">
                      <a:lumMod val="50000"/>
                      <a:lumOff val="50000"/>
                    </a:schemeClr>
                  </a:solidFill>
                  <a:latin typeface="+mn-ea"/>
                </a:rPr>
                <a:t>应用程序和服务，</a:t>
              </a:r>
              <a:r>
                <a:rPr lang="en-US" altLang="zh-CN" sz="1400" b="1" dirty="0">
                  <a:solidFill>
                    <a:schemeClr val="tx1">
                      <a:lumMod val="50000"/>
                      <a:lumOff val="50000"/>
                    </a:schemeClr>
                  </a:solidFill>
                  <a:latin typeface="+mn-ea"/>
                </a:rPr>
                <a:t>lot</a:t>
              </a:r>
              <a:r>
                <a:rPr lang="zh-CN" altLang="en-US" sz="1400" b="1" dirty="0">
                  <a:solidFill>
                    <a:schemeClr val="tx1">
                      <a:lumMod val="50000"/>
                      <a:lumOff val="50000"/>
                    </a:schemeClr>
                  </a:solidFill>
                  <a:latin typeface="+mn-ea"/>
                </a:rPr>
                <a:t>应用和移动后端，可以在</a:t>
              </a:r>
              <a:r>
                <a:rPr lang="en-US" altLang="zh-CN" sz="1400" b="1" dirty="0">
                  <a:solidFill>
                    <a:schemeClr val="tx1">
                      <a:lumMod val="50000"/>
                      <a:lumOff val="50000"/>
                    </a:schemeClr>
                  </a:solidFill>
                  <a:latin typeface="+mn-ea"/>
                </a:rPr>
                <a:t>Windows</a:t>
              </a:r>
              <a:r>
                <a:rPr lang="zh-CN" altLang="en-US" sz="1400" b="1" dirty="0">
                  <a:solidFill>
                    <a:schemeClr val="tx1">
                      <a:lumMod val="50000"/>
                      <a:lumOff val="50000"/>
                    </a:schemeClr>
                  </a:solidFill>
                  <a:latin typeface="+mn-ea"/>
                </a:rPr>
                <a:t>，</a:t>
              </a:r>
              <a:r>
                <a:rPr lang="en-US" altLang="zh-CN" sz="1400" b="1" dirty="0">
                  <a:solidFill>
                    <a:schemeClr val="tx1">
                      <a:lumMod val="50000"/>
                      <a:lumOff val="50000"/>
                    </a:schemeClr>
                  </a:solidFill>
                  <a:latin typeface="+mn-ea"/>
                </a:rPr>
                <a:t>macOS</a:t>
              </a:r>
              <a:r>
                <a:rPr lang="zh-CN" altLang="en-US" sz="1400" b="1" dirty="0">
                  <a:solidFill>
                    <a:schemeClr val="tx1">
                      <a:lumMod val="50000"/>
                      <a:lumOff val="50000"/>
                    </a:schemeClr>
                  </a:solidFill>
                  <a:latin typeface="+mn-ea"/>
                </a:rPr>
                <a:t>，和</a:t>
              </a:r>
              <a:r>
                <a:rPr lang="en-US" altLang="zh-CN" sz="1400" b="1" dirty="0">
                  <a:solidFill>
                    <a:schemeClr val="tx1">
                      <a:lumMod val="50000"/>
                      <a:lumOff val="50000"/>
                    </a:schemeClr>
                  </a:solidFill>
                  <a:latin typeface="+mn-ea"/>
                </a:rPr>
                <a:t>Linux</a:t>
              </a:r>
              <a:r>
                <a:rPr lang="zh-CN" altLang="en-US" sz="1400" b="1" dirty="0">
                  <a:solidFill>
                    <a:schemeClr val="tx1">
                      <a:lumMod val="50000"/>
                      <a:lumOff val="50000"/>
                    </a:schemeClr>
                  </a:solidFill>
                  <a:latin typeface="+mn-ea"/>
                </a:rPr>
                <a:t>上进行开发和部署。</a:t>
              </a:r>
              <a:endParaRPr lang="en-US" sz="1400" b="1" dirty="0">
                <a:solidFill>
                  <a:schemeClr val="tx1">
                    <a:lumMod val="50000"/>
                    <a:lumOff val="50000"/>
                  </a:schemeClr>
                </a:solidFill>
                <a:latin typeface="+mn-ea"/>
              </a:endParaRPr>
            </a:p>
          </p:txBody>
        </p:sp>
        <p:sp>
          <p:nvSpPr>
            <p:cNvPr id="32" name="Text Placeholder 3">
              <a:extLst>
                <a:ext uri="{FF2B5EF4-FFF2-40B4-BE49-F238E27FC236}">
                  <a16:creationId xmlns:a16="http://schemas.microsoft.com/office/drawing/2014/main" id="{4C167B6E-8D39-4931-807B-A791A7671382}"/>
                </a:ext>
              </a:extLst>
            </p:cNvPr>
            <p:cNvSpPr txBox="1"/>
            <p:nvPr/>
          </p:nvSpPr>
          <p:spPr>
            <a:xfrm>
              <a:off x="715452" y="1348116"/>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35" name="组合 34">
            <a:extLst>
              <a:ext uri="{FF2B5EF4-FFF2-40B4-BE49-F238E27FC236}">
                <a16:creationId xmlns:a16="http://schemas.microsoft.com/office/drawing/2014/main" id="{33048663-2F7D-4113-93CE-724B65D5B084}"/>
              </a:ext>
            </a:extLst>
          </p:cNvPr>
          <p:cNvGrpSpPr/>
          <p:nvPr/>
        </p:nvGrpSpPr>
        <p:grpSpPr>
          <a:xfrm>
            <a:off x="7064753" y="258202"/>
            <a:ext cx="2043750" cy="337974"/>
            <a:chOff x="6627969" y="224548"/>
            <a:chExt cx="2364855" cy="450633"/>
          </a:xfrm>
        </p:grpSpPr>
        <p:sp>
          <p:nvSpPr>
            <p:cNvPr id="36" name="TextBox 19">
              <a:extLst>
                <a:ext uri="{FF2B5EF4-FFF2-40B4-BE49-F238E27FC236}">
                  <a16:creationId xmlns:a16="http://schemas.microsoft.com/office/drawing/2014/main" id="{DB733682-4ACC-4C53-98CC-A38A4F10B85B}"/>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7" name="TextBox 20">
              <a:extLst>
                <a:ext uri="{FF2B5EF4-FFF2-40B4-BE49-F238E27FC236}">
                  <a16:creationId xmlns:a16="http://schemas.microsoft.com/office/drawing/2014/main" id="{89CAC60A-E853-4201-83A1-0C7CD1275A78}"/>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8" name="TextBox 21">
              <a:extLst>
                <a:ext uri="{FF2B5EF4-FFF2-40B4-BE49-F238E27FC236}">
                  <a16:creationId xmlns:a16="http://schemas.microsoft.com/office/drawing/2014/main" id="{74D89249-866D-47A7-BCAA-CCDDB44DE74A}"/>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
        <p:nvSpPr>
          <p:cNvPr id="39" name="矩形 38">
            <a:extLst>
              <a:ext uri="{FF2B5EF4-FFF2-40B4-BE49-F238E27FC236}">
                <a16:creationId xmlns:a16="http://schemas.microsoft.com/office/drawing/2014/main" id="{B2A21242-CC68-41B3-8162-DEFA602E3BDB}"/>
              </a:ext>
            </a:extLst>
          </p:cNvPr>
          <p:cNvSpPr/>
          <p:nvPr/>
        </p:nvSpPr>
        <p:spPr>
          <a:xfrm>
            <a:off x="364190" y="3006665"/>
            <a:ext cx="7348725" cy="1815882"/>
          </a:xfrm>
          <a:prstGeom prst="rect">
            <a:avLst/>
          </a:prstGeom>
        </p:spPr>
        <p:txBody>
          <a:bodyPr wrap="square">
            <a:spAutoFit/>
          </a:bodyPr>
          <a:lstStyle/>
          <a:p>
            <a:r>
              <a:rPr lang="en-US" altLang="zh-CN" sz="1400" b="1" dirty="0">
                <a:solidFill>
                  <a:schemeClr val="tx1">
                    <a:lumMod val="50000"/>
                    <a:lumOff val="50000"/>
                  </a:schemeClr>
                </a:solidFill>
                <a:latin typeface="+mn-ea"/>
              </a:rPr>
              <a:t>    1</a:t>
            </a:r>
            <a:r>
              <a:rPr lang="zh-CN" altLang="en-US" sz="1400" b="1" dirty="0">
                <a:solidFill>
                  <a:schemeClr val="tx1">
                    <a:lumMod val="50000"/>
                    <a:lumOff val="50000"/>
                  </a:schemeClr>
                </a:solidFill>
                <a:latin typeface="+mn-ea"/>
              </a:rPr>
              <a:t>、生成</a:t>
            </a:r>
            <a:r>
              <a:rPr lang="en-US" altLang="zh-CN" sz="1400" b="1" dirty="0" err="1">
                <a:solidFill>
                  <a:schemeClr val="tx1">
                    <a:lumMod val="50000"/>
                    <a:lumOff val="50000"/>
                  </a:schemeClr>
                </a:solidFill>
                <a:latin typeface="+mn-ea"/>
              </a:rPr>
              <a:t>webui</a:t>
            </a:r>
            <a:r>
              <a:rPr lang="zh-CN" altLang="en-US" sz="1400" b="1" dirty="0">
                <a:solidFill>
                  <a:schemeClr val="tx1">
                    <a:lumMod val="50000"/>
                    <a:lumOff val="50000"/>
                  </a:schemeClr>
                </a:solidFill>
                <a:latin typeface="+mn-ea"/>
              </a:rPr>
              <a:t>和</a:t>
            </a:r>
            <a:r>
              <a:rPr lang="en-US" altLang="zh-CN" sz="1400" b="1" dirty="0" err="1">
                <a:solidFill>
                  <a:schemeClr val="tx1">
                    <a:lumMod val="50000"/>
                    <a:lumOff val="50000"/>
                  </a:schemeClr>
                </a:solidFill>
                <a:latin typeface="+mn-ea"/>
              </a:rPr>
              <a:t>webapi</a:t>
            </a:r>
            <a:r>
              <a:rPr lang="zh-CN" altLang="en-US" sz="1400" b="1" dirty="0">
                <a:solidFill>
                  <a:schemeClr val="tx1">
                    <a:lumMod val="50000"/>
                    <a:lumOff val="50000"/>
                  </a:schemeClr>
                </a:solidFill>
                <a:latin typeface="+mn-ea"/>
              </a:rPr>
              <a:t>的统一场景。</a:t>
            </a:r>
          </a:p>
          <a:p>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2</a:t>
            </a:r>
            <a:r>
              <a:rPr lang="zh-CN" altLang="en-US" sz="1400" b="1" dirty="0">
                <a:solidFill>
                  <a:schemeClr val="tx1">
                    <a:lumMod val="50000"/>
                    <a:lumOff val="50000"/>
                  </a:schemeClr>
                </a:solidFill>
                <a:latin typeface="+mn-ea"/>
              </a:rPr>
              <a:t>、集成新式客户端框架和开发工作流。</a:t>
            </a:r>
          </a:p>
          <a:p>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3</a:t>
            </a:r>
            <a:r>
              <a:rPr lang="zh-CN" altLang="en-US" sz="1400" b="1" dirty="0">
                <a:solidFill>
                  <a:schemeClr val="tx1">
                    <a:lumMod val="50000"/>
                    <a:lumOff val="50000"/>
                  </a:schemeClr>
                </a:solidFill>
                <a:latin typeface="+mn-ea"/>
              </a:rPr>
              <a:t>、基于环境的云就绪配置系统。</a:t>
            </a:r>
          </a:p>
          <a:p>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4</a:t>
            </a:r>
            <a:r>
              <a:rPr lang="zh-CN" altLang="en-US" sz="1400" b="1" dirty="0">
                <a:solidFill>
                  <a:schemeClr val="tx1">
                    <a:lumMod val="50000"/>
                    <a:lumOff val="50000"/>
                  </a:schemeClr>
                </a:solidFill>
                <a:latin typeface="+mn-ea"/>
              </a:rPr>
              <a:t>、内置依赖注入，可以使用第三方替换。</a:t>
            </a:r>
          </a:p>
          <a:p>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5</a:t>
            </a:r>
            <a:r>
              <a:rPr lang="zh-CN" altLang="en-US" sz="1400" b="1" dirty="0">
                <a:solidFill>
                  <a:schemeClr val="tx1">
                    <a:lumMod val="50000"/>
                    <a:lumOff val="50000"/>
                  </a:schemeClr>
                </a:solidFill>
                <a:latin typeface="+mn-ea"/>
              </a:rPr>
              <a:t>、轻型的高性能模块化的</a:t>
            </a:r>
            <a:r>
              <a:rPr lang="en-US" altLang="zh-CN" sz="1400" b="1" dirty="0">
                <a:solidFill>
                  <a:schemeClr val="tx1">
                    <a:lumMod val="50000"/>
                    <a:lumOff val="50000"/>
                  </a:schemeClr>
                </a:solidFill>
                <a:latin typeface="+mn-ea"/>
              </a:rPr>
              <a:t>HTTP</a:t>
            </a:r>
            <a:r>
              <a:rPr lang="zh-CN" altLang="en-US" sz="1400" b="1" dirty="0">
                <a:solidFill>
                  <a:schemeClr val="tx1">
                    <a:lumMod val="50000"/>
                    <a:lumOff val="50000"/>
                  </a:schemeClr>
                </a:solidFill>
                <a:latin typeface="+mn-ea"/>
              </a:rPr>
              <a:t>请求管道。</a:t>
            </a:r>
          </a:p>
          <a:p>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6</a:t>
            </a:r>
            <a:r>
              <a:rPr lang="zh-CN" altLang="en-US" sz="1400" b="1" dirty="0">
                <a:solidFill>
                  <a:schemeClr val="tx1">
                    <a:lumMod val="50000"/>
                    <a:lumOff val="50000"/>
                  </a:schemeClr>
                </a:solidFill>
                <a:latin typeface="+mn-ea"/>
              </a:rPr>
              <a:t>、能够在</a:t>
            </a:r>
            <a:r>
              <a:rPr lang="en-US" altLang="zh-CN" sz="1400" b="1" dirty="0">
                <a:solidFill>
                  <a:schemeClr val="tx1">
                    <a:lumMod val="50000"/>
                    <a:lumOff val="50000"/>
                  </a:schemeClr>
                </a:solidFill>
                <a:latin typeface="+mn-ea"/>
              </a:rPr>
              <a:t>IIS</a:t>
            </a:r>
            <a:r>
              <a:rPr lang="zh-CN" altLang="en-US" sz="1400" b="1" dirty="0">
                <a:solidFill>
                  <a:schemeClr val="tx1">
                    <a:lumMod val="50000"/>
                    <a:lumOff val="50000"/>
                  </a:schemeClr>
                </a:solidFill>
                <a:latin typeface="+mn-ea"/>
              </a:rPr>
              <a:t>，</a:t>
            </a:r>
            <a:r>
              <a:rPr lang="en-US" altLang="zh-CN" sz="1400" b="1" dirty="0" err="1">
                <a:solidFill>
                  <a:schemeClr val="tx1">
                    <a:lumMod val="50000"/>
                    <a:lumOff val="50000"/>
                  </a:schemeClr>
                </a:solidFill>
                <a:latin typeface="+mn-ea"/>
              </a:rPr>
              <a:t>nginx</a:t>
            </a:r>
            <a:r>
              <a:rPr lang="zh-CN" altLang="en-US" sz="1400" b="1" dirty="0">
                <a:solidFill>
                  <a:schemeClr val="tx1">
                    <a:lumMod val="50000"/>
                    <a:lumOff val="50000"/>
                  </a:schemeClr>
                </a:solidFill>
                <a:latin typeface="+mn-ea"/>
              </a:rPr>
              <a:t>，</a:t>
            </a:r>
            <a:r>
              <a:rPr lang="en-US" altLang="zh-CN" sz="1400" b="1" dirty="0">
                <a:solidFill>
                  <a:schemeClr val="tx1">
                    <a:lumMod val="50000"/>
                    <a:lumOff val="50000"/>
                  </a:schemeClr>
                </a:solidFill>
                <a:latin typeface="+mn-ea"/>
              </a:rPr>
              <a:t>Apache</a:t>
            </a:r>
            <a:r>
              <a:rPr lang="zh-CN" altLang="en-US" sz="1400" b="1" dirty="0">
                <a:solidFill>
                  <a:schemeClr val="tx1">
                    <a:lumMod val="50000"/>
                    <a:lumOff val="50000"/>
                  </a:schemeClr>
                </a:solidFill>
                <a:latin typeface="+mn-ea"/>
              </a:rPr>
              <a:t>，</a:t>
            </a:r>
            <a:r>
              <a:rPr lang="en-US" altLang="zh-CN" sz="1400" b="1" dirty="0">
                <a:solidFill>
                  <a:schemeClr val="tx1">
                    <a:lumMod val="50000"/>
                    <a:lumOff val="50000"/>
                  </a:schemeClr>
                </a:solidFill>
                <a:latin typeface="+mn-ea"/>
              </a:rPr>
              <a:t>docker</a:t>
            </a:r>
            <a:r>
              <a:rPr lang="zh-CN" altLang="en-US" sz="1400" b="1" dirty="0">
                <a:solidFill>
                  <a:schemeClr val="tx1">
                    <a:lumMod val="50000"/>
                    <a:lumOff val="50000"/>
                  </a:schemeClr>
                </a:solidFill>
                <a:latin typeface="+mn-ea"/>
              </a:rPr>
              <a:t>上进行委托管或在自己的进程中进行托管。</a:t>
            </a:r>
          </a:p>
          <a:p>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7</a:t>
            </a:r>
            <a:r>
              <a:rPr lang="zh-CN" altLang="en-US" sz="1400" b="1" dirty="0">
                <a:solidFill>
                  <a:schemeClr val="tx1">
                    <a:lumMod val="50000"/>
                    <a:lumOff val="50000"/>
                  </a:schemeClr>
                </a:solidFill>
                <a:latin typeface="+mn-ea"/>
              </a:rPr>
              <a:t>、定目标到</a:t>
            </a:r>
            <a:r>
              <a:rPr lang="en-US" altLang="zh-CN" sz="1400" b="1" dirty="0" err="1">
                <a:solidFill>
                  <a:schemeClr val="tx1">
                    <a:lumMod val="50000"/>
                    <a:lumOff val="50000"/>
                  </a:schemeClr>
                </a:solidFill>
                <a:latin typeface="+mn-ea"/>
              </a:rPr>
              <a:t>.net</a:t>
            </a:r>
            <a:r>
              <a:rPr lang="en-US" altLang="zh-CN" sz="1400" b="1" dirty="0">
                <a:solidFill>
                  <a:schemeClr val="tx1">
                    <a:lumMod val="50000"/>
                    <a:lumOff val="50000"/>
                  </a:schemeClr>
                </a:solidFill>
                <a:latin typeface="+mn-ea"/>
              </a:rPr>
              <a:t> core </a:t>
            </a:r>
            <a:r>
              <a:rPr lang="zh-CN" altLang="en-US" sz="1400" b="1" dirty="0">
                <a:solidFill>
                  <a:schemeClr val="tx1">
                    <a:lumMod val="50000"/>
                    <a:lumOff val="50000"/>
                  </a:schemeClr>
                </a:solidFill>
                <a:latin typeface="+mn-ea"/>
              </a:rPr>
              <a:t>，时可以使用并行应用版本控制。</a:t>
            </a:r>
            <a:endParaRPr lang="en-US" altLang="zh-CN" sz="1400" b="1" dirty="0">
              <a:solidFill>
                <a:schemeClr val="tx1">
                  <a:lumMod val="50000"/>
                  <a:lumOff val="50000"/>
                </a:schemeClr>
              </a:solidFill>
              <a:latin typeface="+mn-ea"/>
            </a:endParaRPr>
          </a:p>
          <a:p>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8</a:t>
            </a:r>
            <a:r>
              <a:rPr lang="zh-CN" altLang="en-US" sz="1400" b="1" dirty="0">
                <a:solidFill>
                  <a:schemeClr val="tx1">
                    <a:lumMod val="50000"/>
                    <a:lumOff val="50000"/>
                  </a:schemeClr>
                </a:solidFill>
                <a:latin typeface="+mn-ea"/>
              </a:rPr>
              <a:t>、简化新式的</a:t>
            </a:r>
            <a:r>
              <a:rPr lang="en-US" altLang="zh-CN" sz="1400" b="1" dirty="0">
                <a:solidFill>
                  <a:schemeClr val="tx1">
                    <a:lumMod val="50000"/>
                    <a:lumOff val="50000"/>
                  </a:schemeClr>
                </a:solidFill>
                <a:latin typeface="+mn-ea"/>
              </a:rPr>
              <a:t>web</a:t>
            </a:r>
            <a:r>
              <a:rPr lang="zh-CN" altLang="en-US" sz="1400" b="1" dirty="0">
                <a:solidFill>
                  <a:schemeClr val="tx1">
                    <a:lumMod val="50000"/>
                    <a:lumOff val="50000"/>
                  </a:schemeClr>
                </a:solidFill>
                <a:latin typeface="+mn-ea"/>
              </a:rPr>
              <a:t>开发工具。</a:t>
            </a:r>
            <a:endParaRPr lang="zh-CN" altLang="en-US" sz="1400" b="1" i="0" dirty="0">
              <a:solidFill>
                <a:schemeClr val="tx1">
                  <a:lumMod val="50000"/>
                  <a:lumOff val="50000"/>
                </a:schemeClr>
              </a:solidFill>
              <a:effectLst/>
              <a:latin typeface="+mn-ea"/>
            </a:endParaRPr>
          </a:p>
        </p:txBody>
      </p:sp>
    </p:spTree>
    <p:extLst>
      <p:ext uri="{BB962C8B-B14F-4D97-AF65-F5344CB8AC3E}">
        <p14:creationId xmlns:p14="http://schemas.microsoft.com/office/powerpoint/2010/main" val="219330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50000" decel="5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296DB84-2F47-4554-8C7E-A2FDD27170B5}"/>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510693C1-B7C1-41FB-A747-A59429CF16FD}"/>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E2F007B9-2A8B-40F3-8979-50EF0BEFB73C}"/>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1C9EF3DF-7879-497D-A328-92F35B563ED1}"/>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en-US" altLang="zh-CN" sz="1600" dirty="0">
                  <a:solidFill>
                    <a:schemeClr val="tx1">
                      <a:lumMod val="85000"/>
                      <a:lumOff val="15000"/>
                    </a:schemeClr>
                  </a:solidFill>
                  <a:latin typeface="微软雅黑" pitchFamily="34" charset="-122"/>
                  <a:ea typeface="微软雅黑" pitchFamily="34" charset="-122"/>
                </a:rPr>
                <a:t>VUE.JS</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8" name="TextBox 23">
              <a:extLst>
                <a:ext uri="{FF2B5EF4-FFF2-40B4-BE49-F238E27FC236}">
                  <a16:creationId xmlns:a16="http://schemas.microsoft.com/office/drawing/2014/main" id="{039CB19C-E559-42FD-A57F-C46789292636}"/>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9" name="Group 30">
            <a:extLst>
              <a:ext uri="{FF2B5EF4-FFF2-40B4-BE49-F238E27FC236}">
                <a16:creationId xmlns:a16="http://schemas.microsoft.com/office/drawing/2014/main" id="{EF0C1B8E-4F53-43B2-AD55-613A7132D048}"/>
              </a:ext>
            </a:extLst>
          </p:cNvPr>
          <p:cNvGrpSpPr/>
          <p:nvPr/>
        </p:nvGrpSpPr>
        <p:grpSpPr>
          <a:xfrm>
            <a:off x="771476" y="2512633"/>
            <a:ext cx="7702123" cy="1796299"/>
            <a:chOff x="3454729" y="1419611"/>
            <a:chExt cx="2319747" cy="1307316"/>
          </a:xfrm>
        </p:grpSpPr>
        <p:sp>
          <p:nvSpPr>
            <p:cNvPr id="10" name="Text Placeholder 3">
              <a:extLst>
                <a:ext uri="{FF2B5EF4-FFF2-40B4-BE49-F238E27FC236}">
                  <a16:creationId xmlns:a16="http://schemas.microsoft.com/office/drawing/2014/main" id="{B2D8F764-2DB6-43D1-9C7E-22F0182E96FB}"/>
                </a:ext>
              </a:extLst>
            </p:cNvPr>
            <p:cNvSpPr txBox="1"/>
            <p:nvPr/>
          </p:nvSpPr>
          <p:spPr>
            <a:xfrm>
              <a:off x="3708613" y="1645921"/>
              <a:ext cx="580805" cy="17919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600" b="1" i="0" u="none" strike="noStrike" kern="1200" cap="none" spc="0" normalizeH="0" baseline="0" noProof="0" dirty="0">
                  <a:ln>
                    <a:noFill/>
                  </a:ln>
                  <a:solidFill>
                    <a:srgbClr val="073860"/>
                  </a:solidFill>
                  <a:effectLst/>
                  <a:uLnTx/>
                  <a:uFillTx/>
                  <a:latin typeface="+mn-ea"/>
                  <a:cs typeface="+mn-cs"/>
                </a:rPr>
                <a:t> V</a:t>
              </a:r>
              <a:r>
                <a:rPr kumimoji="0" lang="en-US" altLang="zh-CN" sz="1600" b="1" i="0" u="none" strike="noStrike" kern="1200" cap="none" spc="0" normalizeH="0" baseline="0" noProof="0" dirty="0">
                  <a:ln>
                    <a:noFill/>
                  </a:ln>
                  <a:solidFill>
                    <a:srgbClr val="073860"/>
                  </a:solidFill>
                  <a:effectLst/>
                  <a:uLnTx/>
                  <a:uFillTx/>
                  <a:latin typeface="+mn-ea"/>
                  <a:cs typeface="+mn-cs"/>
                </a:rPr>
                <a:t>ue</a:t>
              </a:r>
              <a:r>
                <a:rPr kumimoji="0" lang="zh-CN" altLang="en-US" sz="1600" b="1" i="0" u="none" strike="noStrike" kern="1200" cap="none" spc="0" normalizeH="0" baseline="0" noProof="0" dirty="0">
                  <a:ln>
                    <a:noFill/>
                  </a:ln>
                  <a:solidFill>
                    <a:srgbClr val="073860"/>
                  </a:solidFill>
                  <a:effectLst/>
                  <a:uLnTx/>
                  <a:uFillTx/>
                  <a:latin typeface="+mn-ea"/>
                  <a:cs typeface="+mn-cs"/>
                </a:rPr>
                <a:t>的特性和优势</a:t>
              </a:r>
              <a:r>
                <a:rPr kumimoji="0" lang="en-US" sz="1600" b="1" i="0" u="none" strike="noStrike" kern="1200" cap="none" spc="0" normalizeH="0" baseline="0" noProof="0" dirty="0">
                  <a:ln>
                    <a:noFill/>
                  </a:ln>
                  <a:solidFill>
                    <a:srgbClr val="073860"/>
                  </a:solidFill>
                  <a:effectLst/>
                  <a:uLnTx/>
                  <a:uFillTx/>
                  <a:latin typeface="+mn-ea"/>
                  <a:cs typeface="+mn-cs"/>
                </a:rPr>
                <a:t> 02</a:t>
              </a:r>
            </a:p>
          </p:txBody>
        </p:sp>
        <p:sp>
          <p:nvSpPr>
            <p:cNvPr id="11" name="Text Placeholder 3">
              <a:extLst>
                <a:ext uri="{FF2B5EF4-FFF2-40B4-BE49-F238E27FC236}">
                  <a16:creationId xmlns:a16="http://schemas.microsoft.com/office/drawing/2014/main" id="{7862EB32-E766-4271-8041-CD0F2A5E40A5}"/>
                </a:ext>
              </a:extLst>
            </p:cNvPr>
            <p:cNvSpPr txBox="1"/>
            <p:nvPr/>
          </p:nvSpPr>
          <p:spPr>
            <a:xfrm>
              <a:off x="3585410" y="2062410"/>
              <a:ext cx="2189066" cy="6645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zh-CN" altLang="en-US" sz="1400" b="1" dirty="0">
                  <a:solidFill>
                    <a:schemeClr val="tx1">
                      <a:lumMod val="50000"/>
                      <a:lumOff val="50000"/>
                    </a:schemeClr>
                  </a:solidFill>
                  <a:latin typeface="+mn-ea"/>
                </a:rPr>
                <a:t>两大特点：响应式编程、组件化。</a:t>
              </a:r>
              <a:endParaRPr lang="en-US" altLang="zh-CN" sz="1400" b="1" dirty="0">
                <a:solidFill>
                  <a:schemeClr val="tx1">
                    <a:lumMod val="50000"/>
                    <a:lumOff val="50000"/>
                  </a:schemeClr>
                </a:solidFill>
                <a:latin typeface="+mn-ea"/>
              </a:endParaRPr>
            </a:p>
            <a:p>
              <a:pPr lvl="0" algn="l" defTabSz="914400">
                <a:spcBef>
                  <a:spcPts val="200"/>
                </a:spcBef>
                <a:defRPr/>
              </a:pPr>
              <a:endParaRPr lang="en-US" altLang="zh-CN" sz="1400" b="1" dirty="0">
                <a:solidFill>
                  <a:schemeClr val="tx1">
                    <a:lumMod val="50000"/>
                    <a:lumOff val="50000"/>
                  </a:schemeClr>
                </a:solidFill>
                <a:latin typeface="+mn-ea"/>
              </a:endParaRPr>
            </a:p>
            <a:p>
              <a:pPr lvl="0" algn="l" defTabSz="914400">
                <a:spcBef>
                  <a:spcPts val="200"/>
                </a:spcBef>
                <a:defRPr/>
              </a:pPr>
              <a:r>
                <a:rPr lang="zh-CN" altLang="en-US" sz="1400" b="1" dirty="0">
                  <a:solidFill>
                    <a:schemeClr val="tx1">
                      <a:lumMod val="50000"/>
                      <a:lumOff val="50000"/>
                    </a:schemeClr>
                  </a:solidFill>
                  <a:latin typeface="+mn-ea"/>
                </a:rPr>
                <a:t>优势：</a:t>
              </a:r>
              <a:r>
                <a:rPr lang="zh-CN" altLang="en-US" sz="1400" b="1" dirty="0">
                  <a:solidFill>
                    <a:schemeClr val="tx1">
                      <a:lumMod val="50000"/>
                      <a:lumOff val="50000"/>
                    </a:schemeClr>
                  </a:solidFill>
                  <a:latin typeface="+mj-ea"/>
                </a:rPr>
                <a:t>轻量级框架、简单易学、双向数据绑定、组件化、视图、数据和结构的分离、虚拟</a:t>
              </a:r>
              <a:r>
                <a:rPr lang="en-US" altLang="zh-CN" sz="1400" b="1" dirty="0">
                  <a:solidFill>
                    <a:schemeClr val="tx1">
                      <a:lumMod val="50000"/>
                      <a:lumOff val="50000"/>
                    </a:schemeClr>
                  </a:solidFill>
                  <a:latin typeface="+mj-ea"/>
                </a:rPr>
                <a:t>DOM</a:t>
              </a:r>
              <a:r>
                <a:rPr lang="zh-CN" altLang="en-US" sz="1400" b="1" dirty="0">
                  <a:solidFill>
                    <a:schemeClr val="tx1">
                      <a:lumMod val="50000"/>
                      <a:lumOff val="50000"/>
                    </a:schemeClr>
                  </a:solidFill>
                  <a:latin typeface="+mj-ea"/>
                </a:rPr>
                <a:t>、      运行速度快</a:t>
              </a:r>
              <a:endParaRPr lang="en-US" altLang="zh-CN" sz="1400" b="1" dirty="0">
                <a:solidFill>
                  <a:schemeClr val="tx1">
                    <a:lumMod val="50000"/>
                    <a:lumOff val="50000"/>
                  </a:schemeClr>
                </a:solidFill>
                <a:latin typeface="+mj-ea"/>
              </a:endParaRPr>
            </a:p>
          </p:txBody>
        </p:sp>
        <p:sp>
          <p:nvSpPr>
            <p:cNvPr id="12" name="Text Placeholder 3">
              <a:extLst>
                <a:ext uri="{FF2B5EF4-FFF2-40B4-BE49-F238E27FC236}">
                  <a16:creationId xmlns:a16="http://schemas.microsoft.com/office/drawing/2014/main" id="{1D524C9F-1A88-4D83-8502-DA819EBC5EED}"/>
                </a:ext>
              </a:extLst>
            </p:cNvPr>
            <p:cNvSpPr txBox="1"/>
            <p:nvPr/>
          </p:nvSpPr>
          <p:spPr>
            <a:xfrm>
              <a:off x="3454729" y="1419611"/>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grpSp>
        <p:nvGrpSpPr>
          <p:cNvPr id="29" name="Group 29">
            <a:extLst>
              <a:ext uri="{FF2B5EF4-FFF2-40B4-BE49-F238E27FC236}">
                <a16:creationId xmlns:a16="http://schemas.microsoft.com/office/drawing/2014/main" id="{8B227E7A-26FF-420C-90B7-CB3855E2FAB8}"/>
              </a:ext>
            </a:extLst>
          </p:cNvPr>
          <p:cNvGrpSpPr/>
          <p:nvPr/>
        </p:nvGrpSpPr>
        <p:grpSpPr>
          <a:xfrm>
            <a:off x="724524" y="852074"/>
            <a:ext cx="8128747" cy="1400402"/>
            <a:chOff x="798970" y="1292007"/>
            <a:chExt cx="2330991" cy="652480"/>
          </a:xfrm>
        </p:grpSpPr>
        <p:sp>
          <p:nvSpPr>
            <p:cNvPr id="30" name="Text Placeholder 3">
              <a:extLst>
                <a:ext uri="{FF2B5EF4-FFF2-40B4-BE49-F238E27FC236}">
                  <a16:creationId xmlns:a16="http://schemas.microsoft.com/office/drawing/2014/main" id="{D2E6B5F6-E1BD-47B5-9A4B-9F98AE2920A4}"/>
                </a:ext>
              </a:extLst>
            </p:cNvPr>
            <p:cNvSpPr txBox="1"/>
            <p:nvPr/>
          </p:nvSpPr>
          <p:spPr>
            <a:xfrm>
              <a:off x="1054159" y="1595804"/>
              <a:ext cx="547474" cy="11472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600" b="1" i="0" u="none" strike="noStrike" kern="1200" cap="none" spc="0" normalizeH="0" baseline="0" noProof="0" dirty="0">
                  <a:ln>
                    <a:noFill/>
                  </a:ln>
                  <a:solidFill>
                    <a:srgbClr val="073860"/>
                  </a:solidFill>
                  <a:effectLst/>
                  <a:uLnTx/>
                  <a:uFillTx/>
                  <a:latin typeface="+mn-ea"/>
                  <a:cs typeface="+mn-cs"/>
                </a:rPr>
                <a:t>V</a:t>
              </a:r>
              <a:r>
                <a:rPr kumimoji="0" lang="en-US" altLang="zh-CN" sz="1600" b="1" i="0" u="none" strike="noStrike" kern="1200" cap="none" spc="0" normalizeH="0" baseline="0" noProof="0" dirty="0">
                  <a:ln>
                    <a:noFill/>
                  </a:ln>
                  <a:solidFill>
                    <a:srgbClr val="073860"/>
                  </a:solidFill>
                  <a:effectLst/>
                  <a:uLnTx/>
                  <a:uFillTx/>
                  <a:latin typeface="+mn-ea"/>
                  <a:cs typeface="+mn-cs"/>
                </a:rPr>
                <a:t>ue.js</a:t>
              </a:r>
              <a:r>
                <a:rPr kumimoji="0" lang="zh-CN" altLang="en-US" sz="1600" b="1" i="0" u="none" strike="noStrike" kern="1200" cap="none" spc="0" normalizeH="0" baseline="0" noProof="0" dirty="0">
                  <a:ln>
                    <a:noFill/>
                  </a:ln>
                  <a:solidFill>
                    <a:srgbClr val="073860"/>
                  </a:solidFill>
                  <a:effectLst/>
                  <a:uLnTx/>
                  <a:uFillTx/>
                  <a:latin typeface="+mn-ea"/>
                  <a:cs typeface="+mn-cs"/>
                </a:rPr>
                <a:t>是什么</a:t>
              </a:r>
              <a:r>
                <a:rPr kumimoji="0" lang="en-US" sz="1600" b="1" i="0" u="none" strike="noStrike" kern="1200" cap="none" spc="0" normalizeH="0" baseline="0" noProof="0" dirty="0">
                  <a:ln>
                    <a:noFill/>
                  </a:ln>
                  <a:solidFill>
                    <a:srgbClr val="073860"/>
                  </a:solidFill>
                  <a:effectLst/>
                  <a:uLnTx/>
                  <a:uFillTx/>
                  <a:latin typeface="+mn-ea"/>
                  <a:cs typeface="+mn-cs"/>
                </a:rPr>
                <a:t>       01</a:t>
              </a:r>
            </a:p>
          </p:txBody>
        </p:sp>
        <p:sp>
          <p:nvSpPr>
            <p:cNvPr id="31" name="Text Placeholder 3">
              <a:extLst>
                <a:ext uri="{FF2B5EF4-FFF2-40B4-BE49-F238E27FC236}">
                  <a16:creationId xmlns:a16="http://schemas.microsoft.com/office/drawing/2014/main" id="{28A3FD8F-AB6E-47DE-B6C4-8D415D752CCE}"/>
                </a:ext>
              </a:extLst>
            </p:cNvPr>
            <p:cNvSpPr txBox="1"/>
            <p:nvPr/>
          </p:nvSpPr>
          <p:spPr>
            <a:xfrm>
              <a:off x="940895" y="1844107"/>
              <a:ext cx="2189066" cy="1003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altLang="zh-CN" sz="1400" b="1" dirty="0">
                  <a:solidFill>
                    <a:schemeClr val="tx1">
                      <a:lumMod val="50000"/>
                      <a:lumOff val="50000"/>
                    </a:schemeClr>
                  </a:solidFill>
                  <a:latin typeface="+mj-ea"/>
                  <a:ea typeface="+mj-ea"/>
                </a:rPr>
                <a:t>Vue.js</a:t>
              </a:r>
              <a:r>
                <a:rPr lang="zh-CN" altLang="en-US" sz="1400" b="1" dirty="0">
                  <a:solidFill>
                    <a:schemeClr val="tx1">
                      <a:lumMod val="50000"/>
                      <a:lumOff val="50000"/>
                    </a:schemeClr>
                  </a:solidFill>
                  <a:latin typeface="+mj-ea"/>
                  <a:ea typeface="+mj-ea"/>
                </a:rPr>
                <a:t>是一个轻巧、高性能、可组件化的</a:t>
              </a:r>
              <a:r>
                <a:rPr lang="en-US" altLang="zh-CN" sz="1400" b="1" dirty="0">
                  <a:solidFill>
                    <a:schemeClr val="tx1">
                      <a:lumMod val="50000"/>
                      <a:lumOff val="50000"/>
                    </a:schemeClr>
                  </a:solidFill>
                  <a:latin typeface="+mj-ea"/>
                  <a:ea typeface="+mj-ea"/>
                </a:rPr>
                <a:t>MVVM</a:t>
              </a:r>
              <a:r>
                <a:rPr lang="zh-CN" altLang="en-US" sz="1400" b="1" dirty="0">
                  <a:solidFill>
                    <a:schemeClr val="tx1">
                      <a:lumMod val="50000"/>
                      <a:lumOff val="50000"/>
                    </a:schemeClr>
                  </a:solidFill>
                  <a:latin typeface="+mj-ea"/>
                  <a:ea typeface="+mj-ea"/>
                </a:rPr>
                <a:t>库，同时拥有非常容易上手的</a:t>
              </a:r>
              <a:r>
                <a:rPr lang="en-US" altLang="zh-CN" sz="1400" b="1" dirty="0">
                  <a:solidFill>
                    <a:schemeClr val="tx1">
                      <a:lumMod val="50000"/>
                      <a:lumOff val="50000"/>
                    </a:schemeClr>
                  </a:solidFill>
                  <a:latin typeface="+mj-ea"/>
                  <a:ea typeface="+mj-ea"/>
                </a:rPr>
                <a:t>API</a:t>
              </a:r>
              <a:r>
                <a:rPr lang="zh-CN" altLang="en-US" sz="1400" b="1" dirty="0">
                  <a:solidFill>
                    <a:schemeClr val="tx1">
                      <a:lumMod val="50000"/>
                      <a:lumOff val="50000"/>
                    </a:schemeClr>
                  </a:solidFill>
                  <a:latin typeface="+mj-ea"/>
                  <a:ea typeface="+mj-ea"/>
                </a:rPr>
                <a:t>。</a:t>
              </a:r>
              <a:endParaRPr lang="en-US" sz="1400" b="1" dirty="0">
                <a:solidFill>
                  <a:schemeClr val="tx1">
                    <a:lumMod val="50000"/>
                    <a:lumOff val="50000"/>
                  </a:schemeClr>
                </a:solidFill>
                <a:latin typeface="+mj-ea"/>
                <a:ea typeface="+mj-ea"/>
              </a:endParaRPr>
            </a:p>
          </p:txBody>
        </p:sp>
        <p:sp>
          <p:nvSpPr>
            <p:cNvPr id="32" name="Text Placeholder 3">
              <a:extLst>
                <a:ext uri="{FF2B5EF4-FFF2-40B4-BE49-F238E27FC236}">
                  <a16:creationId xmlns:a16="http://schemas.microsoft.com/office/drawing/2014/main" id="{4D8A7647-9C23-4240-8BE1-FF922E18A974}"/>
                </a:ext>
              </a:extLst>
            </p:cNvPr>
            <p:cNvSpPr txBox="1"/>
            <p:nvPr/>
          </p:nvSpPr>
          <p:spPr>
            <a:xfrm>
              <a:off x="798970" y="1292007"/>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35" name="组合 34">
            <a:extLst>
              <a:ext uri="{FF2B5EF4-FFF2-40B4-BE49-F238E27FC236}">
                <a16:creationId xmlns:a16="http://schemas.microsoft.com/office/drawing/2014/main" id="{2E8C93A3-B52F-443F-8293-7B12AAACF466}"/>
              </a:ext>
            </a:extLst>
          </p:cNvPr>
          <p:cNvGrpSpPr/>
          <p:nvPr/>
        </p:nvGrpSpPr>
        <p:grpSpPr>
          <a:xfrm>
            <a:off x="7064753" y="258202"/>
            <a:ext cx="2043750" cy="337974"/>
            <a:chOff x="6627969" y="224548"/>
            <a:chExt cx="2364855" cy="450633"/>
          </a:xfrm>
        </p:grpSpPr>
        <p:sp>
          <p:nvSpPr>
            <p:cNvPr id="36" name="TextBox 19">
              <a:extLst>
                <a:ext uri="{FF2B5EF4-FFF2-40B4-BE49-F238E27FC236}">
                  <a16:creationId xmlns:a16="http://schemas.microsoft.com/office/drawing/2014/main" id="{259D83F9-B04B-40ED-A9F1-B3F7AFC3B2B7}"/>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7" name="TextBox 20">
              <a:extLst>
                <a:ext uri="{FF2B5EF4-FFF2-40B4-BE49-F238E27FC236}">
                  <a16:creationId xmlns:a16="http://schemas.microsoft.com/office/drawing/2014/main" id="{2F06F101-A873-4933-AAD3-2907BFC9F3B0}"/>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8" name="TextBox 21">
              <a:extLst>
                <a:ext uri="{FF2B5EF4-FFF2-40B4-BE49-F238E27FC236}">
                  <a16:creationId xmlns:a16="http://schemas.microsoft.com/office/drawing/2014/main" id="{D626AE6B-E7DF-4801-BDE9-5F560969780F}"/>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Tree>
    <p:extLst>
      <p:ext uri="{BB962C8B-B14F-4D97-AF65-F5344CB8AC3E}">
        <p14:creationId xmlns:p14="http://schemas.microsoft.com/office/powerpoint/2010/main" val="440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50000" decel="5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043845C-4D87-4388-92CD-59E8FD76729F}"/>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B3D5BC04-0ADE-45A8-9B85-F3FE62BEDCDC}"/>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59199E75-77AE-4BC7-90B0-95C2E43FE28E}"/>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E599B889-BE46-4F0D-8FDC-F8B6203DF0E2}"/>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en-US" altLang="zh-CN" sz="1600" dirty="0" err="1">
                  <a:solidFill>
                    <a:schemeClr val="tx1">
                      <a:lumMod val="85000"/>
                      <a:lumOff val="15000"/>
                    </a:schemeClr>
                  </a:solidFill>
                  <a:latin typeface="微软雅黑" pitchFamily="34" charset="-122"/>
                  <a:ea typeface="微软雅黑" pitchFamily="34" charset="-122"/>
                </a:rPr>
                <a:t>MySql</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8" name="TextBox 23">
              <a:extLst>
                <a:ext uri="{FF2B5EF4-FFF2-40B4-BE49-F238E27FC236}">
                  <a16:creationId xmlns:a16="http://schemas.microsoft.com/office/drawing/2014/main" id="{8283C44A-EAB0-4F33-B217-65201371660A}"/>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29" name="Group 29">
            <a:extLst>
              <a:ext uri="{FF2B5EF4-FFF2-40B4-BE49-F238E27FC236}">
                <a16:creationId xmlns:a16="http://schemas.microsoft.com/office/drawing/2014/main" id="{EAB34ED3-16CD-4F37-938F-E2D32289F55B}"/>
              </a:ext>
            </a:extLst>
          </p:cNvPr>
          <p:cNvGrpSpPr/>
          <p:nvPr/>
        </p:nvGrpSpPr>
        <p:grpSpPr>
          <a:xfrm>
            <a:off x="898625" y="1435228"/>
            <a:ext cx="7164300" cy="2166389"/>
            <a:chOff x="771096" y="1264512"/>
            <a:chExt cx="2189066" cy="1993256"/>
          </a:xfrm>
        </p:grpSpPr>
        <p:sp>
          <p:nvSpPr>
            <p:cNvPr id="30" name="Text Placeholder 3">
              <a:extLst>
                <a:ext uri="{FF2B5EF4-FFF2-40B4-BE49-F238E27FC236}">
                  <a16:creationId xmlns:a16="http://schemas.microsoft.com/office/drawing/2014/main" id="{4515384F-883C-4360-85F9-E7E24C2590EA}"/>
                </a:ext>
              </a:extLst>
            </p:cNvPr>
            <p:cNvSpPr txBox="1"/>
            <p:nvPr/>
          </p:nvSpPr>
          <p:spPr>
            <a:xfrm>
              <a:off x="771096" y="1264512"/>
              <a:ext cx="116538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rgbClr val="073860"/>
                  </a:solidFill>
                  <a:effectLst/>
                  <a:uLnTx/>
                  <a:uFillTx/>
                  <a:latin typeface="+mn-ea"/>
                  <a:cs typeface="+mn-cs"/>
                </a:rPr>
                <a:t>MySql</a:t>
              </a:r>
              <a:r>
                <a:rPr lang="zh-CN" altLang="en-US" sz="2000" b="1" dirty="0">
                  <a:solidFill>
                    <a:srgbClr val="073860"/>
                  </a:solidFill>
                  <a:latin typeface="+mn-ea"/>
                </a:rPr>
                <a:t>特点</a:t>
              </a:r>
              <a:endParaRPr kumimoji="0" lang="en-US" sz="2000" b="1" i="0" u="none" strike="noStrike" kern="1200" cap="none" spc="0" normalizeH="0" baseline="0" noProof="0" dirty="0">
                <a:ln>
                  <a:noFill/>
                </a:ln>
                <a:solidFill>
                  <a:srgbClr val="073860"/>
                </a:solidFill>
                <a:effectLst/>
                <a:uLnTx/>
                <a:uFillTx/>
                <a:latin typeface="+mn-ea"/>
                <a:cs typeface="+mn-cs"/>
              </a:endParaRPr>
            </a:p>
          </p:txBody>
        </p:sp>
        <p:sp>
          <p:nvSpPr>
            <p:cNvPr id="31" name="Text Placeholder 3">
              <a:extLst>
                <a:ext uri="{FF2B5EF4-FFF2-40B4-BE49-F238E27FC236}">
                  <a16:creationId xmlns:a16="http://schemas.microsoft.com/office/drawing/2014/main" id="{59294EAB-DD92-4B91-8E77-B3B1489C1AF7}"/>
                </a:ext>
              </a:extLst>
            </p:cNvPr>
            <p:cNvSpPr txBox="1"/>
            <p:nvPr/>
          </p:nvSpPr>
          <p:spPr>
            <a:xfrm>
              <a:off x="771096" y="1889065"/>
              <a:ext cx="2189066" cy="136870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en-US" altLang="zh-CN" sz="1800" b="1" dirty="0">
                  <a:solidFill>
                    <a:schemeClr val="tx1">
                      <a:lumMod val="50000"/>
                      <a:lumOff val="50000"/>
                    </a:schemeClr>
                  </a:solidFill>
                  <a:latin typeface="+mj-ea"/>
                </a:rPr>
                <a:t>1.</a:t>
              </a:r>
              <a:r>
                <a:rPr lang="zh-CN" altLang="en-US" sz="1800" b="1" dirty="0">
                  <a:solidFill>
                    <a:schemeClr val="tx1">
                      <a:lumMod val="50000"/>
                      <a:lumOff val="50000"/>
                    </a:schemeClr>
                  </a:solidFill>
                  <a:latin typeface="+mj-ea"/>
                </a:rPr>
                <a:t>简单易用</a:t>
              </a:r>
              <a:r>
                <a:rPr lang="zh-CN" altLang="en-US" sz="1800" dirty="0">
                  <a:solidFill>
                    <a:schemeClr val="tx1">
                      <a:lumMod val="50000"/>
                      <a:lumOff val="50000"/>
                    </a:schemeClr>
                  </a:solidFill>
                  <a:latin typeface="+mj-ea"/>
                </a:rPr>
                <a:t> </a:t>
              </a:r>
              <a:r>
                <a:rPr lang="en-US" altLang="zh-CN" sz="1800" dirty="0">
                  <a:solidFill>
                    <a:schemeClr val="tx1">
                      <a:lumMod val="50000"/>
                      <a:lumOff val="50000"/>
                    </a:schemeClr>
                  </a:solidFill>
                  <a:latin typeface="+mj-ea"/>
                </a:rPr>
                <a:t>        </a:t>
              </a:r>
              <a:r>
                <a:rPr lang="en-US" altLang="zh-CN" sz="1800" b="1" dirty="0">
                  <a:solidFill>
                    <a:schemeClr val="tx1">
                      <a:lumMod val="50000"/>
                      <a:lumOff val="50000"/>
                    </a:schemeClr>
                  </a:solidFill>
                  <a:latin typeface="+mj-ea"/>
                </a:rPr>
                <a:t>2.</a:t>
              </a:r>
              <a:r>
                <a:rPr lang="zh-CN" altLang="en-US" sz="1800" b="1" dirty="0">
                  <a:solidFill>
                    <a:schemeClr val="tx1">
                      <a:lumMod val="50000"/>
                      <a:lumOff val="50000"/>
                    </a:schemeClr>
                  </a:solidFill>
                  <a:latin typeface="+mj-ea"/>
                </a:rPr>
                <a:t>价格</a:t>
              </a:r>
              <a:r>
                <a:rPr lang="en-US" altLang="zh-CN" sz="1800" b="1" dirty="0">
                  <a:solidFill>
                    <a:schemeClr val="tx1">
                      <a:lumMod val="50000"/>
                      <a:lumOff val="50000"/>
                    </a:schemeClr>
                  </a:solidFill>
                  <a:latin typeface="+mj-ea"/>
                </a:rPr>
                <a:t>        3.</a:t>
              </a:r>
              <a:r>
                <a:rPr lang="zh-CN" altLang="en-US" sz="1800" b="1" dirty="0">
                  <a:solidFill>
                    <a:schemeClr val="tx1">
                      <a:lumMod val="50000"/>
                      <a:lumOff val="50000"/>
                    </a:schemeClr>
                  </a:solidFill>
                  <a:latin typeface="+mj-ea"/>
                </a:rPr>
                <a:t>小巧</a:t>
              </a:r>
              <a:r>
                <a:rPr lang="zh-CN" altLang="en-US" sz="1800" dirty="0">
                  <a:solidFill>
                    <a:schemeClr val="tx1">
                      <a:lumMod val="50000"/>
                      <a:lumOff val="50000"/>
                    </a:schemeClr>
                  </a:solidFill>
                  <a:latin typeface="+mj-ea"/>
                </a:rPr>
                <a:t> </a:t>
              </a:r>
              <a:r>
                <a:rPr lang="en-US" altLang="zh-CN" sz="1800" dirty="0">
                  <a:solidFill>
                    <a:schemeClr val="tx1">
                      <a:lumMod val="50000"/>
                      <a:lumOff val="50000"/>
                    </a:schemeClr>
                  </a:solidFill>
                  <a:latin typeface="+mj-ea"/>
                </a:rPr>
                <a:t>       </a:t>
              </a:r>
              <a:r>
                <a:rPr lang="en-US" altLang="zh-CN" sz="1800" b="1" dirty="0">
                  <a:solidFill>
                    <a:schemeClr val="tx1">
                      <a:lumMod val="50000"/>
                      <a:lumOff val="50000"/>
                    </a:schemeClr>
                  </a:solidFill>
                  <a:latin typeface="+mj-ea"/>
                </a:rPr>
                <a:t>4.</a:t>
              </a:r>
              <a:r>
                <a:rPr lang="zh-CN" altLang="en-US" sz="1800" b="1" dirty="0">
                  <a:solidFill>
                    <a:schemeClr val="tx1">
                      <a:lumMod val="50000"/>
                      <a:lumOff val="50000"/>
                    </a:schemeClr>
                  </a:solidFill>
                  <a:latin typeface="+mj-ea"/>
                </a:rPr>
                <a:t>支持查询语言</a:t>
              </a:r>
              <a:r>
                <a:rPr lang="zh-CN" altLang="en-US" sz="1800" dirty="0">
                  <a:solidFill>
                    <a:schemeClr val="tx1">
                      <a:lumMod val="50000"/>
                      <a:lumOff val="50000"/>
                    </a:schemeClr>
                  </a:solidFill>
                  <a:latin typeface="+mj-ea"/>
                </a:rPr>
                <a:t> </a:t>
              </a:r>
              <a:endParaRPr lang="en-US" altLang="zh-CN" sz="1800" dirty="0">
                <a:solidFill>
                  <a:schemeClr val="tx1">
                    <a:lumMod val="50000"/>
                    <a:lumOff val="50000"/>
                  </a:schemeClr>
                </a:solidFill>
                <a:latin typeface="+mj-ea"/>
              </a:endParaRPr>
            </a:p>
            <a:p>
              <a:pPr lvl="0" algn="l" defTabSz="914400">
                <a:spcBef>
                  <a:spcPts val="200"/>
                </a:spcBef>
                <a:defRPr/>
              </a:pPr>
              <a:r>
                <a:rPr lang="en-US" altLang="zh-CN" sz="1800" dirty="0">
                  <a:solidFill>
                    <a:schemeClr val="tx1">
                      <a:lumMod val="50000"/>
                      <a:lumOff val="50000"/>
                    </a:schemeClr>
                  </a:solidFill>
                  <a:latin typeface="+mj-ea"/>
                </a:rPr>
                <a:t>   </a:t>
              </a:r>
            </a:p>
            <a:p>
              <a:pPr lvl="0" algn="l" defTabSz="914400">
                <a:spcBef>
                  <a:spcPts val="200"/>
                </a:spcBef>
                <a:defRPr/>
              </a:pPr>
              <a:r>
                <a:rPr lang="en-US" altLang="zh-CN" sz="1800" b="1" dirty="0">
                  <a:solidFill>
                    <a:schemeClr val="tx1">
                      <a:lumMod val="50000"/>
                      <a:lumOff val="50000"/>
                    </a:schemeClr>
                  </a:solidFill>
                  <a:latin typeface="+mj-ea"/>
                </a:rPr>
                <a:t>5.</a:t>
              </a:r>
              <a:r>
                <a:rPr lang="zh-CN" altLang="en-US" sz="1800" b="1" dirty="0">
                  <a:solidFill>
                    <a:schemeClr val="tx1">
                      <a:lumMod val="50000"/>
                      <a:lumOff val="50000"/>
                    </a:schemeClr>
                  </a:solidFill>
                  <a:latin typeface="+mj-ea"/>
                </a:rPr>
                <a:t>连接性和安全性</a:t>
              </a:r>
              <a:r>
                <a:rPr lang="en-US" altLang="zh-CN" sz="1800" b="1" dirty="0">
                  <a:solidFill>
                    <a:schemeClr val="tx1">
                      <a:lumMod val="50000"/>
                      <a:lumOff val="50000"/>
                    </a:schemeClr>
                  </a:solidFill>
                  <a:latin typeface="+mj-ea"/>
                </a:rPr>
                <a:t>   6.</a:t>
              </a:r>
              <a:r>
                <a:rPr lang="zh-CN" altLang="en-US" sz="1800" b="1" dirty="0">
                  <a:solidFill>
                    <a:schemeClr val="tx1">
                      <a:lumMod val="50000"/>
                      <a:lumOff val="50000"/>
                    </a:schemeClr>
                  </a:solidFill>
                  <a:latin typeface="+mj-ea"/>
                </a:rPr>
                <a:t>性能        </a:t>
              </a:r>
              <a:r>
                <a:rPr lang="en-US" altLang="zh-CN" sz="1800" b="1" dirty="0">
                  <a:solidFill>
                    <a:schemeClr val="tx1">
                      <a:lumMod val="50000"/>
                      <a:lumOff val="50000"/>
                    </a:schemeClr>
                  </a:solidFill>
                  <a:latin typeface="+mj-ea"/>
                </a:rPr>
                <a:t>7.</a:t>
              </a:r>
              <a:r>
                <a:rPr lang="zh-CN" altLang="en-US" sz="1800" b="1" dirty="0">
                  <a:solidFill>
                    <a:schemeClr val="tx1">
                      <a:lumMod val="50000"/>
                      <a:lumOff val="50000"/>
                    </a:schemeClr>
                  </a:solidFill>
                  <a:latin typeface="+mj-ea"/>
                </a:rPr>
                <a:t>可移植性</a:t>
              </a:r>
              <a:r>
                <a:rPr lang="zh-CN" altLang="en-US" sz="1800" dirty="0">
                  <a:solidFill>
                    <a:schemeClr val="tx1">
                      <a:lumMod val="50000"/>
                      <a:lumOff val="50000"/>
                    </a:schemeClr>
                  </a:solidFill>
                  <a:latin typeface="+mj-ea"/>
                </a:rPr>
                <a:t> </a:t>
              </a:r>
              <a:r>
                <a:rPr lang="en-US" altLang="zh-CN" sz="1800" dirty="0">
                  <a:solidFill>
                    <a:schemeClr val="tx1">
                      <a:lumMod val="50000"/>
                      <a:lumOff val="50000"/>
                    </a:schemeClr>
                  </a:solidFill>
                  <a:latin typeface="+mj-ea"/>
                </a:rPr>
                <a:t>   </a:t>
              </a:r>
              <a:r>
                <a:rPr lang="en-US" altLang="zh-CN" sz="1800" b="1" dirty="0">
                  <a:solidFill>
                    <a:schemeClr val="tx1">
                      <a:lumMod val="50000"/>
                      <a:lumOff val="50000"/>
                    </a:schemeClr>
                  </a:solidFill>
                  <a:latin typeface="+mj-ea"/>
                </a:rPr>
                <a:t>8.</a:t>
              </a:r>
              <a:r>
                <a:rPr lang="zh-CN" altLang="en-US" sz="1800" b="1" dirty="0">
                  <a:solidFill>
                    <a:schemeClr val="tx1">
                      <a:lumMod val="50000"/>
                      <a:lumOff val="50000"/>
                    </a:schemeClr>
                  </a:solidFill>
                  <a:latin typeface="+mj-ea"/>
                </a:rPr>
                <a:t>开放式的分发</a:t>
              </a:r>
              <a:endParaRPr lang="en-US" altLang="zh-CN" sz="1800" b="1" dirty="0">
                <a:solidFill>
                  <a:schemeClr val="tx1">
                    <a:lumMod val="50000"/>
                    <a:lumOff val="50000"/>
                  </a:schemeClr>
                </a:solidFill>
                <a:latin typeface="+mj-ea"/>
              </a:endParaRPr>
            </a:p>
            <a:p>
              <a:pPr lvl="0" algn="l" defTabSz="914400">
                <a:spcBef>
                  <a:spcPts val="200"/>
                </a:spcBef>
                <a:defRPr/>
              </a:pPr>
              <a:r>
                <a:rPr lang="zh-CN" altLang="en-US" sz="1800" dirty="0">
                  <a:solidFill>
                    <a:schemeClr val="tx1">
                      <a:lumMod val="50000"/>
                      <a:lumOff val="50000"/>
                    </a:schemeClr>
                  </a:solidFill>
                  <a:latin typeface="+mj-ea"/>
                </a:rPr>
                <a:t> </a:t>
              </a:r>
              <a:endParaRPr lang="en-US" altLang="zh-CN" sz="1800" dirty="0">
                <a:solidFill>
                  <a:schemeClr val="tx1">
                    <a:lumMod val="50000"/>
                    <a:lumOff val="50000"/>
                  </a:schemeClr>
                </a:solidFill>
                <a:latin typeface="+mj-ea"/>
              </a:endParaRPr>
            </a:p>
            <a:p>
              <a:pPr lvl="0" algn="l" defTabSz="914400">
                <a:spcBef>
                  <a:spcPts val="200"/>
                </a:spcBef>
                <a:defRPr/>
              </a:pPr>
              <a:r>
                <a:rPr lang="en-US" altLang="zh-CN" sz="1800" b="1" dirty="0">
                  <a:solidFill>
                    <a:schemeClr val="tx1">
                      <a:lumMod val="50000"/>
                      <a:lumOff val="50000"/>
                    </a:schemeClr>
                  </a:solidFill>
                  <a:latin typeface="+mj-ea"/>
                </a:rPr>
                <a:t>9.</a:t>
              </a:r>
              <a:r>
                <a:rPr lang="zh-CN" altLang="en-US" sz="1800" b="1" dirty="0">
                  <a:solidFill>
                    <a:schemeClr val="tx1">
                      <a:lumMod val="50000"/>
                      <a:lumOff val="50000"/>
                    </a:schemeClr>
                  </a:solidFill>
                  <a:latin typeface="+mj-ea"/>
                </a:rPr>
                <a:t>速度</a:t>
              </a:r>
              <a:r>
                <a:rPr lang="zh-CN" altLang="en-US" sz="1800" dirty="0"/>
                <a:t> </a:t>
              </a:r>
              <a:endParaRPr lang="zh-CN" altLang="en-US" sz="1800" b="1" dirty="0">
                <a:solidFill>
                  <a:schemeClr val="tx1">
                    <a:lumMod val="50000"/>
                    <a:lumOff val="50000"/>
                  </a:schemeClr>
                </a:solidFill>
                <a:latin typeface="+mn-ea"/>
              </a:endParaRPr>
            </a:p>
          </p:txBody>
        </p:sp>
      </p:grpSp>
      <p:grpSp>
        <p:nvGrpSpPr>
          <p:cNvPr id="35" name="组合 34">
            <a:extLst>
              <a:ext uri="{FF2B5EF4-FFF2-40B4-BE49-F238E27FC236}">
                <a16:creationId xmlns:a16="http://schemas.microsoft.com/office/drawing/2014/main" id="{C266248F-1D45-47B3-B406-80794F632AC1}"/>
              </a:ext>
            </a:extLst>
          </p:cNvPr>
          <p:cNvGrpSpPr/>
          <p:nvPr/>
        </p:nvGrpSpPr>
        <p:grpSpPr>
          <a:xfrm>
            <a:off x="7064753" y="258202"/>
            <a:ext cx="2043750" cy="337974"/>
            <a:chOff x="6627969" y="224548"/>
            <a:chExt cx="2364855" cy="450633"/>
          </a:xfrm>
        </p:grpSpPr>
        <p:sp>
          <p:nvSpPr>
            <p:cNvPr id="36" name="TextBox 19">
              <a:extLst>
                <a:ext uri="{FF2B5EF4-FFF2-40B4-BE49-F238E27FC236}">
                  <a16:creationId xmlns:a16="http://schemas.microsoft.com/office/drawing/2014/main" id="{1DEBE7A1-C1B8-4D76-AAD9-0A4D57065981}"/>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7" name="TextBox 20">
              <a:extLst>
                <a:ext uri="{FF2B5EF4-FFF2-40B4-BE49-F238E27FC236}">
                  <a16:creationId xmlns:a16="http://schemas.microsoft.com/office/drawing/2014/main" id="{8FBDA4B7-5A1F-438F-B37D-E03E751B3B0C}"/>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8" name="TextBox 21">
              <a:extLst>
                <a:ext uri="{FF2B5EF4-FFF2-40B4-BE49-F238E27FC236}">
                  <a16:creationId xmlns:a16="http://schemas.microsoft.com/office/drawing/2014/main" id="{0F060215-9DFD-411A-939F-A7AA5CBC8511}"/>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Tree>
    <p:extLst>
      <p:ext uri="{BB962C8B-B14F-4D97-AF65-F5344CB8AC3E}">
        <p14:creationId xmlns:p14="http://schemas.microsoft.com/office/powerpoint/2010/main" val="121165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8FF08E4-7D3E-44D3-B906-B6FEAC9536D8}"/>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E266FDBC-163E-4D42-B950-05429E677CDD}"/>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3FEB88C7-04F5-460C-93BA-1F29031D0D71}"/>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708267A3-C58E-46F7-8959-C92B632CE572}"/>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读写分离</a:t>
              </a:r>
            </a:p>
          </p:txBody>
        </p:sp>
        <p:sp>
          <p:nvSpPr>
            <p:cNvPr id="8" name="TextBox 23">
              <a:extLst>
                <a:ext uri="{FF2B5EF4-FFF2-40B4-BE49-F238E27FC236}">
                  <a16:creationId xmlns:a16="http://schemas.microsoft.com/office/drawing/2014/main" id="{1EADB2E6-8012-44AF-92F9-8B2FAEA6D77B}"/>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9" name="Group 30">
            <a:extLst>
              <a:ext uri="{FF2B5EF4-FFF2-40B4-BE49-F238E27FC236}">
                <a16:creationId xmlns:a16="http://schemas.microsoft.com/office/drawing/2014/main" id="{BFD305DF-C1BC-454B-BB37-81B011A6B6E7}"/>
              </a:ext>
            </a:extLst>
          </p:cNvPr>
          <p:cNvGrpSpPr/>
          <p:nvPr/>
        </p:nvGrpSpPr>
        <p:grpSpPr>
          <a:xfrm>
            <a:off x="474294" y="1983808"/>
            <a:ext cx="7387244" cy="1286674"/>
            <a:chOff x="3341063" y="1928934"/>
            <a:chExt cx="2312373" cy="962717"/>
          </a:xfrm>
        </p:grpSpPr>
        <p:sp>
          <p:nvSpPr>
            <p:cNvPr id="10" name="Text Placeholder 3">
              <a:extLst>
                <a:ext uri="{FF2B5EF4-FFF2-40B4-BE49-F238E27FC236}">
                  <a16:creationId xmlns:a16="http://schemas.microsoft.com/office/drawing/2014/main" id="{3C6646D7-8451-4EA2-8F73-2B2D5F4F4D1D}"/>
                </a:ext>
              </a:extLst>
            </p:cNvPr>
            <p:cNvSpPr txBox="1"/>
            <p:nvPr/>
          </p:nvSpPr>
          <p:spPr>
            <a:xfrm>
              <a:off x="3617820" y="2117701"/>
              <a:ext cx="453104" cy="18422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读写分离的优势</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
          <p:nvSpPr>
            <p:cNvPr id="11" name="Text Placeholder 3">
              <a:extLst>
                <a:ext uri="{FF2B5EF4-FFF2-40B4-BE49-F238E27FC236}">
                  <a16:creationId xmlns:a16="http://schemas.microsoft.com/office/drawing/2014/main" id="{F776EEB7-D416-46DE-818D-F3E0F8AB3B72}"/>
                </a:ext>
              </a:extLst>
            </p:cNvPr>
            <p:cNvSpPr txBox="1"/>
            <p:nvPr/>
          </p:nvSpPr>
          <p:spPr>
            <a:xfrm>
              <a:off x="3464370" y="2388862"/>
              <a:ext cx="2189066" cy="50278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en-US" altLang="zh-CN" sz="1400" b="1" dirty="0">
                  <a:solidFill>
                    <a:schemeClr val="tx1">
                      <a:lumMod val="50000"/>
                      <a:lumOff val="50000"/>
                    </a:schemeClr>
                  </a:solidFill>
                  <a:latin typeface="+mn-ea"/>
                </a:rPr>
                <a:t>1.</a:t>
              </a:r>
              <a:r>
                <a:rPr lang="zh-CN" altLang="en-US" sz="1400" b="1" dirty="0">
                  <a:solidFill>
                    <a:schemeClr val="tx1">
                      <a:lumMod val="50000"/>
                      <a:lumOff val="50000"/>
                    </a:schemeClr>
                  </a:solidFill>
                  <a:latin typeface="+mn-ea"/>
                </a:rPr>
                <a:t>增加了机器的处理能力</a:t>
              </a:r>
            </a:p>
            <a:p>
              <a:pPr lvl="0" algn="l" defTabSz="914400">
                <a:spcBef>
                  <a:spcPts val="200"/>
                </a:spcBef>
                <a:defRPr/>
              </a:pPr>
              <a:r>
                <a:rPr lang="en-US" altLang="zh-CN" sz="1400" b="1" dirty="0">
                  <a:solidFill>
                    <a:schemeClr val="tx1">
                      <a:lumMod val="50000"/>
                      <a:lumOff val="50000"/>
                    </a:schemeClr>
                  </a:solidFill>
                  <a:latin typeface="+mn-ea"/>
                </a:rPr>
                <a:t>2.</a:t>
              </a:r>
              <a:r>
                <a:rPr lang="zh-CN" altLang="en-US" sz="1400" b="1" dirty="0">
                  <a:solidFill>
                    <a:schemeClr val="tx1">
                      <a:lumMod val="50000"/>
                      <a:lumOff val="50000"/>
                    </a:schemeClr>
                  </a:solidFill>
                  <a:latin typeface="+mn-ea"/>
                </a:rPr>
                <a:t>对于读操作为主的应用，使用读写分离是最好的场景，因为可以确保写的服务器压力更小，而读又可以接受点时间上的延迟。</a:t>
              </a:r>
            </a:p>
          </p:txBody>
        </p:sp>
        <p:sp>
          <p:nvSpPr>
            <p:cNvPr id="12" name="Text Placeholder 3">
              <a:extLst>
                <a:ext uri="{FF2B5EF4-FFF2-40B4-BE49-F238E27FC236}">
                  <a16:creationId xmlns:a16="http://schemas.microsoft.com/office/drawing/2014/main" id="{CB4528AF-7829-4211-98C7-BE99761A59A9}"/>
                </a:ext>
              </a:extLst>
            </p:cNvPr>
            <p:cNvSpPr txBox="1"/>
            <p:nvPr/>
          </p:nvSpPr>
          <p:spPr>
            <a:xfrm>
              <a:off x="3341063" y="1928934"/>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grpSp>
        <p:nvGrpSpPr>
          <p:cNvPr id="29" name="Group 29">
            <a:extLst>
              <a:ext uri="{FF2B5EF4-FFF2-40B4-BE49-F238E27FC236}">
                <a16:creationId xmlns:a16="http://schemas.microsoft.com/office/drawing/2014/main" id="{8956B311-A85D-45C8-91E9-92FAB28C84FF}"/>
              </a:ext>
            </a:extLst>
          </p:cNvPr>
          <p:cNvGrpSpPr/>
          <p:nvPr/>
        </p:nvGrpSpPr>
        <p:grpSpPr>
          <a:xfrm>
            <a:off x="430530" y="748015"/>
            <a:ext cx="7419640" cy="1850486"/>
            <a:chOff x="691864" y="1507644"/>
            <a:chExt cx="2317657" cy="1401501"/>
          </a:xfrm>
        </p:grpSpPr>
        <p:sp>
          <p:nvSpPr>
            <p:cNvPr id="30" name="Text Placeholder 3">
              <a:extLst>
                <a:ext uri="{FF2B5EF4-FFF2-40B4-BE49-F238E27FC236}">
                  <a16:creationId xmlns:a16="http://schemas.microsoft.com/office/drawing/2014/main" id="{1C224692-6041-4D3B-9222-08A6B46BDD2C}"/>
                </a:ext>
              </a:extLst>
            </p:cNvPr>
            <p:cNvSpPr txBox="1"/>
            <p:nvPr/>
          </p:nvSpPr>
          <p:spPr>
            <a:xfrm>
              <a:off x="981713" y="1692210"/>
              <a:ext cx="452156" cy="18648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什么是读写分离</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
          <p:nvSpPr>
            <p:cNvPr id="31" name="Text Placeholder 3">
              <a:extLst>
                <a:ext uri="{FF2B5EF4-FFF2-40B4-BE49-F238E27FC236}">
                  <a16:creationId xmlns:a16="http://schemas.microsoft.com/office/drawing/2014/main" id="{4F6204AF-708C-48E9-AFC0-9DC0060624C9}"/>
                </a:ext>
              </a:extLst>
            </p:cNvPr>
            <p:cNvSpPr txBox="1"/>
            <p:nvPr/>
          </p:nvSpPr>
          <p:spPr>
            <a:xfrm>
              <a:off x="820455" y="1659275"/>
              <a:ext cx="2189066" cy="124987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400" b="1" dirty="0">
                  <a:solidFill>
                    <a:schemeClr val="tx1">
                      <a:lumMod val="50000"/>
                      <a:lumOff val="50000"/>
                    </a:schemeClr>
                  </a:solidFill>
                </a:rPr>
                <a:t>基本的原理是让主数据库处理事务性查询，而从数据库处理</a:t>
              </a:r>
              <a:r>
                <a:rPr lang="en-US" altLang="zh-CN" sz="1400" b="1" dirty="0">
                  <a:solidFill>
                    <a:schemeClr val="tx1">
                      <a:lumMod val="50000"/>
                      <a:lumOff val="50000"/>
                    </a:schemeClr>
                  </a:solidFill>
                </a:rPr>
                <a:t>SELECT</a:t>
              </a:r>
              <a:r>
                <a:rPr lang="zh-CN" altLang="en-US" sz="1400" b="1" dirty="0">
                  <a:solidFill>
                    <a:schemeClr val="tx1">
                      <a:lumMod val="50000"/>
                      <a:lumOff val="50000"/>
                    </a:schemeClr>
                  </a:solidFill>
                </a:rPr>
                <a:t>查询。数据库复制被用来把事务性查询导致的变更同步到集群中 的从数据库。 当然，主服务器也可以提供查询服务。使用读写分离最大的作用无非是环境服务器压力。</a:t>
              </a:r>
              <a:endParaRPr lang="en-US" sz="1400" b="1" dirty="0">
                <a:solidFill>
                  <a:schemeClr val="tx1">
                    <a:lumMod val="50000"/>
                    <a:lumOff val="50000"/>
                  </a:schemeClr>
                </a:solidFill>
                <a:latin typeface="+mn-ea"/>
              </a:endParaRPr>
            </a:p>
          </p:txBody>
        </p:sp>
        <p:sp>
          <p:nvSpPr>
            <p:cNvPr id="32" name="Text Placeholder 3">
              <a:extLst>
                <a:ext uri="{FF2B5EF4-FFF2-40B4-BE49-F238E27FC236}">
                  <a16:creationId xmlns:a16="http://schemas.microsoft.com/office/drawing/2014/main" id="{5EC2D17C-8A9A-4C00-81E8-25C17F9F668C}"/>
                </a:ext>
              </a:extLst>
            </p:cNvPr>
            <p:cNvSpPr txBox="1"/>
            <p:nvPr/>
          </p:nvSpPr>
          <p:spPr>
            <a:xfrm>
              <a:off x="691864" y="1507644"/>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35" name="组合 34">
            <a:extLst>
              <a:ext uri="{FF2B5EF4-FFF2-40B4-BE49-F238E27FC236}">
                <a16:creationId xmlns:a16="http://schemas.microsoft.com/office/drawing/2014/main" id="{583FE4C3-1133-46F7-A5A6-8EDDFE84D7A9}"/>
              </a:ext>
            </a:extLst>
          </p:cNvPr>
          <p:cNvGrpSpPr/>
          <p:nvPr/>
        </p:nvGrpSpPr>
        <p:grpSpPr>
          <a:xfrm>
            <a:off x="7064753" y="258202"/>
            <a:ext cx="2043750" cy="337974"/>
            <a:chOff x="6627969" y="224548"/>
            <a:chExt cx="2364855" cy="450633"/>
          </a:xfrm>
        </p:grpSpPr>
        <p:sp>
          <p:nvSpPr>
            <p:cNvPr id="36" name="TextBox 19">
              <a:extLst>
                <a:ext uri="{FF2B5EF4-FFF2-40B4-BE49-F238E27FC236}">
                  <a16:creationId xmlns:a16="http://schemas.microsoft.com/office/drawing/2014/main" id="{DA123108-2573-4D37-8BE4-AD0AC61AB427}"/>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7" name="TextBox 20">
              <a:extLst>
                <a:ext uri="{FF2B5EF4-FFF2-40B4-BE49-F238E27FC236}">
                  <a16:creationId xmlns:a16="http://schemas.microsoft.com/office/drawing/2014/main" id="{575C68B0-5412-41E6-A710-70A7A8FD72D0}"/>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8" name="TextBox 21">
              <a:extLst>
                <a:ext uri="{FF2B5EF4-FFF2-40B4-BE49-F238E27FC236}">
                  <a16:creationId xmlns:a16="http://schemas.microsoft.com/office/drawing/2014/main" id="{F9FBA465-8C9E-4FEE-8C10-3C660DF6514F}"/>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pic>
        <p:nvPicPr>
          <p:cNvPr id="3" name="图片 2">
            <a:extLst>
              <a:ext uri="{FF2B5EF4-FFF2-40B4-BE49-F238E27FC236}">
                <a16:creationId xmlns:a16="http://schemas.microsoft.com/office/drawing/2014/main" id="{3CF5C7E9-E38B-4956-83BC-2EC7FDB79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173" y="3149752"/>
            <a:ext cx="3853650" cy="1620154"/>
          </a:xfrm>
          <a:prstGeom prst="rect">
            <a:avLst/>
          </a:prstGeom>
        </p:spPr>
      </p:pic>
      <p:sp>
        <p:nvSpPr>
          <p:cNvPr id="13" name="矩形 12">
            <a:extLst>
              <a:ext uri="{FF2B5EF4-FFF2-40B4-BE49-F238E27FC236}">
                <a16:creationId xmlns:a16="http://schemas.microsoft.com/office/drawing/2014/main" id="{BC4017C6-C96F-40C2-951B-0C0048434F82}"/>
              </a:ext>
            </a:extLst>
          </p:cNvPr>
          <p:cNvSpPr/>
          <p:nvPr/>
        </p:nvSpPr>
        <p:spPr>
          <a:xfrm>
            <a:off x="670271" y="3284333"/>
            <a:ext cx="820284" cy="523220"/>
          </a:xfrm>
          <a:prstGeom prst="rect">
            <a:avLst/>
          </a:prstGeom>
        </p:spPr>
        <p:txBody>
          <a:bodyPr wrap="square">
            <a:spAutoFit/>
          </a:bodyPr>
          <a:lstStyle/>
          <a:p>
            <a:pPr lvl="0" algn="ctr" defTabSz="914400">
              <a:spcBef>
                <a:spcPct val="20000"/>
              </a:spcBef>
              <a:defRPr/>
            </a:pPr>
            <a:r>
              <a:rPr lang="en-US" altLang="zh-CN" sz="2800" b="1" dirty="0">
                <a:solidFill>
                  <a:srgbClr val="073860"/>
                </a:solidFill>
                <a:latin typeface="Agency FB" panose="020B0503020202020204" pitchFamily="34" charset="0"/>
              </a:rPr>
              <a:t>03</a:t>
            </a:r>
          </a:p>
        </p:txBody>
      </p:sp>
      <p:sp>
        <p:nvSpPr>
          <p:cNvPr id="22" name="Text Placeholder 3">
            <a:extLst>
              <a:ext uri="{FF2B5EF4-FFF2-40B4-BE49-F238E27FC236}">
                <a16:creationId xmlns:a16="http://schemas.microsoft.com/office/drawing/2014/main" id="{B9B21D8B-315C-457C-A836-8F756AF1AD20}"/>
              </a:ext>
            </a:extLst>
          </p:cNvPr>
          <p:cNvSpPr txBox="1"/>
          <p:nvPr/>
        </p:nvSpPr>
        <p:spPr>
          <a:xfrm>
            <a:off x="868217" y="3776260"/>
            <a:ext cx="6993320" cy="69762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en-US" altLang="zh-CN" sz="1400" b="1" dirty="0" err="1">
                <a:solidFill>
                  <a:schemeClr val="tx1">
                    <a:lumMod val="50000"/>
                    <a:lumOff val="50000"/>
                  </a:schemeClr>
                </a:solidFill>
                <a:latin typeface="+mn-ea"/>
              </a:rPr>
              <a:t>mysql</a:t>
            </a:r>
            <a:r>
              <a:rPr lang="en-US" altLang="zh-CN" sz="1400" b="1" dirty="0">
                <a:solidFill>
                  <a:schemeClr val="tx1">
                    <a:lumMod val="50000"/>
                    <a:lumOff val="50000"/>
                  </a:schemeClr>
                </a:solidFill>
                <a:latin typeface="+mn-ea"/>
              </a:rPr>
              <a:t>+</a:t>
            </a:r>
            <a:r>
              <a:rPr lang="zh-CN" altLang="en-US" sz="1400" b="1" dirty="0">
                <a:solidFill>
                  <a:schemeClr val="tx1">
                    <a:lumMod val="50000"/>
                    <a:lumOff val="50000"/>
                  </a:schemeClr>
                </a:solidFill>
                <a:latin typeface="+mn-ea"/>
              </a:rPr>
              <a:t>中间组件</a:t>
            </a:r>
            <a:endParaRPr lang="en-US" altLang="zh-CN" sz="1400" b="1" dirty="0">
              <a:solidFill>
                <a:schemeClr val="tx1">
                  <a:lumMod val="50000"/>
                  <a:lumOff val="50000"/>
                </a:schemeClr>
              </a:solidFill>
              <a:latin typeface="+mn-ea"/>
            </a:endParaRPr>
          </a:p>
          <a:p>
            <a:pPr lvl="0" algn="l" defTabSz="914400">
              <a:spcBef>
                <a:spcPts val="200"/>
              </a:spcBef>
              <a:defRPr/>
            </a:pPr>
            <a:r>
              <a:rPr lang="zh-CN" altLang="en-US" sz="1400" b="1" dirty="0">
                <a:solidFill>
                  <a:schemeClr val="tx1">
                    <a:lumMod val="50000"/>
                    <a:lumOff val="50000"/>
                  </a:schemeClr>
                </a:solidFill>
                <a:latin typeface="+mn-ea"/>
              </a:rPr>
              <a:t>优势：</a:t>
            </a:r>
            <a:r>
              <a:rPr lang="en-US" altLang="zh-CN" sz="1400" b="1" dirty="0">
                <a:solidFill>
                  <a:schemeClr val="tx1">
                    <a:lumMod val="50000"/>
                    <a:lumOff val="50000"/>
                  </a:schemeClr>
                </a:solidFill>
                <a:latin typeface="+mn-ea"/>
              </a:rPr>
              <a:t>1</a:t>
            </a:r>
            <a:r>
              <a:rPr lang="zh-CN" altLang="en-US" sz="1400" b="1" dirty="0">
                <a:solidFill>
                  <a:schemeClr val="tx1">
                    <a:lumMod val="50000"/>
                    <a:lumOff val="50000"/>
                  </a:schemeClr>
                </a:solidFill>
                <a:latin typeface="+mn-ea"/>
              </a:rPr>
              <a:t>、支持事务</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2</a:t>
            </a:r>
            <a:r>
              <a:rPr lang="zh-CN" altLang="en-US" sz="1400" b="1" dirty="0">
                <a:solidFill>
                  <a:schemeClr val="tx1">
                    <a:lumMod val="50000"/>
                    <a:lumOff val="50000"/>
                  </a:schemeClr>
                </a:solidFill>
                <a:latin typeface="+mn-ea"/>
              </a:rPr>
              <a:t>、忽略延迟时间</a:t>
            </a:r>
          </a:p>
        </p:txBody>
      </p:sp>
      <p:sp>
        <p:nvSpPr>
          <p:cNvPr id="23" name="Text Placeholder 3">
            <a:extLst>
              <a:ext uri="{FF2B5EF4-FFF2-40B4-BE49-F238E27FC236}">
                <a16:creationId xmlns:a16="http://schemas.microsoft.com/office/drawing/2014/main" id="{5E596975-848B-48D4-9028-57CA190D5384}"/>
              </a:ext>
            </a:extLst>
          </p:cNvPr>
          <p:cNvSpPr txBox="1"/>
          <p:nvPr/>
        </p:nvSpPr>
        <p:spPr>
          <a:xfrm>
            <a:off x="1358438" y="3422832"/>
            <a:ext cx="827150"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具体实现</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Tree>
    <p:extLst>
      <p:ext uri="{BB962C8B-B14F-4D97-AF65-F5344CB8AC3E}">
        <p14:creationId xmlns:p14="http://schemas.microsoft.com/office/powerpoint/2010/main" val="317080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50000" decel="5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4107F29-83E3-480A-B6DB-A41E3AFBA0C1}"/>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77185173-FF10-43A9-958A-6F8A2CF3A1B9}"/>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CB6A160C-8856-4FDF-B9F5-EBB45726D8E3}"/>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3983D53C-3592-4BAB-B0A7-45EC4558640B}"/>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en-US" altLang="zh-CN" sz="1600" dirty="0">
                  <a:solidFill>
                    <a:schemeClr val="tx1">
                      <a:lumMod val="85000"/>
                      <a:lumOff val="15000"/>
                    </a:schemeClr>
                  </a:solidFill>
                  <a:latin typeface="微软雅黑" pitchFamily="34" charset="-122"/>
                  <a:ea typeface="微软雅黑" pitchFamily="34" charset="-122"/>
                </a:rPr>
                <a:t>Log4Net</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8" name="TextBox 23">
              <a:extLst>
                <a:ext uri="{FF2B5EF4-FFF2-40B4-BE49-F238E27FC236}">
                  <a16:creationId xmlns:a16="http://schemas.microsoft.com/office/drawing/2014/main" id="{DA533E62-159C-459B-BE63-AE7F0F24DCE6}"/>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9" name="Group 30">
            <a:extLst>
              <a:ext uri="{FF2B5EF4-FFF2-40B4-BE49-F238E27FC236}">
                <a16:creationId xmlns:a16="http://schemas.microsoft.com/office/drawing/2014/main" id="{69CF1DD5-042A-42CB-9533-0ECB391B943E}"/>
              </a:ext>
            </a:extLst>
          </p:cNvPr>
          <p:cNvGrpSpPr/>
          <p:nvPr/>
        </p:nvGrpSpPr>
        <p:grpSpPr>
          <a:xfrm>
            <a:off x="285297" y="3332148"/>
            <a:ext cx="5213305" cy="1469348"/>
            <a:chOff x="3350035" y="1449907"/>
            <a:chExt cx="2328226" cy="1550037"/>
          </a:xfrm>
        </p:grpSpPr>
        <p:sp>
          <p:nvSpPr>
            <p:cNvPr id="10" name="Text Placeholder 3">
              <a:extLst>
                <a:ext uri="{FF2B5EF4-FFF2-40B4-BE49-F238E27FC236}">
                  <a16:creationId xmlns:a16="http://schemas.microsoft.com/office/drawing/2014/main" id="{8F6E6363-ECEE-4DA7-B86F-BBFEAA189233}"/>
                </a:ext>
              </a:extLst>
            </p:cNvPr>
            <p:cNvSpPr txBox="1"/>
            <p:nvPr/>
          </p:nvSpPr>
          <p:spPr>
            <a:xfrm>
              <a:off x="3635610" y="1542239"/>
              <a:ext cx="1449115"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600" b="1" i="0" u="none" strike="noStrike" kern="1200" cap="none" spc="0" normalizeH="0" baseline="0" noProof="0" dirty="0">
                  <a:ln>
                    <a:noFill/>
                  </a:ln>
                  <a:solidFill>
                    <a:srgbClr val="073860"/>
                  </a:solidFill>
                  <a:effectLst/>
                  <a:uLnTx/>
                  <a:uFillTx/>
                  <a:latin typeface="+mn-ea"/>
                  <a:cs typeface="+mn-cs"/>
                </a:rPr>
                <a:t>L</a:t>
              </a:r>
              <a:r>
                <a:rPr kumimoji="0" lang="en-US" altLang="zh-CN" sz="1600" b="1" i="0" u="none" strike="noStrike" kern="1200" cap="none" spc="0" normalizeH="0" baseline="0" noProof="0" dirty="0">
                  <a:ln>
                    <a:noFill/>
                  </a:ln>
                  <a:solidFill>
                    <a:srgbClr val="073860"/>
                  </a:solidFill>
                  <a:effectLst/>
                  <a:uLnTx/>
                  <a:uFillTx/>
                  <a:latin typeface="+mn-ea"/>
                  <a:cs typeface="+mn-cs"/>
                </a:rPr>
                <a:t>og4NET</a:t>
              </a:r>
              <a:r>
                <a:rPr kumimoji="0" lang="zh-CN" altLang="en-US" sz="1600" b="1" i="0" u="none" strike="noStrike" kern="1200" cap="none" spc="0" normalizeH="0" baseline="0" noProof="0" dirty="0">
                  <a:ln>
                    <a:noFill/>
                  </a:ln>
                  <a:solidFill>
                    <a:srgbClr val="073860"/>
                  </a:solidFill>
                  <a:effectLst/>
                  <a:uLnTx/>
                  <a:uFillTx/>
                  <a:latin typeface="+mn-ea"/>
                  <a:cs typeface="+mn-cs"/>
                </a:rPr>
                <a:t>优势</a:t>
              </a:r>
              <a:r>
                <a:rPr kumimoji="0" lang="en-US" sz="1600" b="1" i="0" u="none" strike="noStrike" kern="1200" cap="none" spc="0" normalizeH="0" baseline="0" noProof="0" dirty="0">
                  <a:ln>
                    <a:noFill/>
                  </a:ln>
                  <a:solidFill>
                    <a:srgbClr val="073860"/>
                  </a:solidFill>
                  <a:effectLst/>
                  <a:uLnTx/>
                  <a:uFillTx/>
                  <a:latin typeface="+mn-ea"/>
                  <a:cs typeface="+mn-cs"/>
                </a:rPr>
                <a:t> 02</a:t>
              </a:r>
            </a:p>
          </p:txBody>
        </p:sp>
        <p:sp>
          <p:nvSpPr>
            <p:cNvPr id="11" name="Text Placeholder 3">
              <a:extLst>
                <a:ext uri="{FF2B5EF4-FFF2-40B4-BE49-F238E27FC236}">
                  <a16:creationId xmlns:a16="http://schemas.microsoft.com/office/drawing/2014/main" id="{29CDB821-C640-49C0-81AB-645733E3534B}"/>
                </a:ext>
              </a:extLst>
            </p:cNvPr>
            <p:cNvSpPr txBox="1"/>
            <p:nvPr/>
          </p:nvSpPr>
          <p:spPr>
            <a:xfrm>
              <a:off x="3489195" y="1655986"/>
              <a:ext cx="2189066" cy="134395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en-US" altLang="zh-CN" sz="1400" b="1" dirty="0">
                  <a:solidFill>
                    <a:schemeClr val="tx1">
                      <a:lumMod val="50000"/>
                      <a:lumOff val="50000"/>
                    </a:schemeClr>
                  </a:solidFill>
                  <a:latin typeface="+mn-ea"/>
                </a:rPr>
                <a:t>1</a:t>
              </a:r>
              <a:r>
                <a:rPr lang="zh-CN" altLang="en-US" sz="1400" b="1" dirty="0">
                  <a:solidFill>
                    <a:schemeClr val="tx1">
                      <a:lumMod val="50000"/>
                      <a:lumOff val="50000"/>
                    </a:schemeClr>
                  </a:solidFill>
                  <a:latin typeface="+mn-ea"/>
                </a:rPr>
                <a:t>、日志功能很强大，很灵活。</a:t>
              </a:r>
            </a:p>
            <a:p>
              <a:pPr lvl="0" algn="l" defTabSz="914400">
                <a:spcBef>
                  <a:spcPts val="200"/>
                </a:spcBef>
                <a:defRPr/>
              </a:pPr>
              <a:r>
                <a:rPr lang="en-US" altLang="zh-CN" sz="1400" b="1" dirty="0">
                  <a:solidFill>
                    <a:schemeClr val="tx1">
                      <a:lumMod val="50000"/>
                      <a:lumOff val="50000"/>
                    </a:schemeClr>
                  </a:solidFill>
                  <a:latin typeface="+mn-ea"/>
                </a:rPr>
                <a:t>2</a:t>
              </a:r>
              <a:r>
                <a:rPr lang="zh-CN" altLang="en-US" sz="1400" b="1" dirty="0">
                  <a:solidFill>
                    <a:schemeClr val="tx1">
                      <a:lumMod val="50000"/>
                      <a:lumOff val="50000"/>
                    </a:schemeClr>
                  </a:solidFill>
                  <a:latin typeface="+mn-ea"/>
                </a:rPr>
                <a:t>、较低，较平滑的的学习曲线。</a:t>
              </a:r>
            </a:p>
            <a:p>
              <a:pPr lvl="0" algn="l" defTabSz="914400">
                <a:spcBef>
                  <a:spcPts val="200"/>
                </a:spcBef>
                <a:defRPr/>
              </a:pPr>
              <a:r>
                <a:rPr lang="en-US" altLang="zh-CN" sz="1400" b="1" dirty="0">
                  <a:solidFill>
                    <a:schemeClr val="tx1">
                      <a:lumMod val="50000"/>
                      <a:lumOff val="50000"/>
                    </a:schemeClr>
                  </a:solidFill>
                  <a:latin typeface="+mn-ea"/>
                </a:rPr>
                <a:t>3</a:t>
              </a:r>
              <a:r>
                <a:rPr lang="zh-CN" altLang="en-US" sz="1400" b="1" dirty="0">
                  <a:solidFill>
                    <a:schemeClr val="tx1">
                      <a:lumMod val="50000"/>
                      <a:lumOff val="50000"/>
                    </a:schemeClr>
                  </a:solidFill>
                  <a:latin typeface="+mn-ea"/>
                </a:rPr>
                <a:t>、使用方法简洁，适合全局采用。</a:t>
              </a:r>
            </a:p>
          </p:txBody>
        </p:sp>
        <p:sp>
          <p:nvSpPr>
            <p:cNvPr id="12" name="Text Placeholder 3">
              <a:extLst>
                <a:ext uri="{FF2B5EF4-FFF2-40B4-BE49-F238E27FC236}">
                  <a16:creationId xmlns:a16="http://schemas.microsoft.com/office/drawing/2014/main" id="{E505CB78-9679-4489-8753-B1BDA60DBA2F}"/>
                </a:ext>
              </a:extLst>
            </p:cNvPr>
            <p:cNvSpPr txBox="1"/>
            <p:nvPr/>
          </p:nvSpPr>
          <p:spPr>
            <a:xfrm>
              <a:off x="3350035" y="1449907"/>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grpSp>
        <p:nvGrpSpPr>
          <p:cNvPr id="29" name="Group 29">
            <a:extLst>
              <a:ext uri="{FF2B5EF4-FFF2-40B4-BE49-F238E27FC236}">
                <a16:creationId xmlns:a16="http://schemas.microsoft.com/office/drawing/2014/main" id="{F2F151CB-1CA8-438B-96EE-DEB464AE7A07}"/>
              </a:ext>
            </a:extLst>
          </p:cNvPr>
          <p:cNvGrpSpPr/>
          <p:nvPr/>
        </p:nvGrpSpPr>
        <p:grpSpPr>
          <a:xfrm>
            <a:off x="26850" y="1221106"/>
            <a:ext cx="8422634" cy="1625724"/>
            <a:chOff x="667433" y="1698655"/>
            <a:chExt cx="2360065" cy="1955202"/>
          </a:xfrm>
        </p:grpSpPr>
        <p:sp>
          <p:nvSpPr>
            <p:cNvPr id="30" name="Text Placeholder 3">
              <a:extLst>
                <a:ext uri="{FF2B5EF4-FFF2-40B4-BE49-F238E27FC236}">
                  <a16:creationId xmlns:a16="http://schemas.microsoft.com/office/drawing/2014/main" id="{E1040485-D571-4353-A721-04777E7B023F}"/>
                </a:ext>
              </a:extLst>
            </p:cNvPr>
            <p:cNvSpPr txBox="1"/>
            <p:nvPr/>
          </p:nvSpPr>
          <p:spPr>
            <a:xfrm>
              <a:off x="919029" y="1713135"/>
              <a:ext cx="297350" cy="2961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rgbClr val="073860"/>
                  </a:solidFill>
                  <a:effectLst/>
                  <a:uLnTx/>
                  <a:uFillTx/>
                  <a:latin typeface="+mn-ea"/>
                  <a:cs typeface="+mn-cs"/>
                </a:rPr>
                <a:t>Log4NET </a:t>
              </a:r>
              <a:r>
                <a:rPr kumimoji="0" lang="en-US" sz="1600" b="1" i="0" u="none" strike="noStrike" kern="1200" cap="none" spc="0" normalizeH="0" baseline="0" noProof="0" dirty="0">
                  <a:ln>
                    <a:noFill/>
                  </a:ln>
                  <a:solidFill>
                    <a:srgbClr val="073860"/>
                  </a:solidFill>
                  <a:effectLst/>
                  <a:uLnTx/>
                  <a:uFillTx/>
                  <a:latin typeface="+mn-ea"/>
                  <a:cs typeface="+mn-cs"/>
                </a:rPr>
                <a:t>01</a:t>
              </a:r>
            </a:p>
          </p:txBody>
        </p:sp>
        <p:sp>
          <p:nvSpPr>
            <p:cNvPr id="31" name="Text Placeholder 3">
              <a:extLst>
                <a:ext uri="{FF2B5EF4-FFF2-40B4-BE49-F238E27FC236}">
                  <a16:creationId xmlns:a16="http://schemas.microsoft.com/office/drawing/2014/main" id="{A80F784F-3620-4062-AF8B-4FFDA9DBE6AE}"/>
                </a:ext>
              </a:extLst>
            </p:cNvPr>
            <p:cNvSpPr txBox="1"/>
            <p:nvPr/>
          </p:nvSpPr>
          <p:spPr>
            <a:xfrm>
              <a:off x="838432" y="2306502"/>
              <a:ext cx="2189066" cy="13473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altLang="zh-CN" sz="1400" b="1" dirty="0">
                  <a:solidFill>
                    <a:schemeClr val="tx1">
                      <a:lumMod val="50000"/>
                      <a:lumOff val="50000"/>
                    </a:schemeClr>
                  </a:solidFill>
                </a:rPr>
                <a:t>Log4net</a:t>
              </a:r>
              <a:r>
                <a:rPr lang="zh-CN" altLang="en-US" sz="1400" b="1" dirty="0">
                  <a:solidFill>
                    <a:schemeClr val="tx1">
                      <a:lumMod val="50000"/>
                      <a:lumOff val="50000"/>
                    </a:schemeClr>
                  </a:solidFill>
                </a:rPr>
                <a:t>，它是</a:t>
              </a:r>
              <a:r>
                <a:rPr lang="en-US" altLang="zh-CN" sz="1400" b="1" dirty="0" err="1">
                  <a:solidFill>
                    <a:schemeClr val="tx1">
                      <a:lumMod val="50000"/>
                      <a:lumOff val="50000"/>
                    </a:schemeClr>
                  </a:solidFill>
                </a:rPr>
                <a:t>.net</a:t>
              </a:r>
              <a:r>
                <a:rPr lang="zh-CN" altLang="en-US" sz="1400" b="1" dirty="0">
                  <a:solidFill>
                    <a:schemeClr val="tx1">
                      <a:lumMod val="50000"/>
                      <a:lumOff val="50000"/>
                    </a:schemeClr>
                  </a:solidFill>
                </a:rPr>
                <a:t>平台上一个日志框架，</a:t>
              </a:r>
              <a:r>
                <a:rPr lang="en-US" altLang="zh-CN" sz="1400" b="1" dirty="0">
                  <a:solidFill>
                    <a:schemeClr val="tx1">
                      <a:lumMod val="50000"/>
                      <a:lumOff val="50000"/>
                    </a:schemeClr>
                  </a:solidFill>
                </a:rPr>
                <a:t>Log4net</a:t>
              </a:r>
              <a:r>
                <a:rPr lang="zh-CN" altLang="en-US" sz="1400" b="1" dirty="0">
                  <a:solidFill>
                    <a:schemeClr val="tx1">
                      <a:lumMod val="50000"/>
                      <a:lumOff val="50000"/>
                    </a:schemeClr>
                  </a:solidFill>
                </a:rPr>
                <a:t>强大的地方就是它的多目标输出，可以输出到控制台、文件、数据库、系统事件、</a:t>
              </a:r>
              <a:r>
                <a:rPr lang="en-US" altLang="zh-CN" sz="1400" b="1" dirty="0">
                  <a:solidFill>
                    <a:schemeClr val="tx1">
                      <a:lumMod val="50000"/>
                      <a:lumOff val="50000"/>
                    </a:schemeClr>
                  </a:solidFill>
                </a:rPr>
                <a:t>Email</a:t>
              </a:r>
              <a:r>
                <a:rPr lang="zh-CN" altLang="en-US" sz="1400" b="1" dirty="0">
                  <a:solidFill>
                    <a:schemeClr val="tx1">
                      <a:lumMod val="50000"/>
                      <a:lumOff val="50000"/>
                    </a:schemeClr>
                  </a:solidFill>
                </a:rPr>
                <a:t>等，几乎无所不能。然后它可以通过配置让日志系统实时生效，比如说在服务运行的过程中修改配置改变输出目标，改变日志等级等，均不用重启程序。但是</a:t>
              </a:r>
              <a:r>
                <a:rPr lang="en-US" altLang="zh-CN" sz="1400" b="1" dirty="0">
                  <a:solidFill>
                    <a:schemeClr val="tx1">
                      <a:lumMod val="50000"/>
                      <a:lumOff val="50000"/>
                    </a:schemeClr>
                  </a:solidFill>
                </a:rPr>
                <a:t>Log4net</a:t>
              </a:r>
              <a:r>
                <a:rPr lang="zh-CN" altLang="en-US" sz="1400" b="1" dirty="0">
                  <a:solidFill>
                    <a:schemeClr val="tx1">
                      <a:lumMod val="50000"/>
                      <a:lumOff val="50000"/>
                    </a:schemeClr>
                  </a:solidFill>
                </a:rPr>
                <a:t>配置过于复杂。</a:t>
              </a:r>
              <a:endParaRPr lang="en-US" altLang="zh-CN" sz="1400" b="1" dirty="0">
                <a:solidFill>
                  <a:schemeClr val="tx1">
                    <a:lumMod val="50000"/>
                    <a:lumOff val="50000"/>
                  </a:schemeClr>
                </a:solidFill>
              </a:endParaRPr>
            </a:p>
            <a:p>
              <a:pPr lvl="0" algn="l" defTabSz="914400">
                <a:spcBef>
                  <a:spcPct val="20000"/>
                </a:spcBef>
                <a:defRPr/>
              </a:pPr>
              <a:r>
                <a:rPr lang="en-US" sz="1400" b="1" dirty="0" err="1">
                  <a:solidFill>
                    <a:schemeClr val="tx1">
                      <a:lumMod val="50000"/>
                      <a:lumOff val="50000"/>
                    </a:schemeClr>
                  </a:solidFill>
                  <a:latin typeface="+mn-ea"/>
                </a:rPr>
                <a:t>Nl</a:t>
              </a:r>
              <a:r>
                <a:rPr lang="en-US" altLang="zh-CN" sz="1400" b="1" dirty="0" err="1">
                  <a:solidFill>
                    <a:schemeClr val="tx1">
                      <a:lumMod val="50000"/>
                      <a:lumOff val="50000"/>
                    </a:schemeClr>
                  </a:solidFill>
                  <a:latin typeface="+mn-ea"/>
                </a:rPr>
                <a:t>og</a:t>
              </a:r>
              <a:r>
                <a:rPr lang="zh-CN" altLang="en-US" sz="1400" b="1" dirty="0">
                  <a:solidFill>
                    <a:schemeClr val="tx1">
                      <a:lumMod val="50000"/>
                      <a:lumOff val="50000"/>
                    </a:schemeClr>
                  </a:solidFill>
                  <a:latin typeface="+mn-ea"/>
                </a:rPr>
                <a:t>适合中小型项目，</a:t>
              </a:r>
              <a:r>
                <a:rPr lang="en-US" altLang="zh-CN" sz="1400" b="1" dirty="0">
                  <a:solidFill>
                    <a:schemeClr val="tx1">
                      <a:lumMod val="50000"/>
                      <a:lumOff val="50000"/>
                    </a:schemeClr>
                  </a:solidFill>
                  <a:latin typeface="+mn-ea"/>
                </a:rPr>
                <a:t>Log4NET</a:t>
              </a:r>
              <a:r>
                <a:rPr lang="zh-CN" altLang="en-US" sz="1400" b="1" dirty="0">
                  <a:solidFill>
                    <a:schemeClr val="tx1">
                      <a:lumMod val="50000"/>
                      <a:lumOff val="50000"/>
                    </a:schemeClr>
                  </a:solidFill>
                  <a:latin typeface="+mn-ea"/>
                </a:rPr>
                <a:t>适合较大型项目。</a:t>
              </a:r>
              <a:endParaRPr lang="en-US" sz="1400" b="1" dirty="0">
                <a:solidFill>
                  <a:schemeClr val="tx1">
                    <a:lumMod val="50000"/>
                    <a:lumOff val="50000"/>
                  </a:schemeClr>
                </a:solidFill>
                <a:latin typeface="+mn-ea"/>
              </a:endParaRPr>
            </a:p>
          </p:txBody>
        </p:sp>
        <p:sp>
          <p:nvSpPr>
            <p:cNvPr id="32" name="Text Placeholder 3">
              <a:extLst>
                <a:ext uri="{FF2B5EF4-FFF2-40B4-BE49-F238E27FC236}">
                  <a16:creationId xmlns:a16="http://schemas.microsoft.com/office/drawing/2014/main" id="{30ADBF3F-A98E-4C77-A49C-B208AD52FCCE}"/>
                </a:ext>
              </a:extLst>
            </p:cNvPr>
            <p:cNvSpPr txBox="1"/>
            <p:nvPr/>
          </p:nvSpPr>
          <p:spPr>
            <a:xfrm>
              <a:off x="667433" y="1698655"/>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35" name="组合 34">
            <a:extLst>
              <a:ext uri="{FF2B5EF4-FFF2-40B4-BE49-F238E27FC236}">
                <a16:creationId xmlns:a16="http://schemas.microsoft.com/office/drawing/2014/main" id="{D526E0AC-8016-443D-B9EC-DE9B8C146469}"/>
              </a:ext>
            </a:extLst>
          </p:cNvPr>
          <p:cNvGrpSpPr/>
          <p:nvPr/>
        </p:nvGrpSpPr>
        <p:grpSpPr>
          <a:xfrm>
            <a:off x="7064753" y="258202"/>
            <a:ext cx="2043750" cy="337974"/>
            <a:chOff x="6627969" y="224548"/>
            <a:chExt cx="2364855" cy="450633"/>
          </a:xfrm>
        </p:grpSpPr>
        <p:sp>
          <p:nvSpPr>
            <p:cNvPr id="36" name="TextBox 19">
              <a:extLst>
                <a:ext uri="{FF2B5EF4-FFF2-40B4-BE49-F238E27FC236}">
                  <a16:creationId xmlns:a16="http://schemas.microsoft.com/office/drawing/2014/main" id="{1A04E75E-4187-4E45-A15D-804879D62C29}"/>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7" name="TextBox 20">
              <a:extLst>
                <a:ext uri="{FF2B5EF4-FFF2-40B4-BE49-F238E27FC236}">
                  <a16:creationId xmlns:a16="http://schemas.microsoft.com/office/drawing/2014/main" id="{E32A8EAC-B903-4AE6-B94F-301D99EF50DF}"/>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8" name="TextBox 21">
              <a:extLst>
                <a:ext uri="{FF2B5EF4-FFF2-40B4-BE49-F238E27FC236}">
                  <a16:creationId xmlns:a16="http://schemas.microsoft.com/office/drawing/2014/main" id="{A008DCA1-7C37-493D-8A47-0BB4E2D46C63}"/>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Tree>
    <p:extLst>
      <p:ext uri="{BB962C8B-B14F-4D97-AF65-F5344CB8AC3E}">
        <p14:creationId xmlns:p14="http://schemas.microsoft.com/office/powerpoint/2010/main" val="316555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50000" decel="5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F3D830B-4A3B-4799-B5A5-73A346110E7D}"/>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2C0670E0-9B74-4285-AF57-2B36C52266D9}"/>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514FF392-10F2-47B4-93AA-5F6E849C51E4}"/>
              </a:ext>
            </a:extLst>
          </p:cNvPr>
          <p:cNvGrpSpPr/>
          <p:nvPr/>
        </p:nvGrpSpPr>
        <p:grpSpPr>
          <a:xfrm>
            <a:off x="742950" y="219077"/>
            <a:ext cx="3399470" cy="345152"/>
            <a:chOff x="742950" y="219077"/>
            <a:chExt cx="3399470" cy="345152"/>
          </a:xfrm>
        </p:grpSpPr>
        <p:sp>
          <p:nvSpPr>
            <p:cNvPr id="7" name="TextBox 22">
              <a:extLst>
                <a:ext uri="{FF2B5EF4-FFF2-40B4-BE49-F238E27FC236}">
                  <a16:creationId xmlns:a16="http://schemas.microsoft.com/office/drawing/2014/main" id="{37441104-EE81-4891-9589-FBC0E4A91F8E}"/>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en-US" altLang="zh-CN" sz="1600" dirty="0">
                  <a:solidFill>
                    <a:schemeClr val="tx1">
                      <a:lumMod val="85000"/>
                      <a:lumOff val="15000"/>
                    </a:schemeClr>
                  </a:solidFill>
                  <a:latin typeface="微软雅黑" pitchFamily="34" charset="-122"/>
                  <a:ea typeface="微软雅黑" pitchFamily="34" charset="-122"/>
                </a:rPr>
                <a:t>Forms</a:t>
              </a:r>
              <a:r>
                <a:rPr lang="zh-CN" altLang="en-US" sz="1600" dirty="0">
                  <a:solidFill>
                    <a:schemeClr val="tx1">
                      <a:lumMod val="85000"/>
                      <a:lumOff val="15000"/>
                    </a:schemeClr>
                  </a:solidFill>
                  <a:latin typeface="微软雅黑" pitchFamily="34" charset="-122"/>
                  <a:ea typeface="微软雅黑" pitchFamily="34" charset="-122"/>
                </a:rPr>
                <a:t>身份认证</a:t>
              </a:r>
            </a:p>
          </p:txBody>
        </p:sp>
        <p:sp>
          <p:nvSpPr>
            <p:cNvPr id="8" name="TextBox 23">
              <a:extLst>
                <a:ext uri="{FF2B5EF4-FFF2-40B4-BE49-F238E27FC236}">
                  <a16:creationId xmlns:a16="http://schemas.microsoft.com/office/drawing/2014/main" id="{24FA0348-6413-4ED8-B2BA-253957C11206}"/>
                </a:ext>
              </a:extLst>
            </p:cNvPr>
            <p:cNvSpPr txBox="1"/>
            <p:nvPr/>
          </p:nvSpPr>
          <p:spPr>
            <a:xfrm>
              <a:off x="2279451" y="310321"/>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29" name="Group 29">
            <a:extLst>
              <a:ext uri="{FF2B5EF4-FFF2-40B4-BE49-F238E27FC236}">
                <a16:creationId xmlns:a16="http://schemas.microsoft.com/office/drawing/2014/main" id="{3FC07FFA-9632-4D09-9ED6-0E40B8B1EEF8}"/>
              </a:ext>
            </a:extLst>
          </p:cNvPr>
          <p:cNvGrpSpPr/>
          <p:nvPr/>
        </p:nvGrpSpPr>
        <p:grpSpPr>
          <a:xfrm>
            <a:off x="-2077247" y="1373766"/>
            <a:ext cx="9258112" cy="2841953"/>
            <a:chOff x="-120222" y="1562470"/>
            <a:chExt cx="2505814" cy="1039702"/>
          </a:xfrm>
        </p:grpSpPr>
        <p:sp>
          <p:nvSpPr>
            <p:cNvPr id="30" name="Text Placeholder 3">
              <a:extLst>
                <a:ext uri="{FF2B5EF4-FFF2-40B4-BE49-F238E27FC236}">
                  <a16:creationId xmlns:a16="http://schemas.microsoft.com/office/drawing/2014/main" id="{2577B854-72B7-4544-9F28-57C106034717}"/>
                </a:ext>
              </a:extLst>
            </p:cNvPr>
            <p:cNvSpPr txBox="1"/>
            <p:nvPr/>
          </p:nvSpPr>
          <p:spPr>
            <a:xfrm>
              <a:off x="893973" y="1562470"/>
              <a:ext cx="301224" cy="13511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1" dirty="0">
                  <a:solidFill>
                    <a:srgbClr val="073860"/>
                  </a:solidFill>
                  <a:latin typeface="+mn-ea"/>
                </a:rPr>
                <a:t>用法：</a:t>
              </a:r>
              <a:r>
                <a:rPr kumimoji="0" lang="zh-CN" altLang="en-US" sz="2400" b="1" i="0" u="none" strike="noStrike" kern="1200" cap="none" spc="0" normalizeH="0" baseline="0" noProof="0" dirty="0">
                  <a:ln>
                    <a:noFill/>
                  </a:ln>
                  <a:solidFill>
                    <a:srgbClr val="073860"/>
                  </a:solidFill>
                  <a:effectLst/>
                  <a:uLnTx/>
                  <a:uFillTx/>
                  <a:latin typeface="+mn-ea"/>
                  <a:cs typeface="+mn-cs"/>
                </a:rPr>
                <a:t> </a:t>
              </a:r>
              <a:endParaRPr kumimoji="0" lang="en-US" sz="2400" b="1" i="0" u="none" strike="noStrike" kern="1200" cap="none" spc="0" normalizeH="0" baseline="0" noProof="0" dirty="0">
                <a:ln>
                  <a:noFill/>
                </a:ln>
                <a:solidFill>
                  <a:srgbClr val="073860"/>
                </a:solidFill>
                <a:effectLst/>
                <a:uLnTx/>
                <a:uFillTx/>
                <a:latin typeface="+mn-ea"/>
                <a:cs typeface="+mn-cs"/>
              </a:endParaRPr>
            </a:p>
          </p:txBody>
        </p:sp>
        <p:sp>
          <p:nvSpPr>
            <p:cNvPr id="31" name="Text Placeholder 3">
              <a:extLst>
                <a:ext uri="{FF2B5EF4-FFF2-40B4-BE49-F238E27FC236}">
                  <a16:creationId xmlns:a16="http://schemas.microsoft.com/office/drawing/2014/main" id="{5A8B7D00-940A-457B-A850-C815C4E9B064}"/>
                </a:ext>
              </a:extLst>
            </p:cNvPr>
            <p:cNvSpPr txBox="1"/>
            <p:nvPr/>
          </p:nvSpPr>
          <p:spPr>
            <a:xfrm>
              <a:off x="-120222" y="1791472"/>
              <a:ext cx="2505814" cy="81070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b="1" dirty="0">
                  <a:solidFill>
                    <a:schemeClr val="tx1">
                      <a:lumMod val="50000"/>
                      <a:lumOff val="50000"/>
                    </a:schemeClr>
                  </a:solidFill>
                  <a:latin typeface="+mn-ea"/>
                </a:rPr>
                <a:t>               1.</a:t>
              </a:r>
              <a:r>
                <a:rPr lang="zh-CN" altLang="en-US" b="1" dirty="0">
                  <a:solidFill>
                    <a:schemeClr val="tx1">
                      <a:lumMod val="50000"/>
                      <a:lumOff val="50000"/>
                    </a:schemeClr>
                  </a:solidFill>
                  <a:latin typeface="+mn-ea"/>
                </a:rPr>
                <a:t>为用户创建一个身份验证的票据。</a:t>
              </a:r>
              <a:endParaRPr lang="en-US" altLang="zh-CN" b="1" dirty="0">
                <a:solidFill>
                  <a:schemeClr val="tx1">
                    <a:lumMod val="50000"/>
                    <a:lumOff val="50000"/>
                  </a:schemeClr>
                </a:solidFill>
                <a:latin typeface="+mn-ea"/>
              </a:endParaRPr>
            </a:p>
            <a:p>
              <a:endParaRPr lang="zh-CN" altLang="en-US" b="1" dirty="0">
                <a:solidFill>
                  <a:schemeClr val="tx1">
                    <a:lumMod val="50000"/>
                    <a:lumOff val="50000"/>
                  </a:schemeClr>
                </a:solidFill>
                <a:latin typeface="+mn-ea"/>
              </a:endParaRPr>
            </a:p>
            <a:p>
              <a:r>
                <a:rPr lang="zh-CN" altLang="en-US" b="1" dirty="0">
                  <a:solidFill>
                    <a:schemeClr val="tx1">
                      <a:lumMod val="50000"/>
                      <a:lumOff val="50000"/>
                    </a:schemeClr>
                  </a:solidFill>
                  <a:latin typeface="+mn-ea"/>
                </a:rPr>
                <a:t>           </a:t>
              </a:r>
              <a:r>
                <a:rPr lang="en-US" altLang="zh-CN" b="1" dirty="0">
                  <a:solidFill>
                    <a:schemeClr val="tx1">
                      <a:lumMod val="50000"/>
                      <a:lumOff val="50000"/>
                    </a:schemeClr>
                  </a:solidFill>
                  <a:latin typeface="+mn-ea"/>
                </a:rPr>
                <a:t>2.</a:t>
              </a:r>
              <a:r>
                <a:rPr lang="zh-CN" altLang="en-US" b="1" dirty="0">
                  <a:solidFill>
                    <a:schemeClr val="tx1">
                      <a:lumMod val="50000"/>
                      <a:lumOff val="50000"/>
                    </a:schemeClr>
                  </a:solidFill>
                  <a:latin typeface="+mn-ea"/>
                </a:rPr>
                <a:t>对身份验证的票据进行加密。     </a:t>
              </a:r>
              <a:endParaRPr lang="en-US" altLang="zh-CN" b="1" dirty="0">
                <a:solidFill>
                  <a:schemeClr val="tx1">
                    <a:lumMod val="50000"/>
                    <a:lumOff val="50000"/>
                  </a:schemeClr>
                </a:solidFill>
                <a:latin typeface="+mn-ea"/>
              </a:endParaRPr>
            </a:p>
            <a:p>
              <a:endParaRPr lang="zh-CN" altLang="en-US" b="1" dirty="0">
                <a:solidFill>
                  <a:schemeClr val="tx1">
                    <a:lumMod val="50000"/>
                    <a:lumOff val="50000"/>
                  </a:schemeClr>
                </a:solidFill>
                <a:latin typeface="+mn-ea"/>
              </a:endParaRPr>
            </a:p>
            <a:p>
              <a:r>
                <a:rPr lang="zh-CN" altLang="en-US" b="1" dirty="0">
                  <a:solidFill>
                    <a:schemeClr val="tx1">
                      <a:lumMod val="50000"/>
                      <a:lumOff val="50000"/>
                    </a:schemeClr>
                  </a:solidFill>
                  <a:latin typeface="+mn-ea"/>
                </a:rPr>
                <a:t>                             </a:t>
              </a:r>
              <a:r>
                <a:rPr lang="en-US" altLang="zh-CN" b="1" dirty="0">
                  <a:solidFill>
                    <a:schemeClr val="tx1">
                      <a:lumMod val="50000"/>
                      <a:lumOff val="50000"/>
                    </a:schemeClr>
                  </a:solidFill>
                  <a:latin typeface="+mn-ea"/>
                </a:rPr>
                <a:t>3.</a:t>
              </a:r>
              <a:r>
                <a:rPr lang="zh-CN" altLang="en-US" b="1" dirty="0">
                  <a:solidFill>
                    <a:schemeClr val="tx1">
                      <a:lumMod val="50000"/>
                      <a:lumOff val="50000"/>
                    </a:schemeClr>
                  </a:solidFill>
                  <a:latin typeface="+mn-ea"/>
                </a:rPr>
                <a:t>创建一个</a:t>
              </a:r>
              <a:r>
                <a:rPr lang="en-US" altLang="zh-CN" b="1" dirty="0">
                  <a:solidFill>
                    <a:schemeClr val="tx1">
                      <a:lumMod val="50000"/>
                      <a:lumOff val="50000"/>
                    </a:schemeClr>
                  </a:solidFill>
                  <a:latin typeface="+mn-ea"/>
                </a:rPr>
                <a:t>cookie</a:t>
              </a:r>
              <a:r>
                <a:rPr lang="zh-CN" altLang="en-US" b="1" dirty="0">
                  <a:solidFill>
                    <a:schemeClr val="tx1">
                      <a:lumMod val="50000"/>
                      <a:lumOff val="50000"/>
                    </a:schemeClr>
                  </a:solidFill>
                  <a:latin typeface="+mn-ea"/>
                </a:rPr>
                <a:t>，把加密的票据保存在</a:t>
              </a:r>
              <a:r>
                <a:rPr lang="en-US" altLang="zh-CN" b="1" dirty="0">
                  <a:solidFill>
                    <a:schemeClr val="tx1">
                      <a:lumMod val="50000"/>
                      <a:lumOff val="50000"/>
                    </a:schemeClr>
                  </a:solidFill>
                  <a:latin typeface="+mn-ea"/>
                </a:rPr>
                <a:t>cookie</a:t>
              </a:r>
              <a:r>
                <a:rPr lang="zh-CN" altLang="en-US" b="1" dirty="0">
                  <a:solidFill>
                    <a:schemeClr val="tx1">
                      <a:lumMod val="50000"/>
                      <a:lumOff val="50000"/>
                    </a:schemeClr>
                  </a:solidFill>
                  <a:latin typeface="+mn-ea"/>
                </a:rPr>
                <a:t>中。</a:t>
              </a:r>
              <a:endParaRPr lang="en-US" altLang="zh-CN" b="1" dirty="0">
                <a:solidFill>
                  <a:schemeClr val="tx1">
                    <a:lumMod val="50000"/>
                    <a:lumOff val="50000"/>
                  </a:schemeClr>
                </a:solidFill>
                <a:latin typeface="+mn-ea"/>
              </a:endParaRPr>
            </a:p>
            <a:p>
              <a:endParaRPr lang="zh-CN" altLang="en-US" b="1" dirty="0">
                <a:solidFill>
                  <a:schemeClr val="tx1">
                    <a:lumMod val="50000"/>
                    <a:lumOff val="50000"/>
                  </a:schemeClr>
                </a:solidFill>
                <a:latin typeface="+mn-ea"/>
              </a:endParaRPr>
            </a:p>
            <a:p>
              <a:r>
                <a:rPr lang="zh-CN" altLang="en-US" b="1" dirty="0">
                  <a:solidFill>
                    <a:schemeClr val="tx1">
                      <a:lumMod val="50000"/>
                      <a:lumOff val="50000"/>
                    </a:schemeClr>
                  </a:solidFill>
                  <a:latin typeface="+mn-ea"/>
                </a:rPr>
                <a:t>                         </a:t>
              </a:r>
              <a:r>
                <a:rPr lang="en-US" altLang="zh-CN" b="1" dirty="0">
                  <a:solidFill>
                    <a:schemeClr val="tx1">
                      <a:lumMod val="50000"/>
                      <a:lumOff val="50000"/>
                    </a:schemeClr>
                  </a:solidFill>
                  <a:latin typeface="+mn-ea"/>
                </a:rPr>
                <a:t>4.</a:t>
              </a:r>
              <a:r>
                <a:rPr lang="zh-CN" altLang="en-US" b="1" dirty="0">
                  <a:solidFill>
                    <a:schemeClr val="tx1">
                      <a:lumMod val="50000"/>
                      <a:lumOff val="50000"/>
                    </a:schemeClr>
                  </a:solidFill>
                  <a:latin typeface="+mn-ea"/>
                </a:rPr>
                <a:t>向</a:t>
              </a:r>
              <a:r>
                <a:rPr lang="en-US" altLang="zh-CN" b="1" dirty="0">
                  <a:solidFill>
                    <a:schemeClr val="tx1">
                      <a:lumMod val="50000"/>
                      <a:lumOff val="50000"/>
                    </a:schemeClr>
                  </a:solidFill>
                  <a:latin typeface="+mn-ea"/>
                </a:rPr>
                <a:t>HTTP</a:t>
              </a:r>
              <a:r>
                <a:rPr lang="zh-CN" altLang="en-US" b="1" dirty="0">
                  <a:solidFill>
                    <a:schemeClr val="tx1">
                      <a:lumMod val="50000"/>
                      <a:lumOff val="50000"/>
                    </a:schemeClr>
                  </a:solidFill>
                  <a:latin typeface="+mn-ea"/>
                </a:rPr>
                <a:t>响应添加</a:t>
              </a:r>
              <a:r>
                <a:rPr lang="en-US" altLang="zh-CN" b="1" dirty="0">
                  <a:solidFill>
                    <a:schemeClr val="tx1">
                      <a:lumMod val="50000"/>
                      <a:lumOff val="50000"/>
                    </a:schemeClr>
                  </a:solidFill>
                  <a:latin typeface="+mn-ea"/>
                </a:rPr>
                <a:t>cookie</a:t>
              </a:r>
              <a:r>
                <a:rPr lang="zh-CN" altLang="en-US" b="1" dirty="0">
                  <a:solidFill>
                    <a:schemeClr val="tx1">
                      <a:lumMod val="50000"/>
                      <a:lumOff val="50000"/>
                    </a:schemeClr>
                  </a:solidFill>
                  <a:latin typeface="+mn-ea"/>
                </a:rPr>
                <a:t>，并且发送给客户端。</a:t>
              </a:r>
              <a:endParaRPr lang="en-US" altLang="zh-CN" b="1" dirty="0">
                <a:solidFill>
                  <a:schemeClr val="tx1">
                    <a:lumMod val="50000"/>
                    <a:lumOff val="50000"/>
                  </a:schemeClr>
                </a:solidFill>
                <a:latin typeface="+mn-ea"/>
              </a:endParaRPr>
            </a:p>
            <a:p>
              <a:endParaRPr lang="zh-CN" altLang="en-US" b="1" dirty="0">
                <a:solidFill>
                  <a:schemeClr val="tx1">
                    <a:lumMod val="50000"/>
                    <a:lumOff val="50000"/>
                  </a:schemeClr>
                </a:solidFill>
                <a:latin typeface="+mn-ea"/>
              </a:endParaRPr>
            </a:p>
            <a:p>
              <a:r>
                <a:rPr lang="zh-CN" altLang="en-US" b="1" dirty="0">
                  <a:solidFill>
                    <a:schemeClr val="tx1">
                      <a:lumMod val="50000"/>
                      <a:lumOff val="50000"/>
                    </a:schemeClr>
                  </a:solidFill>
                  <a:latin typeface="+mn-ea"/>
                </a:rPr>
                <a:t>                         </a:t>
              </a:r>
              <a:r>
                <a:rPr lang="en-US" altLang="zh-CN" b="1" dirty="0">
                  <a:solidFill>
                    <a:schemeClr val="tx1">
                      <a:lumMod val="50000"/>
                      <a:lumOff val="50000"/>
                    </a:schemeClr>
                  </a:solidFill>
                  <a:latin typeface="+mn-ea"/>
                </a:rPr>
                <a:t>5.</a:t>
              </a:r>
              <a:r>
                <a:rPr lang="zh-CN" altLang="en-US" b="1" dirty="0">
                  <a:solidFill>
                    <a:schemeClr val="tx1">
                      <a:lumMod val="50000"/>
                      <a:lumOff val="50000"/>
                    </a:schemeClr>
                  </a:solidFill>
                  <a:latin typeface="+mn-ea"/>
                </a:rPr>
                <a:t>跳转，并且把用户重定向到最初请求的页面。  </a:t>
              </a:r>
            </a:p>
          </p:txBody>
        </p:sp>
        <p:sp>
          <p:nvSpPr>
            <p:cNvPr id="32" name="Text Placeholder 3">
              <a:extLst>
                <a:ext uri="{FF2B5EF4-FFF2-40B4-BE49-F238E27FC236}">
                  <a16:creationId xmlns:a16="http://schemas.microsoft.com/office/drawing/2014/main" id="{14AB0262-630C-4334-9BA9-95A8D6300CA7}"/>
                </a:ext>
              </a:extLst>
            </p:cNvPr>
            <p:cNvSpPr txBox="1"/>
            <p:nvPr/>
          </p:nvSpPr>
          <p:spPr>
            <a:xfrm>
              <a:off x="798970" y="1608068"/>
              <a:ext cx="365485" cy="15763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800" b="1" i="0" u="none" strike="noStrike" kern="1200" cap="none" spc="0" normalizeH="0" baseline="0" noProof="0" dirty="0">
                <a:ln>
                  <a:noFill/>
                </a:ln>
                <a:solidFill>
                  <a:srgbClr val="073860"/>
                </a:solidFill>
                <a:effectLst/>
                <a:uLnTx/>
                <a:uFillTx/>
                <a:latin typeface="Agency FB" panose="020B0503020202020204" pitchFamily="34" charset="0"/>
              </a:endParaRPr>
            </a:p>
          </p:txBody>
        </p:sp>
      </p:grpSp>
      <p:grpSp>
        <p:nvGrpSpPr>
          <p:cNvPr id="35" name="组合 34">
            <a:extLst>
              <a:ext uri="{FF2B5EF4-FFF2-40B4-BE49-F238E27FC236}">
                <a16:creationId xmlns:a16="http://schemas.microsoft.com/office/drawing/2014/main" id="{B78D20A0-B042-4F31-9A2D-1CDC5604C8D0}"/>
              </a:ext>
            </a:extLst>
          </p:cNvPr>
          <p:cNvGrpSpPr/>
          <p:nvPr/>
        </p:nvGrpSpPr>
        <p:grpSpPr>
          <a:xfrm>
            <a:off x="7064753" y="258202"/>
            <a:ext cx="2043750" cy="337974"/>
            <a:chOff x="6627969" y="224548"/>
            <a:chExt cx="2364855" cy="450633"/>
          </a:xfrm>
        </p:grpSpPr>
        <p:sp>
          <p:nvSpPr>
            <p:cNvPr id="36" name="TextBox 19">
              <a:extLst>
                <a:ext uri="{FF2B5EF4-FFF2-40B4-BE49-F238E27FC236}">
                  <a16:creationId xmlns:a16="http://schemas.microsoft.com/office/drawing/2014/main" id="{BD6D0EB5-43B1-4FA4-BD8D-475241281C53}"/>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7" name="TextBox 20">
              <a:extLst>
                <a:ext uri="{FF2B5EF4-FFF2-40B4-BE49-F238E27FC236}">
                  <a16:creationId xmlns:a16="http://schemas.microsoft.com/office/drawing/2014/main" id="{98ED3A09-7A62-4121-9FE1-92F66219197E}"/>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8" name="TextBox 21">
              <a:extLst>
                <a:ext uri="{FF2B5EF4-FFF2-40B4-BE49-F238E27FC236}">
                  <a16:creationId xmlns:a16="http://schemas.microsoft.com/office/drawing/2014/main" id="{086B3D03-1F4E-4824-BC28-A86976386291}"/>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Tree>
    <p:extLst>
      <p:ext uri="{BB962C8B-B14F-4D97-AF65-F5344CB8AC3E}">
        <p14:creationId xmlns:p14="http://schemas.microsoft.com/office/powerpoint/2010/main" val="329950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626BE7-6B19-46C1-B836-2D9FC8DA9E72}"/>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F45A39B8-8F4D-49B7-9BA2-1CD973FD8C5A}"/>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2CE8A769-A62B-4874-9FED-DF4F5F69D3F0}"/>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DD0688AB-1D18-4520-9A34-0CE1DEE527B5}"/>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en-US" altLang="zh-CN" sz="1600" dirty="0">
                  <a:solidFill>
                    <a:schemeClr val="tx1">
                      <a:lumMod val="85000"/>
                      <a:lumOff val="15000"/>
                    </a:schemeClr>
                  </a:solidFill>
                  <a:latin typeface="微软雅黑" pitchFamily="34" charset="-122"/>
                  <a:ea typeface="微软雅黑" pitchFamily="34" charset="-122"/>
                </a:rPr>
                <a:t>Redis</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8" name="TextBox 23">
              <a:extLst>
                <a:ext uri="{FF2B5EF4-FFF2-40B4-BE49-F238E27FC236}">
                  <a16:creationId xmlns:a16="http://schemas.microsoft.com/office/drawing/2014/main" id="{F0FEEA6D-3795-4FB5-B935-2E142A30690D}"/>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9" name="Group 30">
            <a:extLst>
              <a:ext uri="{FF2B5EF4-FFF2-40B4-BE49-F238E27FC236}">
                <a16:creationId xmlns:a16="http://schemas.microsoft.com/office/drawing/2014/main" id="{6499CA48-4A74-43DD-AFE0-89218AFD2718}"/>
              </a:ext>
            </a:extLst>
          </p:cNvPr>
          <p:cNvGrpSpPr/>
          <p:nvPr/>
        </p:nvGrpSpPr>
        <p:grpSpPr>
          <a:xfrm>
            <a:off x="-1" y="3030727"/>
            <a:ext cx="8753481" cy="1656393"/>
            <a:chOff x="3276224" y="1448942"/>
            <a:chExt cx="2326807" cy="1788741"/>
          </a:xfrm>
        </p:grpSpPr>
        <p:sp>
          <p:nvSpPr>
            <p:cNvPr id="10" name="Text Placeholder 3">
              <a:extLst>
                <a:ext uri="{FF2B5EF4-FFF2-40B4-BE49-F238E27FC236}">
                  <a16:creationId xmlns:a16="http://schemas.microsoft.com/office/drawing/2014/main" id="{1CB26025-7320-4E0D-8EA1-F6C394CA1336}"/>
                </a:ext>
              </a:extLst>
            </p:cNvPr>
            <p:cNvSpPr txBox="1"/>
            <p:nvPr/>
          </p:nvSpPr>
          <p:spPr>
            <a:xfrm>
              <a:off x="3522036" y="1532491"/>
              <a:ext cx="584882" cy="25974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600" b="1" i="0" u="none" strike="noStrike" kern="1200" cap="none" spc="0" normalizeH="0" baseline="0" noProof="0" dirty="0">
                  <a:ln>
                    <a:noFill/>
                  </a:ln>
                  <a:solidFill>
                    <a:srgbClr val="073860"/>
                  </a:solidFill>
                  <a:effectLst/>
                  <a:uLnTx/>
                  <a:uFillTx/>
                  <a:latin typeface="+mn-ea"/>
                  <a:cs typeface="+mn-cs"/>
                </a:rPr>
                <a:t>R</a:t>
              </a:r>
              <a:r>
                <a:rPr kumimoji="0" lang="en-US" altLang="zh-CN" sz="1600" b="1" i="0" u="none" strike="noStrike" kern="1200" cap="none" spc="0" normalizeH="0" baseline="0" noProof="0" dirty="0">
                  <a:ln>
                    <a:noFill/>
                  </a:ln>
                  <a:solidFill>
                    <a:srgbClr val="073860"/>
                  </a:solidFill>
                  <a:effectLst/>
                  <a:uLnTx/>
                  <a:uFillTx/>
                  <a:latin typeface="+mn-ea"/>
                  <a:cs typeface="+mn-cs"/>
                </a:rPr>
                <a:t>edis</a:t>
              </a:r>
              <a:r>
                <a:rPr kumimoji="0" lang="zh-CN" altLang="en-US" sz="1600" b="1" i="0" u="none" strike="noStrike" kern="1200" cap="none" spc="0" normalizeH="0" baseline="0" noProof="0" dirty="0">
                  <a:ln>
                    <a:noFill/>
                  </a:ln>
                  <a:solidFill>
                    <a:srgbClr val="073860"/>
                  </a:solidFill>
                  <a:effectLst/>
                  <a:uLnTx/>
                  <a:uFillTx/>
                  <a:latin typeface="+mn-ea"/>
                  <a:cs typeface="+mn-cs"/>
                </a:rPr>
                <a:t>优势 </a:t>
              </a:r>
              <a:r>
                <a:rPr kumimoji="0" lang="en-US" sz="1600" b="1" i="0" u="none" strike="noStrike" kern="1200" cap="none" spc="0" normalizeH="0" baseline="0" noProof="0" dirty="0">
                  <a:ln>
                    <a:noFill/>
                  </a:ln>
                  <a:solidFill>
                    <a:srgbClr val="073860"/>
                  </a:solidFill>
                  <a:effectLst/>
                  <a:uLnTx/>
                  <a:uFillTx/>
                  <a:latin typeface="+mn-ea"/>
                  <a:cs typeface="+mn-cs"/>
                </a:rPr>
                <a:t>02</a:t>
              </a:r>
            </a:p>
          </p:txBody>
        </p:sp>
        <p:sp>
          <p:nvSpPr>
            <p:cNvPr id="11" name="Text Placeholder 3">
              <a:extLst>
                <a:ext uri="{FF2B5EF4-FFF2-40B4-BE49-F238E27FC236}">
                  <a16:creationId xmlns:a16="http://schemas.microsoft.com/office/drawing/2014/main" id="{42D6D255-5F63-4393-AB7A-6B747A6C6766}"/>
                </a:ext>
              </a:extLst>
            </p:cNvPr>
            <p:cNvSpPr txBox="1"/>
            <p:nvPr/>
          </p:nvSpPr>
          <p:spPr>
            <a:xfrm>
              <a:off x="3413965" y="1730946"/>
              <a:ext cx="2189066" cy="150673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endParaRPr lang="zh-CN" altLang="en-US"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1.</a:t>
              </a:r>
              <a:r>
                <a:rPr lang="zh-CN" altLang="en-US" sz="1400" b="1" dirty="0">
                  <a:solidFill>
                    <a:schemeClr val="tx1">
                      <a:lumMod val="50000"/>
                      <a:lumOff val="50000"/>
                    </a:schemeClr>
                  </a:solidFill>
                  <a:latin typeface="+mn-ea"/>
                </a:rPr>
                <a:t>性能极高 </a:t>
              </a:r>
              <a:r>
                <a:rPr lang="en-US" altLang="zh-CN" sz="1400" b="1" dirty="0">
                  <a:solidFill>
                    <a:schemeClr val="tx1">
                      <a:lumMod val="50000"/>
                      <a:lumOff val="50000"/>
                    </a:schemeClr>
                  </a:solidFill>
                  <a:latin typeface="+mn-ea"/>
                </a:rPr>
                <a:t>– Redis</a:t>
              </a:r>
              <a:r>
                <a:rPr lang="zh-CN" altLang="en-US" sz="1400" b="1" dirty="0">
                  <a:solidFill>
                    <a:schemeClr val="tx1">
                      <a:lumMod val="50000"/>
                      <a:lumOff val="50000"/>
                    </a:schemeClr>
                  </a:solidFill>
                  <a:latin typeface="+mn-ea"/>
                </a:rPr>
                <a:t>能读的速度是</a:t>
              </a:r>
              <a:r>
                <a:rPr lang="en-US" altLang="zh-CN" sz="1400" b="1" dirty="0">
                  <a:solidFill>
                    <a:schemeClr val="tx1">
                      <a:lumMod val="50000"/>
                      <a:lumOff val="50000"/>
                    </a:schemeClr>
                  </a:solidFill>
                  <a:latin typeface="+mn-ea"/>
                </a:rPr>
                <a:t>110000</a:t>
              </a:r>
              <a:r>
                <a:rPr lang="zh-CN" altLang="en-US" sz="1400" b="1" dirty="0">
                  <a:solidFill>
                    <a:schemeClr val="tx1">
                      <a:lumMod val="50000"/>
                      <a:lumOff val="50000"/>
                    </a:schemeClr>
                  </a:solidFill>
                  <a:latin typeface="+mn-ea"/>
                </a:rPr>
                <a:t>次</a:t>
              </a:r>
              <a:r>
                <a:rPr lang="en-US" altLang="zh-CN" sz="1400" b="1" dirty="0">
                  <a:solidFill>
                    <a:schemeClr val="tx1">
                      <a:lumMod val="50000"/>
                      <a:lumOff val="50000"/>
                    </a:schemeClr>
                  </a:solidFill>
                  <a:latin typeface="+mn-ea"/>
                </a:rPr>
                <a:t>/s,</a:t>
              </a:r>
              <a:r>
                <a:rPr lang="zh-CN" altLang="en-US" sz="1400" b="1" dirty="0">
                  <a:solidFill>
                    <a:schemeClr val="tx1">
                      <a:lumMod val="50000"/>
                      <a:lumOff val="50000"/>
                    </a:schemeClr>
                  </a:solidFill>
                  <a:latin typeface="+mn-ea"/>
                </a:rPr>
                <a:t>写的速度是</a:t>
              </a:r>
              <a:r>
                <a:rPr lang="en-US" altLang="zh-CN" sz="1400" b="1" dirty="0">
                  <a:solidFill>
                    <a:schemeClr val="tx1">
                      <a:lumMod val="50000"/>
                      <a:lumOff val="50000"/>
                    </a:schemeClr>
                  </a:solidFill>
                  <a:latin typeface="+mn-ea"/>
                </a:rPr>
                <a:t>81000</a:t>
              </a:r>
              <a:r>
                <a:rPr lang="zh-CN" altLang="en-US" sz="1400" b="1" dirty="0">
                  <a:solidFill>
                    <a:schemeClr val="tx1">
                      <a:lumMod val="50000"/>
                      <a:lumOff val="50000"/>
                    </a:schemeClr>
                  </a:solidFill>
                  <a:latin typeface="+mn-ea"/>
                </a:rPr>
                <a:t>次</a:t>
              </a:r>
              <a:r>
                <a:rPr lang="en-US" altLang="zh-CN" sz="1400" b="1" dirty="0">
                  <a:solidFill>
                    <a:schemeClr val="tx1">
                      <a:lumMod val="50000"/>
                      <a:lumOff val="50000"/>
                    </a:schemeClr>
                  </a:solidFill>
                  <a:latin typeface="+mn-ea"/>
                </a:rPr>
                <a:t>/s </a:t>
              </a:r>
              <a:r>
                <a:rPr lang="zh-CN" altLang="en-US" sz="1400" b="1" dirty="0">
                  <a:solidFill>
                    <a:schemeClr val="tx1">
                      <a:lumMod val="50000"/>
                      <a:lumOff val="50000"/>
                    </a:schemeClr>
                  </a:solidFill>
                  <a:latin typeface="+mn-ea"/>
                </a:rPr>
                <a:t>。</a:t>
              </a:r>
            </a:p>
            <a:p>
              <a:pPr lvl="0" algn="l" defTabSz="914400">
                <a:spcBef>
                  <a:spcPts val="200"/>
                </a:spcBef>
                <a:defRPr/>
              </a:pPr>
              <a:r>
                <a:rPr lang="en-US" altLang="zh-CN" sz="1400" b="1" dirty="0">
                  <a:solidFill>
                    <a:schemeClr val="tx1">
                      <a:lumMod val="50000"/>
                      <a:lumOff val="50000"/>
                    </a:schemeClr>
                  </a:solidFill>
                  <a:latin typeface="+mn-ea"/>
                </a:rPr>
                <a:t>2.</a:t>
              </a:r>
              <a:r>
                <a:rPr lang="zh-CN" altLang="en-US" sz="1400" b="1" dirty="0">
                  <a:solidFill>
                    <a:schemeClr val="tx1">
                      <a:lumMod val="50000"/>
                      <a:lumOff val="50000"/>
                    </a:schemeClr>
                  </a:solidFill>
                  <a:latin typeface="+mn-ea"/>
                </a:rPr>
                <a:t>丰富的数据类型 </a:t>
              </a:r>
              <a:r>
                <a:rPr lang="en-US" altLang="zh-CN" sz="1400" b="1" dirty="0">
                  <a:solidFill>
                    <a:schemeClr val="tx1">
                      <a:lumMod val="50000"/>
                      <a:lumOff val="50000"/>
                    </a:schemeClr>
                  </a:solidFill>
                  <a:latin typeface="+mn-ea"/>
                </a:rPr>
                <a:t>– Redis</a:t>
              </a:r>
              <a:r>
                <a:rPr lang="zh-CN" altLang="en-US" sz="1400" b="1" dirty="0">
                  <a:solidFill>
                    <a:schemeClr val="tx1">
                      <a:lumMod val="50000"/>
                      <a:lumOff val="50000"/>
                    </a:schemeClr>
                  </a:solidFill>
                  <a:latin typeface="+mn-ea"/>
                </a:rPr>
                <a:t>支持二进制案例的 </a:t>
              </a:r>
              <a:r>
                <a:rPr lang="en-US" altLang="zh-CN" sz="1400" b="1" dirty="0">
                  <a:solidFill>
                    <a:schemeClr val="tx1">
                      <a:lumMod val="50000"/>
                      <a:lumOff val="50000"/>
                    </a:schemeClr>
                  </a:solidFill>
                  <a:latin typeface="+mn-ea"/>
                </a:rPr>
                <a:t>Strings, Lists, Hashes, Sets </a:t>
              </a:r>
              <a:r>
                <a:rPr lang="zh-CN" altLang="en-US" sz="1400" b="1" dirty="0">
                  <a:solidFill>
                    <a:schemeClr val="tx1">
                      <a:lumMod val="50000"/>
                      <a:lumOff val="50000"/>
                    </a:schemeClr>
                  </a:solidFill>
                  <a:latin typeface="+mn-ea"/>
                </a:rPr>
                <a:t>及 </a:t>
              </a:r>
              <a:r>
                <a:rPr lang="en-US" altLang="zh-CN" sz="1400" b="1" dirty="0">
                  <a:solidFill>
                    <a:schemeClr val="tx1">
                      <a:lumMod val="50000"/>
                      <a:lumOff val="50000"/>
                    </a:schemeClr>
                  </a:solidFill>
                  <a:latin typeface="+mn-ea"/>
                </a:rPr>
                <a:t>Ordered Sets </a:t>
              </a:r>
              <a:r>
                <a:rPr lang="zh-CN" altLang="en-US" sz="1400" b="1" dirty="0">
                  <a:solidFill>
                    <a:schemeClr val="tx1">
                      <a:lumMod val="50000"/>
                      <a:lumOff val="50000"/>
                    </a:schemeClr>
                  </a:solidFill>
                  <a:latin typeface="+mn-ea"/>
                </a:rPr>
                <a:t>数据类型操作。</a:t>
              </a:r>
            </a:p>
            <a:p>
              <a:pPr lvl="0" algn="l" defTabSz="914400">
                <a:spcBef>
                  <a:spcPts val="200"/>
                </a:spcBef>
                <a:defRPr/>
              </a:pPr>
              <a:r>
                <a:rPr lang="en-US" altLang="zh-CN" sz="1400" b="1" dirty="0">
                  <a:solidFill>
                    <a:schemeClr val="tx1">
                      <a:lumMod val="50000"/>
                      <a:lumOff val="50000"/>
                    </a:schemeClr>
                  </a:solidFill>
                  <a:latin typeface="+mn-ea"/>
                </a:rPr>
                <a:t>3.</a:t>
              </a:r>
              <a:r>
                <a:rPr lang="zh-CN" altLang="en-US" sz="1400" b="1" dirty="0">
                  <a:solidFill>
                    <a:schemeClr val="tx1">
                      <a:lumMod val="50000"/>
                      <a:lumOff val="50000"/>
                    </a:schemeClr>
                  </a:solidFill>
                  <a:latin typeface="+mn-ea"/>
                </a:rPr>
                <a:t>原子 </a:t>
              </a:r>
              <a:r>
                <a:rPr lang="en-US" altLang="zh-CN" sz="1400" b="1" dirty="0">
                  <a:solidFill>
                    <a:schemeClr val="tx1">
                      <a:lumMod val="50000"/>
                      <a:lumOff val="50000"/>
                    </a:schemeClr>
                  </a:solidFill>
                  <a:latin typeface="+mn-ea"/>
                </a:rPr>
                <a:t>– Redis</a:t>
              </a:r>
              <a:r>
                <a:rPr lang="zh-CN" altLang="en-US" sz="1400" b="1" dirty="0">
                  <a:solidFill>
                    <a:schemeClr val="tx1">
                      <a:lumMod val="50000"/>
                      <a:lumOff val="50000"/>
                    </a:schemeClr>
                  </a:solidFill>
                  <a:latin typeface="+mn-ea"/>
                </a:rPr>
                <a:t>的所有操作都是原子性的，同时</a:t>
              </a:r>
              <a:r>
                <a:rPr lang="en-US" altLang="zh-CN" sz="1400" b="1" dirty="0">
                  <a:solidFill>
                    <a:schemeClr val="tx1">
                      <a:lumMod val="50000"/>
                      <a:lumOff val="50000"/>
                    </a:schemeClr>
                  </a:solidFill>
                  <a:latin typeface="+mn-ea"/>
                </a:rPr>
                <a:t>Redis</a:t>
              </a:r>
              <a:r>
                <a:rPr lang="zh-CN" altLang="en-US" sz="1400" b="1" dirty="0">
                  <a:solidFill>
                    <a:schemeClr val="tx1">
                      <a:lumMod val="50000"/>
                      <a:lumOff val="50000"/>
                    </a:schemeClr>
                  </a:solidFill>
                  <a:latin typeface="+mn-ea"/>
                </a:rPr>
                <a:t>还支持对几个操作合并后的原子性执行。（事务）</a:t>
              </a:r>
            </a:p>
            <a:p>
              <a:pPr lvl="0" algn="l" defTabSz="914400">
                <a:spcBef>
                  <a:spcPts val="200"/>
                </a:spcBef>
                <a:defRPr/>
              </a:pPr>
              <a:r>
                <a:rPr lang="en-US" altLang="zh-CN" sz="1400" b="1" dirty="0">
                  <a:solidFill>
                    <a:schemeClr val="tx1">
                      <a:lumMod val="50000"/>
                      <a:lumOff val="50000"/>
                    </a:schemeClr>
                  </a:solidFill>
                  <a:latin typeface="+mn-ea"/>
                </a:rPr>
                <a:t>4.</a:t>
              </a:r>
              <a:r>
                <a:rPr lang="zh-CN" altLang="en-US" sz="1400" b="1" dirty="0">
                  <a:solidFill>
                    <a:schemeClr val="tx1">
                      <a:lumMod val="50000"/>
                      <a:lumOff val="50000"/>
                    </a:schemeClr>
                  </a:solidFill>
                  <a:latin typeface="+mn-ea"/>
                </a:rPr>
                <a:t>丰富的特性 </a:t>
              </a:r>
              <a:r>
                <a:rPr lang="en-US" altLang="zh-CN" sz="1400" b="1" dirty="0">
                  <a:solidFill>
                    <a:schemeClr val="tx1">
                      <a:lumMod val="50000"/>
                      <a:lumOff val="50000"/>
                    </a:schemeClr>
                  </a:solidFill>
                  <a:latin typeface="+mn-ea"/>
                </a:rPr>
                <a:t>– Redis</a:t>
              </a:r>
              <a:r>
                <a:rPr lang="zh-CN" altLang="en-US" sz="1400" b="1" dirty="0">
                  <a:solidFill>
                    <a:schemeClr val="tx1">
                      <a:lumMod val="50000"/>
                      <a:lumOff val="50000"/>
                    </a:schemeClr>
                  </a:solidFill>
                  <a:latin typeface="+mn-ea"/>
                </a:rPr>
                <a:t>还支持 </a:t>
              </a:r>
              <a:r>
                <a:rPr lang="en-US" altLang="zh-CN" sz="1400" b="1" dirty="0">
                  <a:solidFill>
                    <a:schemeClr val="tx1">
                      <a:lumMod val="50000"/>
                      <a:lumOff val="50000"/>
                    </a:schemeClr>
                  </a:solidFill>
                  <a:latin typeface="+mn-ea"/>
                </a:rPr>
                <a:t>publish/subscribe, </a:t>
              </a:r>
              <a:r>
                <a:rPr lang="zh-CN" altLang="en-US" sz="1400" b="1" dirty="0">
                  <a:solidFill>
                    <a:schemeClr val="tx1">
                      <a:lumMod val="50000"/>
                      <a:lumOff val="50000"/>
                    </a:schemeClr>
                  </a:solidFill>
                  <a:latin typeface="+mn-ea"/>
                </a:rPr>
                <a:t>通知</a:t>
              </a:r>
              <a:r>
                <a:rPr lang="en-US" altLang="zh-CN" sz="1400" b="1" dirty="0">
                  <a:solidFill>
                    <a:schemeClr val="tx1">
                      <a:lumMod val="50000"/>
                      <a:lumOff val="50000"/>
                    </a:schemeClr>
                  </a:solidFill>
                  <a:latin typeface="+mn-ea"/>
                </a:rPr>
                <a:t>, key </a:t>
              </a:r>
              <a:r>
                <a:rPr lang="zh-CN" altLang="en-US" sz="1400" b="1" dirty="0">
                  <a:solidFill>
                    <a:schemeClr val="tx1">
                      <a:lumMod val="50000"/>
                      <a:lumOff val="50000"/>
                    </a:schemeClr>
                  </a:solidFill>
                  <a:latin typeface="+mn-ea"/>
                </a:rPr>
                <a:t>过期等等特性。</a:t>
              </a:r>
            </a:p>
          </p:txBody>
        </p:sp>
        <p:sp>
          <p:nvSpPr>
            <p:cNvPr id="12" name="Text Placeholder 3">
              <a:extLst>
                <a:ext uri="{FF2B5EF4-FFF2-40B4-BE49-F238E27FC236}">
                  <a16:creationId xmlns:a16="http://schemas.microsoft.com/office/drawing/2014/main" id="{A00CCF6D-A970-4701-9A6F-581FCAA15396}"/>
                </a:ext>
              </a:extLst>
            </p:cNvPr>
            <p:cNvSpPr txBox="1"/>
            <p:nvPr/>
          </p:nvSpPr>
          <p:spPr>
            <a:xfrm>
              <a:off x="3276224" y="1448942"/>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grpSp>
        <p:nvGrpSpPr>
          <p:cNvPr id="13" name="Group 29">
            <a:extLst>
              <a:ext uri="{FF2B5EF4-FFF2-40B4-BE49-F238E27FC236}">
                <a16:creationId xmlns:a16="http://schemas.microsoft.com/office/drawing/2014/main" id="{496FB1B0-1B4E-4EAC-9032-3AE42944CA3D}"/>
              </a:ext>
            </a:extLst>
          </p:cNvPr>
          <p:cNvGrpSpPr/>
          <p:nvPr/>
        </p:nvGrpSpPr>
        <p:grpSpPr>
          <a:xfrm>
            <a:off x="26850" y="1053463"/>
            <a:ext cx="8364555" cy="1622293"/>
            <a:chOff x="667433" y="1497041"/>
            <a:chExt cx="2343791" cy="1951075"/>
          </a:xfrm>
        </p:grpSpPr>
        <p:sp>
          <p:nvSpPr>
            <p:cNvPr id="14" name="Text Placeholder 3">
              <a:extLst>
                <a:ext uri="{FF2B5EF4-FFF2-40B4-BE49-F238E27FC236}">
                  <a16:creationId xmlns:a16="http://schemas.microsoft.com/office/drawing/2014/main" id="{53A0C4A7-AC50-4378-8FC8-B41DD6D1764E}"/>
                </a:ext>
              </a:extLst>
            </p:cNvPr>
            <p:cNvSpPr txBox="1"/>
            <p:nvPr/>
          </p:nvSpPr>
          <p:spPr>
            <a:xfrm>
              <a:off x="919029" y="1502356"/>
              <a:ext cx="354844" cy="2961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1600" b="1" dirty="0">
                  <a:solidFill>
                    <a:srgbClr val="073860"/>
                  </a:solidFill>
                  <a:latin typeface="+mn-ea"/>
                </a:rPr>
                <a:t>Redis</a:t>
              </a:r>
              <a:r>
                <a:rPr lang="zh-CN" altLang="en-US" sz="1600" b="1" dirty="0">
                  <a:solidFill>
                    <a:srgbClr val="073860"/>
                  </a:solidFill>
                  <a:latin typeface="+mn-ea"/>
                </a:rPr>
                <a:t>特点</a:t>
              </a:r>
              <a:r>
                <a:rPr kumimoji="0" lang="en-US" altLang="zh-CN" sz="1600" b="1" i="0" u="none" strike="noStrike" kern="1200" cap="none" spc="0" normalizeH="0" baseline="0" noProof="0" dirty="0">
                  <a:ln>
                    <a:noFill/>
                  </a:ln>
                  <a:solidFill>
                    <a:srgbClr val="073860"/>
                  </a:solidFill>
                  <a:effectLst/>
                  <a:uLnTx/>
                  <a:uFillTx/>
                  <a:latin typeface="+mn-ea"/>
                  <a:cs typeface="+mn-cs"/>
                </a:rPr>
                <a:t> </a:t>
              </a:r>
              <a:r>
                <a:rPr kumimoji="0" lang="en-US" sz="1600" b="1" i="0" u="none" strike="noStrike" kern="1200" cap="none" spc="0" normalizeH="0" baseline="0" noProof="0" dirty="0">
                  <a:ln>
                    <a:noFill/>
                  </a:ln>
                  <a:solidFill>
                    <a:srgbClr val="073860"/>
                  </a:solidFill>
                  <a:effectLst/>
                  <a:uLnTx/>
                  <a:uFillTx/>
                  <a:latin typeface="+mn-ea"/>
                  <a:cs typeface="+mn-cs"/>
                </a:rPr>
                <a:t>01</a:t>
              </a:r>
            </a:p>
          </p:txBody>
        </p:sp>
        <p:sp>
          <p:nvSpPr>
            <p:cNvPr id="15" name="Text Placeholder 3">
              <a:extLst>
                <a:ext uri="{FF2B5EF4-FFF2-40B4-BE49-F238E27FC236}">
                  <a16:creationId xmlns:a16="http://schemas.microsoft.com/office/drawing/2014/main" id="{27287801-22A3-44DB-BEDC-36671CD9988D}"/>
                </a:ext>
              </a:extLst>
            </p:cNvPr>
            <p:cNvSpPr txBox="1"/>
            <p:nvPr/>
          </p:nvSpPr>
          <p:spPr>
            <a:xfrm>
              <a:off x="822158" y="1997120"/>
              <a:ext cx="2189066" cy="14509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altLang="zh-CN" sz="1400" b="1" dirty="0">
                  <a:solidFill>
                    <a:schemeClr val="tx1">
                      <a:lumMod val="50000"/>
                      <a:lumOff val="50000"/>
                    </a:schemeClr>
                  </a:solidFill>
                </a:rPr>
                <a:t>1.</a:t>
              </a:r>
              <a:r>
                <a:rPr lang="zh-CN" altLang="en-US" sz="1400" b="1" dirty="0">
                  <a:solidFill>
                    <a:schemeClr val="tx1">
                      <a:lumMod val="50000"/>
                      <a:lumOff val="50000"/>
                    </a:schemeClr>
                  </a:solidFill>
                </a:rPr>
                <a:t>内存数据库，速度快，也支持数据的持久化，可以将内存中的数据保存在磁盘中，重启的时候可以再次加载进行使用。</a:t>
              </a:r>
            </a:p>
            <a:p>
              <a:pPr lvl="0" algn="l" defTabSz="914400">
                <a:spcBef>
                  <a:spcPct val="20000"/>
                </a:spcBef>
                <a:defRPr/>
              </a:pPr>
              <a:r>
                <a:rPr lang="en-US" altLang="zh-CN" sz="1400" b="1" dirty="0">
                  <a:solidFill>
                    <a:schemeClr val="tx1">
                      <a:lumMod val="50000"/>
                      <a:lumOff val="50000"/>
                    </a:schemeClr>
                  </a:solidFill>
                </a:rPr>
                <a:t>2.Redis</a:t>
              </a:r>
              <a:r>
                <a:rPr lang="zh-CN" altLang="en-US" sz="1400" b="1" dirty="0">
                  <a:solidFill>
                    <a:schemeClr val="tx1">
                      <a:lumMod val="50000"/>
                      <a:lumOff val="50000"/>
                    </a:schemeClr>
                  </a:solidFill>
                </a:rPr>
                <a:t>不仅仅支持简单的</a:t>
              </a:r>
              <a:r>
                <a:rPr lang="en-US" altLang="zh-CN" sz="1400" b="1" dirty="0">
                  <a:solidFill>
                    <a:schemeClr val="tx1">
                      <a:lumMod val="50000"/>
                      <a:lumOff val="50000"/>
                    </a:schemeClr>
                  </a:solidFill>
                </a:rPr>
                <a:t>key-value</a:t>
              </a:r>
              <a:r>
                <a:rPr lang="zh-CN" altLang="en-US" sz="1400" b="1" dirty="0">
                  <a:solidFill>
                    <a:schemeClr val="tx1">
                      <a:lumMod val="50000"/>
                      <a:lumOff val="50000"/>
                    </a:schemeClr>
                  </a:solidFill>
                </a:rPr>
                <a:t>类型的数据，同时还提供</a:t>
              </a:r>
              <a:r>
                <a:rPr lang="en-US" altLang="zh-CN" sz="1400" b="1" dirty="0">
                  <a:solidFill>
                    <a:schemeClr val="tx1">
                      <a:lumMod val="50000"/>
                      <a:lumOff val="50000"/>
                    </a:schemeClr>
                  </a:solidFill>
                </a:rPr>
                <a:t>list</a:t>
              </a:r>
              <a:r>
                <a:rPr lang="zh-CN" altLang="en-US" sz="1400" b="1" dirty="0">
                  <a:solidFill>
                    <a:schemeClr val="tx1">
                      <a:lumMod val="50000"/>
                      <a:lumOff val="50000"/>
                    </a:schemeClr>
                  </a:solidFill>
                </a:rPr>
                <a:t>，</a:t>
              </a:r>
              <a:r>
                <a:rPr lang="en-US" altLang="zh-CN" sz="1400" b="1" dirty="0">
                  <a:solidFill>
                    <a:schemeClr val="tx1">
                      <a:lumMod val="50000"/>
                      <a:lumOff val="50000"/>
                    </a:schemeClr>
                  </a:solidFill>
                </a:rPr>
                <a:t>set</a:t>
              </a:r>
              <a:r>
                <a:rPr lang="zh-CN" altLang="en-US" sz="1400" b="1" dirty="0">
                  <a:solidFill>
                    <a:schemeClr val="tx1">
                      <a:lumMod val="50000"/>
                      <a:lumOff val="50000"/>
                    </a:schemeClr>
                  </a:solidFill>
                </a:rPr>
                <a:t>，</a:t>
              </a:r>
              <a:r>
                <a:rPr lang="en-US" altLang="zh-CN" sz="1400" b="1" dirty="0" err="1">
                  <a:solidFill>
                    <a:schemeClr val="tx1">
                      <a:lumMod val="50000"/>
                      <a:lumOff val="50000"/>
                    </a:schemeClr>
                  </a:solidFill>
                </a:rPr>
                <a:t>zset</a:t>
              </a:r>
              <a:r>
                <a:rPr lang="zh-CN" altLang="en-US" sz="1400" b="1" dirty="0">
                  <a:solidFill>
                    <a:schemeClr val="tx1">
                      <a:lumMod val="50000"/>
                      <a:lumOff val="50000"/>
                    </a:schemeClr>
                  </a:solidFill>
                </a:rPr>
                <a:t>，</a:t>
              </a:r>
              <a:r>
                <a:rPr lang="en-US" altLang="zh-CN" sz="1400" b="1" dirty="0">
                  <a:solidFill>
                    <a:schemeClr val="tx1">
                      <a:lumMod val="50000"/>
                      <a:lumOff val="50000"/>
                    </a:schemeClr>
                  </a:solidFill>
                </a:rPr>
                <a:t>hash</a:t>
              </a:r>
              <a:r>
                <a:rPr lang="zh-CN" altLang="en-US" sz="1400" b="1" dirty="0">
                  <a:solidFill>
                    <a:schemeClr val="tx1">
                      <a:lumMod val="50000"/>
                      <a:lumOff val="50000"/>
                    </a:schemeClr>
                  </a:solidFill>
                </a:rPr>
                <a:t>等数据结构的存储。</a:t>
              </a:r>
            </a:p>
            <a:p>
              <a:pPr lvl="0" algn="l" defTabSz="914400">
                <a:spcBef>
                  <a:spcPct val="20000"/>
                </a:spcBef>
                <a:defRPr/>
              </a:pPr>
              <a:r>
                <a:rPr lang="en-US" altLang="zh-CN" sz="1400" b="1" dirty="0">
                  <a:solidFill>
                    <a:schemeClr val="tx1">
                      <a:lumMod val="50000"/>
                      <a:lumOff val="50000"/>
                    </a:schemeClr>
                  </a:solidFill>
                </a:rPr>
                <a:t>3.Redis</a:t>
              </a:r>
              <a:r>
                <a:rPr lang="zh-CN" altLang="en-US" sz="1400" b="1" dirty="0">
                  <a:solidFill>
                    <a:schemeClr val="tx1">
                      <a:lumMod val="50000"/>
                      <a:lumOff val="50000"/>
                    </a:schemeClr>
                  </a:solidFill>
                </a:rPr>
                <a:t>支持数据的备份，即</a:t>
              </a:r>
              <a:r>
                <a:rPr lang="en-US" altLang="zh-CN" sz="1400" b="1" dirty="0">
                  <a:solidFill>
                    <a:schemeClr val="tx1">
                      <a:lumMod val="50000"/>
                      <a:lumOff val="50000"/>
                    </a:schemeClr>
                  </a:solidFill>
                </a:rPr>
                <a:t>master-slave</a:t>
              </a:r>
              <a:r>
                <a:rPr lang="zh-CN" altLang="en-US" sz="1400" b="1" dirty="0">
                  <a:solidFill>
                    <a:schemeClr val="tx1">
                      <a:lumMod val="50000"/>
                      <a:lumOff val="50000"/>
                    </a:schemeClr>
                  </a:solidFill>
                </a:rPr>
                <a:t>模式的数据备份。</a:t>
              </a:r>
            </a:p>
            <a:p>
              <a:pPr lvl="0" algn="l" defTabSz="914400">
                <a:spcBef>
                  <a:spcPct val="20000"/>
                </a:spcBef>
                <a:defRPr/>
              </a:pPr>
              <a:r>
                <a:rPr lang="en-US" altLang="zh-CN" sz="1400" b="1" dirty="0">
                  <a:solidFill>
                    <a:schemeClr val="tx1">
                      <a:lumMod val="50000"/>
                      <a:lumOff val="50000"/>
                    </a:schemeClr>
                  </a:solidFill>
                </a:rPr>
                <a:t>4.</a:t>
              </a:r>
              <a:r>
                <a:rPr lang="zh-CN" altLang="en-US" sz="1400" b="1" dirty="0">
                  <a:solidFill>
                    <a:schemeClr val="tx1">
                      <a:lumMod val="50000"/>
                      <a:lumOff val="50000"/>
                    </a:schemeClr>
                  </a:solidFill>
                </a:rPr>
                <a:t>支持事务</a:t>
              </a:r>
              <a:endParaRPr lang="en-US" sz="1400" b="1" dirty="0">
                <a:solidFill>
                  <a:schemeClr val="tx1">
                    <a:lumMod val="50000"/>
                    <a:lumOff val="50000"/>
                  </a:schemeClr>
                </a:solidFill>
                <a:latin typeface="+mn-ea"/>
              </a:endParaRPr>
            </a:p>
          </p:txBody>
        </p:sp>
        <p:sp>
          <p:nvSpPr>
            <p:cNvPr id="16" name="Text Placeholder 3">
              <a:extLst>
                <a:ext uri="{FF2B5EF4-FFF2-40B4-BE49-F238E27FC236}">
                  <a16:creationId xmlns:a16="http://schemas.microsoft.com/office/drawing/2014/main" id="{A948FA40-6EB1-452F-B1B0-16D3F44B6DB0}"/>
                </a:ext>
              </a:extLst>
            </p:cNvPr>
            <p:cNvSpPr txBox="1"/>
            <p:nvPr/>
          </p:nvSpPr>
          <p:spPr>
            <a:xfrm>
              <a:off x="667433" y="1497041"/>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17" name="组合 16">
            <a:extLst>
              <a:ext uri="{FF2B5EF4-FFF2-40B4-BE49-F238E27FC236}">
                <a16:creationId xmlns:a16="http://schemas.microsoft.com/office/drawing/2014/main" id="{34C320CE-2984-4184-91D9-6521D26EDF16}"/>
              </a:ext>
            </a:extLst>
          </p:cNvPr>
          <p:cNvGrpSpPr/>
          <p:nvPr/>
        </p:nvGrpSpPr>
        <p:grpSpPr>
          <a:xfrm>
            <a:off x="7064753" y="258202"/>
            <a:ext cx="2043750" cy="337974"/>
            <a:chOff x="6627969" y="224548"/>
            <a:chExt cx="2364855" cy="450633"/>
          </a:xfrm>
        </p:grpSpPr>
        <p:sp>
          <p:nvSpPr>
            <p:cNvPr id="18" name="TextBox 19">
              <a:extLst>
                <a:ext uri="{FF2B5EF4-FFF2-40B4-BE49-F238E27FC236}">
                  <a16:creationId xmlns:a16="http://schemas.microsoft.com/office/drawing/2014/main" id="{6AE41079-89CE-47FF-8A8A-3CC86DF50DD1}"/>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19" name="TextBox 20">
              <a:extLst>
                <a:ext uri="{FF2B5EF4-FFF2-40B4-BE49-F238E27FC236}">
                  <a16:creationId xmlns:a16="http://schemas.microsoft.com/office/drawing/2014/main" id="{13C4CE97-FE31-4332-82E9-622C2005AF09}"/>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20" name="TextBox 21">
              <a:extLst>
                <a:ext uri="{FF2B5EF4-FFF2-40B4-BE49-F238E27FC236}">
                  <a16:creationId xmlns:a16="http://schemas.microsoft.com/office/drawing/2014/main" id="{9F8982F5-6BCD-441F-9E43-8FF426183D59}"/>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Tree>
    <p:extLst>
      <p:ext uri="{BB962C8B-B14F-4D97-AF65-F5344CB8AC3E}">
        <p14:creationId xmlns:p14="http://schemas.microsoft.com/office/powerpoint/2010/main" val="315400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50000" decel="5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E32FE6A6-79AB-41D7-9130-79FBE6E9A0BF}"/>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64C36342-FCE1-492E-A8C2-9A580F38D2D8}"/>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F8B0046E-5A8B-4C5F-96F6-4AA43D819238}"/>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C20A5832-5F38-4FA8-80B7-C51E150BD914}"/>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数据库作业</a:t>
              </a:r>
            </a:p>
          </p:txBody>
        </p:sp>
        <p:sp>
          <p:nvSpPr>
            <p:cNvPr id="8" name="TextBox 23">
              <a:extLst>
                <a:ext uri="{FF2B5EF4-FFF2-40B4-BE49-F238E27FC236}">
                  <a16:creationId xmlns:a16="http://schemas.microsoft.com/office/drawing/2014/main" id="{F5CED9E9-A242-4E37-B57A-489C62682B7B}"/>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13" name="Group 29">
            <a:extLst>
              <a:ext uri="{FF2B5EF4-FFF2-40B4-BE49-F238E27FC236}">
                <a16:creationId xmlns:a16="http://schemas.microsoft.com/office/drawing/2014/main" id="{D7E0ED49-E005-426F-A136-768397287C09}"/>
              </a:ext>
            </a:extLst>
          </p:cNvPr>
          <p:cNvGrpSpPr/>
          <p:nvPr/>
        </p:nvGrpSpPr>
        <p:grpSpPr>
          <a:xfrm>
            <a:off x="84929" y="1655443"/>
            <a:ext cx="8317372" cy="2237320"/>
            <a:chOff x="667433" y="1497041"/>
            <a:chExt cx="2330570" cy="2690745"/>
          </a:xfrm>
        </p:grpSpPr>
        <p:sp>
          <p:nvSpPr>
            <p:cNvPr id="14" name="Text Placeholder 3">
              <a:extLst>
                <a:ext uri="{FF2B5EF4-FFF2-40B4-BE49-F238E27FC236}">
                  <a16:creationId xmlns:a16="http://schemas.microsoft.com/office/drawing/2014/main" id="{76A54FBC-9CAF-4463-960C-8BD8BB202499}"/>
                </a:ext>
              </a:extLst>
            </p:cNvPr>
            <p:cNvSpPr txBox="1"/>
            <p:nvPr/>
          </p:nvSpPr>
          <p:spPr>
            <a:xfrm>
              <a:off x="919029" y="1502356"/>
              <a:ext cx="492739" cy="2961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数据库作业的优势</a:t>
              </a:r>
              <a:r>
                <a:rPr kumimoji="0" lang="en-US" altLang="zh-CN" sz="1600" b="1" i="0" u="none" strike="noStrike" kern="1200" cap="none" spc="0" normalizeH="0" baseline="0" noProof="0" dirty="0">
                  <a:ln>
                    <a:noFill/>
                  </a:ln>
                  <a:solidFill>
                    <a:srgbClr val="073860"/>
                  </a:solidFill>
                  <a:effectLst/>
                  <a:uLnTx/>
                  <a:uFillTx/>
                  <a:latin typeface="+mn-ea"/>
                  <a:cs typeface="+mn-cs"/>
                </a:rPr>
                <a:t> </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
          <p:nvSpPr>
            <p:cNvPr id="15" name="Text Placeholder 3">
              <a:extLst>
                <a:ext uri="{FF2B5EF4-FFF2-40B4-BE49-F238E27FC236}">
                  <a16:creationId xmlns:a16="http://schemas.microsoft.com/office/drawing/2014/main" id="{1FB134FE-158D-47E1-B214-5E3A5B0CE9BF}"/>
                </a:ext>
              </a:extLst>
            </p:cNvPr>
            <p:cNvSpPr txBox="1"/>
            <p:nvPr/>
          </p:nvSpPr>
          <p:spPr>
            <a:xfrm>
              <a:off x="808937" y="2114935"/>
              <a:ext cx="2189066" cy="207285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altLang="zh-CN" b="1" dirty="0">
                  <a:solidFill>
                    <a:schemeClr val="tx1">
                      <a:lumMod val="50000"/>
                      <a:lumOff val="50000"/>
                    </a:schemeClr>
                  </a:solidFill>
                  <a:latin typeface="+mn-ea"/>
                </a:rPr>
                <a:t>1.</a:t>
              </a:r>
              <a:r>
                <a:rPr lang="zh-CN" altLang="en-US" b="1" dirty="0">
                  <a:solidFill>
                    <a:schemeClr val="tx1">
                      <a:lumMod val="50000"/>
                      <a:lumOff val="50000"/>
                    </a:schemeClr>
                  </a:solidFill>
                  <a:latin typeface="+mn-ea"/>
                </a:rPr>
                <a:t>减少在重复性任务上所花的时间</a:t>
              </a:r>
              <a:r>
                <a:rPr lang="en-US" altLang="zh-CN" b="1" dirty="0">
                  <a:solidFill>
                    <a:schemeClr val="tx1">
                      <a:lumMod val="50000"/>
                      <a:lumOff val="50000"/>
                    </a:schemeClr>
                  </a:solidFill>
                  <a:latin typeface="+mn-ea"/>
                </a:rPr>
                <a:t>,</a:t>
              </a:r>
              <a:r>
                <a:rPr lang="zh-CN" altLang="en-US" b="1" dirty="0">
                  <a:solidFill>
                    <a:schemeClr val="tx1">
                      <a:lumMod val="50000"/>
                      <a:lumOff val="50000"/>
                    </a:schemeClr>
                  </a:solidFill>
                  <a:latin typeface="+mn-ea"/>
                </a:rPr>
                <a:t>从而提高效率</a:t>
              </a:r>
              <a:endParaRPr lang="en-US" altLang="zh-CN" b="1" dirty="0">
                <a:solidFill>
                  <a:schemeClr val="tx1">
                    <a:lumMod val="50000"/>
                    <a:lumOff val="50000"/>
                  </a:schemeClr>
                </a:solidFill>
                <a:latin typeface="+mn-ea"/>
              </a:endParaRPr>
            </a:p>
            <a:p>
              <a:pPr algn="just"/>
              <a:endParaRPr lang="en-US" altLang="zh-CN" b="1" dirty="0">
                <a:solidFill>
                  <a:schemeClr val="tx1">
                    <a:lumMod val="50000"/>
                    <a:lumOff val="50000"/>
                  </a:schemeClr>
                </a:solidFill>
                <a:latin typeface="+mn-ea"/>
              </a:endParaRPr>
            </a:p>
            <a:p>
              <a:pPr algn="just"/>
              <a:r>
                <a:rPr lang="en-US" altLang="zh-CN" b="1" dirty="0">
                  <a:solidFill>
                    <a:schemeClr val="tx1">
                      <a:lumMod val="50000"/>
                      <a:lumOff val="50000"/>
                    </a:schemeClr>
                  </a:solidFill>
                  <a:latin typeface="+mn-ea"/>
                </a:rPr>
                <a:t>2.</a:t>
              </a:r>
              <a:r>
                <a:rPr lang="zh-CN" altLang="en-US" b="1" dirty="0">
                  <a:solidFill>
                    <a:schemeClr val="tx1">
                      <a:lumMod val="50000"/>
                      <a:lumOff val="50000"/>
                    </a:schemeClr>
                  </a:solidFill>
                  <a:latin typeface="+mn-ea"/>
                </a:rPr>
                <a:t>减少人工操作可能带来的误操作问题</a:t>
              </a:r>
              <a:endParaRPr lang="en-US" altLang="zh-CN" b="1" dirty="0">
                <a:solidFill>
                  <a:schemeClr val="tx1">
                    <a:lumMod val="50000"/>
                    <a:lumOff val="50000"/>
                  </a:schemeClr>
                </a:solidFill>
                <a:latin typeface="+mn-ea"/>
              </a:endParaRPr>
            </a:p>
            <a:p>
              <a:pPr algn="just"/>
              <a:endParaRPr lang="en-US" altLang="zh-CN" b="1" dirty="0">
                <a:solidFill>
                  <a:schemeClr val="tx1">
                    <a:lumMod val="50000"/>
                    <a:lumOff val="50000"/>
                  </a:schemeClr>
                </a:solidFill>
                <a:latin typeface="+mn-ea"/>
              </a:endParaRPr>
            </a:p>
            <a:p>
              <a:pPr algn="just"/>
              <a:r>
                <a:rPr lang="en-US" altLang="zh-CN" b="1" dirty="0">
                  <a:solidFill>
                    <a:schemeClr val="tx1">
                      <a:lumMod val="50000"/>
                      <a:lumOff val="50000"/>
                    </a:schemeClr>
                  </a:solidFill>
                  <a:latin typeface="+mn-ea"/>
                </a:rPr>
                <a:t>3.</a:t>
              </a:r>
              <a:r>
                <a:rPr lang="zh-CN" altLang="en-US" b="1" dirty="0">
                  <a:solidFill>
                    <a:schemeClr val="tx1">
                      <a:lumMod val="50000"/>
                      <a:lumOff val="50000"/>
                    </a:schemeClr>
                  </a:solidFill>
                  <a:latin typeface="+mn-ea"/>
                </a:rPr>
                <a:t>防止遗漏掉重要的维护任务</a:t>
              </a:r>
              <a:endParaRPr lang="en-US" altLang="zh-CN" b="1" dirty="0">
                <a:solidFill>
                  <a:schemeClr val="tx1">
                    <a:lumMod val="50000"/>
                    <a:lumOff val="50000"/>
                  </a:schemeClr>
                </a:solidFill>
                <a:latin typeface="+mn-ea"/>
              </a:endParaRPr>
            </a:p>
            <a:p>
              <a:pPr algn="just"/>
              <a:endParaRPr lang="en-US" altLang="zh-CN" b="1" dirty="0">
                <a:solidFill>
                  <a:schemeClr val="tx1">
                    <a:lumMod val="50000"/>
                    <a:lumOff val="50000"/>
                  </a:schemeClr>
                </a:solidFill>
                <a:latin typeface="+mn-ea"/>
              </a:endParaRPr>
            </a:p>
            <a:p>
              <a:pPr algn="just"/>
              <a:r>
                <a:rPr lang="en-US" altLang="zh-CN" b="1" dirty="0">
                  <a:solidFill>
                    <a:schemeClr val="tx1">
                      <a:lumMod val="50000"/>
                      <a:lumOff val="50000"/>
                    </a:schemeClr>
                  </a:solidFill>
                  <a:latin typeface="+mn-ea"/>
                </a:rPr>
                <a:t>4.</a:t>
              </a:r>
              <a:r>
                <a:rPr lang="zh-CN" altLang="en-US" b="1" dirty="0">
                  <a:solidFill>
                    <a:schemeClr val="tx1">
                      <a:lumMod val="50000"/>
                      <a:lumOff val="50000"/>
                    </a:schemeClr>
                  </a:solidFill>
                  <a:latin typeface="+mn-ea"/>
                </a:rPr>
                <a:t>解决人工操作可能存在的时间冲突问题</a:t>
              </a:r>
              <a:r>
                <a:rPr lang="en-US" altLang="zh-CN" b="1" dirty="0">
                  <a:solidFill>
                    <a:schemeClr val="tx1">
                      <a:lumMod val="50000"/>
                      <a:lumOff val="50000"/>
                    </a:schemeClr>
                  </a:solidFill>
                  <a:latin typeface="+mn-ea"/>
                </a:rPr>
                <a:t>(</a:t>
              </a:r>
              <a:r>
                <a:rPr lang="zh-CN" altLang="en-US" b="1" dirty="0">
                  <a:solidFill>
                    <a:schemeClr val="tx1">
                      <a:lumMod val="50000"/>
                      <a:lumOff val="50000"/>
                    </a:schemeClr>
                  </a:solidFill>
                  <a:latin typeface="+mn-ea"/>
                </a:rPr>
                <a:t>比如外资企业中某些任务必须在半夜来做</a:t>
              </a:r>
              <a:r>
                <a:rPr lang="en-US" altLang="zh-CN" b="1" dirty="0">
                  <a:solidFill>
                    <a:schemeClr val="tx1">
                      <a:lumMod val="50000"/>
                      <a:lumOff val="50000"/>
                    </a:schemeClr>
                  </a:solidFill>
                  <a:latin typeface="+mn-ea"/>
                </a:rPr>
                <a:t>)</a:t>
              </a:r>
              <a:endParaRPr lang="zh-CN" altLang="en-US" b="1" dirty="0">
                <a:solidFill>
                  <a:schemeClr val="tx1">
                    <a:lumMod val="50000"/>
                    <a:lumOff val="50000"/>
                  </a:schemeClr>
                </a:solidFill>
                <a:latin typeface="+mn-ea"/>
              </a:endParaRPr>
            </a:p>
          </p:txBody>
        </p:sp>
        <p:sp>
          <p:nvSpPr>
            <p:cNvPr id="16" name="Text Placeholder 3">
              <a:extLst>
                <a:ext uri="{FF2B5EF4-FFF2-40B4-BE49-F238E27FC236}">
                  <a16:creationId xmlns:a16="http://schemas.microsoft.com/office/drawing/2014/main" id="{FA62431B-0058-4452-BDC4-C832E373E0A7}"/>
                </a:ext>
              </a:extLst>
            </p:cNvPr>
            <p:cNvSpPr txBox="1"/>
            <p:nvPr/>
          </p:nvSpPr>
          <p:spPr>
            <a:xfrm>
              <a:off x="667433" y="1497041"/>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17" name="组合 16">
            <a:extLst>
              <a:ext uri="{FF2B5EF4-FFF2-40B4-BE49-F238E27FC236}">
                <a16:creationId xmlns:a16="http://schemas.microsoft.com/office/drawing/2014/main" id="{FE52E15B-10F7-4F3D-9D9F-168663E5FA9E}"/>
              </a:ext>
            </a:extLst>
          </p:cNvPr>
          <p:cNvGrpSpPr/>
          <p:nvPr/>
        </p:nvGrpSpPr>
        <p:grpSpPr>
          <a:xfrm>
            <a:off x="7064753" y="258202"/>
            <a:ext cx="2043750" cy="337974"/>
            <a:chOff x="6627969" y="224548"/>
            <a:chExt cx="2364855" cy="450633"/>
          </a:xfrm>
        </p:grpSpPr>
        <p:sp>
          <p:nvSpPr>
            <p:cNvPr id="18" name="TextBox 19">
              <a:extLst>
                <a:ext uri="{FF2B5EF4-FFF2-40B4-BE49-F238E27FC236}">
                  <a16:creationId xmlns:a16="http://schemas.microsoft.com/office/drawing/2014/main" id="{1CCC1D8D-0003-472E-A5A6-399EB3955BA5}"/>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19" name="TextBox 20">
              <a:extLst>
                <a:ext uri="{FF2B5EF4-FFF2-40B4-BE49-F238E27FC236}">
                  <a16:creationId xmlns:a16="http://schemas.microsoft.com/office/drawing/2014/main" id="{0B6B523B-5E1B-4FCF-9C06-2F1340CF9C8D}"/>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20" name="TextBox 21">
              <a:extLst>
                <a:ext uri="{FF2B5EF4-FFF2-40B4-BE49-F238E27FC236}">
                  <a16:creationId xmlns:a16="http://schemas.microsoft.com/office/drawing/2014/main" id="{47F04195-D9DA-46C9-9193-84B414E27BE1}"/>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spTree>
    <p:extLst>
      <p:ext uri="{BB962C8B-B14F-4D97-AF65-F5344CB8AC3E}">
        <p14:creationId xmlns:p14="http://schemas.microsoft.com/office/powerpoint/2010/main" val="29769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A7A345BD-07AE-4456-84CB-B4223C60AFEE}"/>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ABBF5BF1-35E9-4F49-8869-7F1B2038D953}"/>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10" name="组合 9">
            <a:extLst>
              <a:ext uri="{FF2B5EF4-FFF2-40B4-BE49-F238E27FC236}">
                <a16:creationId xmlns:a16="http://schemas.microsoft.com/office/drawing/2014/main" id="{3E35FFD0-76B1-4583-B665-0F2A653CAEDB}"/>
              </a:ext>
            </a:extLst>
          </p:cNvPr>
          <p:cNvGrpSpPr/>
          <p:nvPr/>
        </p:nvGrpSpPr>
        <p:grpSpPr>
          <a:xfrm>
            <a:off x="742950" y="219077"/>
            <a:ext cx="3171739" cy="336449"/>
            <a:chOff x="742950" y="219077"/>
            <a:chExt cx="3171739" cy="336449"/>
          </a:xfrm>
        </p:grpSpPr>
        <p:sp>
          <p:nvSpPr>
            <p:cNvPr id="11" name="TextBox 22">
              <a:extLst>
                <a:ext uri="{FF2B5EF4-FFF2-40B4-BE49-F238E27FC236}">
                  <a16:creationId xmlns:a16="http://schemas.microsoft.com/office/drawing/2014/main" id="{111940AE-C01F-4A75-A2E7-75151DF8A860}"/>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项目介绍</a:t>
              </a:r>
            </a:p>
          </p:txBody>
        </p:sp>
        <p:sp>
          <p:nvSpPr>
            <p:cNvPr id="12" name="TextBox 23">
              <a:extLst>
                <a:ext uri="{FF2B5EF4-FFF2-40B4-BE49-F238E27FC236}">
                  <a16:creationId xmlns:a16="http://schemas.microsoft.com/office/drawing/2014/main" id="{45FCE3EB-9E22-4518-8008-982EED17ED0A}"/>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16" name="Group 72">
            <a:extLst>
              <a:ext uri="{FF2B5EF4-FFF2-40B4-BE49-F238E27FC236}">
                <a16:creationId xmlns:a16="http://schemas.microsoft.com/office/drawing/2014/main" id="{BFA22F65-5788-4488-8534-4089297CC61F}"/>
              </a:ext>
            </a:extLst>
          </p:cNvPr>
          <p:cNvGrpSpPr/>
          <p:nvPr/>
        </p:nvGrpSpPr>
        <p:grpSpPr>
          <a:xfrm>
            <a:off x="1463618" y="1742376"/>
            <a:ext cx="1947726" cy="810446"/>
            <a:chOff x="5603652" y="1535003"/>
            <a:chExt cx="1947726" cy="810446"/>
          </a:xfrm>
        </p:grpSpPr>
        <p:sp>
          <p:nvSpPr>
            <p:cNvPr id="17" name="Text Placeholder 3">
              <a:extLst>
                <a:ext uri="{FF2B5EF4-FFF2-40B4-BE49-F238E27FC236}">
                  <a16:creationId xmlns:a16="http://schemas.microsoft.com/office/drawing/2014/main" id="{DE861758-FEAA-4A29-AB5E-5159BFF32CB0}"/>
                </a:ext>
              </a:extLst>
            </p:cNvPr>
            <p:cNvSpPr txBox="1"/>
            <p:nvPr/>
          </p:nvSpPr>
          <p:spPr>
            <a:xfrm>
              <a:off x="6047086" y="1535003"/>
              <a:ext cx="359073"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mn-ea"/>
                  <a:cs typeface="+mn-cs"/>
                </a:rPr>
                <a:t>目的</a:t>
              </a:r>
              <a:endParaRPr kumimoji="0" lang="en-US" b="1" i="0" u="none" strike="noStrike" kern="1200" cap="none" spc="0" normalizeH="0" baseline="0" noProof="0" dirty="0">
                <a:ln>
                  <a:noFill/>
                </a:ln>
                <a:solidFill>
                  <a:schemeClr val="tx1">
                    <a:lumMod val="75000"/>
                    <a:lumOff val="25000"/>
                  </a:schemeClr>
                </a:solidFill>
                <a:effectLst/>
                <a:uLnTx/>
                <a:uFillTx/>
                <a:latin typeface="+mn-ea"/>
                <a:cs typeface="+mn-cs"/>
              </a:endParaRPr>
            </a:p>
          </p:txBody>
        </p:sp>
        <p:sp>
          <p:nvSpPr>
            <p:cNvPr id="18" name="Text Placeholder 3">
              <a:extLst>
                <a:ext uri="{FF2B5EF4-FFF2-40B4-BE49-F238E27FC236}">
                  <a16:creationId xmlns:a16="http://schemas.microsoft.com/office/drawing/2014/main" id="{847834B6-21FF-4F91-B61F-DD7739F27EA9}"/>
                </a:ext>
              </a:extLst>
            </p:cNvPr>
            <p:cNvSpPr txBox="1"/>
            <p:nvPr/>
          </p:nvSpPr>
          <p:spPr>
            <a:xfrm>
              <a:off x="5603652" y="1883784"/>
              <a:ext cx="1947726" cy="46166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1"/>
              <a:r>
                <a:rPr lang="zh-CN" altLang="zh-CN" sz="1000" b="1" dirty="0">
                  <a:solidFill>
                    <a:schemeClr val="tx1">
                      <a:lumMod val="50000"/>
                      <a:lumOff val="50000"/>
                    </a:schemeClr>
                  </a:solidFill>
                </a:rPr>
                <a:t>确立系统的业务流程</a:t>
              </a:r>
              <a:r>
                <a:rPr lang="zh-CN" altLang="en-US" sz="1000" b="1" dirty="0">
                  <a:solidFill>
                    <a:schemeClr val="tx1">
                      <a:lumMod val="50000"/>
                      <a:lumOff val="50000"/>
                    </a:schemeClr>
                  </a:solidFill>
                </a:rPr>
                <a:t>，</a:t>
              </a:r>
              <a:endParaRPr lang="zh-CN" altLang="zh-CN" sz="1000" b="1" dirty="0">
                <a:solidFill>
                  <a:schemeClr val="tx1">
                    <a:lumMod val="50000"/>
                    <a:lumOff val="50000"/>
                  </a:schemeClr>
                </a:solidFill>
              </a:endParaRPr>
            </a:p>
            <a:p>
              <a:pPr lvl="1"/>
              <a:r>
                <a:rPr lang="zh-CN" altLang="zh-CN" sz="1000" b="1" dirty="0">
                  <a:solidFill>
                    <a:schemeClr val="tx1">
                      <a:lumMod val="50000"/>
                      <a:lumOff val="50000"/>
                    </a:schemeClr>
                  </a:solidFill>
                </a:rPr>
                <a:t>界定系统的功能范围</a:t>
              </a:r>
              <a:r>
                <a:rPr lang="zh-CN" altLang="en-US" sz="1000" b="1" dirty="0">
                  <a:solidFill>
                    <a:schemeClr val="tx1">
                      <a:lumMod val="50000"/>
                      <a:lumOff val="50000"/>
                    </a:schemeClr>
                  </a:solidFill>
                </a:rPr>
                <a:t>，</a:t>
              </a:r>
              <a:endParaRPr lang="zh-CN" altLang="zh-CN" sz="1000" b="1" dirty="0">
                <a:solidFill>
                  <a:schemeClr val="tx1">
                    <a:lumMod val="50000"/>
                    <a:lumOff val="50000"/>
                  </a:schemeClr>
                </a:solidFill>
              </a:endParaRPr>
            </a:p>
            <a:p>
              <a:pPr lvl="1"/>
              <a:r>
                <a:rPr lang="zh-CN" altLang="zh-CN" sz="1000" b="1" dirty="0">
                  <a:solidFill>
                    <a:schemeClr val="tx1">
                      <a:lumMod val="50000"/>
                      <a:lumOff val="50000"/>
                    </a:schemeClr>
                  </a:solidFill>
                </a:rPr>
                <a:t>明确业务流程和使用场景</a:t>
              </a:r>
              <a:r>
                <a:rPr lang="zh-CN" altLang="en-US" sz="1000" b="1" dirty="0">
                  <a:solidFill>
                    <a:schemeClr val="tx1">
                      <a:lumMod val="50000"/>
                      <a:lumOff val="50000"/>
                    </a:schemeClr>
                  </a:solidFill>
                  <a:latin typeface="+mn-ea"/>
                </a:rPr>
                <a:t>。</a:t>
              </a:r>
              <a:endParaRPr lang="en-US" sz="1000" b="1" dirty="0">
                <a:solidFill>
                  <a:schemeClr val="tx1">
                    <a:lumMod val="50000"/>
                    <a:lumOff val="50000"/>
                  </a:schemeClr>
                </a:solidFill>
                <a:latin typeface="+mn-ea"/>
              </a:endParaRPr>
            </a:p>
          </p:txBody>
        </p:sp>
      </p:grpSp>
      <p:grpSp>
        <p:nvGrpSpPr>
          <p:cNvPr id="19" name="Group 66">
            <a:extLst>
              <a:ext uri="{FF2B5EF4-FFF2-40B4-BE49-F238E27FC236}">
                <a16:creationId xmlns:a16="http://schemas.microsoft.com/office/drawing/2014/main" id="{4CCB8AD7-6350-4687-A1E7-F9EBBB4BC5CF}"/>
              </a:ext>
            </a:extLst>
          </p:cNvPr>
          <p:cNvGrpSpPr/>
          <p:nvPr/>
        </p:nvGrpSpPr>
        <p:grpSpPr>
          <a:xfrm>
            <a:off x="6387896" y="1784002"/>
            <a:ext cx="1947726" cy="1537639"/>
            <a:chOff x="5603652" y="1634773"/>
            <a:chExt cx="1947726" cy="1537639"/>
          </a:xfrm>
        </p:grpSpPr>
        <p:sp>
          <p:nvSpPr>
            <p:cNvPr id="20" name="Text Placeholder 3">
              <a:extLst>
                <a:ext uri="{FF2B5EF4-FFF2-40B4-BE49-F238E27FC236}">
                  <a16:creationId xmlns:a16="http://schemas.microsoft.com/office/drawing/2014/main" id="{F564F7C1-7296-49BF-895A-573142BDEC2E}"/>
                </a:ext>
              </a:extLst>
            </p:cNvPr>
            <p:cNvSpPr txBox="1"/>
            <p:nvPr/>
          </p:nvSpPr>
          <p:spPr>
            <a:xfrm>
              <a:off x="5603652" y="1634773"/>
              <a:ext cx="718145"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schemeClr val="tx1">
                      <a:lumMod val="75000"/>
                      <a:lumOff val="25000"/>
                    </a:schemeClr>
                  </a:solidFill>
                  <a:latin typeface="+mn-ea"/>
                </a:rPr>
                <a:t>业务需求</a:t>
              </a:r>
              <a:endParaRPr kumimoji="0" lang="en-US" b="1" i="0" u="none" strike="noStrike" kern="1200" cap="none" spc="0" normalizeH="0" baseline="0" noProof="0" dirty="0">
                <a:ln>
                  <a:noFill/>
                </a:ln>
                <a:solidFill>
                  <a:schemeClr val="tx1">
                    <a:lumMod val="75000"/>
                    <a:lumOff val="25000"/>
                  </a:schemeClr>
                </a:solidFill>
                <a:effectLst/>
                <a:uLnTx/>
                <a:uFillTx/>
                <a:latin typeface="+mn-ea"/>
                <a:cs typeface="+mn-cs"/>
              </a:endParaRPr>
            </a:p>
          </p:txBody>
        </p:sp>
        <p:sp>
          <p:nvSpPr>
            <p:cNvPr id="21" name="Text Placeholder 3">
              <a:extLst>
                <a:ext uri="{FF2B5EF4-FFF2-40B4-BE49-F238E27FC236}">
                  <a16:creationId xmlns:a16="http://schemas.microsoft.com/office/drawing/2014/main" id="{C94281CC-80B9-4F11-8FFD-0E6BF349A0A4}"/>
                </a:ext>
              </a:extLst>
            </p:cNvPr>
            <p:cNvSpPr txBox="1"/>
            <p:nvPr/>
          </p:nvSpPr>
          <p:spPr>
            <a:xfrm>
              <a:off x="5603652" y="1941306"/>
              <a:ext cx="1947726" cy="123110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zh-CN" altLang="zh-CN" sz="1000" b="1" dirty="0">
                  <a:solidFill>
                    <a:schemeClr val="tx1">
                      <a:lumMod val="50000"/>
                      <a:lumOff val="50000"/>
                    </a:schemeClr>
                  </a:solidFill>
                </a:rPr>
                <a:t>基于公司目标实现，对工作目标的识别、分解、下派，执行及办理过程的督导，防止工作分解不到位、责任不清、工作延误等问题，目视化管理，提高工作的执行效率。</a:t>
              </a:r>
            </a:p>
            <a:p>
              <a:pPr algn="l"/>
              <a:r>
                <a:rPr lang="zh-CN" altLang="zh-CN" sz="1000" b="1" dirty="0">
                  <a:solidFill>
                    <a:schemeClr val="tx1">
                      <a:lumMod val="50000"/>
                      <a:lumOff val="50000"/>
                    </a:schemeClr>
                  </a:solidFill>
                </a:rPr>
                <a:t>通过系统全面掌握公司内部工作分配与执行情况，并可进行数据统计，实现重大事情管理的可视化。</a:t>
              </a:r>
            </a:p>
          </p:txBody>
        </p:sp>
      </p:grpSp>
      <p:sp>
        <p:nvSpPr>
          <p:cNvPr id="25" name="Freeform 24">
            <a:extLst>
              <a:ext uri="{FF2B5EF4-FFF2-40B4-BE49-F238E27FC236}">
                <a16:creationId xmlns:a16="http://schemas.microsoft.com/office/drawing/2014/main" id="{25FE6786-0A56-4E28-A50F-508E9BB2D2C4}"/>
              </a:ext>
            </a:extLst>
          </p:cNvPr>
          <p:cNvSpPr/>
          <p:nvPr/>
        </p:nvSpPr>
        <p:spPr>
          <a:xfrm>
            <a:off x="3690393" y="841902"/>
            <a:ext cx="1710921" cy="1710921"/>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rgbClr val="2272A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5360" tIns="943091" rIns="515360" bIns="87630" numCol="1" spcCol="1270" anchor="ctr" anchorCtr="0">
            <a:noAutofit/>
          </a:bodyPr>
          <a:lstStyle/>
          <a:p>
            <a:pPr lvl="0" algn="ctr" defTabSz="1022350">
              <a:lnSpc>
                <a:spcPct val="90000"/>
              </a:lnSpc>
              <a:spcBef>
                <a:spcPct val="0"/>
              </a:spcBef>
              <a:spcAft>
                <a:spcPct val="35000"/>
              </a:spcAft>
            </a:pPr>
            <a:endParaRPr lang="en-US" sz="2300" kern="1200" dirty="0">
              <a:latin typeface="+mn-ea"/>
            </a:endParaRPr>
          </a:p>
        </p:txBody>
      </p:sp>
      <p:sp>
        <p:nvSpPr>
          <p:cNvPr id="26" name="Freeform 25">
            <a:extLst>
              <a:ext uri="{FF2B5EF4-FFF2-40B4-BE49-F238E27FC236}">
                <a16:creationId xmlns:a16="http://schemas.microsoft.com/office/drawing/2014/main" id="{4DAABB1D-92F9-4920-AEBC-1AF5DED1A0D0}"/>
              </a:ext>
            </a:extLst>
          </p:cNvPr>
          <p:cNvSpPr/>
          <p:nvPr/>
        </p:nvSpPr>
        <p:spPr>
          <a:xfrm>
            <a:off x="2834932" y="2552823"/>
            <a:ext cx="1710921" cy="1710921"/>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rgbClr val="2272A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5360" tIns="943091" rIns="515360" bIns="87630" numCol="1" spcCol="1270" anchor="ctr" anchorCtr="0">
            <a:noAutofit/>
          </a:bodyPr>
          <a:lstStyle/>
          <a:p>
            <a:pPr lvl="0" algn="ctr" defTabSz="1022350">
              <a:lnSpc>
                <a:spcPct val="90000"/>
              </a:lnSpc>
              <a:spcBef>
                <a:spcPct val="0"/>
              </a:spcBef>
              <a:spcAft>
                <a:spcPct val="35000"/>
              </a:spcAft>
            </a:pPr>
            <a:endParaRPr lang="en-US" sz="2300" kern="1200" dirty="0">
              <a:latin typeface="+mn-ea"/>
            </a:endParaRPr>
          </a:p>
        </p:txBody>
      </p:sp>
      <p:sp>
        <p:nvSpPr>
          <p:cNvPr id="27" name="Freeform 26">
            <a:extLst>
              <a:ext uri="{FF2B5EF4-FFF2-40B4-BE49-F238E27FC236}">
                <a16:creationId xmlns:a16="http://schemas.microsoft.com/office/drawing/2014/main" id="{5764AEED-11BC-4C2E-91A4-BB236DE0CE8A}"/>
              </a:ext>
            </a:extLst>
          </p:cNvPr>
          <p:cNvSpPr/>
          <p:nvPr/>
        </p:nvSpPr>
        <p:spPr>
          <a:xfrm>
            <a:off x="3690393" y="2552822"/>
            <a:ext cx="1710922" cy="1710922"/>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1710921" y="0"/>
                </a:moveTo>
                <a:lnTo>
                  <a:pt x="855460" y="1710921"/>
                </a:lnTo>
                <a:lnTo>
                  <a:pt x="0" y="0"/>
                </a:lnTo>
                <a:lnTo>
                  <a:pt x="1710921" y="0"/>
                </a:lnTo>
                <a:close/>
              </a:path>
            </a:pathLst>
          </a:custGeom>
          <a:solidFill>
            <a:srgbClr val="0738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5360" tIns="548640" rIns="515361" bIns="943091" numCol="1" spcCol="1270" anchor="ctr" anchorCtr="0">
            <a:noAutofit/>
          </a:bodyPr>
          <a:lstStyle/>
          <a:p>
            <a:pPr lvl="0" algn="ctr" defTabSz="1022350">
              <a:lnSpc>
                <a:spcPct val="90000"/>
              </a:lnSpc>
              <a:spcBef>
                <a:spcPct val="0"/>
              </a:spcBef>
              <a:spcAft>
                <a:spcPct val="35000"/>
              </a:spcAft>
            </a:pPr>
            <a:endParaRPr lang="en-US" sz="2300" kern="1200" dirty="0">
              <a:latin typeface="+mn-ea"/>
            </a:endParaRPr>
          </a:p>
        </p:txBody>
      </p:sp>
      <p:sp>
        <p:nvSpPr>
          <p:cNvPr id="28" name="Freeform 27">
            <a:extLst>
              <a:ext uri="{FF2B5EF4-FFF2-40B4-BE49-F238E27FC236}">
                <a16:creationId xmlns:a16="http://schemas.microsoft.com/office/drawing/2014/main" id="{73D06E22-4CD3-487F-B28D-D26AFD357F33}"/>
              </a:ext>
            </a:extLst>
          </p:cNvPr>
          <p:cNvSpPr/>
          <p:nvPr/>
        </p:nvSpPr>
        <p:spPr>
          <a:xfrm>
            <a:off x="4545854" y="2552823"/>
            <a:ext cx="1710921" cy="1710921"/>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rgbClr val="2272A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5360" tIns="943091" rIns="515360" bIns="87630" numCol="1" spcCol="1270" anchor="ctr" anchorCtr="0">
            <a:noAutofit/>
          </a:bodyPr>
          <a:lstStyle/>
          <a:p>
            <a:pPr lvl="0" algn="ctr" defTabSz="1022350">
              <a:lnSpc>
                <a:spcPct val="90000"/>
              </a:lnSpc>
              <a:spcBef>
                <a:spcPct val="0"/>
              </a:spcBef>
              <a:spcAft>
                <a:spcPct val="35000"/>
              </a:spcAft>
            </a:pPr>
            <a:endParaRPr lang="en-US" sz="4400" kern="1200" dirty="0">
              <a:latin typeface="+mn-ea"/>
            </a:endParaRPr>
          </a:p>
        </p:txBody>
      </p:sp>
      <p:cxnSp>
        <p:nvCxnSpPr>
          <p:cNvPr id="30" name="Straight Connector 29">
            <a:extLst>
              <a:ext uri="{FF2B5EF4-FFF2-40B4-BE49-F238E27FC236}">
                <a16:creationId xmlns:a16="http://schemas.microsoft.com/office/drawing/2014/main" id="{4FB91BE5-2A9E-43E5-9E47-2D3DED93FF0E}"/>
              </a:ext>
            </a:extLst>
          </p:cNvPr>
          <p:cNvCxnSpPr/>
          <p:nvPr/>
        </p:nvCxnSpPr>
        <p:spPr>
          <a:xfrm>
            <a:off x="756084" y="4378958"/>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 name="Slide Number Placeholder 21">
            <a:extLst>
              <a:ext uri="{FF2B5EF4-FFF2-40B4-BE49-F238E27FC236}">
                <a16:creationId xmlns:a16="http://schemas.microsoft.com/office/drawing/2014/main" id="{07B7CC69-7605-4560-B07C-09CFAF9CF37A}"/>
              </a:ext>
            </a:extLst>
          </p:cNvPr>
          <p:cNvSpPr>
            <a:spLocks noGrp="1"/>
          </p:cNvSpPr>
          <p:nvPr>
            <p:ph type="sldNum" sz="quarter" idx="12"/>
          </p:nvPr>
        </p:nvSpPr>
        <p:spPr>
          <a:xfrm>
            <a:off x="8539809" y="740192"/>
            <a:ext cx="381001" cy="274637"/>
          </a:xfrm>
          <a:prstGeom prst="rect">
            <a:avLst/>
          </a:prstGeom>
        </p:spPr>
        <p:txBody>
          <a:bodyPr/>
          <a:lstStyle/>
          <a:p>
            <a:fld id="{C136B7D2-B98C-44FD-8D04-7EC62A564975}" type="slidenum">
              <a:rPr lang="en-US" smtClean="0">
                <a:latin typeface="+mn-ea"/>
              </a:rPr>
              <a:t>3</a:t>
            </a:fld>
            <a:endParaRPr lang="en-US" dirty="0">
              <a:latin typeface="+mn-ea"/>
            </a:endParaRPr>
          </a:p>
        </p:txBody>
      </p:sp>
      <p:grpSp>
        <p:nvGrpSpPr>
          <p:cNvPr id="32" name="组合 31">
            <a:extLst>
              <a:ext uri="{FF2B5EF4-FFF2-40B4-BE49-F238E27FC236}">
                <a16:creationId xmlns:a16="http://schemas.microsoft.com/office/drawing/2014/main" id="{C497154C-61D8-46DD-93AB-3DA2995615A5}"/>
              </a:ext>
            </a:extLst>
          </p:cNvPr>
          <p:cNvGrpSpPr/>
          <p:nvPr/>
        </p:nvGrpSpPr>
        <p:grpSpPr>
          <a:xfrm>
            <a:off x="7064753" y="258202"/>
            <a:ext cx="2043750" cy="359065"/>
            <a:chOff x="6627969" y="224548"/>
            <a:chExt cx="2364855" cy="478755"/>
          </a:xfrm>
        </p:grpSpPr>
        <p:sp>
          <p:nvSpPr>
            <p:cNvPr id="33" name="TextBox 19">
              <a:extLst>
                <a:ext uri="{FF2B5EF4-FFF2-40B4-BE49-F238E27FC236}">
                  <a16:creationId xmlns:a16="http://schemas.microsoft.com/office/drawing/2014/main" id="{7D66067F-D857-42E3-AB03-B632E13DEAB2}"/>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4" name="TextBox 20">
              <a:extLst>
                <a:ext uri="{FF2B5EF4-FFF2-40B4-BE49-F238E27FC236}">
                  <a16:creationId xmlns:a16="http://schemas.microsoft.com/office/drawing/2014/main" id="{16B6FB83-56BA-489E-910B-A586D69B91D7}"/>
                </a:ext>
              </a:extLst>
            </p:cNvPr>
            <p:cNvSpPr txBox="1"/>
            <p:nvPr/>
          </p:nvSpPr>
          <p:spPr>
            <a:xfrm>
              <a:off x="7467703" y="236937"/>
              <a:ext cx="1525121" cy="348814"/>
            </a:xfrm>
            <a:prstGeom prst="rect">
              <a:avLst/>
            </a:prstGeom>
            <a:noFill/>
          </p:spPr>
          <p:txBody>
            <a:bodyPr wrap="square" rtlCol="0">
              <a:spAutoFit/>
            </a:bodyPr>
            <a:lstStyle/>
            <a:p>
              <a:r>
                <a:rPr lang="en-US" altLang="zh-CN" sz="1100" b="0" dirty="0">
                  <a:solidFill>
                    <a:schemeClr val="tx1">
                      <a:lumMod val="75000"/>
                      <a:lumOff val="25000"/>
                    </a:schemeClr>
                  </a:solidFill>
                  <a:latin typeface="微软雅黑" pitchFamily="34" charset="-122"/>
                  <a:ea typeface="微软雅黑" pitchFamily="34" charset="-122"/>
                </a:rPr>
                <a:t>1609.netC</a:t>
              </a:r>
              <a:endParaRPr lang="zh-CN" altLang="en-US" sz="1100" b="0" dirty="0">
                <a:solidFill>
                  <a:schemeClr val="tx1">
                    <a:lumMod val="75000"/>
                    <a:lumOff val="25000"/>
                  </a:schemeClr>
                </a:solidFill>
                <a:latin typeface="微软雅黑" pitchFamily="34" charset="-122"/>
                <a:ea typeface="微软雅黑" pitchFamily="34" charset="-122"/>
              </a:endParaRPr>
            </a:p>
          </p:txBody>
        </p:sp>
        <p:sp>
          <p:nvSpPr>
            <p:cNvPr id="35" name="TextBox 21">
              <a:extLst>
                <a:ext uri="{FF2B5EF4-FFF2-40B4-BE49-F238E27FC236}">
                  <a16:creationId xmlns:a16="http://schemas.microsoft.com/office/drawing/2014/main" id="{5EB2721B-3F34-4392-BA79-48AF3DAC4A31}"/>
                </a:ext>
              </a:extLst>
            </p:cNvPr>
            <p:cNvSpPr txBox="1"/>
            <p:nvPr/>
          </p:nvSpPr>
          <p:spPr>
            <a:xfrm>
              <a:off x="7513256" y="457081"/>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36" name="Group 75">
            <a:extLst>
              <a:ext uri="{FF2B5EF4-FFF2-40B4-BE49-F238E27FC236}">
                <a16:creationId xmlns:a16="http://schemas.microsoft.com/office/drawing/2014/main" id="{2E8A7C4D-E080-4F20-818F-9E11E6AE6535}"/>
              </a:ext>
            </a:extLst>
          </p:cNvPr>
          <p:cNvGrpSpPr/>
          <p:nvPr/>
        </p:nvGrpSpPr>
        <p:grpSpPr>
          <a:xfrm>
            <a:off x="1695634" y="3130391"/>
            <a:ext cx="1207364" cy="756064"/>
            <a:chOff x="6157938" y="1769356"/>
            <a:chExt cx="1947726" cy="425854"/>
          </a:xfrm>
        </p:grpSpPr>
        <p:sp>
          <p:nvSpPr>
            <p:cNvPr id="37" name="Text Placeholder 3">
              <a:extLst>
                <a:ext uri="{FF2B5EF4-FFF2-40B4-BE49-F238E27FC236}">
                  <a16:creationId xmlns:a16="http://schemas.microsoft.com/office/drawing/2014/main" id="{F6A7E499-BF70-4558-9359-BDEDDDF90246}"/>
                </a:ext>
              </a:extLst>
            </p:cNvPr>
            <p:cNvSpPr txBox="1"/>
            <p:nvPr/>
          </p:nvSpPr>
          <p:spPr>
            <a:xfrm>
              <a:off x="6725630" y="1769356"/>
              <a:ext cx="359074"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b="1" dirty="0">
                  <a:solidFill>
                    <a:schemeClr val="tx1">
                      <a:lumMod val="75000"/>
                      <a:lumOff val="25000"/>
                    </a:schemeClr>
                  </a:solidFill>
                  <a:latin typeface="+mn-ea"/>
                </a:rPr>
                <a:t>目标</a:t>
              </a:r>
              <a:endParaRPr kumimoji="0" lang="en-US" b="1" i="0" u="none" strike="noStrike" kern="1200" cap="none" spc="0" normalizeH="0" baseline="0" noProof="0" dirty="0">
                <a:ln>
                  <a:noFill/>
                </a:ln>
                <a:solidFill>
                  <a:schemeClr val="tx1">
                    <a:lumMod val="75000"/>
                    <a:lumOff val="25000"/>
                  </a:schemeClr>
                </a:solidFill>
                <a:effectLst/>
                <a:uLnTx/>
                <a:uFillTx/>
                <a:latin typeface="+mn-ea"/>
                <a:cs typeface="+mn-cs"/>
              </a:endParaRPr>
            </a:p>
          </p:txBody>
        </p:sp>
        <p:sp>
          <p:nvSpPr>
            <p:cNvPr id="38" name="Text Placeholder 3">
              <a:extLst>
                <a:ext uri="{FF2B5EF4-FFF2-40B4-BE49-F238E27FC236}">
                  <a16:creationId xmlns:a16="http://schemas.microsoft.com/office/drawing/2014/main" id="{6E3852F7-BDF2-4ACD-A7B7-0CAA61BF3E65}"/>
                </a:ext>
              </a:extLst>
            </p:cNvPr>
            <p:cNvSpPr txBox="1"/>
            <p:nvPr/>
          </p:nvSpPr>
          <p:spPr>
            <a:xfrm>
              <a:off x="6157938" y="2021854"/>
              <a:ext cx="1947726" cy="17335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zh-CN" sz="1000" b="1" dirty="0">
                  <a:solidFill>
                    <a:schemeClr val="tx1">
                      <a:lumMod val="50000"/>
                      <a:lumOff val="50000"/>
                    </a:schemeClr>
                  </a:solidFill>
                </a:rPr>
                <a:t>建立一套权责明确地任务目标管理体系</a:t>
              </a:r>
              <a:endParaRPr lang="en-US" sz="10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12986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0-#ppt_h/2"/>
                                          </p:val>
                                        </p:tav>
                                        <p:tav tm="100000">
                                          <p:val>
                                            <p:strVal val="#ppt_y"/>
                                          </p:val>
                                        </p:tav>
                                      </p:tavLst>
                                    </p:anim>
                                  </p:childTnLst>
                                </p:cTn>
                              </p:par>
                            </p:childTnLst>
                          </p:cTn>
                        </p:par>
                        <p:par>
                          <p:cTn id="26" fill="hold">
                            <p:stCondLst>
                              <p:cond delay="2000"/>
                            </p:stCondLst>
                            <p:childTnLst>
                              <p:par>
                                <p:cTn id="27" presetID="2" presetClass="entr" presetSubtype="4" accel="50000" decel="50000"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 presetClass="entr" presetSubtype="4" accel="50000" decel="50000"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1+#ppt_h/2"/>
                                          </p:val>
                                        </p:tav>
                                        <p:tav tm="100000">
                                          <p:val>
                                            <p:strVal val="#ppt_y"/>
                                          </p:val>
                                        </p:tav>
                                      </p:tavLst>
                                    </p:anim>
                                  </p:childTnLst>
                                </p:cTn>
                              </p:par>
                            </p:childTnLst>
                          </p:cTn>
                        </p:par>
                        <p:par>
                          <p:cTn id="36" fill="hold">
                            <p:stCondLst>
                              <p:cond delay="3000"/>
                            </p:stCondLst>
                            <p:childTnLst>
                              <p:par>
                                <p:cTn id="37" presetID="12" presetClass="entr" presetSubtype="2"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slide(fromRight)">
                                      <p:cBhvr>
                                        <p:cTn id="39" dur="500"/>
                                        <p:tgtEl>
                                          <p:spTgt spid="16"/>
                                        </p:tgtEl>
                                      </p:cBhvr>
                                    </p:animEffect>
                                  </p:childTnLst>
                                </p:cTn>
                              </p:par>
                            </p:childTnLst>
                          </p:cTn>
                        </p:par>
                        <p:par>
                          <p:cTn id="40" fill="hold">
                            <p:stCondLst>
                              <p:cond delay="3500"/>
                            </p:stCondLst>
                            <p:childTnLst>
                              <p:par>
                                <p:cTn id="41" presetID="12" presetClass="entr" presetSubtype="8"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slide(fromLeft)">
                                      <p:cBhvr>
                                        <p:cTn id="43" dur="500"/>
                                        <p:tgtEl>
                                          <p:spTgt spid="19"/>
                                        </p:tgtEl>
                                      </p:cBhvr>
                                    </p:animEffect>
                                  </p:childTnLst>
                                </p:cTn>
                              </p:par>
                            </p:childTnLst>
                          </p:cTn>
                        </p:par>
                        <p:par>
                          <p:cTn id="44" fill="hold">
                            <p:stCondLst>
                              <p:cond delay="4000"/>
                            </p:stCondLst>
                            <p:childTnLst>
                              <p:par>
                                <p:cTn id="45" presetID="18" presetClass="entr" presetSubtype="3"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upRight)">
                                      <p:cBhvr>
                                        <p:cTn id="47" dur="500"/>
                                        <p:tgtEl>
                                          <p:spTgt spid="30"/>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par>
                          <p:cTn id="52" fill="hold">
                            <p:stCondLst>
                              <p:cond delay="5000"/>
                            </p:stCondLst>
                            <p:childTnLst>
                              <p:par>
                                <p:cTn id="53" presetID="12" presetClass="entr" presetSubtype="2"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slide(fromRight)">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BF2EE64-BF6A-4324-B162-6F39BE40B94C}"/>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E16369B3-5C92-4850-B106-4D3D2D7EC67E}"/>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a:extLst>
              <a:ext uri="{FF2B5EF4-FFF2-40B4-BE49-F238E27FC236}">
                <a16:creationId xmlns:a16="http://schemas.microsoft.com/office/drawing/2014/main" id="{F50BFF17-0184-4EDD-A19B-EA5043799457}"/>
              </a:ext>
            </a:extLst>
          </p:cNvPr>
          <p:cNvGrpSpPr/>
          <p:nvPr/>
        </p:nvGrpSpPr>
        <p:grpSpPr>
          <a:xfrm>
            <a:off x="742950" y="219077"/>
            <a:ext cx="3171739" cy="336449"/>
            <a:chOff x="742950" y="219077"/>
            <a:chExt cx="3171739" cy="336449"/>
          </a:xfrm>
        </p:grpSpPr>
        <p:sp>
          <p:nvSpPr>
            <p:cNvPr id="7" name="TextBox 22">
              <a:extLst>
                <a:ext uri="{FF2B5EF4-FFF2-40B4-BE49-F238E27FC236}">
                  <a16:creationId xmlns:a16="http://schemas.microsoft.com/office/drawing/2014/main" id="{8614C810-C551-4D1E-9846-14498303632D}"/>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en-US" altLang="zh-CN" sz="1600" dirty="0">
                  <a:solidFill>
                    <a:schemeClr val="tx1">
                      <a:lumMod val="85000"/>
                      <a:lumOff val="15000"/>
                    </a:schemeClr>
                  </a:solidFill>
                  <a:latin typeface="微软雅黑" pitchFamily="34" charset="-122"/>
                  <a:ea typeface="微软雅黑" pitchFamily="34" charset="-122"/>
                </a:rPr>
                <a:t>RBAC</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8" name="TextBox 23">
              <a:extLst>
                <a:ext uri="{FF2B5EF4-FFF2-40B4-BE49-F238E27FC236}">
                  <a16:creationId xmlns:a16="http://schemas.microsoft.com/office/drawing/2014/main" id="{3C3A1BEE-6093-4710-A049-6F11463332E2}"/>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13" name="Group 29">
            <a:extLst>
              <a:ext uri="{FF2B5EF4-FFF2-40B4-BE49-F238E27FC236}">
                <a16:creationId xmlns:a16="http://schemas.microsoft.com/office/drawing/2014/main" id="{F737D12C-D7E9-404F-B49B-97F1D956D06E}"/>
              </a:ext>
            </a:extLst>
          </p:cNvPr>
          <p:cNvGrpSpPr/>
          <p:nvPr/>
        </p:nvGrpSpPr>
        <p:grpSpPr>
          <a:xfrm>
            <a:off x="62598" y="887890"/>
            <a:ext cx="8234629" cy="1236742"/>
            <a:chOff x="667433" y="1497041"/>
            <a:chExt cx="2307385" cy="1487388"/>
          </a:xfrm>
        </p:grpSpPr>
        <p:sp>
          <p:nvSpPr>
            <p:cNvPr id="14" name="Text Placeholder 3">
              <a:extLst>
                <a:ext uri="{FF2B5EF4-FFF2-40B4-BE49-F238E27FC236}">
                  <a16:creationId xmlns:a16="http://schemas.microsoft.com/office/drawing/2014/main" id="{BB8E6770-A956-4A3F-A898-F2EBC6ECAC97}"/>
                </a:ext>
              </a:extLst>
            </p:cNvPr>
            <p:cNvSpPr txBox="1"/>
            <p:nvPr/>
          </p:nvSpPr>
          <p:spPr>
            <a:xfrm>
              <a:off x="919029" y="1502356"/>
              <a:ext cx="378201" cy="2961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什么是</a:t>
              </a:r>
              <a:r>
                <a:rPr kumimoji="0" lang="en-US" altLang="zh-CN" sz="1600" b="1" i="0" u="none" strike="noStrike" kern="1200" cap="none" spc="0" normalizeH="0" baseline="0" noProof="0" dirty="0">
                  <a:ln>
                    <a:noFill/>
                  </a:ln>
                  <a:solidFill>
                    <a:srgbClr val="073860"/>
                  </a:solidFill>
                  <a:effectLst/>
                  <a:uLnTx/>
                  <a:uFillTx/>
                  <a:latin typeface="+mn-ea"/>
                  <a:cs typeface="+mn-cs"/>
                </a:rPr>
                <a:t>RBAC 01</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
          <p:nvSpPr>
            <p:cNvPr id="15" name="Text Placeholder 3">
              <a:extLst>
                <a:ext uri="{FF2B5EF4-FFF2-40B4-BE49-F238E27FC236}">
                  <a16:creationId xmlns:a16="http://schemas.microsoft.com/office/drawing/2014/main" id="{EB99AB5C-E80E-4188-84B7-00A8D2CBECE9}"/>
                </a:ext>
              </a:extLst>
            </p:cNvPr>
            <p:cNvSpPr txBox="1"/>
            <p:nvPr/>
          </p:nvSpPr>
          <p:spPr>
            <a:xfrm>
              <a:off x="785752" y="2155287"/>
              <a:ext cx="2189066" cy="82914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altLang="zh-CN" sz="1400" b="1" dirty="0">
                  <a:solidFill>
                    <a:schemeClr val="tx1">
                      <a:lumMod val="50000"/>
                      <a:lumOff val="50000"/>
                    </a:schemeClr>
                  </a:solidFill>
                </a:rPr>
                <a:t>1.</a:t>
              </a:r>
              <a:r>
                <a:rPr lang="zh-CN" altLang="en-US" sz="1400" b="1" dirty="0">
                  <a:solidFill>
                    <a:schemeClr val="tx1">
                      <a:lumMod val="50000"/>
                      <a:lumOff val="50000"/>
                    </a:schemeClr>
                  </a:solidFill>
                </a:rPr>
                <a:t>基于角色的权限访问控制（</a:t>
              </a:r>
              <a:r>
                <a:rPr lang="en-US" altLang="zh-CN" sz="1400" b="1" dirty="0">
                  <a:solidFill>
                    <a:schemeClr val="tx1">
                      <a:lumMod val="50000"/>
                      <a:lumOff val="50000"/>
                    </a:schemeClr>
                  </a:solidFill>
                </a:rPr>
                <a:t>Role-Based Access Control</a:t>
              </a:r>
              <a:r>
                <a:rPr lang="zh-CN" altLang="en-US" sz="1400" b="1" dirty="0">
                  <a:solidFill>
                    <a:schemeClr val="tx1">
                      <a:lumMod val="50000"/>
                      <a:lumOff val="50000"/>
                    </a:schemeClr>
                  </a:solidFill>
                </a:rPr>
                <a:t>）。</a:t>
              </a:r>
              <a:endParaRPr lang="en-US" altLang="zh-CN" sz="1400" b="1" dirty="0">
                <a:solidFill>
                  <a:schemeClr val="tx1">
                    <a:lumMod val="50000"/>
                    <a:lumOff val="50000"/>
                  </a:schemeClr>
                </a:solidFill>
              </a:endParaRPr>
            </a:p>
            <a:p>
              <a:pPr lvl="0" algn="l" defTabSz="914400">
                <a:spcBef>
                  <a:spcPct val="20000"/>
                </a:spcBef>
                <a:defRPr/>
              </a:pPr>
              <a:r>
                <a:rPr lang="en-US" altLang="zh-CN" sz="1400" b="1" dirty="0">
                  <a:solidFill>
                    <a:schemeClr val="tx1">
                      <a:lumMod val="50000"/>
                      <a:lumOff val="50000"/>
                    </a:schemeClr>
                  </a:solidFill>
                  <a:latin typeface="+mn-ea"/>
                </a:rPr>
                <a:t>2.RBAC</a:t>
              </a:r>
              <a:r>
                <a:rPr lang="zh-CN" altLang="en-US" sz="1400" b="1" dirty="0">
                  <a:solidFill>
                    <a:schemeClr val="tx1">
                      <a:lumMod val="50000"/>
                      <a:lumOff val="50000"/>
                    </a:schemeClr>
                  </a:solidFill>
                  <a:latin typeface="+mn-ea"/>
                </a:rPr>
                <a:t>不用给用户单个分配权限，只用指向对应的角色就会有对应的权限，而且分配权限和收回权限都很方便。</a:t>
              </a:r>
              <a:endParaRPr lang="en-US" sz="1400" b="1" dirty="0">
                <a:solidFill>
                  <a:schemeClr val="tx1">
                    <a:lumMod val="50000"/>
                    <a:lumOff val="50000"/>
                  </a:schemeClr>
                </a:solidFill>
                <a:latin typeface="+mn-ea"/>
              </a:endParaRPr>
            </a:p>
          </p:txBody>
        </p:sp>
        <p:sp>
          <p:nvSpPr>
            <p:cNvPr id="16" name="Text Placeholder 3">
              <a:extLst>
                <a:ext uri="{FF2B5EF4-FFF2-40B4-BE49-F238E27FC236}">
                  <a16:creationId xmlns:a16="http://schemas.microsoft.com/office/drawing/2014/main" id="{FD4CD8DF-EE9A-4642-9D1C-E92D63688665}"/>
                </a:ext>
              </a:extLst>
            </p:cNvPr>
            <p:cNvSpPr txBox="1"/>
            <p:nvPr/>
          </p:nvSpPr>
          <p:spPr>
            <a:xfrm>
              <a:off x="667433" y="1497041"/>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17" name="组合 16">
            <a:extLst>
              <a:ext uri="{FF2B5EF4-FFF2-40B4-BE49-F238E27FC236}">
                <a16:creationId xmlns:a16="http://schemas.microsoft.com/office/drawing/2014/main" id="{93F215E0-2242-416B-BEAB-21B79A534364}"/>
              </a:ext>
            </a:extLst>
          </p:cNvPr>
          <p:cNvGrpSpPr/>
          <p:nvPr/>
        </p:nvGrpSpPr>
        <p:grpSpPr>
          <a:xfrm>
            <a:off x="7064753" y="258202"/>
            <a:ext cx="2043750" cy="337974"/>
            <a:chOff x="6627969" y="224548"/>
            <a:chExt cx="2364855" cy="450633"/>
          </a:xfrm>
        </p:grpSpPr>
        <p:sp>
          <p:nvSpPr>
            <p:cNvPr id="18" name="TextBox 19">
              <a:extLst>
                <a:ext uri="{FF2B5EF4-FFF2-40B4-BE49-F238E27FC236}">
                  <a16:creationId xmlns:a16="http://schemas.microsoft.com/office/drawing/2014/main" id="{DFF5BF27-E139-49B2-9F50-AC2C4BAE10F2}"/>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19" name="TextBox 20">
              <a:extLst>
                <a:ext uri="{FF2B5EF4-FFF2-40B4-BE49-F238E27FC236}">
                  <a16:creationId xmlns:a16="http://schemas.microsoft.com/office/drawing/2014/main" id="{3BA5DF13-69FF-4358-A154-5FC10D8B9891}"/>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20" name="TextBox 21">
              <a:extLst>
                <a:ext uri="{FF2B5EF4-FFF2-40B4-BE49-F238E27FC236}">
                  <a16:creationId xmlns:a16="http://schemas.microsoft.com/office/drawing/2014/main" id="{7732ECD2-738E-4511-9C0D-9433A9E2B40A}"/>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pic>
        <p:nvPicPr>
          <p:cNvPr id="22" name="图片 21">
            <a:extLst>
              <a:ext uri="{FF2B5EF4-FFF2-40B4-BE49-F238E27FC236}">
                <a16:creationId xmlns:a16="http://schemas.microsoft.com/office/drawing/2014/main" id="{E14016D4-8274-4790-8C0B-2719F75C4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5222" y="2558474"/>
            <a:ext cx="2910526" cy="1903085"/>
          </a:xfrm>
          <a:prstGeom prst="rect">
            <a:avLst/>
          </a:prstGeom>
        </p:spPr>
      </p:pic>
      <p:pic>
        <p:nvPicPr>
          <p:cNvPr id="24" name="图片 23">
            <a:extLst>
              <a:ext uri="{FF2B5EF4-FFF2-40B4-BE49-F238E27FC236}">
                <a16:creationId xmlns:a16="http://schemas.microsoft.com/office/drawing/2014/main" id="{DB3FCD20-4124-4E6D-9A7C-23954435A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376" y="2551069"/>
            <a:ext cx="2871457" cy="1903079"/>
          </a:xfrm>
          <a:prstGeom prst="rect">
            <a:avLst/>
          </a:prstGeom>
        </p:spPr>
      </p:pic>
      <p:grpSp>
        <p:nvGrpSpPr>
          <p:cNvPr id="25" name="Group 30">
            <a:extLst>
              <a:ext uri="{FF2B5EF4-FFF2-40B4-BE49-F238E27FC236}">
                <a16:creationId xmlns:a16="http://schemas.microsoft.com/office/drawing/2014/main" id="{2B7701CD-AD10-41C6-88CF-7091FD76A702}"/>
              </a:ext>
            </a:extLst>
          </p:cNvPr>
          <p:cNvGrpSpPr/>
          <p:nvPr/>
        </p:nvGrpSpPr>
        <p:grpSpPr>
          <a:xfrm>
            <a:off x="338451" y="2341668"/>
            <a:ext cx="5012946" cy="2419264"/>
            <a:chOff x="3350035" y="1449907"/>
            <a:chExt cx="2238747" cy="2552119"/>
          </a:xfrm>
        </p:grpSpPr>
        <p:sp>
          <p:nvSpPr>
            <p:cNvPr id="26" name="Text Placeholder 3">
              <a:extLst>
                <a:ext uri="{FF2B5EF4-FFF2-40B4-BE49-F238E27FC236}">
                  <a16:creationId xmlns:a16="http://schemas.microsoft.com/office/drawing/2014/main" id="{9BCC70E1-4D81-475B-9D2C-F4FB557E27AE}"/>
                </a:ext>
              </a:extLst>
            </p:cNvPr>
            <p:cNvSpPr txBox="1"/>
            <p:nvPr/>
          </p:nvSpPr>
          <p:spPr>
            <a:xfrm>
              <a:off x="3662194" y="1526115"/>
              <a:ext cx="575575" cy="25974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600" b="1" i="0" u="none" strike="noStrike" kern="1200" cap="none" spc="0" normalizeH="0" baseline="0" noProof="0" dirty="0">
                  <a:ln>
                    <a:noFill/>
                  </a:ln>
                  <a:solidFill>
                    <a:srgbClr val="073860"/>
                  </a:solidFill>
                  <a:effectLst/>
                  <a:uLnTx/>
                  <a:uFillTx/>
                  <a:latin typeface="+mn-ea"/>
                  <a:cs typeface="+mn-cs"/>
                </a:rPr>
                <a:t>RBAC</a:t>
              </a:r>
              <a:r>
                <a:rPr lang="zh-CN" altLang="en-US" sz="1600" b="1" dirty="0">
                  <a:solidFill>
                    <a:srgbClr val="073860"/>
                  </a:solidFill>
                  <a:latin typeface="+mn-ea"/>
                </a:rPr>
                <a:t>特征</a:t>
              </a:r>
              <a:r>
                <a:rPr kumimoji="0" lang="en-US" sz="1600" b="1" i="0" u="none" strike="noStrike" kern="1200" cap="none" spc="0" normalizeH="0" baseline="0" noProof="0" dirty="0">
                  <a:ln>
                    <a:noFill/>
                  </a:ln>
                  <a:solidFill>
                    <a:srgbClr val="073860"/>
                  </a:solidFill>
                  <a:effectLst/>
                  <a:uLnTx/>
                  <a:uFillTx/>
                  <a:latin typeface="+mn-ea"/>
                  <a:cs typeface="+mn-cs"/>
                </a:rPr>
                <a:t> 02</a:t>
              </a:r>
            </a:p>
          </p:txBody>
        </p:sp>
        <p:sp>
          <p:nvSpPr>
            <p:cNvPr id="27" name="Text Placeholder 3">
              <a:extLst>
                <a:ext uri="{FF2B5EF4-FFF2-40B4-BE49-F238E27FC236}">
                  <a16:creationId xmlns:a16="http://schemas.microsoft.com/office/drawing/2014/main" id="{1F6E2D79-C622-403F-82D5-CCC78A1F5150}"/>
                </a:ext>
              </a:extLst>
            </p:cNvPr>
            <p:cNvSpPr txBox="1"/>
            <p:nvPr/>
          </p:nvSpPr>
          <p:spPr>
            <a:xfrm>
              <a:off x="3399716" y="1994432"/>
              <a:ext cx="2189066" cy="200759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1.</a:t>
              </a:r>
              <a:r>
                <a:rPr lang="zh-CN" altLang="en-US" sz="1400" b="1" dirty="0">
                  <a:solidFill>
                    <a:schemeClr val="tx1">
                      <a:lumMod val="50000"/>
                      <a:lumOff val="50000"/>
                    </a:schemeClr>
                  </a:solidFill>
                  <a:latin typeface="+mn-ea"/>
                </a:rPr>
                <a:t>由于角色</a:t>
              </a:r>
              <a:r>
                <a:rPr lang="en-US" altLang="zh-CN" sz="1400" b="1" dirty="0">
                  <a:solidFill>
                    <a:schemeClr val="tx1">
                      <a:lumMod val="50000"/>
                      <a:lumOff val="50000"/>
                    </a:schemeClr>
                  </a:solidFill>
                  <a:latin typeface="+mn-ea"/>
                </a:rPr>
                <a:t>/</a:t>
              </a:r>
              <a:r>
                <a:rPr lang="zh-CN" altLang="en-US" sz="1400" b="1" dirty="0">
                  <a:solidFill>
                    <a:schemeClr val="tx1">
                      <a:lumMod val="50000"/>
                      <a:lumOff val="50000"/>
                    </a:schemeClr>
                  </a:solidFill>
                  <a:latin typeface="+mn-ea"/>
                </a:rPr>
                <a:t>权限之间的变化</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a:t>
              </a:r>
              <a:r>
                <a:rPr lang="zh-CN" altLang="en-US" sz="1400" b="1" dirty="0">
                  <a:solidFill>
                    <a:schemeClr val="tx1">
                      <a:lumMod val="50000"/>
                      <a:lumOff val="50000"/>
                    </a:schemeClr>
                  </a:solidFill>
                  <a:latin typeface="+mn-ea"/>
                </a:rPr>
                <a:t>比角色</a:t>
              </a:r>
              <a:r>
                <a:rPr lang="en-US" altLang="zh-CN" sz="1400" b="1" dirty="0">
                  <a:solidFill>
                    <a:schemeClr val="tx1">
                      <a:lumMod val="50000"/>
                      <a:lumOff val="50000"/>
                    </a:schemeClr>
                  </a:solidFill>
                  <a:latin typeface="+mn-ea"/>
                </a:rPr>
                <a:t>/</a:t>
              </a:r>
              <a:r>
                <a:rPr lang="zh-CN" altLang="en-US" sz="1400" b="1" dirty="0">
                  <a:solidFill>
                    <a:schemeClr val="tx1">
                      <a:lumMod val="50000"/>
                      <a:lumOff val="50000"/>
                    </a:schemeClr>
                  </a:solidFill>
                  <a:latin typeface="+mn-ea"/>
                </a:rPr>
                <a:t>用户关系之间的变</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a:t>
              </a:r>
              <a:r>
                <a:rPr lang="zh-CN" altLang="en-US" sz="1400" b="1" dirty="0">
                  <a:solidFill>
                    <a:schemeClr val="tx1">
                      <a:lumMod val="50000"/>
                      <a:lumOff val="50000"/>
                    </a:schemeClr>
                  </a:solidFill>
                  <a:latin typeface="+mn-ea"/>
                </a:rPr>
                <a:t>化相对要慢得多，减小了授</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a:t>
              </a:r>
              <a:r>
                <a:rPr lang="zh-CN" altLang="en-US" sz="1400" b="1" dirty="0">
                  <a:solidFill>
                    <a:schemeClr val="tx1">
                      <a:lumMod val="50000"/>
                      <a:lumOff val="50000"/>
                    </a:schemeClr>
                  </a:solidFill>
                  <a:latin typeface="+mn-ea"/>
                </a:rPr>
                <a:t>权管理的复杂性，降低管理</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a:t>
              </a:r>
              <a:r>
                <a:rPr lang="zh-CN" altLang="en-US" sz="1400" b="1" dirty="0">
                  <a:solidFill>
                    <a:schemeClr val="tx1">
                      <a:lumMod val="50000"/>
                      <a:lumOff val="50000"/>
                    </a:schemeClr>
                  </a:solidFill>
                  <a:latin typeface="+mn-ea"/>
                </a:rPr>
                <a:t>开销。</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2.</a:t>
              </a:r>
              <a:r>
                <a:rPr lang="zh-CN" altLang="en-US" sz="1400" b="1" dirty="0">
                  <a:solidFill>
                    <a:schemeClr val="tx1">
                      <a:lumMod val="50000"/>
                      <a:lumOff val="50000"/>
                    </a:schemeClr>
                  </a:solidFill>
                  <a:latin typeface="+mn-ea"/>
                </a:rPr>
                <a:t>灵活地支持企业的安全策略，</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a:t>
              </a:r>
              <a:r>
                <a:rPr lang="zh-CN" altLang="en-US" sz="1400" b="1" dirty="0">
                  <a:solidFill>
                    <a:schemeClr val="tx1">
                      <a:lumMod val="50000"/>
                      <a:lumOff val="50000"/>
                    </a:schemeClr>
                  </a:solidFill>
                  <a:latin typeface="+mn-ea"/>
                </a:rPr>
                <a:t>并对企业的变化有很大的伸</a:t>
              </a:r>
              <a:endParaRPr lang="en-US" altLang="zh-CN" sz="1400" b="1" dirty="0">
                <a:solidFill>
                  <a:schemeClr val="tx1">
                    <a:lumMod val="50000"/>
                    <a:lumOff val="50000"/>
                  </a:schemeClr>
                </a:solidFill>
                <a:latin typeface="+mn-ea"/>
              </a:endParaRPr>
            </a:p>
            <a:p>
              <a:pPr lvl="0" algn="l" defTabSz="914400">
                <a:spcBef>
                  <a:spcPts val="200"/>
                </a:spcBef>
                <a:defRPr/>
              </a:pPr>
              <a:r>
                <a:rPr lang="en-US" altLang="zh-CN" sz="1400" b="1" dirty="0">
                  <a:solidFill>
                    <a:schemeClr val="tx1">
                      <a:lumMod val="50000"/>
                      <a:lumOff val="50000"/>
                    </a:schemeClr>
                  </a:solidFill>
                  <a:latin typeface="+mn-ea"/>
                </a:rPr>
                <a:t>   </a:t>
              </a:r>
              <a:r>
                <a:rPr lang="zh-CN" altLang="en-US" sz="1400" b="1" dirty="0">
                  <a:solidFill>
                    <a:schemeClr val="tx1">
                      <a:lumMod val="50000"/>
                      <a:lumOff val="50000"/>
                    </a:schemeClr>
                  </a:solidFill>
                  <a:latin typeface="+mn-ea"/>
                </a:rPr>
                <a:t>缩性。</a:t>
              </a:r>
            </a:p>
          </p:txBody>
        </p:sp>
        <p:sp>
          <p:nvSpPr>
            <p:cNvPr id="28" name="Text Placeholder 3">
              <a:extLst>
                <a:ext uri="{FF2B5EF4-FFF2-40B4-BE49-F238E27FC236}">
                  <a16:creationId xmlns:a16="http://schemas.microsoft.com/office/drawing/2014/main" id="{A23AB591-42DC-4D24-8E70-4CD7B62190BC}"/>
                </a:ext>
              </a:extLst>
            </p:cNvPr>
            <p:cNvSpPr txBox="1"/>
            <p:nvPr/>
          </p:nvSpPr>
          <p:spPr>
            <a:xfrm>
              <a:off x="3350035" y="1449907"/>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spTree>
    <p:extLst>
      <p:ext uri="{BB962C8B-B14F-4D97-AF65-F5344CB8AC3E}">
        <p14:creationId xmlns:p14="http://schemas.microsoft.com/office/powerpoint/2010/main" val="199455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000"/>
                            </p:stCondLst>
                            <p:childTnLst>
                              <p:par>
                                <p:cTn id="26" presetID="2" presetClass="entr" presetSubtype="4" accel="50000" decel="5000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a:extLst>
              <a:ext uri="{FF2B5EF4-FFF2-40B4-BE49-F238E27FC236}">
                <a16:creationId xmlns:a16="http://schemas.microsoft.com/office/drawing/2014/main" id="{CCC7A673-59D4-45C6-B87C-D3E9F3095F5A}"/>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a:extLst>
              <a:ext uri="{FF2B5EF4-FFF2-40B4-BE49-F238E27FC236}">
                <a16:creationId xmlns:a16="http://schemas.microsoft.com/office/drawing/2014/main" id="{8A96EF19-817F-47B4-B8C1-6489623AE9FA}"/>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23" name="组合 22">
            <a:extLst>
              <a:ext uri="{FF2B5EF4-FFF2-40B4-BE49-F238E27FC236}">
                <a16:creationId xmlns:a16="http://schemas.microsoft.com/office/drawing/2014/main" id="{E596741D-5132-4788-8BB3-D0270BCAC455}"/>
              </a:ext>
            </a:extLst>
          </p:cNvPr>
          <p:cNvGrpSpPr/>
          <p:nvPr/>
        </p:nvGrpSpPr>
        <p:grpSpPr>
          <a:xfrm>
            <a:off x="742950" y="219077"/>
            <a:ext cx="3171739" cy="336449"/>
            <a:chOff x="742950" y="219077"/>
            <a:chExt cx="3171739" cy="336449"/>
          </a:xfrm>
        </p:grpSpPr>
        <p:sp>
          <p:nvSpPr>
            <p:cNvPr id="24" name="TextBox 22">
              <a:extLst>
                <a:ext uri="{FF2B5EF4-FFF2-40B4-BE49-F238E27FC236}">
                  <a16:creationId xmlns:a16="http://schemas.microsoft.com/office/drawing/2014/main" id="{F332ACD2-7A38-49D6-836A-95A5CE8AB080}"/>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项目技术点</a:t>
              </a:r>
            </a:p>
          </p:txBody>
        </p:sp>
        <p:sp>
          <p:nvSpPr>
            <p:cNvPr id="25" name="TextBox 23">
              <a:extLst>
                <a:ext uri="{FF2B5EF4-FFF2-40B4-BE49-F238E27FC236}">
                  <a16:creationId xmlns:a16="http://schemas.microsoft.com/office/drawing/2014/main" id="{0E0399DE-E45C-46FC-9BB9-8FE086011567}"/>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26" name="Group 29">
            <a:extLst>
              <a:ext uri="{FF2B5EF4-FFF2-40B4-BE49-F238E27FC236}">
                <a16:creationId xmlns:a16="http://schemas.microsoft.com/office/drawing/2014/main" id="{8756ED46-9E87-4110-882A-14FF6F452D24}"/>
              </a:ext>
            </a:extLst>
          </p:cNvPr>
          <p:cNvGrpSpPr/>
          <p:nvPr/>
        </p:nvGrpSpPr>
        <p:grpSpPr>
          <a:xfrm>
            <a:off x="796418" y="1536236"/>
            <a:ext cx="8300166" cy="750253"/>
            <a:chOff x="667433" y="1497041"/>
            <a:chExt cx="2325749" cy="902302"/>
          </a:xfrm>
        </p:grpSpPr>
        <p:sp>
          <p:nvSpPr>
            <p:cNvPr id="27" name="Text Placeholder 3">
              <a:extLst>
                <a:ext uri="{FF2B5EF4-FFF2-40B4-BE49-F238E27FC236}">
                  <a16:creationId xmlns:a16="http://schemas.microsoft.com/office/drawing/2014/main" id="{9D226E99-DE89-4912-99C3-8F7A606CF9AB}"/>
                </a:ext>
              </a:extLst>
            </p:cNvPr>
            <p:cNvSpPr txBox="1"/>
            <p:nvPr/>
          </p:nvSpPr>
          <p:spPr>
            <a:xfrm>
              <a:off x="919029" y="1502356"/>
              <a:ext cx="267256" cy="2961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前端  </a:t>
              </a:r>
              <a:r>
                <a:rPr kumimoji="0" lang="en-US" altLang="zh-CN" sz="1600" b="1" i="0" u="none" strike="noStrike" kern="1200" cap="none" spc="0" normalizeH="0" baseline="0" noProof="0" dirty="0">
                  <a:ln>
                    <a:noFill/>
                  </a:ln>
                  <a:solidFill>
                    <a:srgbClr val="073860"/>
                  </a:solidFill>
                  <a:effectLst/>
                  <a:uLnTx/>
                  <a:uFillTx/>
                  <a:latin typeface="+mn-ea"/>
                  <a:cs typeface="+mn-cs"/>
                </a:rPr>
                <a:t> </a:t>
              </a:r>
              <a:r>
                <a:rPr kumimoji="0" lang="en-US" sz="1600" b="1" i="0" u="none" strike="noStrike" kern="1200" cap="none" spc="0" normalizeH="0" baseline="0" noProof="0" dirty="0">
                  <a:ln>
                    <a:noFill/>
                  </a:ln>
                  <a:solidFill>
                    <a:srgbClr val="073860"/>
                  </a:solidFill>
                  <a:effectLst/>
                  <a:uLnTx/>
                  <a:uFillTx/>
                  <a:latin typeface="+mn-ea"/>
                  <a:cs typeface="+mn-cs"/>
                </a:rPr>
                <a:t>01</a:t>
              </a:r>
            </a:p>
          </p:txBody>
        </p:sp>
        <p:sp>
          <p:nvSpPr>
            <p:cNvPr id="28" name="Text Placeholder 3">
              <a:extLst>
                <a:ext uri="{FF2B5EF4-FFF2-40B4-BE49-F238E27FC236}">
                  <a16:creationId xmlns:a16="http://schemas.microsoft.com/office/drawing/2014/main" id="{93B066F9-49D9-4A99-8D16-92304E7AF952}"/>
                </a:ext>
              </a:extLst>
            </p:cNvPr>
            <p:cNvSpPr txBox="1"/>
            <p:nvPr/>
          </p:nvSpPr>
          <p:spPr>
            <a:xfrm>
              <a:off x="804116" y="2103222"/>
              <a:ext cx="2189066" cy="29612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altLang="zh-CN" b="1" dirty="0">
                  <a:solidFill>
                    <a:schemeClr val="tx1">
                      <a:lumMod val="50000"/>
                      <a:lumOff val="50000"/>
                    </a:schemeClr>
                  </a:solidFill>
                  <a:latin typeface="+mn-ea"/>
                </a:rPr>
                <a:t>  Ajax</a:t>
              </a:r>
              <a:r>
                <a:rPr lang="zh-CN" altLang="en-US" b="1" dirty="0">
                  <a:solidFill>
                    <a:schemeClr val="tx1">
                      <a:lumMod val="50000"/>
                      <a:lumOff val="50000"/>
                    </a:schemeClr>
                  </a:solidFill>
                  <a:latin typeface="+mn-ea"/>
                </a:rPr>
                <a:t>、</a:t>
              </a:r>
              <a:r>
                <a:rPr lang="en-US" altLang="zh-CN" b="1" dirty="0">
                  <a:solidFill>
                    <a:schemeClr val="tx1">
                      <a:lumMod val="50000"/>
                      <a:lumOff val="50000"/>
                    </a:schemeClr>
                  </a:solidFill>
                  <a:latin typeface="+mn-ea"/>
                </a:rPr>
                <a:t>Vue.js</a:t>
              </a:r>
              <a:r>
                <a:rPr lang="zh-CN" altLang="en-US" b="1" dirty="0">
                  <a:solidFill>
                    <a:schemeClr val="tx1">
                      <a:lumMod val="50000"/>
                      <a:lumOff val="50000"/>
                    </a:schemeClr>
                  </a:solidFill>
                  <a:latin typeface="+mn-ea"/>
                </a:rPr>
                <a:t>、</a:t>
              </a:r>
              <a:r>
                <a:rPr lang="en-US" altLang="zh-CN" b="1" dirty="0">
                  <a:solidFill>
                    <a:schemeClr val="tx1">
                      <a:lumMod val="50000"/>
                      <a:lumOff val="50000"/>
                    </a:schemeClr>
                  </a:solidFill>
                  <a:latin typeface="+mn-ea"/>
                </a:rPr>
                <a:t>bootstrap.</a:t>
              </a:r>
              <a:endParaRPr lang="zh-CN" altLang="en-US" b="1" dirty="0">
                <a:solidFill>
                  <a:schemeClr val="tx1">
                    <a:lumMod val="50000"/>
                    <a:lumOff val="50000"/>
                  </a:schemeClr>
                </a:solidFill>
                <a:latin typeface="+mn-ea"/>
              </a:endParaRPr>
            </a:p>
          </p:txBody>
        </p:sp>
        <p:sp>
          <p:nvSpPr>
            <p:cNvPr id="29" name="Text Placeholder 3">
              <a:extLst>
                <a:ext uri="{FF2B5EF4-FFF2-40B4-BE49-F238E27FC236}">
                  <a16:creationId xmlns:a16="http://schemas.microsoft.com/office/drawing/2014/main" id="{A272C0CB-B64D-4CAD-A4D4-7D09AC275F49}"/>
                </a:ext>
              </a:extLst>
            </p:cNvPr>
            <p:cNvSpPr txBox="1"/>
            <p:nvPr/>
          </p:nvSpPr>
          <p:spPr>
            <a:xfrm>
              <a:off x="667433" y="1497041"/>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grpSp>
        <p:nvGrpSpPr>
          <p:cNvPr id="30" name="组合 29">
            <a:extLst>
              <a:ext uri="{FF2B5EF4-FFF2-40B4-BE49-F238E27FC236}">
                <a16:creationId xmlns:a16="http://schemas.microsoft.com/office/drawing/2014/main" id="{94F2060D-F25A-4827-BC2E-A5911022D21A}"/>
              </a:ext>
            </a:extLst>
          </p:cNvPr>
          <p:cNvGrpSpPr/>
          <p:nvPr/>
        </p:nvGrpSpPr>
        <p:grpSpPr>
          <a:xfrm>
            <a:off x="7064753" y="258202"/>
            <a:ext cx="2043750" cy="337974"/>
            <a:chOff x="6627969" y="224548"/>
            <a:chExt cx="2364855" cy="450633"/>
          </a:xfrm>
        </p:grpSpPr>
        <p:sp>
          <p:nvSpPr>
            <p:cNvPr id="31" name="TextBox 19">
              <a:extLst>
                <a:ext uri="{FF2B5EF4-FFF2-40B4-BE49-F238E27FC236}">
                  <a16:creationId xmlns:a16="http://schemas.microsoft.com/office/drawing/2014/main" id="{E7C41EA9-3F19-40CE-AF1E-350128DC5262}"/>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32" name="TextBox 20">
              <a:extLst>
                <a:ext uri="{FF2B5EF4-FFF2-40B4-BE49-F238E27FC236}">
                  <a16:creationId xmlns:a16="http://schemas.microsoft.com/office/drawing/2014/main" id="{4A529FF6-D5B2-432E-9BE9-05837A33BE89}"/>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33" name="TextBox 21">
              <a:extLst>
                <a:ext uri="{FF2B5EF4-FFF2-40B4-BE49-F238E27FC236}">
                  <a16:creationId xmlns:a16="http://schemas.microsoft.com/office/drawing/2014/main" id="{14EF53E3-C483-477A-AF92-F8DA2FBC026D}"/>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34" name="Group 30">
            <a:extLst>
              <a:ext uri="{FF2B5EF4-FFF2-40B4-BE49-F238E27FC236}">
                <a16:creationId xmlns:a16="http://schemas.microsoft.com/office/drawing/2014/main" id="{16DC40A2-A444-4B30-AD36-5A81097FF462}"/>
              </a:ext>
            </a:extLst>
          </p:cNvPr>
          <p:cNvGrpSpPr/>
          <p:nvPr/>
        </p:nvGrpSpPr>
        <p:grpSpPr>
          <a:xfrm>
            <a:off x="1059094" y="2829180"/>
            <a:ext cx="5025436" cy="939584"/>
            <a:chOff x="3315481" y="1468120"/>
            <a:chExt cx="2244325" cy="991182"/>
          </a:xfrm>
        </p:grpSpPr>
        <p:sp>
          <p:nvSpPr>
            <p:cNvPr id="35" name="Text Placeholder 3">
              <a:extLst>
                <a:ext uri="{FF2B5EF4-FFF2-40B4-BE49-F238E27FC236}">
                  <a16:creationId xmlns:a16="http://schemas.microsoft.com/office/drawing/2014/main" id="{C39F49BC-C040-4ED8-8C03-8BB3FEE843C9}"/>
                </a:ext>
              </a:extLst>
            </p:cNvPr>
            <p:cNvSpPr txBox="1"/>
            <p:nvPr/>
          </p:nvSpPr>
          <p:spPr>
            <a:xfrm>
              <a:off x="3614029" y="1557126"/>
              <a:ext cx="415216" cy="25974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073860"/>
                  </a:solidFill>
                  <a:effectLst/>
                  <a:uLnTx/>
                  <a:uFillTx/>
                  <a:latin typeface="+mn-ea"/>
                  <a:cs typeface="+mn-cs"/>
                </a:rPr>
                <a:t>后台</a:t>
              </a:r>
              <a:r>
                <a:rPr kumimoji="0" lang="en-US" sz="1600" b="1" i="0" u="none" strike="noStrike" kern="1200" cap="none" spc="0" normalizeH="0" baseline="0" noProof="0" dirty="0">
                  <a:ln>
                    <a:noFill/>
                  </a:ln>
                  <a:solidFill>
                    <a:srgbClr val="073860"/>
                  </a:solidFill>
                  <a:effectLst/>
                  <a:uLnTx/>
                  <a:uFillTx/>
                  <a:latin typeface="+mn-ea"/>
                  <a:cs typeface="+mn-cs"/>
                </a:rPr>
                <a:t>     02</a:t>
              </a:r>
            </a:p>
          </p:txBody>
        </p:sp>
        <p:sp>
          <p:nvSpPr>
            <p:cNvPr id="36" name="Text Placeholder 3">
              <a:extLst>
                <a:ext uri="{FF2B5EF4-FFF2-40B4-BE49-F238E27FC236}">
                  <a16:creationId xmlns:a16="http://schemas.microsoft.com/office/drawing/2014/main" id="{E21DECBE-D4FA-4897-933A-F25000D387EB}"/>
                </a:ext>
              </a:extLst>
            </p:cNvPr>
            <p:cNvSpPr txBox="1"/>
            <p:nvPr/>
          </p:nvSpPr>
          <p:spPr>
            <a:xfrm>
              <a:off x="3370740" y="1977696"/>
              <a:ext cx="2189066" cy="48160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ts val="200"/>
                </a:spcBef>
                <a:defRPr/>
              </a:pPr>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   .</a:t>
              </a:r>
              <a:r>
                <a:rPr lang="en-US" altLang="zh-CN" sz="1400" b="1" dirty="0" err="1">
                  <a:solidFill>
                    <a:schemeClr val="tx1">
                      <a:lumMod val="50000"/>
                      <a:lumOff val="50000"/>
                    </a:schemeClr>
                  </a:solidFill>
                  <a:latin typeface="+mn-ea"/>
                </a:rPr>
                <a:t>NetCore</a:t>
              </a:r>
              <a:r>
                <a:rPr lang="zh-CN" altLang="en-US" sz="1400" b="1" dirty="0">
                  <a:solidFill>
                    <a:schemeClr val="tx1">
                      <a:lumMod val="50000"/>
                      <a:lumOff val="50000"/>
                    </a:schemeClr>
                  </a:solidFill>
                  <a:latin typeface="+mn-ea"/>
                </a:rPr>
                <a:t>、数据库作业、</a:t>
              </a:r>
              <a:r>
                <a:rPr lang="en-US" altLang="zh-CN" sz="1400" b="1" dirty="0">
                  <a:solidFill>
                    <a:schemeClr val="tx1">
                      <a:lumMod val="50000"/>
                      <a:lumOff val="50000"/>
                    </a:schemeClr>
                  </a:solidFill>
                  <a:latin typeface="+mn-ea"/>
                </a:rPr>
                <a:t>Forms</a:t>
              </a:r>
              <a:r>
                <a:rPr lang="zh-CN" altLang="en-US" sz="1400" b="1" dirty="0">
                  <a:solidFill>
                    <a:schemeClr val="tx1">
                      <a:lumMod val="50000"/>
                      <a:lumOff val="50000"/>
                    </a:schemeClr>
                  </a:solidFill>
                  <a:latin typeface="+mn-ea"/>
                </a:rPr>
                <a:t>身份认证、读写分离、</a:t>
              </a:r>
              <a:endParaRPr lang="en-US" altLang="zh-CN" sz="1400" b="1" dirty="0">
                <a:solidFill>
                  <a:schemeClr val="tx1">
                    <a:lumMod val="50000"/>
                    <a:lumOff val="50000"/>
                  </a:schemeClr>
                </a:solidFill>
                <a:latin typeface="+mn-ea"/>
              </a:endParaRPr>
            </a:p>
            <a:p>
              <a:pPr lvl="0" algn="l" defTabSz="914400">
                <a:spcBef>
                  <a:spcPts val="200"/>
                </a:spcBef>
                <a:defRPr/>
              </a:pPr>
              <a:r>
                <a:rPr lang="zh-CN" altLang="en-US" sz="1400" b="1" dirty="0">
                  <a:solidFill>
                    <a:schemeClr val="tx1">
                      <a:lumMod val="50000"/>
                      <a:lumOff val="50000"/>
                    </a:schemeClr>
                  </a:solidFill>
                  <a:latin typeface="+mn-ea"/>
                </a:rPr>
                <a:t>    </a:t>
              </a:r>
              <a:r>
                <a:rPr lang="en-US" altLang="zh-CN" sz="1400" b="1" dirty="0">
                  <a:solidFill>
                    <a:schemeClr val="tx1">
                      <a:lumMod val="50000"/>
                      <a:lumOff val="50000"/>
                    </a:schemeClr>
                  </a:solidFill>
                  <a:latin typeface="+mn-ea"/>
                </a:rPr>
                <a:t>Log4Net</a:t>
              </a:r>
              <a:r>
                <a:rPr lang="zh-CN" altLang="en-US" sz="1400" b="1" dirty="0">
                  <a:solidFill>
                    <a:schemeClr val="tx1">
                      <a:lumMod val="50000"/>
                      <a:lumOff val="50000"/>
                    </a:schemeClr>
                  </a:solidFill>
                  <a:latin typeface="+mn-ea"/>
                </a:rPr>
                <a:t>、</a:t>
              </a:r>
              <a:r>
                <a:rPr lang="en-US" altLang="zh-CN" sz="1400" b="1" dirty="0">
                  <a:solidFill>
                    <a:schemeClr val="tx1">
                      <a:lumMod val="50000"/>
                      <a:lumOff val="50000"/>
                    </a:schemeClr>
                  </a:solidFill>
                  <a:latin typeface="+mn-ea"/>
                </a:rPr>
                <a:t>RBAC</a:t>
              </a:r>
              <a:r>
                <a:rPr lang="zh-CN" altLang="en-US" sz="1400" b="1" dirty="0">
                  <a:solidFill>
                    <a:schemeClr val="tx1">
                      <a:lumMod val="50000"/>
                      <a:lumOff val="50000"/>
                    </a:schemeClr>
                  </a:solidFill>
                  <a:latin typeface="+mn-ea"/>
                </a:rPr>
                <a:t>、</a:t>
              </a:r>
              <a:r>
                <a:rPr lang="en-US" altLang="zh-CN" sz="1400" b="1" dirty="0" err="1">
                  <a:solidFill>
                    <a:schemeClr val="tx1">
                      <a:lumMod val="50000"/>
                      <a:lumOff val="50000"/>
                    </a:schemeClr>
                  </a:solidFill>
                  <a:latin typeface="+mn-ea"/>
                </a:rPr>
                <a:t>MySql</a:t>
              </a:r>
              <a:r>
                <a:rPr lang="en-US" altLang="zh-CN" sz="1400" b="1" dirty="0">
                  <a:solidFill>
                    <a:schemeClr val="tx1">
                      <a:lumMod val="50000"/>
                      <a:lumOff val="50000"/>
                    </a:schemeClr>
                  </a:solidFill>
                  <a:latin typeface="+mn-ea"/>
                </a:rPr>
                <a:t>.</a:t>
              </a:r>
              <a:endParaRPr lang="zh-CN" altLang="en-US" sz="1400" b="1" dirty="0">
                <a:solidFill>
                  <a:schemeClr val="tx1">
                    <a:lumMod val="50000"/>
                    <a:lumOff val="50000"/>
                  </a:schemeClr>
                </a:solidFill>
                <a:latin typeface="+mn-ea"/>
              </a:endParaRPr>
            </a:p>
          </p:txBody>
        </p:sp>
        <p:sp>
          <p:nvSpPr>
            <p:cNvPr id="37" name="Text Placeholder 3">
              <a:extLst>
                <a:ext uri="{FF2B5EF4-FFF2-40B4-BE49-F238E27FC236}">
                  <a16:creationId xmlns:a16="http://schemas.microsoft.com/office/drawing/2014/main" id="{DBF97423-2163-4334-9B50-8991D6FBD321}"/>
                </a:ext>
              </a:extLst>
            </p:cNvPr>
            <p:cNvSpPr txBox="1"/>
            <p:nvPr/>
          </p:nvSpPr>
          <p:spPr>
            <a:xfrm>
              <a:off x="3315481" y="1468120"/>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spTree>
    <p:extLst>
      <p:ext uri="{BB962C8B-B14F-4D97-AF65-F5344CB8AC3E}">
        <p14:creationId xmlns:p14="http://schemas.microsoft.com/office/powerpoint/2010/main" val="132385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additive="base">
                                        <p:cTn id="10" dur="500"/>
                                        <p:tgtEl>
                                          <p:spTgt spid="22"/>
                                        </p:tgtEl>
                                        <p:attrNameLst>
                                          <p:attrName>ppt_x</p:attrName>
                                        </p:attrNameLst>
                                      </p:cBhvr>
                                      <p:tavLst>
                                        <p:tav tm="0">
                                          <p:val>
                                            <p:strVal val="#ppt_x-#ppt_w*1.125000"/>
                                          </p:val>
                                        </p:tav>
                                        <p:tav tm="100000">
                                          <p:val>
                                            <p:strVal val="#ppt_x"/>
                                          </p:val>
                                        </p:tav>
                                      </p:tavLst>
                                    </p:anim>
                                    <p:animEffect transition="in" filter="wipe(right)">
                                      <p:cBhvr>
                                        <p:cTn id="11" dur="500"/>
                                        <p:tgtEl>
                                          <p:spTgt spid="22"/>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2000"/>
                            </p:stCondLst>
                            <p:childTnLst>
                              <p:par>
                                <p:cTn id="26" presetID="2" presetClass="entr" presetSubtype="4" accel="50000" decel="5000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ppt_x"/>
                                          </p:val>
                                        </p:tav>
                                        <p:tav tm="100000">
                                          <p:val>
                                            <p:strVal val="#ppt_x"/>
                                          </p:val>
                                        </p:tav>
                                      </p:tavLst>
                                    </p:anim>
                                    <p:anim calcmode="lin" valueType="num">
                                      <p:cBhvr additive="base">
                                        <p:cTn id="2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CAA7DEE-D100-4984-B8C3-32915C19C620}"/>
              </a:ext>
            </a:extLst>
          </p:cNvPr>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BB7BBF9B-925C-4C56-86A3-E6D87193B277}"/>
              </a:ext>
            </a:extLst>
          </p:cNvPr>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10" name="组合 9">
            <a:extLst>
              <a:ext uri="{FF2B5EF4-FFF2-40B4-BE49-F238E27FC236}">
                <a16:creationId xmlns:a16="http://schemas.microsoft.com/office/drawing/2014/main" id="{72967EDA-DFCC-4DCB-91F1-FD06A13589AB}"/>
              </a:ext>
            </a:extLst>
          </p:cNvPr>
          <p:cNvGrpSpPr/>
          <p:nvPr/>
        </p:nvGrpSpPr>
        <p:grpSpPr>
          <a:xfrm>
            <a:off x="742950" y="219077"/>
            <a:ext cx="3171739" cy="336449"/>
            <a:chOff x="742950" y="219077"/>
            <a:chExt cx="3171739" cy="336449"/>
          </a:xfrm>
        </p:grpSpPr>
        <p:sp>
          <p:nvSpPr>
            <p:cNvPr id="11" name="TextBox 22">
              <a:extLst>
                <a:ext uri="{FF2B5EF4-FFF2-40B4-BE49-F238E27FC236}">
                  <a16:creationId xmlns:a16="http://schemas.microsoft.com/office/drawing/2014/main" id="{B1DF57AD-C442-43B5-B016-D8270951254E}"/>
                </a:ext>
              </a:extLst>
            </p:cNvPr>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项目账号</a:t>
              </a:r>
            </a:p>
          </p:txBody>
        </p:sp>
        <p:sp>
          <p:nvSpPr>
            <p:cNvPr id="12" name="TextBox 23">
              <a:extLst>
                <a:ext uri="{FF2B5EF4-FFF2-40B4-BE49-F238E27FC236}">
                  <a16:creationId xmlns:a16="http://schemas.microsoft.com/office/drawing/2014/main" id="{A123AEFF-80FB-402E-9587-4E91D5B41883}"/>
                </a:ext>
              </a:extLst>
            </p:cNvPr>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grpSp>
        <p:nvGrpSpPr>
          <p:cNvPr id="13" name="Group 30">
            <a:extLst>
              <a:ext uri="{FF2B5EF4-FFF2-40B4-BE49-F238E27FC236}">
                <a16:creationId xmlns:a16="http://schemas.microsoft.com/office/drawing/2014/main" id="{D9E4AB72-F640-483D-8518-A22AA1857477}"/>
              </a:ext>
            </a:extLst>
          </p:cNvPr>
          <p:cNvGrpSpPr/>
          <p:nvPr/>
        </p:nvGrpSpPr>
        <p:grpSpPr>
          <a:xfrm>
            <a:off x="1272398" y="2072506"/>
            <a:ext cx="842045" cy="430887"/>
            <a:chOff x="3430701" y="1419610"/>
            <a:chExt cx="842045" cy="430887"/>
          </a:xfrm>
        </p:grpSpPr>
        <p:sp>
          <p:nvSpPr>
            <p:cNvPr id="14" name="Text Placeholder 3">
              <a:extLst>
                <a:ext uri="{FF2B5EF4-FFF2-40B4-BE49-F238E27FC236}">
                  <a16:creationId xmlns:a16="http://schemas.microsoft.com/office/drawing/2014/main" id="{525C6D05-94EE-477D-BBD5-976E9FEFB8B7}"/>
                </a:ext>
              </a:extLst>
            </p:cNvPr>
            <p:cNvSpPr txBox="1"/>
            <p:nvPr/>
          </p:nvSpPr>
          <p:spPr>
            <a:xfrm>
              <a:off x="3859171" y="1568719"/>
              <a:ext cx="413575"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600" b="1" dirty="0">
                  <a:solidFill>
                    <a:srgbClr val="073860"/>
                  </a:solidFill>
                  <a:latin typeface="+mn-ea"/>
                </a:rPr>
                <a:t>老板</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
          <p:nvSpPr>
            <p:cNvPr id="16" name="Text Placeholder 3">
              <a:extLst>
                <a:ext uri="{FF2B5EF4-FFF2-40B4-BE49-F238E27FC236}">
                  <a16:creationId xmlns:a16="http://schemas.microsoft.com/office/drawing/2014/main" id="{E1F95BE0-D386-4081-942C-57CF6D4821DD}"/>
                </a:ext>
              </a:extLst>
            </p:cNvPr>
            <p:cNvSpPr txBox="1"/>
            <p:nvPr/>
          </p:nvSpPr>
          <p:spPr>
            <a:xfrm>
              <a:off x="3430701" y="1419610"/>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02</a:t>
              </a:r>
            </a:p>
          </p:txBody>
        </p:sp>
      </p:grpSp>
      <p:grpSp>
        <p:nvGrpSpPr>
          <p:cNvPr id="17" name="Group 31">
            <a:extLst>
              <a:ext uri="{FF2B5EF4-FFF2-40B4-BE49-F238E27FC236}">
                <a16:creationId xmlns:a16="http://schemas.microsoft.com/office/drawing/2014/main" id="{475B58C5-0B78-48CA-98F5-9C360C4A7219}"/>
              </a:ext>
            </a:extLst>
          </p:cNvPr>
          <p:cNvGrpSpPr/>
          <p:nvPr/>
        </p:nvGrpSpPr>
        <p:grpSpPr>
          <a:xfrm>
            <a:off x="2235414" y="1300511"/>
            <a:ext cx="999547" cy="430887"/>
            <a:chOff x="6181607" y="1419610"/>
            <a:chExt cx="999547" cy="430887"/>
          </a:xfrm>
        </p:grpSpPr>
        <p:sp>
          <p:nvSpPr>
            <p:cNvPr id="18" name="Text Placeholder 3">
              <a:extLst>
                <a:ext uri="{FF2B5EF4-FFF2-40B4-BE49-F238E27FC236}">
                  <a16:creationId xmlns:a16="http://schemas.microsoft.com/office/drawing/2014/main" id="{6279D1C9-2F14-474C-ABF1-49E00AF391AD}"/>
                </a:ext>
              </a:extLst>
            </p:cNvPr>
            <p:cNvSpPr txBox="1"/>
            <p:nvPr/>
          </p:nvSpPr>
          <p:spPr>
            <a:xfrm>
              <a:off x="6560791" y="1568719"/>
              <a:ext cx="620363"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600" b="1" dirty="0">
                  <a:solidFill>
                    <a:srgbClr val="073860"/>
                  </a:solidFill>
                  <a:latin typeface="+mn-ea"/>
                </a:rPr>
                <a:t>牛文涛</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
          <p:nvSpPr>
            <p:cNvPr id="20" name="Text Placeholder 3">
              <a:extLst>
                <a:ext uri="{FF2B5EF4-FFF2-40B4-BE49-F238E27FC236}">
                  <a16:creationId xmlns:a16="http://schemas.microsoft.com/office/drawing/2014/main" id="{347353AE-3BD8-47CF-BC9F-B61E43D9949A}"/>
                </a:ext>
              </a:extLst>
            </p:cNvPr>
            <p:cNvSpPr txBox="1"/>
            <p:nvPr/>
          </p:nvSpPr>
          <p:spPr>
            <a:xfrm>
              <a:off x="6181607" y="1419610"/>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03</a:t>
              </a:r>
            </a:p>
          </p:txBody>
        </p:sp>
      </p:grpSp>
      <p:grpSp>
        <p:nvGrpSpPr>
          <p:cNvPr id="21" name="Group 32">
            <a:extLst>
              <a:ext uri="{FF2B5EF4-FFF2-40B4-BE49-F238E27FC236}">
                <a16:creationId xmlns:a16="http://schemas.microsoft.com/office/drawing/2014/main" id="{76E7F51A-C866-4ED9-B167-3C6F7D2763A2}"/>
              </a:ext>
            </a:extLst>
          </p:cNvPr>
          <p:cNvGrpSpPr/>
          <p:nvPr/>
        </p:nvGrpSpPr>
        <p:grpSpPr>
          <a:xfrm>
            <a:off x="4865143" y="1302130"/>
            <a:ext cx="833606" cy="430887"/>
            <a:chOff x="795581" y="2700203"/>
            <a:chExt cx="833606" cy="430887"/>
          </a:xfrm>
        </p:grpSpPr>
        <p:sp>
          <p:nvSpPr>
            <p:cNvPr id="22" name="Text Placeholder 3">
              <a:extLst>
                <a:ext uri="{FF2B5EF4-FFF2-40B4-BE49-F238E27FC236}">
                  <a16:creationId xmlns:a16="http://schemas.microsoft.com/office/drawing/2014/main" id="{5AB0A786-D98B-4878-B859-6C34F7BB33F6}"/>
                </a:ext>
              </a:extLst>
            </p:cNvPr>
            <p:cNvSpPr txBox="1"/>
            <p:nvPr/>
          </p:nvSpPr>
          <p:spPr>
            <a:xfrm>
              <a:off x="1215612" y="2849312"/>
              <a:ext cx="413575"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600" b="1" dirty="0">
                  <a:solidFill>
                    <a:srgbClr val="2272AB"/>
                  </a:solidFill>
                  <a:latin typeface="+mn-ea"/>
                </a:rPr>
                <a:t>田欣</a:t>
              </a:r>
              <a:endParaRPr kumimoji="0" lang="en-US" sz="1600" b="1" i="0" u="none" strike="noStrike" kern="1200" cap="none" spc="0" normalizeH="0" baseline="0" noProof="0" dirty="0">
                <a:ln>
                  <a:noFill/>
                </a:ln>
                <a:solidFill>
                  <a:srgbClr val="2272AB"/>
                </a:solidFill>
                <a:effectLst/>
                <a:uLnTx/>
                <a:uFillTx/>
                <a:latin typeface="+mn-ea"/>
                <a:cs typeface="+mn-cs"/>
              </a:endParaRPr>
            </a:p>
          </p:txBody>
        </p:sp>
        <p:sp>
          <p:nvSpPr>
            <p:cNvPr id="24" name="Text Placeholder 3">
              <a:extLst>
                <a:ext uri="{FF2B5EF4-FFF2-40B4-BE49-F238E27FC236}">
                  <a16:creationId xmlns:a16="http://schemas.microsoft.com/office/drawing/2014/main" id="{C0F5FEE3-7E9B-41C1-A757-605581545DB7}"/>
                </a:ext>
              </a:extLst>
            </p:cNvPr>
            <p:cNvSpPr txBox="1"/>
            <p:nvPr/>
          </p:nvSpPr>
          <p:spPr>
            <a:xfrm>
              <a:off x="795581" y="2700203"/>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2272AB"/>
                  </a:solidFill>
                  <a:effectLst/>
                  <a:uLnTx/>
                  <a:uFillTx/>
                  <a:latin typeface="Agency FB" panose="020B0503020202020204" pitchFamily="34" charset="0"/>
                </a:rPr>
                <a:t>04</a:t>
              </a:r>
            </a:p>
          </p:txBody>
        </p:sp>
      </p:grpSp>
      <p:grpSp>
        <p:nvGrpSpPr>
          <p:cNvPr id="25" name="Group 33">
            <a:extLst>
              <a:ext uri="{FF2B5EF4-FFF2-40B4-BE49-F238E27FC236}">
                <a16:creationId xmlns:a16="http://schemas.microsoft.com/office/drawing/2014/main" id="{2AB12ACD-F1E5-4114-8A08-831D8FC05356}"/>
              </a:ext>
            </a:extLst>
          </p:cNvPr>
          <p:cNvGrpSpPr/>
          <p:nvPr/>
        </p:nvGrpSpPr>
        <p:grpSpPr>
          <a:xfrm>
            <a:off x="5707877" y="2095890"/>
            <a:ext cx="1044831" cy="430887"/>
            <a:chOff x="3430701" y="2700203"/>
            <a:chExt cx="1044831" cy="430887"/>
          </a:xfrm>
        </p:grpSpPr>
        <p:sp>
          <p:nvSpPr>
            <p:cNvPr id="26" name="Text Placeholder 3">
              <a:extLst>
                <a:ext uri="{FF2B5EF4-FFF2-40B4-BE49-F238E27FC236}">
                  <a16:creationId xmlns:a16="http://schemas.microsoft.com/office/drawing/2014/main" id="{4B7839E7-F858-4AD4-ACEA-B358D9869409}"/>
                </a:ext>
              </a:extLst>
            </p:cNvPr>
            <p:cNvSpPr txBox="1"/>
            <p:nvPr/>
          </p:nvSpPr>
          <p:spPr>
            <a:xfrm>
              <a:off x="3855169" y="2849312"/>
              <a:ext cx="620363"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600" b="1" dirty="0">
                  <a:solidFill>
                    <a:srgbClr val="2272AB"/>
                  </a:solidFill>
                  <a:latin typeface="+mn-ea"/>
                </a:rPr>
                <a:t>蔡新元</a:t>
              </a:r>
              <a:endParaRPr kumimoji="0" lang="en-US" sz="1600" b="1" i="0" u="none" strike="noStrike" kern="1200" cap="none" spc="0" normalizeH="0" baseline="0" noProof="0" dirty="0">
                <a:ln>
                  <a:noFill/>
                </a:ln>
                <a:solidFill>
                  <a:srgbClr val="2272AB"/>
                </a:solidFill>
                <a:effectLst/>
                <a:uLnTx/>
                <a:uFillTx/>
                <a:latin typeface="+mn-ea"/>
                <a:cs typeface="+mn-cs"/>
              </a:endParaRPr>
            </a:p>
          </p:txBody>
        </p:sp>
        <p:sp>
          <p:nvSpPr>
            <p:cNvPr id="28" name="Text Placeholder 3">
              <a:extLst>
                <a:ext uri="{FF2B5EF4-FFF2-40B4-BE49-F238E27FC236}">
                  <a16:creationId xmlns:a16="http://schemas.microsoft.com/office/drawing/2014/main" id="{DC935014-2590-47E2-8562-7C4C9BE3C162}"/>
                </a:ext>
              </a:extLst>
            </p:cNvPr>
            <p:cNvSpPr txBox="1"/>
            <p:nvPr/>
          </p:nvSpPr>
          <p:spPr>
            <a:xfrm>
              <a:off x="3430701" y="2700203"/>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2272AB"/>
                  </a:solidFill>
                  <a:effectLst/>
                  <a:uLnTx/>
                  <a:uFillTx/>
                  <a:latin typeface="Agency FB" panose="020B0503020202020204" pitchFamily="34" charset="0"/>
                </a:rPr>
                <a:t>05</a:t>
              </a:r>
            </a:p>
          </p:txBody>
        </p:sp>
      </p:grpSp>
      <p:grpSp>
        <p:nvGrpSpPr>
          <p:cNvPr id="29" name="Group 34">
            <a:extLst>
              <a:ext uri="{FF2B5EF4-FFF2-40B4-BE49-F238E27FC236}">
                <a16:creationId xmlns:a16="http://schemas.microsoft.com/office/drawing/2014/main" id="{EE4107E6-99E7-43CD-AEEF-EC133902F5AB}"/>
              </a:ext>
            </a:extLst>
          </p:cNvPr>
          <p:cNvGrpSpPr/>
          <p:nvPr/>
        </p:nvGrpSpPr>
        <p:grpSpPr>
          <a:xfrm>
            <a:off x="6358151" y="2937302"/>
            <a:ext cx="841253" cy="430887"/>
            <a:chOff x="6181607" y="2700203"/>
            <a:chExt cx="841253" cy="430887"/>
          </a:xfrm>
        </p:grpSpPr>
        <p:sp>
          <p:nvSpPr>
            <p:cNvPr id="30" name="Text Placeholder 3">
              <a:extLst>
                <a:ext uri="{FF2B5EF4-FFF2-40B4-BE49-F238E27FC236}">
                  <a16:creationId xmlns:a16="http://schemas.microsoft.com/office/drawing/2014/main" id="{59D1A56A-ABFE-453A-813D-BDB028A2FBD7}"/>
                </a:ext>
              </a:extLst>
            </p:cNvPr>
            <p:cNvSpPr txBox="1"/>
            <p:nvPr/>
          </p:nvSpPr>
          <p:spPr>
            <a:xfrm>
              <a:off x="6609285" y="2849312"/>
              <a:ext cx="413575"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2272AB"/>
                  </a:solidFill>
                  <a:effectLst/>
                  <a:uLnTx/>
                  <a:uFillTx/>
                  <a:latin typeface="+mn-ea"/>
                  <a:cs typeface="+mn-cs"/>
                </a:rPr>
                <a:t>常珂</a:t>
              </a:r>
              <a:endParaRPr kumimoji="0" lang="en-US" sz="1600" b="1" i="0" u="none" strike="noStrike" kern="1200" cap="none" spc="0" normalizeH="0" baseline="0" noProof="0" dirty="0">
                <a:ln>
                  <a:noFill/>
                </a:ln>
                <a:solidFill>
                  <a:srgbClr val="2272AB"/>
                </a:solidFill>
                <a:effectLst/>
                <a:uLnTx/>
                <a:uFillTx/>
                <a:latin typeface="+mn-ea"/>
                <a:cs typeface="+mn-cs"/>
              </a:endParaRPr>
            </a:p>
          </p:txBody>
        </p:sp>
        <p:sp>
          <p:nvSpPr>
            <p:cNvPr id="32" name="Text Placeholder 3">
              <a:extLst>
                <a:ext uri="{FF2B5EF4-FFF2-40B4-BE49-F238E27FC236}">
                  <a16:creationId xmlns:a16="http://schemas.microsoft.com/office/drawing/2014/main" id="{9E833B16-881E-4CE7-907B-C58B4CCD37EB}"/>
                </a:ext>
              </a:extLst>
            </p:cNvPr>
            <p:cNvSpPr txBox="1"/>
            <p:nvPr/>
          </p:nvSpPr>
          <p:spPr>
            <a:xfrm>
              <a:off x="6181607" y="2700203"/>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2272AB"/>
                  </a:solidFill>
                  <a:effectLst/>
                  <a:uLnTx/>
                  <a:uFillTx/>
                  <a:latin typeface="Agency FB" panose="020B0503020202020204" pitchFamily="34" charset="0"/>
                </a:rPr>
                <a:t>06</a:t>
              </a:r>
            </a:p>
          </p:txBody>
        </p:sp>
      </p:grpSp>
      <p:grpSp>
        <p:nvGrpSpPr>
          <p:cNvPr id="33" name="Group 29">
            <a:extLst>
              <a:ext uri="{FF2B5EF4-FFF2-40B4-BE49-F238E27FC236}">
                <a16:creationId xmlns:a16="http://schemas.microsoft.com/office/drawing/2014/main" id="{3B9B9B7E-BF5B-4187-B0EE-B5434DFA43C8}"/>
              </a:ext>
            </a:extLst>
          </p:cNvPr>
          <p:cNvGrpSpPr/>
          <p:nvPr/>
        </p:nvGrpSpPr>
        <p:grpSpPr>
          <a:xfrm>
            <a:off x="655234" y="2941844"/>
            <a:ext cx="1444498" cy="430887"/>
            <a:chOff x="798970" y="1419610"/>
            <a:chExt cx="1444498" cy="430887"/>
          </a:xfrm>
        </p:grpSpPr>
        <p:sp>
          <p:nvSpPr>
            <p:cNvPr id="34" name="Text Placeholder 3">
              <a:extLst>
                <a:ext uri="{FF2B5EF4-FFF2-40B4-BE49-F238E27FC236}">
                  <a16:creationId xmlns:a16="http://schemas.microsoft.com/office/drawing/2014/main" id="{DB7DCB4F-D9A7-4C80-8F7E-86C66EBCE0C1}"/>
                </a:ext>
              </a:extLst>
            </p:cNvPr>
            <p:cNvSpPr txBox="1"/>
            <p:nvPr/>
          </p:nvSpPr>
          <p:spPr>
            <a:xfrm>
              <a:off x="1209531" y="1568719"/>
              <a:ext cx="1033937"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600" b="1" dirty="0">
                  <a:solidFill>
                    <a:srgbClr val="073860"/>
                  </a:solidFill>
                  <a:latin typeface="+mn-ea"/>
                </a:rPr>
                <a:t>超级管理员</a:t>
              </a:r>
              <a:endParaRPr lang="en-US" altLang="zh-CN" sz="1600" b="1" dirty="0">
                <a:solidFill>
                  <a:srgbClr val="073860"/>
                </a:solidFill>
                <a:latin typeface="+mn-ea"/>
              </a:endParaRPr>
            </a:p>
          </p:txBody>
        </p:sp>
        <p:sp>
          <p:nvSpPr>
            <p:cNvPr id="36" name="Text Placeholder 3">
              <a:extLst>
                <a:ext uri="{FF2B5EF4-FFF2-40B4-BE49-F238E27FC236}">
                  <a16:creationId xmlns:a16="http://schemas.microsoft.com/office/drawing/2014/main" id="{84862DF1-27BC-41B8-ACF7-A032B6C34EF4}"/>
                </a:ext>
              </a:extLst>
            </p:cNvPr>
            <p:cNvSpPr txBox="1"/>
            <p:nvPr/>
          </p:nvSpPr>
          <p:spPr>
            <a:xfrm>
              <a:off x="798970" y="1419610"/>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01</a:t>
              </a:r>
            </a:p>
          </p:txBody>
        </p:sp>
      </p:grpSp>
      <p:cxnSp>
        <p:nvCxnSpPr>
          <p:cNvPr id="38" name="Straight Connector 28">
            <a:extLst>
              <a:ext uri="{FF2B5EF4-FFF2-40B4-BE49-F238E27FC236}">
                <a16:creationId xmlns:a16="http://schemas.microsoft.com/office/drawing/2014/main" id="{594BDA96-520F-4E42-88AA-8E1889F822DD}"/>
              </a:ext>
            </a:extLst>
          </p:cNvPr>
          <p:cNvCxnSpPr/>
          <p:nvPr/>
        </p:nvCxnSpPr>
        <p:spPr>
          <a:xfrm>
            <a:off x="797471" y="4646824"/>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E5BE4522-524B-4CDE-9E6C-23BE8BAC4A2C}"/>
              </a:ext>
            </a:extLst>
          </p:cNvPr>
          <p:cNvGrpSpPr/>
          <p:nvPr/>
        </p:nvGrpSpPr>
        <p:grpSpPr>
          <a:xfrm>
            <a:off x="7064753" y="258202"/>
            <a:ext cx="2043750" cy="337974"/>
            <a:chOff x="6627969" y="224548"/>
            <a:chExt cx="2364855" cy="450633"/>
          </a:xfrm>
        </p:grpSpPr>
        <p:sp>
          <p:nvSpPr>
            <p:cNvPr id="40" name="TextBox 19">
              <a:extLst>
                <a:ext uri="{FF2B5EF4-FFF2-40B4-BE49-F238E27FC236}">
                  <a16:creationId xmlns:a16="http://schemas.microsoft.com/office/drawing/2014/main" id="{B7B60BDE-D58E-4DEF-9E4E-321A0F952301}"/>
                </a:ext>
              </a:extLst>
            </p:cNvPr>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41" name="TextBox 20">
              <a:extLst>
                <a:ext uri="{FF2B5EF4-FFF2-40B4-BE49-F238E27FC236}">
                  <a16:creationId xmlns:a16="http://schemas.microsoft.com/office/drawing/2014/main" id="{2D9212D3-04FF-42EE-9378-91D9639851FC}"/>
                </a:ext>
              </a:extLst>
            </p:cNvPr>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42" name="TextBox 21">
              <a:extLst>
                <a:ext uri="{FF2B5EF4-FFF2-40B4-BE49-F238E27FC236}">
                  <a16:creationId xmlns:a16="http://schemas.microsoft.com/office/drawing/2014/main" id="{C4CA3145-27A6-44FD-99A4-F397DE0C90D7}"/>
                </a:ext>
              </a:extLst>
            </p:cNvPr>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43" name="Group 29">
            <a:extLst>
              <a:ext uri="{FF2B5EF4-FFF2-40B4-BE49-F238E27FC236}">
                <a16:creationId xmlns:a16="http://schemas.microsoft.com/office/drawing/2014/main" id="{F2A8B115-AD7A-4470-B006-A4FCEDA7818A}"/>
              </a:ext>
            </a:extLst>
          </p:cNvPr>
          <p:cNvGrpSpPr/>
          <p:nvPr/>
        </p:nvGrpSpPr>
        <p:grpSpPr>
          <a:xfrm>
            <a:off x="3560506" y="2945290"/>
            <a:ext cx="2223571" cy="789795"/>
            <a:chOff x="798970" y="1419610"/>
            <a:chExt cx="2223571" cy="789795"/>
          </a:xfrm>
        </p:grpSpPr>
        <p:sp>
          <p:nvSpPr>
            <p:cNvPr id="44" name="Text Placeholder 3">
              <a:extLst>
                <a:ext uri="{FF2B5EF4-FFF2-40B4-BE49-F238E27FC236}">
                  <a16:creationId xmlns:a16="http://schemas.microsoft.com/office/drawing/2014/main" id="{B80BE1FE-D1EB-4F18-85A4-7629CDF9C10A}"/>
                </a:ext>
              </a:extLst>
            </p:cNvPr>
            <p:cNvSpPr txBox="1"/>
            <p:nvPr/>
          </p:nvSpPr>
          <p:spPr>
            <a:xfrm>
              <a:off x="1245721" y="1553111"/>
              <a:ext cx="827150"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600" b="1" dirty="0">
                  <a:solidFill>
                    <a:srgbClr val="073860"/>
                  </a:solidFill>
                  <a:latin typeface="+mn-ea"/>
                </a:rPr>
                <a:t>码农小李</a:t>
              </a:r>
              <a:endParaRPr kumimoji="0" lang="en-US" sz="1600" b="1" i="0" u="none" strike="noStrike" kern="1200" cap="none" spc="0" normalizeH="0" baseline="0" noProof="0" dirty="0">
                <a:ln>
                  <a:noFill/>
                </a:ln>
                <a:solidFill>
                  <a:srgbClr val="073860"/>
                </a:solidFill>
                <a:effectLst/>
                <a:uLnTx/>
                <a:uFillTx/>
                <a:latin typeface="+mn-ea"/>
                <a:cs typeface="+mn-cs"/>
              </a:endParaRPr>
            </a:p>
          </p:txBody>
        </p:sp>
        <p:sp>
          <p:nvSpPr>
            <p:cNvPr id="45" name="Text Placeholder 3">
              <a:extLst>
                <a:ext uri="{FF2B5EF4-FFF2-40B4-BE49-F238E27FC236}">
                  <a16:creationId xmlns:a16="http://schemas.microsoft.com/office/drawing/2014/main" id="{4758D14F-D8C2-4332-90A8-C2F3FD4144FB}"/>
                </a:ext>
              </a:extLst>
            </p:cNvPr>
            <p:cNvSpPr txBox="1"/>
            <p:nvPr/>
          </p:nvSpPr>
          <p:spPr>
            <a:xfrm>
              <a:off x="833475" y="1870851"/>
              <a:ext cx="2189066"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rgbClr val="FF0000"/>
                  </a:solidFill>
                  <a:latin typeface="+mn-ea"/>
                </a:rPr>
                <a:t>角色等级：执行层</a:t>
              </a:r>
              <a:endParaRPr lang="en-US" altLang="zh-CN" sz="1000" b="1" dirty="0">
                <a:solidFill>
                  <a:srgbClr val="FF0000"/>
                </a:solidFill>
                <a:latin typeface="+mn-ea"/>
              </a:endParaRPr>
            </a:p>
            <a:p>
              <a:pPr lvl="0" algn="l" defTabSz="914400">
                <a:spcBef>
                  <a:spcPct val="20000"/>
                </a:spcBef>
                <a:defRPr/>
              </a:pPr>
              <a:r>
                <a:rPr lang="zh-CN" altLang="en-US" sz="1000" b="1" dirty="0">
                  <a:solidFill>
                    <a:schemeClr val="tx1">
                      <a:lumMod val="65000"/>
                      <a:lumOff val="35000"/>
                    </a:schemeClr>
                  </a:solidFill>
                  <a:latin typeface="+mn-ea"/>
                </a:rPr>
                <a:t>账号：</a:t>
              </a:r>
              <a:r>
                <a:rPr lang="en-US" altLang="zh-CN" sz="1000" b="1" dirty="0">
                  <a:solidFill>
                    <a:schemeClr val="tx1">
                      <a:lumMod val="65000"/>
                      <a:lumOff val="35000"/>
                    </a:schemeClr>
                  </a:solidFill>
                  <a:latin typeface="+mn-ea"/>
                </a:rPr>
                <a:t>3   </a:t>
              </a:r>
              <a:r>
                <a:rPr lang="zh-CN" altLang="en-US" sz="1000" b="1" dirty="0">
                  <a:solidFill>
                    <a:schemeClr val="tx1">
                      <a:lumMod val="65000"/>
                      <a:lumOff val="35000"/>
                    </a:schemeClr>
                  </a:solidFill>
                  <a:latin typeface="+mn-ea"/>
                </a:rPr>
                <a:t>密码：</a:t>
              </a:r>
              <a:r>
                <a:rPr lang="en-US" altLang="zh-CN" sz="1000" b="1" dirty="0">
                  <a:solidFill>
                    <a:schemeClr val="tx1">
                      <a:lumMod val="65000"/>
                      <a:lumOff val="35000"/>
                    </a:schemeClr>
                  </a:solidFill>
                  <a:latin typeface="+mn-ea"/>
                </a:rPr>
                <a:t>3</a:t>
              </a:r>
              <a:endParaRPr lang="en-US" sz="1000" dirty="0">
                <a:solidFill>
                  <a:schemeClr val="tx1">
                    <a:lumMod val="65000"/>
                    <a:lumOff val="35000"/>
                  </a:schemeClr>
                </a:solidFill>
                <a:latin typeface="+mn-ea"/>
              </a:endParaRPr>
            </a:p>
          </p:txBody>
        </p:sp>
        <p:sp>
          <p:nvSpPr>
            <p:cNvPr id="46" name="Text Placeholder 3">
              <a:extLst>
                <a:ext uri="{FF2B5EF4-FFF2-40B4-BE49-F238E27FC236}">
                  <a16:creationId xmlns:a16="http://schemas.microsoft.com/office/drawing/2014/main" id="{33931895-7AB6-4423-A6B5-5DFCAE376E48}"/>
                </a:ext>
              </a:extLst>
            </p:cNvPr>
            <p:cNvSpPr txBox="1"/>
            <p:nvPr/>
          </p:nvSpPr>
          <p:spPr>
            <a:xfrm>
              <a:off x="798970" y="1419610"/>
              <a:ext cx="365485" cy="430887"/>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073860"/>
                  </a:solidFill>
                  <a:effectLst/>
                  <a:uLnTx/>
                  <a:uFillTx/>
                  <a:latin typeface="Agency FB" panose="020B0503020202020204" pitchFamily="34" charset="0"/>
                </a:rPr>
                <a:t>07</a:t>
              </a:r>
            </a:p>
          </p:txBody>
        </p:sp>
      </p:grpSp>
      <p:sp>
        <p:nvSpPr>
          <p:cNvPr id="47" name="Text Placeholder 3">
            <a:extLst>
              <a:ext uri="{FF2B5EF4-FFF2-40B4-BE49-F238E27FC236}">
                <a16:creationId xmlns:a16="http://schemas.microsoft.com/office/drawing/2014/main" id="{0471BC6D-9DCD-40F1-9316-AE42030B5EF3}"/>
              </a:ext>
            </a:extLst>
          </p:cNvPr>
          <p:cNvSpPr txBox="1"/>
          <p:nvPr/>
        </p:nvSpPr>
        <p:spPr>
          <a:xfrm>
            <a:off x="702524" y="3388663"/>
            <a:ext cx="2189066"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rgbClr val="FF0000"/>
                </a:solidFill>
                <a:latin typeface="+mn-ea"/>
              </a:rPr>
              <a:t>角色等级：拥有所有的权限</a:t>
            </a:r>
            <a:endParaRPr lang="en-US" altLang="zh-CN" sz="1000" b="1" dirty="0">
              <a:solidFill>
                <a:srgbClr val="FF0000"/>
              </a:solidFill>
              <a:latin typeface="+mn-ea"/>
            </a:endParaRPr>
          </a:p>
          <a:p>
            <a:pPr lvl="0" algn="l" defTabSz="914400">
              <a:spcBef>
                <a:spcPct val="20000"/>
              </a:spcBef>
              <a:defRPr/>
            </a:pPr>
            <a:r>
              <a:rPr lang="zh-CN" altLang="en-US" sz="1000" b="1" dirty="0">
                <a:solidFill>
                  <a:schemeClr val="tx1">
                    <a:lumMod val="65000"/>
                    <a:lumOff val="35000"/>
                  </a:schemeClr>
                </a:solidFill>
                <a:latin typeface="+mn-ea"/>
              </a:rPr>
              <a:t>账号：</a:t>
            </a:r>
            <a:r>
              <a:rPr lang="en-US" altLang="zh-CN" sz="1000" b="1" dirty="0">
                <a:solidFill>
                  <a:schemeClr val="tx1">
                    <a:lumMod val="65000"/>
                    <a:lumOff val="35000"/>
                  </a:schemeClr>
                </a:solidFill>
                <a:latin typeface="+mn-ea"/>
              </a:rPr>
              <a:t>0   </a:t>
            </a:r>
            <a:r>
              <a:rPr lang="zh-CN" altLang="en-US" sz="1000" b="1" dirty="0">
                <a:solidFill>
                  <a:schemeClr val="tx1">
                    <a:lumMod val="65000"/>
                    <a:lumOff val="35000"/>
                  </a:schemeClr>
                </a:solidFill>
                <a:latin typeface="+mn-ea"/>
              </a:rPr>
              <a:t>密码：</a:t>
            </a:r>
            <a:r>
              <a:rPr lang="en-US" altLang="zh-CN" sz="1000" b="1" dirty="0">
                <a:solidFill>
                  <a:schemeClr val="tx1">
                    <a:lumMod val="65000"/>
                    <a:lumOff val="35000"/>
                  </a:schemeClr>
                </a:solidFill>
                <a:latin typeface="+mn-ea"/>
              </a:rPr>
              <a:t>0</a:t>
            </a:r>
            <a:endParaRPr lang="en-US" sz="1000" dirty="0">
              <a:solidFill>
                <a:schemeClr val="tx1">
                  <a:lumMod val="65000"/>
                  <a:lumOff val="35000"/>
                </a:schemeClr>
              </a:solidFill>
              <a:latin typeface="+mn-ea"/>
            </a:endParaRPr>
          </a:p>
        </p:txBody>
      </p:sp>
      <p:sp>
        <p:nvSpPr>
          <p:cNvPr id="48" name="Text Placeholder 3">
            <a:extLst>
              <a:ext uri="{FF2B5EF4-FFF2-40B4-BE49-F238E27FC236}">
                <a16:creationId xmlns:a16="http://schemas.microsoft.com/office/drawing/2014/main" id="{FC341063-EA5F-4BD4-931F-F21C2D00DC4E}"/>
              </a:ext>
            </a:extLst>
          </p:cNvPr>
          <p:cNvSpPr txBox="1"/>
          <p:nvPr/>
        </p:nvSpPr>
        <p:spPr>
          <a:xfrm>
            <a:off x="5710053" y="2552306"/>
            <a:ext cx="2189066"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rgbClr val="FF0000"/>
                </a:solidFill>
                <a:latin typeface="+mn-ea"/>
              </a:rPr>
              <a:t>角色等级：管理层</a:t>
            </a:r>
            <a:r>
              <a:rPr lang="en-US" altLang="zh-CN" sz="1000" b="1" dirty="0">
                <a:solidFill>
                  <a:srgbClr val="FF0000"/>
                </a:solidFill>
                <a:latin typeface="+mn-ea"/>
              </a:rPr>
              <a:t>(</a:t>
            </a:r>
            <a:r>
              <a:rPr lang="zh-CN" altLang="en-US" sz="1000" b="1" dirty="0">
                <a:solidFill>
                  <a:srgbClr val="FF0000"/>
                </a:solidFill>
                <a:latin typeface="+mn-ea"/>
              </a:rPr>
              <a:t>可以进行谁审批</a:t>
            </a:r>
            <a:r>
              <a:rPr lang="en-US" altLang="zh-CN" sz="1000" b="1" dirty="0">
                <a:solidFill>
                  <a:srgbClr val="FF0000"/>
                </a:solidFill>
                <a:latin typeface="+mn-ea"/>
              </a:rPr>
              <a:t>)</a:t>
            </a:r>
          </a:p>
          <a:p>
            <a:pPr lvl="0" algn="l" defTabSz="914400">
              <a:spcBef>
                <a:spcPct val="20000"/>
              </a:spcBef>
              <a:defRPr/>
            </a:pPr>
            <a:r>
              <a:rPr lang="zh-CN" altLang="en-US" sz="1000" b="1" dirty="0">
                <a:solidFill>
                  <a:schemeClr val="tx1">
                    <a:lumMod val="65000"/>
                    <a:lumOff val="35000"/>
                  </a:schemeClr>
                </a:solidFill>
                <a:latin typeface="+mn-ea"/>
              </a:rPr>
              <a:t>账号：</a:t>
            </a:r>
            <a:r>
              <a:rPr lang="en-US" altLang="zh-CN" sz="1000" b="1" dirty="0">
                <a:solidFill>
                  <a:schemeClr val="tx1">
                    <a:lumMod val="65000"/>
                    <a:lumOff val="35000"/>
                  </a:schemeClr>
                </a:solidFill>
                <a:latin typeface="+mn-ea"/>
              </a:rPr>
              <a:t> </a:t>
            </a:r>
            <a:r>
              <a:rPr lang="en-US" altLang="zh-CN" sz="1000" b="1" dirty="0" err="1">
                <a:solidFill>
                  <a:schemeClr val="tx1">
                    <a:lumMod val="65000"/>
                    <a:lumOff val="35000"/>
                  </a:schemeClr>
                </a:solidFill>
                <a:latin typeface="+mn-ea"/>
              </a:rPr>
              <a:t>caixinyuan</a:t>
            </a:r>
            <a:r>
              <a:rPr lang="en-US" altLang="zh-CN" sz="1000" b="1" dirty="0">
                <a:solidFill>
                  <a:schemeClr val="tx1">
                    <a:lumMod val="65000"/>
                    <a:lumOff val="35000"/>
                  </a:schemeClr>
                </a:solidFill>
                <a:latin typeface="+mn-ea"/>
              </a:rPr>
              <a:t>   </a:t>
            </a:r>
            <a:r>
              <a:rPr lang="zh-CN" altLang="en-US" sz="1000" b="1" dirty="0">
                <a:solidFill>
                  <a:schemeClr val="tx1">
                    <a:lumMod val="65000"/>
                    <a:lumOff val="35000"/>
                  </a:schemeClr>
                </a:solidFill>
                <a:latin typeface="+mn-ea"/>
              </a:rPr>
              <a:t>密码：</a:t>
            </a:r>
            <a:r>
              <a:rPr lang="en-US" altLang="zh-CN" sz="1000" b="1" dirty="0">
                <a:solidFill>
                  <a:schemeClr val="tx1">
                    <a:lumMod val="65000"/>
                    <a:lumOff val="35000"/>
                  </a:schemeClr>
                </a:solidFill>
                <a:latin typeface="+mn-ea"/>
              </a:rPr>
              <a:t>1</a:t>
            </a:r>
            <a:endParaRPr lang="en-US" sz="1000" dirty="0">
              <a:solidFill>
                <a:schemeClr val="tx1">
                  <a:lumMod val="65000"/>
                  <a:lumOff val="35000"/>
                </a:schemeClr>
              </a:solidFill>
              <a:latin typeface="+mn-ea"/>
            </a:endParaRPr>
          </a:p>
        </p:txBody>
      </p:sp>
      <p:sp>
        <p:nvSpPr>
          <p:cNvPr id="49" name="Text Placeholder 3">
            <a:extLst>
              <a:ext uri="{FF2B5EF4-FFF2-40B4-BE49-F238E27FC236}">
                <a16:creationId xmlns:a16="http://schemas.microsoft.com/office/drawing/2014/main" id="{EBE5636F-368B-4441-B190-343094D722E5}"/>
              </a:ext>
            </a:extLst>
          </p:cNvPr>
          <p:cNvSpPr txBox="1"/>
          <p:nvPr/>
        </p:nvSpPr>
        <p:spPr>
          <a:xfrm>
            <a:off x="4886476" y="1758183"/>
            <a:ext cx="2189066"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rgbClr val="FF0000"/>
                </a:solidFill>
                <a:latin typeface="+mn-ea"/>
              </a:rPr>
              <a:t>角色等级：管理层</a:t>
            </a:r>
            <a:r>
              <a:rPr lang="en-US" altLang="zh-CN" sz="1000" b="1" dirty="0">
                <a:solidFill>
                  <a:srgbClr val="FF0000"/>
                </a:solidFill>
                <a:latin typeface="+mn-ea"/>
              </a:rPr>
              <a:t>(</a:t>
            </a:r>
            <a:r>
              <a:rPr lang="zh-CN" altLang="en-US" sz="1000" b="1" dirty="0">
                <a:solidFill>
                  <a:srgbClr val="FF0000"/>
                </a:solidFill>
                <a:latin typeface="+mn-ea"/>
              </a:rPr>
              <a:t>可以进行谁审批</a:t>
            </a:r>
            <a:r>
              <a:rPr lang="en-US" altLang="zh-CN" sz="1000" b="1" dirty="0">
                <a:solidFill>
                  <a:srgbClr val="FF0000"/>
                </a:solidFill>
                <a:latin typeface="+mn-ea"/>
              </a:rPr>
              <a:t>)</a:t>
            </a:r>
          </a:p>
          <a:p>
            <a:pPr lvl="0" algn="l" defTabSz="914400">
              <a:spcBef>
                <a:spcPct val="20000"/>
              </a:spcBef>
              <a:defRPr/>
            </a:pPr>
            <a:r>
              <a:rPr lang="zh-CN" altLang="en-US" sz="1000" b="1" dirty="0">
                <a:solidFill>
                  <a:schemeClr val="tx1">
                    <a:lumMod val="65000"/>
                    <a:lumOff val="35000"/>
                  </a:schemeClr>
                </a:solidFill>
                <a:latin typeface="+mn-ea"/>
              </a:rPr>
              <a:t>账号：</a:t>
            </a:r>
            <a:r>
              <a:rPr lang="en-US" altLang="zh-CN" sz="1000" b="1" dirty="0">
                <a:solidFill>
                  <a:schemeClr val="tx1">
                    <a:lumMod val="65000"/>
                    <a:lumOff val="35000"/>
                  </a:schemeClr>
                </a:solidFill>
                <a:latin typeface="+mn-ea"/>
              </a:rPr>
              <a:t> </a:t>
            </a:r>
            <a:r>
              <a:rPr lang="en-US" altLang="zh-CN" sz="1000" b="1" dirty="0" err="1">
                <a:solidFill>
                  <a:schemeClr val="tx1">
                    <a:lumMod val="65000"/>
                    <a:lumOff val="35000"/>
                  </a:schemeClr>
                </a:solidFill>
                <a:latin typeface="+mn-ea"/>
              </a:rPr>
              <a:t>tianxin</a:t>
            </a:r>
            <a:r>
              <a:rPr lang="en-US" altLang="zh-CN" sz="1000" b="1" dirty="0">
                <a:solidFill>
                  <a:schemeClr val="tx1">
                    <a:lumMod val="65000"/>
                    <a:lumOff val="35000"/>
                  </a:schemeClr>
                </a:solidFill>
                <a:latin typeface="+mn-ea"/>
              </a:rPr>
              <a:t>   </a:t>
            </a:r>
            <a:r>
              <a:rPr lang="zh-CN" altLang="en-US" sz="1000" b="1" dirty="0">
                <a:solidFill>
                  <a:schemeClr val="tx1">
                    <a:lumMod val="65000"/>
                    <a:lumOff val="35000"/>
                  </a:schemeClr>
                </a:solidFill>
                <a:latin typeface="+mn-ea"/>
              </a:rPr>
              <a:t>密码：</a:t>
            </a:r>
            <a:r>
              <a:rPr lang="en-US" altLang="zh-CN" sz="1000" b="1" dirty="0">
                <a:solidFill>
                  <a:schemeClr val="tx1">
                    <a:lumMod val="65000"/>
                    <a:lumOff val="35000"/>
                  </a:schemeClr>
                </a:solidFill>
                <a:latin typeface="+mn-ea"/>
              </a:rPr>
              <a:t>1</a:t>
            </a:r>
            <a:endParaRPr lang="en-US" sz="1000" dirty="0">
              <a:solidFill>
                <a:schemeClr val="tx1">
                  <a:lumMod val="65000"/>
                  <a:lumOff val="35000"/>
                </a:schemeClr>
              </a:solidFill>
              <a:latin typeface="+mn-ea"/>
            </a:endParaRPr>
          </a:p>
        </p:txBody>
      </p:sp>
      <p:sp>
        <p:nvSpPr>
          <p:cNvPr id="50" name="Text Placeholder 3">
            <a:extLst>
              <a:ext uri="{FF2B5EF4-FFF2-40B4-BE49-F238E27FC236}">
                <a16:creationId xmlns:a16="http://schemas.microsoft.com/office/drawing/2014/main" id="{B2E4B4F1-6606-4229-B1BE-70CFE0654214}"/>
              </a:ext>
            </a:extLst>
          </p:cNvPr>
          <p:cNvSpPr txBox="1"/>
          <p:nvPr/>
        </p:nvSpPr>
        <p:spPr>
          <a:xfrm>
            <a:off x="2220860" y="1766765"/>
            <a:ext cx="2189066"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rgbClr val="FF0000"/>
                </a:solidFill>
                <a:latin typeface="+mn-ea"/>
              </a:rPr>
              <a:t>角色等级：管理层</a:t>
            </a:r>
            <a:r>
              <a:rPr lang="en-US" altLang="zh-CN" sz="1000" b="1" dirty="0">
                <a:solidFill>
                  <a:srgbClr val="FF0000"/>
                </a:solidFill>
                <a:latin typeface="+mn-ea"/>
              </a:rPr>
              <a:t>(</a:t>
            </a:r>
            <a:r>
              <a:rPr lang="zh-CN" altLang="en-US" sz="1000" b="1" dirty="0">
                <a:solidFill>
                  <a:srgbClr val="FF0000"/>
                </a:solidFill>
                <a:latin typeface="+mn-ea"/>
              </a:rPr>
              <a:t>可以进行谁审批</a:t>
            </a:r>
            <a:r>
              <a:rPr lang="en-US" altLang="zh-CN" sz="1000" b="1" dirty="0">
                <a:solidFill>
                  <a:srgbClr val="FF0000"/>
                </a:solidFill>
                <a:latin typeface="+mn-ea"/>
              </a:rPr>
              <a:t>)</a:t>
            </a:r>
          </a:p>
          <a:p>
            <a:pPr lvl="0" algn="l" defTabSz="914400">
              <a:spcBef>
                <a:spcPct val="20000"/>
              </a:spcBef>
              <a:defRPr/>
            </a:pPr>
            <a:r>
              <a:rPr lang="zh-CN" altLang="en-US" sz="1000" b="1" dirty="0">
                <a:solidFill>
                  <a:schemeClr val="tx1">
                    <a:lumMod val="65000"/>
                    <a:lumOff val="35000"/>
                  </a:schemeClr>
                </a:solidFill>
                <a:latin typeface="+mn-ea"/>
              </a:rPr>
              <a:t>账号：</a:t>
            </a:r>
            <a:r>
              <a:rPr lang="en-US" altLang="zh-CN" sz="1000" b="1" dirty="0">
                <a:solidFill>
                  <a:schemeClr val="tx1">
                    <a:lumMod val="65000"/>
                    <a:lumOff val="35000"/>
                  </a:schemeClr>
                </a:solidFill>
                <a:latin typeface="+mn-ea"/>
              </a:rPr>
              <a:t> </a:t>
            </a:r>
            <a:r>
              <a:rPr lang="en-US" altLang="zh-CN" sz="1000" b="1" dirty="0" err="1">
                <a:solidFill>
                  <a:schemeClr val="tx1">
                    <a:lumMod val="65000"/>
                    <a:lumOff val="35000"/>
                  </a:schemeClr>
                </a:solidFill>
                <a:latin typeface="+mn-ea"/>
              </a:rPr>
              <a:t>niuwentao</a:t>
            </a:r>
            <a:r>
              <a:rPr lang="en-US" altLang="zh-CN" sz="1000" b="1" dirty="0">
                <a:solidFill>
                  <a:schemeClr val="tx1">
                    <a:lumMod val="65000"/>
                    <a:lumOff val="35000"/>
                  </a:schemeClr>
                </a:solidFill>
                <a:latin typeface="+mn-ea"/>
              </a:rPr>
              <a:t>   </a:t>
            </a:r>
            <a:r>
              <a:rPr lang="zh-CN" altLang="en-US" sz="1000" b="1" dirty="0">
                <a:solidFill>
                  <a:schemeClr val="tx1">
                    <a:lumMod val="65000"/>
                    <a:lumOff val="35000"/>
                  </a:schemeClr>
                </a:solidFill>
                <a:latin typeface="+mn-ea"/>
              </a:rPr>
              <a:t>密码：</a:t>
            </a:r>
            <a:r>
              <a:rPr lang="en-US" altLang="zh-CN" sz="1000" b="1" dirty="0">
                <a:solidFill>
                  <a:schemeClr val="tx1">
                    <a:lumMod val="65000"/>
                    <a:lumOff val="35000"/>
                  </a:schemeClr>
                </a:solidFill>
                <a:latin typeface="+mn-ea"/>
              </a:rPr>
              <a:t>1</a:t>
            </a:r>
            <a:endParaRPr lang="en-US" sz="1000" dirty="0">
              <a:solidFill>
                <a:schemeClr val="tx1">
                  <a:lumMod val="65000"/>
                  <a:lumOff val="35000"/>
                </a:schemeClr>
              </a:solidFill>
              <a:latin typeface="+mn-ea"/>
            </a:endParaRPr>
          </a:p>
        </p:txBody>
      </p:sp>
      <p:sp>
        <p:nvSpPr>
          <p:cNvPr id="51" name="Text Placeholder 3">
            <a:extLst>
              <a:ext uri="{FF2B5EF4-FFF2-40B4-BE49-F238E27FC236}">
                <a16:creationId xmlns:a16="http://schemas.microsoft.com/office/drawing/2014/main" id="{C5E517EA-14FD-44DA-BFEB-C3D8FFACCD94}"/>
              </a:ext>
            </a:extLst>
          </p:cNvPr>
          <p:cNvSpPr txBox="1"/>
          <p:nvPr/>
        </p:nvSpPr>
        <p:spPr>
          <a:xfrm>
            <a:off x="1276390" y="2557378"/>
            <a:ext cx="2189066"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rgbClr val="FF0000"/>
                </a:solidFill>
                <a:latin typeface="+mn-ea"/>
              </a:rPr>
              <a:t>角色等级：决策层</a:t>
            </a:r>
            <a:endParaRPr lang="en-US" altLang="zh-CN" sz="1000" b="1" dirty="0">
              <a:solidFill>
                <a:srgbClr val="FF0000"/>
              </a:solidFill>
              <a:latin typeface="+mn-ea"/>
            </a:endParaRPr>
          </a:p>
          <a:p>
            <a:pPr lvl="0" algn="l" defTabSz="914400">
              <a:spcBef>
                <a:spcPct val="20000"/>
              </a:spcBef>
              <a:defRPr/>
            </a:pPr>
            <a:r>
              <a:rPr lang="zh-CN" altLang="en-US" sz="1000" b="1" dirty="0">
                <a:solidFill>
                  <a:schemeClr val="tx1">
                    <a:lumMod val="65000"/>
                    <a:lumOff val="35000"/>
                  </a:schemeClr>
                </a:solidFill>
                <a:latin typeface="+mn-ea"/>
              </a:rPr>
              <a:t>账号：</a:t>
            </a:r>
            <a:r>
              <a:rPr lang="en-US" altLang="zh-CN" sz="1000" b="1" dirty="0">
                <a:solidFill>
                  <a:schemeClr val="tx1">
                    <a:lumMod val="65000"/>
                    <a:lumOff val="35000"/>
                  </a:schemeClr>
                </a:solidFill>
                <a:latin typeface="+mn-ea"/>
              </a:rPr>
              <a:t>1   </a:t>
            </a:r>
            <a:r>
              <a:rPr lang="zh-CN" altLang="en-US" sz="1000" b="1" dirty="0">
                <a:solidFill>
                  <a:schemeClr val="tx1">
                    <a:lumMod val="65000"/>
                    <a:lumOff val="35000"/>
                  </a:schemeClr>
                </a:solidFill>
                <a:latin typeface="+mn-ea"/>
              </a:rPr>
              <a:t>密码：</a:t>
            </a:r>
            <a:r>
              <a:rPr lang="en-US" altLang="zh-CN" sz="1000" b="1" dirty="0">
                <a:solidFill>
                  <a:schemeClr val="tx1">
                    <a:lumMod val="65000"/>
                    <a:lumOff val="35000"/>
                  </a:schemeClr>
                </a:solidFill>
                <a:latin typeface="+mn-ea"/>
              </a:rPr>
              <a:t>1</a:t>
            </a:r>
            <a:endParaRPr lang="en-US" sz="1000" dirty="0">
              <a:solidFill>
                <a:schemeClr val="tx1">
                  <a:lumMod val="65000"/>
                  <a:lumOff val="35000"/>
                </a:schemeClr>
              </a:solidFill>
              <a:latin typeface="+mn-ea"/>
            </a:endParaRPr>
          </a:p>
        </p:txBody>
      </p:sp>
      <p:sp>
        <p:nvSpPr>
          <p:cNvPr id="52" name="Text Placeholder 3">
            <a:extLst>
              <a:ext uri="{FF2B5EF4-FFF2-40B4-BE49-F238E27FC236}">
                <a16:creationId xmlns:a16="http://schemas.microsoft.com/office/drawing/2014/main" id="{CB4BBCC4-7C54-49A8-9AF5-B1330DA40C60}"/>
              </a:ext>
            </a:extLst>
          </p:cNvPr>
          <p:cNvSpPr txBox="1"/>
          <p:nvPr/>
        </p:nvSpPr>
        <p:spPr>
          <a:xfrm>
            <a:off x="6358151" y="3395637"/>
            <a:ext cx="2189066" cy="33855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rgbClr val="FF0000"/>
                </a:solidFill>
                <a:latin typeface="+mn-ea"/>
              </a:rPr>
              <a:t>角色等级：管理层</a:t>
            </a:r>
            <a:r>
              <a:rPr lang="en-US" altLang="zh-CN" sz="1000" b="1" dirty="0">
                <a:solidFill>
                  <a:srgbClr val="FF0000"/>
                </a:solidFill>
                <a:latin typeface="+mn-ea"/>
              </a:rPr>
              <a:t>(</a:t>
            </a:r>
            <a:r>
              <a:rPr lang="zh-CN" altLang="en-US" sz="1000" b="1" dirty="0">
                <a:solidFill>
                  <a:srgbClr val="FF0000"/>
                </a:solidFill>
                <a:latin typeface="+mn-ea"/>
              </a:rPr>
              <a:t>可以进行谁审批</a:t>
            </a:r>
            <a:r>
              <a:rPr lang="en-US" altLang="zh-CN" sz="1000" b="1" dirty="0">
                <a:solidFill>
                  <a:srgbClr val="FF0000"/>
                </a:solidFill>
                <a:latin typeface="+mn-ea"/>
              </a:rPr>
              <a:t>)</a:t>
            </a:r>
          </a:p>
          <a:p>
            <a:pPr lvl="0" algn="l" defTabSz="914400">
              <a:spcBef>
                <a:spcPct val="20000"/>
              </a:spcBef>
              <a:defRPr/>
            </a:pPr>
            <a:r>
              <a:rPr lang="zh-CN" altLang="en-US" sz="1000" b="1" dirty="0">
                <a:solidFill>
                  <a:schemeClr val="tx1">
                    <a:lumMod val="65000"/>
                    <a:lumOff val="35000"/>
                  </a:schemeClr>
                </a:solidFill>
                <a:latin typeface="+mn-ea"/>
              </a:rPr>
              <a:t>账号：</a:t>
            </a:r>
            <a:r>
              <a:rPr lang="en-US" altLang="zh-CN" sz="1000" b="1" dirty="0">
                <a:solidFill>
                  <a:schemeClr val="tx1">
                    <a:lumMod val="65000"/>
                    <a:lumOff val="35000"/>
                  </a:schemeClr>
                </a:solidFill>
                <a:latin typeface="+mn-ea"/>
              </a:rPr>
              <a:t> </a:t>
            </a:r>
            <a:r>
              <a:rPr lang="en-US" altLang="zh-CN" sz="1000" b="1" dirty="0" err="1">
                <a:solidFill>
                  <a:schemeClr val="tx1">
                    <a:lumMod val="65000"/>
                    <a:lumOff val="35000"/>
                  </a:schemeClr>
                </a:solidFill>
                <a:latin typeface="+mn-ea"/>
              </a:rPr>
              <a:t>changke</a:t>
            </a:r>
            <a:r>
              <a:rPr lang="en-US" altLang="zh-CN" sz="1000" b="1" dirty="0">
                <a:solidFill>
                  <a:schemeClr val="tx1">
                    <a:lumMod val="65000"/>
                    <a:lumOff val="35000"/>
                  </a:schemeClr>
                </a:solidFill>
                <a:latin typeface="+mn-ea"/>
              </a:rPr>
              <a:t>   </a:t>
            </a:r>
            <a:r>
              <a:rPr lang="zh-CN" altLang="en-US" sz="1000" b="1" dirty="0">
                <a:solidFill>
                  <a:schemeClr val="tx1">
                    <a:lumMod val="65000"/>
                    <a:lumOff val="35000"/>
                  </a:schemeClr>
                </a:solidFill>
                <a:latin typeface="+mn-ea"/>
              </a:rPr>
              <a:t>密码：</a:t>
            </a:r>
            <a:r>
              <a:rPr lang="en-US" altLang="zh-CN" sz="1000" b="1" dirty="0">
                <a:solidFill>
                  <a:schemeClr val="tx1">
                    <a:lumMod val="65000"/>
                    <a:lumOff val="35000"/>
                  </a:schemeClr>
                </a:solidFill>
                <a:latin typeface="+mn-ea"/>
              </a:rPr>
              <a:t>1</a:t>
            </a:r>
            <a:endParaRPr lang="en-US" sz="1000" dirty="0">
              <a:solidFill>
                <a:schemeClr val="tx1">
                  <a:lumMod val="65000"/>
                  <a:lumOff val="35000"/>
                </a:schemeClr>
              </a:solidFill>
              <a:latin typeface="+mn-ea"/>
            </a:endParaRPr>
          </a:p>
        </p:txBody>
      </p:sp>
    </p:spTree>
    <p:extLst>
      <p:ext uri="{BB962C8B-B14F-4D97-AF65-F5344CB8AC3E}">
        <p14:creationId xmlns:p14="http://schemas.microsoft.com/office/powerpoint/2010/main" val="296799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4" accel="50000" decel="5000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50000" decel="5000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4" accel="50000" decel="5000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 presetClass="entr" presetSubtype="4" accel="50000" decel="50000"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par>
                          <p:cTn id="36" fill="hold">
                            <p:stCondLst>
                              <p:cond delay="3000"/>
                            </p:stCondLst>
                            <p:childTnLst>
                              <p:par>
                                <p:cTn id="37" presetID="2" presetClass="entr" presetSubtype="4" accel="50000" decel="5000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accel="50000" decel="50000"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18" presetClass="entr" presetSubtype="3"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strips(upRight)">
                                      <p:cBhvr>
                                        <p:cTn id="49" dur="500"/>
                                        <p:tgtEl>
                                          <p:spTgt spid="38"/>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5000"/>
                            </p:stCondLst>
                            <p:childTnLst>
                              <p:par>
                                <p:cTn id="55" presetID="2" presetClass="entr" presetSubtype="4" accel="50000" decel="50000"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ppt_x"/>
                                          </p:val>
                                        </p:tav>
                                        <p:tav tm="100000">
                                          <p:val>
                                            <p:strVal val="#ppt_x"/>
                                          </p:val>
                                        </p:tav>
                                      </p:tavLst>
                                    </p:anim>
                                    <p:anim calcmode="lin" valueType="num">
                                      <p:cBhvr additive="base">
                                        <p:cTn id="5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1" y="1073968"/>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7" name="TextBox 17"/>
          <p:cNvSpPr txBox="1"/>
          <p:nvPr/>
        </p:nvSpPr>
        <p:spPr>
          <a:xfrm>
            <a:off x="1860437" y="2405088"/>
            <a:ext cx="5314276" cy="707886"/>
          </a:xfrm>
          <a:prstGeom prst="rect">
            <a:avLst/>
          </a:prstGeom>
          <a:noFill/>
        </p:spPr>
        <p:txBody>
          <a:bodyPr wrap="none" rtlCol="0">
            <a:spAutoFit/>
          </a:bodyPr>
          <a:lstStyle/>
          <a:p>
            <a:pPr algn="ctr">
              <a:defRPr/>
            </a:pPr>
            <a:r>
              <a:rPr lang="zh-CN" altLang="en-US" sz="4000" b="1" dirty="0">
                <a:solidFill>
                  <a:schemeClr val="bg1"/>
                </a:solidFill>
                <a:latin typeface="微软雅黑" panose="020B0503020204020204" pitchFamily="34" charset="-122"/>
                <a:ea typeface="微软雅黑" panose="020B0503020204020204" pitchFamily="34" charset="-122"/>
                <a:cs typeface="Roboto Light"/>
              </a:rPr>
              <a:t>演示完毕，谢谢观看！</a:t>
            </a:r>
            <a:endParaRPr lang="en-US" sz="12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0" name="矩形 9"/>
          <p:cNvSpPr/>
          <p:nvPr/>
        </p:nvSpPr>
        <p:spPr>
          <a:xfrm>
            <a:off x="3401452" y="1372729"/>
            <a:ext cx="2232248" cy="1015663"/>
          </a:xfrm>
          <a:prstGeom prst="rect">
            <a:avLst/>
          </a:prstGeom>
        </p:spPr>
        <p:txBody>
          <a:bodyPr wrap="square">
            <a:spAutoFit/>
          </a:bodyPr>
          <a:lstStyle/>
          <a:p>
            <a:pPr algn="ctr"/>
            <a:r>
              <a:rPr lang="en-US" altLang="zh-CN" sz="6000" dirty="0">
                <a:solidFill>
                  <a:schemeClr val="bg1"/>
                </a:solidFill>
                <a:latin typeface="Agency FB" panose="020B0503020202020204" pitchFamily="34" charset="0"/>
                <a:ea typeface="造字工房力黑（非商用）常规体" pitchFamily="50" charset="-122"/>
                <a:cs typeface="Roboto Light"/>
              </a:rPr>
              <a:t>LOGO</a:t>
            </a:r>
            <a:endParaRPr lang="zh-CN" altLang="en-US" sz="6000" dirty="0">
              <a:solidFill>
                <a:schemeClr val="bg1"/>
              </a:solidFill>
              <a:latin typeface="Agency FB" panose="020B0503020202020204" pitchFamily="34" charset="0"/>
              <a:ea typeface="造字工房力黑（非商用）常规体" pitchFamily="50" charset="-122"/>
            </a:endParaRPr>
          </a:p>
        </p:txBody>
      </p:sp>
      <p:cxnSp>
        <p:nvCxnSpPr>
          <p:cNvPr id="11" name="直接连接符 10"/>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853916"/>
      </p:ext>
    </p:extLst>
  </p:cSld>
  <p:clrMapOvr>
    <a:masterClrMapping/>
  </p:clrMapOvr>
  <mc:AlternateContent xmlns:mc="http://schemas.openxmlformats.org/markup-compatibility/2006" xmlns:p14="http://schemas.microsoft.com/office/powerpoint/2010/main">
    <mc:Choice Requires="p14">
      <p:transition spd="slow" p14:dur="1600" advTm="0">
        <p14:prism isContent="1"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2" presetClass="entr" presetSubtype="0" fill="hold" grpId="0" nodeType="click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Scale>
                                      <p:cBhvr>
                                        <p:cTn id="1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7"/>
                                        </p:tgtEl>
                                        <p:attrNameLst>
                                          <p:attrName>ppt_x</p:attrName>
                                          <p:attrName>ppt_y</p:attrName>
                                        </p:attrNameLst>
                                      </p:cBhvr>
                                    </p:animMotion>
                                    <p:animEffect transition="in" filter="fade">
                                      <p:cBhvr>
                                        <p:cTn id="15" dur="1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iterate type="lt">
                                    <p:tmPct val="10000"/>
                                  </p:iterate>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8" presetClass="entr" presetSubtype="0" accel="50000" fill="hold" grpId="0" nodeType="clickEffect">
                                  <p:stCondLst>
                                    <p:cond delay="0"/>
                                  </p:stCondLst>
                                  <p:iterate type="lt">
                                    <p:tmPct val="50000"/>
                                  </p:iterate>
                                  <p:childTnLst>
                                    <p:set>
                                      <p:cBhvr>
                                        <p:cTn id="25" dur="1" fill="hold">
                                          <p:stCondLst>
                                            <p:cond delay="0"/>
                                          </p:stCondLst>
                                        </p:cTn>
                                        <p:tgtEl>
                                          <p:spTgt spid="10"/>
                                        </p:tgtEl>
                                        <p:attrNameLst>
                                          <p:attrName>style.visibility</p:attrName>
                                        </p:attrNameLst>
                                      </p:cBhvr>
                                      <p:to>
                                        <p:strVal val="visible"/>
                                      </p:to>
                                    </p:set>
                                    <p:set>
                                      <p:cBhvr>
                                        <p:cTn id="26" dur="455" fill="hold">
                                          <p:stCondLst>
                                            <p:cond delay="0"/>
                                          </p:stCondLst>
                                        </p:cTn>
                                        <p:tgtEl>
                                          <p:spTgt spid="10"/>
                                        </p:tgtEl>
                                        <p:attrNameLst>
                                          <p:attrName>style.rotation</p:attrName>
                                        </p:attrNameLst>
                                      </p:cBhvr>
                                      <p:to>
                                        <p:strVal val="-45.0"/>
                                      </p:to>
                                    </p:set>
                                    <p:anim calcmode="lin" valueType="num">
                                      <p:cBhvr>
                                        <p:cTn id="27"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28"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29"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30"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9" y="0"/>
            <a:ext cx="4073025" cy="5143500"/>
          </a:xfrm>
          <a:prstGeom prst="rect">
            <a:avLst/>
          </a:prstGeom>
          <a:solidFill>
            <a:srgbClr val="073860"/>
          </a:solidFill>
          <a:ln w="9525">
            <a:noFill/>
            <a:miter lim="800000"/>
            <a:headEnd/>
            <a:tailEnd/>
          </a:ln>
        </p:spPr>
      </p:pic>
      <p:sp>
        <p:nvSpPr>
          <p:cNvPr id="5" name="TextBox 20"/>
          <p:cNvSpPr txBox="1"/>
          <p:nvPr/>
        </p:nvSpPr>
        <p:spPr>
          <a:xfrm>
            <a:off x="5776626" y="1750006"/>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160" dirty="0">
                <a:solidFill>
                  <a:srgbClr val="0070C0"/>
                </a:solidFill>
                <a:latin typeface="微软雅黑" panose="020B0503020204020204" pitchFamily="34" charset="-122"/>
                <a:ea typeface="微软雅黑" panose="020B0503020204020204" pitchFamily="34" charset="-122"/>
              </a:rPr>
              <a:t>首页</a:t>
            </a:r>
          </a:p>
        </p:txBody>
      </p:sp>
      <p:sp>
        <p:nvSpPr>
          <p:cNvPr id="6" name="TextBox 21"/>
          <p:cNvSpPr txBox="1"/>
          <p:nvPr/>
        </p:nvSpPr>
        <p:spPr>
          <a:xfrm>
            <a:off x="5776626" y="2305344"/>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sz="2160" b="0" dirty="0"/>
              <a:t>目标管理</a:t>
            </a:r>
          </a:p>
        </p:txBody>
      </p:sp>
      <p:sp>
        <p:nvSpPr>
          <p:cNvPr id="7" name="TextBox 22"/>
          <p:cNvSpPr txBox="1"/>
          <p:nvPr/>
        </p:nvSpPr>
        <p:spPr>
          <a:xfrm>
            <a:off x="5776626" y="2860681"/>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sz="2160" b="0" dirty="0"/>
              <a:t>进度查询</a:t>
            </a:r>
          </a:p>
        </p:txBody>
      </p:sp>
      <p:sp>
        <p:nvSpPr>
          <p:cNvPr id="8" name="TextBox 23"/>
          <p:cNvSpPr txBox="1"/>
          <p:nvPr/>
        </p:nvSpPr>
        <p:spPr>
          <a:xfrm>
            <a:off x="5776626" y="3416019"/>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sz="2160" b="0" dirty="0"/>
              <a:t>结果统计</a:t>
            </a:r>
          </a:p>
        </p:txBody>
      </p:sp>
      <p:grpSp>
        <p:nvGrpSpPr>
          <p:cNvPr id="9" name="组合 8"/>
          <p:cNvGrpSpPr/>
          <p:nvPr/>
        </p:nvGrpSpPr>
        <p:grpSpPr>
          <a:xfrm>
            <a:off x="5258211" y="1792318"/>
            <a:ext cx="388800" cy="321323"/>
            <a:chOff x="4284016" y="1850297"/>
            <a:chExt cx="432000" cy="357025"/>
          </a:xfrm>
        </p:grpSpPr>
        <p:sp>
          <p:nvSpPr>
            <p:cNvPr id="10" name="平行四边形 25"/>
            <p:cNvSpPr/>
            <p:nvPr/>
          </p:nvSpPr>
          <p:spPr>
            <a:xfrm>
              <a:off x="4284016" y="1850297"/>
              <a:ext cx="432000" cy="357025"/>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1" name="TextBox 43"/>
            <p:cNvSpPr txBox="1"/>
            <p:nvPr/>
          </p:nvSpPr>
          <p:spPr>
            <a:xfrm>
              <a:off x="4388456" y="1878703"/>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1</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2" name="组合 11"/>
          <p:cNvGrpSpPr/>
          <p:nvPr/>
        </p:nvGrpSpPr>
        <p:grpSpPr>
          <a:xfrm>
            <a:off x="5258211" y="2288613"/>
            <a:ext cx="388800" cy="388800"/>
            <a:chOff x="4284016" y="2552498"/>
            <a:chExt cx="432000" cy="432000"/>
          </a:xfrm>
        </p:grpSpPr>
        <p:sp>
          <p:nvSpPr>
            <p:cNvPr id="13" name="平行四边形 45"/>
            <p:cNvSpPr/>
            <p:nvPr/>
          </p:nvSpPr>
          <p:spPr>
            <a:xfrm>
              <a:off x="4284016" y="2552498"/>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4" name="TextBox 46"/>
            <p:cNvSpPr txBox="1"/>
            <p:nvPr/>
          </p:nvSpPr>
          <p:spPr>
            <a:xfrm>
              <a:off x="4388456" y="2618392"/>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2</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5" name="组合 14"/>
          <p:cNvGrpSpPr/>
          <p:nvPr/>
        </p:nvGrpSpPr>
        <p:grpSpPr>
          <a:xfrm>
            <a:off x="5258211" y="2852385"/>
            <a:ext cx="388800" cy="388800"/>
            <a:chOff x="4284016" y="3292187"/>
            <a:chExt cx="432000" cy="432000"/>
          </a:xfrm>
        </p:grpSpPr>
        <p:sp>
          <p:nvSpPr>
            <p:cNvPr id="16" name="平行四边形 48"/>
            <p:cNvSpPr/>
            <p:nvPr/>
          </p:nvSpPr>
          <p:spPr>
            <a:xfrm>
              <a:off x="4284016" y="3292187"/>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7" name="TextBox 49"/>
            <p:cNvSpPr txBox="1"/>
            <p:nvPr/>
          </p:nvSpPr>
          <p:spPr>
            <a:xfrm>
              <a:off x="4388456" y="3358081"/>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3</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8" name="组合 17"/>
          <p:cNvGrpSpPr/>
          <p:nvPr/>
        </p:nvGrpSpPr>
        <p:grpSpPr>
          <a:xfrm>
            <a:off x="5258211" y="3416158"/>
            <a:ext cx="388800" cy="388800"/>
            <a:chOff x="4284016" y="4031876"/>
            <a:chExt cx="432000" cy="432000"/>
          </a:xfrm>
        </p:grpSpPr>
        <p:sp>
          <p:nvSpPr>
            <p:cNvPr id="19" name="平行四边形 51"/>
            <p:cNvSpPr/>
            <p:nvPr/>
          </p:nvSpPr>
          <p:spPr>
            <a:xfrm>
              <a:off x="4284016" y="4031876"/>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0" name="TextBox 52"/>
            <p:cNvSpPr txBox="1"/>
            <p:nvPr/>
          </p:nvSpPr>
          <p:spPr>
            <a:xfrm>
              <a:off x="4388456" y="4097770"/>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4</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sp>
        <p:nvSpPr>
          <p:cNvPr id="21" name="TextBox 27"/>
          <p:cNvSpPr txBox="1"/>
          <p:nvPr/>
        </p:nvSpPr>
        <p:spPr>
          <a:xfrm>
            <a:off x="5776626" y="3971359"/>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zh-CN" altLang="en-US" sz="2160" b="0" dirty="0"/>
              <a:t>系统管理</a:t>
            </a:r>
          </a:p>
        </p:txBody>
      </p:sp>
      <p:grpSp>
        <p:nvGrpSpPr>
          <p:cNvPr id="22" name="组合 21"/>
          <p:cNvGrpSpPr/>
          <p:nvPr/>
        </p:nvGrpSpPr>
        <p:grpSpPr>
          <a:xfrm>
            <a:off x="5258211" y="3979931"/>
            <a:ext cx="388800" cy="388800"/>
            <a:chOff x="4284016" y="4667225"/>
            <a:chExt cx="432000" cy="432000"/>
          </a:xfrm>
        </p:grpSpPr>
        <p:sp>
          <p:nvSpPr>
            <p:cNvPr id="23" name="平行四边形 28"/>
            <p:cNvSpPr/>
            <p:nvPr/>
          </p:nvSpPr>
          <p:spPr>
            <a:xfrm>
              <a:off x="4284016" y="4667225"/>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4" name="TextBox 29"/>
            <p:cNvSpPr txBox="1"/>
            <p:nvPr/>
          </p:nvSpPr>
          <p:spPr>
            <a:xfrm>
              <a:off x="4388456" y="4733119"/>
              <a:ext cx="223120" cy="300213"/>
            </a:xfrm>
            <a:prstGeom prst="rect">
              <a:avLst/>
            </a:prstGeom>
            <a:noFill/>
          </p:spPr>
          <p:txBody>
            <a:bodyPr wrap="none" rtlCol="0">
              <a:prstTxWarp prst="textPlain">
                <a:avLst/>
              </a:prstTxWarp>
              <a:spAutoFit/>
            </a:bodyPr>
            <a:lstStyle/>
            <a:p>
              <a:r>
                <a:rPr lang="en-US" altLang="zh-CN" sz="3600" b="1" dirty="0">
                  <a:solidFill>
                    <a:schemeClr val="bg1"/>
                  </a:solidFill>
                  <a:latin typeface="Adobe 仿宋 Std R" panose="02020400000000000000" pitchFamily="18" charset="-122"/>
                  <a:ea typeface="Adobe 仿宋 Std R" panose="02020400000000000000" pitchFamily="18" charset="-122"/>
                  <a:cs typeface="Arial Unicode MS" pitchFamily="34" charset="-122"/>
                </a:rPr>
                <a:t>5</a:t>
              </a:r>
              <a:endParaRPr lang="zh-CN" altLang="en-US" sz="3600" b="1"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pic>
        <p:nvPicPr>
          <p:cNvPr id="25" name="Picture 2" descr="C:\Users\Administrator\Desktop\png\20169_0000_-----2.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4315182" y="832887"/>
            <a:ext cx="1550324" cy="75645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03288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14:presetBounceEnd="62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62000">
                                          <p:cBhvr additive="base">
                                            <p:cTn id="11" dur="750" fill="hold"/>
                                            <p:tgtEl>
                                              <p:spTgt spid="25"/>
                                            </p:tgtEl>
                                            <p:attrNameLst>
                                              <p:attrName>ppt_x</p:attrName>
                                            </p:attrNameLst>
                                          </p:cBhvr>
                                          <p:tavLst>
                                            <p:tav tm="0">
                                              <p:val>
                                                <p:strVal val="1+#ppt_w/2"/>
                                              </p:val>
                                            </p:tav>
                                            <p:tav tm="100000">
                                              <p:val>
                                                <p:strVal val="#ppt_x"/>
                                              </p:val>
                                            </p:tav>
                                          </p:tavLst>
                                        </p:anim>
                                        <p:anim calcmode="lin" valueType="num" p14:bounceEnd="62000">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par>
                              <p:cTn id="41" fill="hold">
                                <p:stCondLst>
                                  <p:cond delay="3250"/>
                                </p:stCondLst>
                                <p:childTnLst>
                                  <p:par>
                                    <p:cTn id="42" presetID="10" presetClass="entr" presetSubtype="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par>
                              <p:cTn id="41" fill="hold">
                                <p:stCondLst>
                                  <p:cond delay="3250"/>
                                </p:stCondLst>
                                <p:childTnLst>
                                  <p:par>
                                    <p:cTn id="42" presetID="10" presetClass="entr" presetSubtype="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01</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10517"/>
            <a:ext cx="4037013" cy="488196"/>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79950" y="1910517"/>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dirty="0">
                  <a:solidFill>
                    <a:schemeClr val="bg1"/>
                  </a:solidFill>
                  <a:latin typeface="微软雅黑" panose="020B0503020204020204" pitchFamily="34" charset="-122"/>
                  <a:ea typeface="微软雅黑" panose="020B0503020204020204" pitchFamily="34" charset="-122"/>
                </a:rPr>
                <a:t>首页</a:t>
              </a:r>
            </a:p>
          </p:txBody>
        </p:sp>
      </p:grpSp>
      <p:sp>
        <p:nvSpPr>
          <p:cNvPr id="11" name="矩形 10"/>
          <p:cNvSpPr>
            <a:spLocks noChangeArrowheads="1"/>
          </p:cNvSpPr>
          <p:nvPr/>
        </p:nvSpPr>
        <p:spPr bwMode="auto">
          <a:xfrm>
            <a:off x="4214813" y="2786063"/>
            <a:ext cx="485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u"/>
            </a:pPr>
            <a:r>
              <a:rPr lang="zh-CN" altLang="en-US" sz="1400" dirty="0">
                <a:solidFill>
                  <a:schemeClr val="tx1">
                    <a:lumMod val="65000"/>
                    <a:lumOff val="35000"/>
                  </a:schemeClr>
                </a:solidFill>
              </a:rPr>
              <a:t>决策层、管理层、执行层</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271398864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iterate type="lt">
                                    <p:tmPct val="10000"/>
                                  </p:iterate>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59065"/>
            <a:chOff x="6627969" y="224548"/>
            <a:chExt cx="2364855" cy="478755"/>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b="0" dirty="0">
                  <a:solidFill>
                    <a:schemeClr val="tx1">
                      <a:lumMod val="75000"/>
                      <a:lumOff val="25000"/>
                    </a:schemeClr>
                  </a:solidFill>
                  <a:latin typeface="微软雅黑" pitchFamily="34" charset="-122"/>
                  <a:ea typeface="微软雅黑" pitchFamily="34" charset="-122"/>
                </a:rPr>
                <a:t>1609.netC</a:t>
              </a:r>
              <a:endParaRPr lang="zh-CN" altLang="en-US" sz="1100" b="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513256" y="457081"/>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决策层</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sp>
        <p:nvSpPr>
          <p:cNvPr id="67" name="TextBox 13"/>
          <p:cNvSpPr txBox="1"/>
          <p:nvPr/>
        </p:nvSpPr>
        <p:spPr>
          <a:xfrm>
            <a:off x="1428741" y="1849778"/>
            <a:ext cx="2573506" cy="892552"/>
          </a:xfrm>
          <a:prstGeom prst="rect">
            <a:avLst/>
          </a:prstGeom>
          <a:solidFill>
            <a:srgbClr val="2272AB"/>
          </a:solidFill>
        </p:spPr>
        <p:txBody>
          <a:bodyPr wrap="square" rtlCol="0">
            <a:spAutoFit/>
          </a:bodyPr>
          <a:lstStyle/>
          <a:p>
            <a:pPr algn="ctr"/>
            <a:r>
              <a:rPr lang="zh-CN" altLang="en-US" sz="2000" b="1" dirty="0">
                <a:solidFill>
                  <a:schemeClr val="bg1"/>
                </a:solidFill>
                <a:latin typeface="+mn-ea"/>
              </a:rPr>
              <a:t>业务需求</a:t>
            </a:r>
            <a:endParaRPr lang="en-US" altLang="zh-CN" sz="2000" b="1" dirty="0">
              <a:solidFill>
                <a:schemeClr val="bg1"/>
              </a:solidFill>
              <a:latin typeface="+mn-ea"/>
            </a:endParaRPr>
          </a:p>
          <a:p>
            <a:pPr algn="ctr"/>
            <a:r>
              <a:rPr lang="zh-CN" altLang="en-US" sz="1600" i="1" dirty="0">
                <a:solidFill>
                  <a:schemeClr val="bg1"/>
                </a:solidFill>
                <a:latin typeface="+mn-ea"/>
              </a:rPr>
              <a:t>领导通过首页查看重点关注的目标进度情况</a:t>
            </a:r>
            <a:endParaRPr lang="en-US" sz="1600" i="1" dirty="0">
              <a:solidFill>
                <a:schemeClr val="bg1"/>
              </a:solidFill>
              <a:latin typeface="+mn-ea"/>
            </a:endParaRPr>
          </a:p>
        </p:txBody>
      </p:sp>
      <p:sp>
        <p:nvSpPr>
          <p:cNvPr id="68" name="TextBox 15"/>
          <p:cNvSpPr txBox="1"/>
          <p:nvPr/>
        </p:nvSpPr>
        <p:spPr>
          <a:xfrm>
            <a:off x="641136" y="3982998"/>
            <a:ext cx="8090719" cy="553998"/>
          </a:xfrm>
          <a:prstGeom prst="rect">
            <a:avLst/>
          </a:prstGeom>
          <a:noFill/>
        </p:spPr>
        <p:txBody>
          <a:bodyPr wrap="square" lIns="0" tIns="0" rIns="0" bIns="0" rtlCol="0">
            <a:spAutoFit/>
          </a:bodyPr>
          <a:lstStyle/>
          <a:p>
            <a:pPr algn="just"/>
            <a:r>
              <a:rPr lang="zh-CN" altLang="en-US" sz="1200" dirty="0">
                <a:solidFill>
                  <a:schemeClr val="tx1">
                    <a:lumMod val="50000"/>
                    <a:lumOff val="50000"/>
                  </a:schemeClr>
                </a:solidFill>
                <a:latin typeface="+mn-ea"/>
              </a:rPr>
              <a:t>目标达成情况的总览页面，领导通过首页显示信息，进行重点目标达成情况跟进，集团各单位目标完成情况的实时监控，了解集团整体运营情况。</a:t>
            </a:r>
            <a:endParaRPr lang="en-US" altLang="zh-CN" sz="1200" dirty="0">
              <a:solidFill>
                <a:schemeClr val="tx1">
                  <a:lumMod val="50000"/>
                  <a:lumOff val="50000"/>
                </a:schemeClr>
              </a:solidFill>
              <a:latin typeface="+mn-ea"/>
            </a:endParaRPr>
          </a:p>
          <a:p>
            <a:pPr algn="just"/>
            <a:r>
              <a:rPr lang="zh-CN" altLang="en-US" sz="1200" dirty="0">
                <a:solidFill>
                  <a:schemeClr val="tx1">
                    <a:lumMod val="50000"/>
                    <a:lumOff val="50000"/>
                  </a:schemeClr>
                </a:solidFill>
                <a:latin typeface="+mn-ea"/>
              </a:rPr>
              <a:t>使用技术：作业。</a:t>
            </a:r>
            <a:endParaRPr lang="en-US" altLang="zh-CN" sz="1200" dirty="0">
              <a:solidFill>
                <a:schemeClr val="tx1">
                  <a:lumMod val="50000"/>
                  <a:lumOff val="50000"/>
                </a:schemeClr>
              </a:solidFill>
              <a:latin typeface="+mn-ea"/>
            </a:endParaRPr>
          </a:p>
        </p:txBody>
      </p:sp>
      <p:cxnSp>
        <p:nvCxnSpPr>
          <p:cNvPr id="69" name="Straight Connector 20"/>
          <p:cNvCxnSpPr/>
          <p:nvPr/>
        </p:nvCxnSpPr>
        <p:spPr>
          <a:xfrm>
            <a:off x="655644" y="3903067"/>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21"/>
          <p:cNvSpPr/>
          <p:nvPr/>
        </p:nvSpPr>
        <p:spPr>
          <a:xfrm>
            <a:off x="641136" y="3615032"/>
            <a:ext cx="827150" cy="246221"/>
          </a:xfrm>
          <a:prstGeom prst="rect">
            <a:avLst/>
          </a:prstGeom>
        </p:spPr>
        <p:txBody>
          <a:bodyPr wrap="none" lIns="0" tIns="0" rIns="0" bIns="0" anchor="ctr">
            <a:spAutoFit/>
          </a:bodyPr>
          <a:lstStyle/>
          <a:p>
            <a:r>
              <a:rPr lang="zh-CN" altLang="en-US" sz="1600" b="1" dirty="0">
                <a:solidFill>
                  <a:schemeClr val="tx2">
                    <a:lumMod val="75000"/>
                  </a:schemeClr>
                </a:solidFill>
                <a:latin typeface="+mn-ea"/>
              </a:rPr>
              <a:t>功能描述</a:t>
            </a:r>
            <a:endParaRPr lang="en-US" sz="1600" b="1" dirty="0">
              <a:solidFill>
                <a:schemeClr val="tx2">
                  <a:lumMod val="75000"/>
                </a:schemeClr>
              </a:solidFill>
              <a:latin typeface="+mn-ea"/>
            </a:endParaRPr>
          </a:p>
        </p:txBody>
      </p:sp>
      <p:pic>
        <p:nvPicPr>
          <p:cNvPr id="14" name="图片 13">
            <a:extLst>
              <a:ext uri="{FF2B5EF4-FFF2-40B4-BE49-F238E27FC236}">
                <a16:creationId xmlns:a16="http://schemas.microsoft.com/office/drawing/2014/main" id="{7DB2E676-6190-4772-95DA-AAA37545C8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3479" y="740616"/>
            <a:ext cx="2507248" cy="3040706"/>
          </a:xfrm>
          <a:prstGeom prst="rect">
            <a:avLst/>
          </a:prstGeom>
        </p:spPr>
      </p:pic>
    </p:spTree>
    <p:extLst>
      <p:ext uri="{BB962C8B-B14F-4D97-AF65-F5344CB8AC3E}">
        <p14:creationId xmlns:p14="http://schemas.microsoft.com/office/powerpoint/2010/main" val="55526678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 presetClass="entr" presetSubtype="2" accel="50000" decel="50000" fill="hold" grpId="0"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1+#ppt_w/2"/>
                                          </p:val>
                                        </p:tav>
                                        <p:tav tm="100000">
                                          <p:val>
                                            <p:strVal val="#ppt_x"/>
                                          </p:val>
                                        </p:tav>
                                      </p:tavLst>
                                    </p:anim>
                                    <p:anim calcmode="lin" valueType="num">
                                      <p:cBhvr additive="base">
                                        <p:cTn id="24" dur="500" fill="hold"/>
                                        <p:tgtEl>
                                          <p:spTgt spid="70"/>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8" presetClass="entr" presetSubtype="3"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strips(upRight)">
                                      <p:cBhvr>
                                        <p:cTn id="28" dur="500"/>
                                        <p:tgtEl>
                                          <p:spTgt spid="6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8"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管理层</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sp>
        <p:nvSpPr>
          <p:cNvPr id="13" name="Text Placeholder 3"/>
          <p:cNvSpPr txBox="1"/>
          <p:nvPr/>
        </p:nvSpPr>
        <p:spPr>
          <a:xfrm>
            <a:off x="1893426" y="3398087"/>
            <a:ext cx="1498010" cy="61555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dirty="0">
                <a:solidFill>
                  <a:schemeClr val="tx1">
                    <a:lumMod val="65000"/>
                    <a:lumOff val="35000"/>
                  </a:schemeClr>
                </a:solidFill>
              </a:rPr>
              <a:t>判断用户权限，再利用</a:t>
            </a:r>
            <a:r>
              <a:rPr lang="en-US" altLang="zh-CN" sz="1000" dirty="0">
                <a:solidFill>
                  <a:schemeClr val="tx1">
                    <a:lumMod val="65000"/>
                    <a:lumOff val="35000"/>
                  </a:schemeClr>
                </a:solidFill>
              </a:rPr>
              <a:t>Redis</a:t>
            </a:r>
            <a:r>
              <a:rPr lang="zh-CN" altLang="en-US" sz="1000" dirty="0">
                <a:solidFill>
                  <a:schemeClr val="tx1">
                    <a:lumMod val="65000"/>
                    <a:lumOff val="35000"/>
                  </a:schemeClr>
                </a:solidFill>
              </a:rPr>
              <a:t>技术进行对用户数据的获取，得到用户能够显示对的数据。</a:t>
            </a:r>
            <a:endParaRPr lang="en-US" sz="1000" dirty="0">
              <a:solidFill>
                <a:schemeClr val="tx1">
                  <a:lumMod val="65000"/>
                  <a:lumOff val="35000"/>
                </a:schemeClr>
              </a:solidFill>
            </a:endParaRPr>
          </a:p>
        </p:txBody>
      </p:sp>
      <p:sp>
        <p:nvSpPr>
          <p:cNvPr id="14" name="Text Placeholder 3"/>
          <p:cNvSpPr txBox="1"/>
          <p:nvPr/>
        </p:nvSpPr>
        <p:spPr>
          <a:xfrm>
            <a:off x="1381904" y="1420551"/>
            <a:ext cx="1498010" cy="46166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defTabSz="914400">
              <a:spcBef>
                <a:spcPct val="20000"/>
              </a:spcBef>
              <a:defRPr/>
            </a:pPr>
            <a:r>
              <a:rPr lang="zh-CN" altLang="en-US" sz="1000" b="1" dirty="0">
                <a:solidFill>
                  <a:schemeClr val="tx1">
                    <a:lumMod val="50000"/>
                    <a:lumOff val="50000"/>
                  </a:schemeClr>
                </a:solidFill>
              </a:rPr>
              <a:t>将获取到的信息进行一个整体的统计对各运行情况产生一个百分比。</a:t>
            </a:r>
          </a:p>
        </p:txBody>
      </p:sp>
      <p:sp>
        <p:nvSpPr>
          <p:cNvPr id="15" name="Text Placeholder 3"/>
          <p:cNvSpPr txBox="1"/>
          <p:nvPr/>
        </p:nvSpPr>
        <p:spPr>
          <a:xfrm>
            <a:off x="4100959" y="1128629"/>
            <a:ext cx="1498010"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b="1" dirty="0">
                <a:solidFill>
                  <a:schemeClr val="tx1">
                    <a:lumMod val="50000"/>
                    <a:lumOff val="50000"/>
                  </a:schemeClr>
                </a:solidFill>
              </a:rPr>
              <a:t>对该用户的下级进行柱状图的统计与显示及排名。</a:t>
            </a:r>
            <a:endParaRPr lang="en-US" altLang="zh-CN" sz="1000" dirty="0">
              <a:solidFill>
                <a:schemeClr val="tx1">
                  <a:lumMod val="65000"/>
                  <a:lumOff val="35000"/>
                </a:schemeClr>
              </a:solidFill>
            </a:endParaRPr>
          </a:p>
        </p:txBody>
      </p:sp>
      <p:cxnSp>
        <p:nvCxnSpPr>
          <p:cNvPr id="16" name="Straight Connector 212"/>
          <p:cNvCxnSpPr>
            <a:endCxn id="20" idx="6"/>
          </p:cNvCxnSpPr>
          <p:nvPr/>
        </p:nvCxnSpPr>
        <p:spPr>
          <a:xfrm flipH="1">
            <a:off x="3014457" y="270002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7" name="Freeform 130"/>
          <p:cNvSpPr>
            <a:spLocks noEditPoints="1"/>
          </p:cNvSpPr>
          <p:nvPr/>
        </p:nvSpPr>
        <p:spPr bwMode="auto">
          <a:xfrm>
            <a:off x="3525565" y="1942883"/>
            <a:ext cx="1572935" cy="1514282"/>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073860"/>
          </a:solidFill>
          <a:ln w="9525">
            <a:noFill/>
            <a:round/>
          </a:ln>
        </p:spPr>
        <p:txBody>
          <a:bodyPr vert="horz" wrap="square" lIns="91440" tIns="45720" rIns="91440" bIns="45720" numCol="1" anchor="t" anchorCtr="0" compatLnSpc="1"/>
          <a:lstStyle/>
          <a:p>
            <a:endParaRPr lang="en-US"/>
          </a:p>
        </p:txBody>
      </p:sp>
      <p:grpSp>
        <p:nvGrpSpPr>
          <p:cNvPr id="18" name="Group 210"/>
          <p:cNvGrpSpPr/>
          <p:nvPr/>
        </p:nvGrpSpPr>
        <p:grpSpPr>
          <a:xfrm>
            <a:off x="1720605" y="2053098"/>
            <a:ext cx="1293852" cy="1293852"/>
            <a:chOff x="2183615" y="1663567"/>
            <a:chExt cx="1293852" cy="1293852"/>
          </a:xfrm>
        </p:grpSpPr>
        <p:sp>
          <p:nvSpPr>
            <p:cNvPr id="19" name="Oval 195"/>
            <p:cNvSpPr/>
            <p:nvPr/>
          </p:nvSpPr>
          <p:spPr>
            <a:xfrm>
              <a:off x="2283175" y="1763127"/>
              <a:ext cx="1094733" cy="1094733"/>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Oval 208"/>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1" name="Group 211"/>
          <p:cNvGrpSpPr/>
          <p:nvPr/>
        </p:nvGrpSpPr>
        <p:grpSpPr>
          <a:xfrm>
            <a:off x="338037" y="2214371"/>
            <a:ext cx="971309" cy="971307"/>
            <a:chOff x="864537" y="1822859"/>
            <a:chExt cx="971309" cy="971307"/>
          </a:xfrm>
        </p:grpSpPr>
        <p:sp>
          <p:nvSpPr>
            <p:cNvPr id="22" name="Oval 189"/>
            <p:cNvSpPr/>
            <p:nvPr/>
          </p:nvSpPr>
          <p:spPr>
            <a:xfrm>
              <a:off x="932451" y="1890773"/>
              <a:ext cx="835480" cy="835478"/>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209"/>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4" name="Arc 214"/>
          <p:cNvSpPr/>
          <p:nvPr/>
        </p:nvSpPr>
        <p:spPr>
          <a:xfrm>
            <a:off x="3425542" y="1818339"/>
            <a:ext cx="1763370" cy="1763370"/>
          </a:xfrm>
          <a:prstGeom prst="arc">
            <a:avLst>
              <a:gd name="adj1" fmla="val 21578092"/>
              <a:gd name="adj2" fmla="val 16283076"/>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19"/>
          <p:cNvCxnSpPr/>
          <p:nvPr/>
        </p:nvCxnSpPr>
        <p:spPr>
          <a:xfrm flipH="1">
            <a:off x="1309346" y="270002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228"/>
          <p:cNvCxnSpPr/>
          <p:nvPr/>
        </p:nvCxnSpPr>
        <p:spPr>
          <a:xfrm flipH="1">
            <a:off x="4328532" y="1820183"/>
            <a:ext cx="675672"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grpSp>
        <p:nvGrpSpPr>
          <p:cNvPr id="35" name="Group 232"/>
          <p:cNvGrpSpPr/>
          <p:nvPr/>
        </p:nvGrpSpPr>
        <p:grpSpPr>
          <a:xfrm>
            <a:off x="5024622" y="1515928"/>
            <a:ext cx="617526" cy="617522"/>
            <a:chOff x="864537" y="1822859"/>
            <a:chExt cx="971309" cy="971307"/>
          </a:xfrm>
        </p:grpSpPr>
        <p:sp>
          <p:nvSpPr>
            <p:cNvPr id="36" name="Oval 233"/>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gency FB" panose="020B0503020202020204" pitchFamily="34" charset="0"/>
                </a:rPr>
                <a:t>03</a:t>
              </a:r>
            </a:p>
          </p:txBody>
        </p:sp>
        <p:sp>
          <p:nvSpPr>
            <p:cNvPr id="37" name="Oval 234"/>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38" name="Straight Connector 238"/>
          <p:cNvCxnSpPr/>
          <p:nvPr/>
        </p:nvCxnSpPr>
        <p:spPr>
          <a:xfrm>
            <a:off x="1494569" y="271683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 name="Group 240"/>
          <p:cNvGrpSpPr/>
          <p:nvPr/>
        </p:nvGrpSpPr>
        <p:grpSpPr>
          <a:xfrm>
            <a:off x="1185806" y="3397102"/>
            <a:ext cx="617526" cy="617522"/>
            <a:chOff x="864537" y="1822859"/>
            <a:chExt cx="971309" cy="971307"/>
          </a:xfrm>
        </p:grpSpPr>
        <p:sp>
          <p:nvSpPr>
            <p:cNvPr id="40" name="Oval 241"/>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gency FB" panose="020B0503020202020204" pitchFamily="34" charset="0"/>
                </a:rPr>
                <a:t>01</a:t>
              </a:r>
            </a:p>
          </p:txBody>
        </p:sp>
        <p:sp>
          <p:nvSpPr>
            <p:cNvPr id="41" name="Oval 242"/>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42" name="Straight Connector 247"/>
          <p:cNvCxnSpPr/>
          <p:nvPr/>
        </p:nvCxnSpPr>
        <p:spPr>
          <a:xfrm>
            <a:off x="782231" y="4565406"/>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248"/>
          <p:cNvCxnSpPr/>
          <p:nvPr/>
        </p:nvCxnSpPr>
        <p:spPr>
          <a:xfrm>
            <a:off x="3238847" y="202341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44" name="Group 249"/>
          <p:cNvGrpSpPr/>
          <p:nvPr/>
        </p:nvGrpSpPr>
        <p:grpSpPr>
          <a:xfrm>
            <a:off x="2930084" y="1385422"/>
            <a:ext cx="617526" cy="617522"/>
            <a:chOff x="864537" y="1822859"/>
            <a:chExt cx="971309" cy="971307"/>
          </a:xfrm>
        </p:grpSpPr>
        <p:sp>
          <p:nvSpPr>
            <p:cNvPr id="45" name="Oval 250"/>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gency FB" panose="020B0503020202020204" pitchFamily="34" charset="0"/>
                </a:rPr>
                <a:t>02</a:t>
              </a:r>
            </a:p>
          </p:txBody>
        </p:sp>
        <p:sp>
          <p:nvSpPr>
            <p:cNvPr id="46" name="Oval 251"/>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sp>
        <p:nvSpPr>
          <p:cNvPr id="47" name="TextBox 256"/>
          <p:cNvSpPr txBox="1"/>
          <p:nvPr/>
        </p:nvSpPr>
        <p:spPr>
          <a:xfrm>
            <a:off x="755243" y="4690259"/>
            <a:ext cx="7591831" cy="307777"/>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rPr>
              <a:t>目标情况的监控页面，管理层通过首页显示信息，进行目标批阅、进展监控，查看下属人员目标的完成情况与效果，帮助监督工作质量，提高过程组织与协同办公效率。</a:t>
            </a:r>
            <a:endParaRPr lang="en-US" altLang="zh-CN" sz="1000" b="1" dirty="0">
              <a:solidFill>
                <a:schemeClr val="tx1">
                  <a:lumMod val="50000"/>
                  <a:lumOff val="50000"/>
                </a:schemeClr>
              </a:solidFill>
              <a:latin typeface="+mn-ea"/>
            </a:endParaRPr>
          </a:p>
        </p:txBody>
      </p:sp>
      <p:sp>
        <p:nvSpPr>
          <p:cNvPr id="48" name="Freeform 143"/>
          <p:cNvSpPr>
            <a:spLocks noEditPoints="1"/>
          </p:cNvSpPr>
          <p:nvPr/>
        </p:nvSpPr>
        <p:spPr bwMode="auto">
          <a:xfrm>
            <a:off x="591460" y="2465512"/>
            <a:ext cx="461599" cy="425157"/>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nvGrpSpPr>
          <p:cNvPr id="50" name="组合 49"/>
          <p:cNvGrpSpPr/>
          <p:nvPr/>
        </p:nvGrpSpPr>
        <p:grpSpPr>
          <a:xfrm>
            <a:off x="2159060" y="2508026"/>
            <a:ext cx="408962" cy="382643"/>
            <a:chOff x="6661150" y="233363"/>
            <a:chExt cx="320675" cy="300038"/>
          </a:xfrm>
          <a:solidFill>
            <a:schemeClr val="bg1"/>
          </a:solidFill>
        </p:grpSpPr>
        <p:sp>
          <p:nvSpPr>
            <p:cNvPr id="51"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2"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3"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4"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n-ea"/>
              </a:endParaRPr>
            </a:p>
          </p:txBody>
        </p:sp>
      </p:grpSp>
      <p:pic>
        <p:nvPicPr>
          <p:cNvPr id="60" name="图片 59">
            <a:extLst>
              <a:ext uri="{FF2B5EF4-FFF2-40B4-BE49-F238E27FC236}">
                <a16:creationId xmlns:a16="http://schemas.microsoft.com/office/drawing/2014/main" id="{5D2859CF-6FEF-4B05-B57E-77D23D06E8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0434" y="869548"/>
            <a:ext cx="2875226" cy="3486977"/>
          </a:xfrm>
          <a:prstGeom prst="rect">
            <a:avLst/>
          </a:prstGeom>
        </p:spPr>
      </p:pic>
    </p:spTree>
    <p:extLst>
      <p:ext uri="{BB962C8B-B14F-4D97-AF65-F5344CB8AC3E}">
        <p14:creationId xmlns:p14="http://schemas.microsoft.com/office/powerpoint/2010/main" val="153164422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strips(downRight)">
                                      <p:cBhvr>
                                        <p:cTn id="28" dur="500"/>
                                        <p:tgtEl>
                                          <p:spTgt spid="24"/>
                                        </p:tgtEl>
                                      </p:cBhvr>
                                    </p:animEffect>
                                  </p:childTnLst>
                                </p:cTn>
                              </p:par>
                            </p:childTnLst>
                          </p:cTn>
                        </p:par>
                        <p:par>
                          <p:cTn id="29" fill="hold">
                            <p:stCondLst>
                              <p:cond delay="2500"/>
                            </p:stCondLst>
                            <p:childTnLst>
                              <p:par>
                                <p:cTn id="30" presetID="18" presetClass="entr" presetSubtype="12"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trips(downLeft)">
                                      <p:cBhvr>
                                        <p:cTn id="32" dur="500"/>
                                        <p:tgtEl>
                                          <p:spTgt spid="16"/>
                                        </p:tgtEl>
                                      </p:cBhvr>
                                    </p:animEffect>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18" presetClass="entr" presetSubtype="12"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downLeft)">
                                      <p:cBhvr>
                                        <p:cTn id="41" dur="500"/>
                                        <p:tgtEl>
                                          <p:spTgt spid="25"/>
                                        </p:tgtEl>
                                      </p:cBhvr>
                                    </p:animEffect>
                                  </p:childTnLst>
                                </p:cTn>
                              </p:par>
                            </p:childTnLst>
                          </p:cTn>
                        </p:par>
                        <p:par>
                          <p:cTn id="42" fill="hold">
                            <p:stCondLst>
                              <p:cond delay="4000"/>
                            </p:stCondLst>
                            <p:childTnLst>
                              <p:par>
                                <p:cTn id="43" presetID="23" presetClass="entr" presetSubtype="16"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childTnLst>
                                </p:cTn>
                              </p:par>
                            </p:childTnLst>
                          </p:cTn>
                        </p:par>
                        <p:par>
                          <p:cTn id="47" fill="hold">
                            <p:stCondLst>
                              <p:cond delay="4500"/>
                            </p:stCondLst>
                            <p:childTnLst>
                              <p:par>
                                <p:cTn id="48" presetID="18" presetClass="entr" presetSubtype="12"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strips(downLeft)">
                                      <p:cBhvr>
                                        <p:cTn id="50" dur="500"/>
                                        <p:tgtEl>
                                          <p:spTgt spid="38"/>
                                        </p:tgtEl>
                                      </p:cBhvr>
                                    </p:animEffect>
                                  </p:childTnLst>
                                </p:cTn>
                              </p:par>
                            </p:childTnLst>
                          </p:cTn>
                        </p:par>
                        <p:par>
                          <p:cTn id="51" fill="hold">
                            <p:stCondLst>
                              <p:cond delay="5000"/>
                            </p:stCondLst>
                            <p:childTnLst>
                              <p:par>
                                <p:cTn id="52" presetID="23" presetClass="entr" presetSubtype="16"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p:cTn id="54" dur="500" fill="hold"/>
                                        <p:tgtEl>
                                          <p:spTgt spid="39"/>
                                        </p:tgtEl>
                                        <p:attrNameLst>
                                          <p:attrName>ppt_w</p:attrName>
                                        </p:attrNameLst>
                                      </p:cBhvr>
                                      <p:tavLst>
                                        <p:tav tm="0">
                                          <p:val>
                                            <p:fltVal val="0"/>
                                          </p:val>
                                        </p:tav>
                                        <p:tav tm="100000">
                                          <p:val>
                                            <p:strVal val="#ppt_w"/>
                                          </p:val>
                                        </p:tav>
                                      </p:tavLst>
                                    </p:anim>
                                    <p:anim calcmode="lin" valueType="num">
                                      <p:cBhvr>
                                        <p:cTn id="55" dur="500" fill="hold"/>
                                        <p:tgtEl>
                                          <p:spTgt spid="39"/>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12" presetClass="entr" presetSubtype="8"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slide(fromLeft)">
                                      <p:cBhvr>
                                        <p:cTn id="59" dur="500"/>
                                        <p:tgtEl>
                                          <p:spTgt spid="13"/>
                                        </p:tgtEl>
                                      </p:cBhvr>
                                    </p:animEffect>
                                  </p:childTnLst>
                                </p:cTn>
                              </p:par>
                            </p:childTnLst>
                          </p:cTn>
                        </p:par>
                        <p:par>
                          <p:cTn id="60" fill="hold">
                            <p:stCondLst>
                              <p:cond delay="6000"/>
                            </p:stCondLst>
                            <p:childTnLst>
                              <p:par>
                                <p:cTn id="61" presetID="18" presetClass="entr" presetSubtype="3"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upRight)">
                                      <p:cBhvr>
                                        <p:cTn id="63" dur="500"/>
                                        <p:tgtEl>
                                          <p:spTgt spid="34"/>
                                        </p:tgtEl>
                                      </p:cBhvr>
                                    </p:animEffect>
                                  </p:childTnLst>
                                </p:cTn>
                              </p:par>
                            </p:childTnLst>
                          </p:cTn>
                        </p:par>
                        <p:par>
                          <p:cTn id="64" fill="hold">
                            <p:stCondLst>
                              <p:cond delay="6500"/>
                            </p:stCondLst>
                            <p:childTnLst>
                              <p:par>
                                <p:cTn id="65" presetID="23" presetClass="entr" presetSubtype="16" fill="hold"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childTnLst>
                                </p:cTn>
                              </p:par>
                            </p:childTnLst>
                          </p:cTn>
                        </p:par>
                        <p:par>
                          <p:cTn id="69" fill="hold">
                            <p:stCondLst>
                              <p:cond delay="7000"/>
                            </p:stCondLst>
                            <p:childTnLst>
                              <p:par>
                                <p:cTn id="70" presetID="12" presetClass="entr" presetSubtype="8"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slide(fromLeft)">
                                      <p:cBhvr>
                                        <p:cTn id="72" dur="500"/>
                                        <p:tgtEl>
                                          <p:spTgt spid="15"/>
                                        </p:tgtEl>
                                      </p:cBhvr>
                                    </p:animEffect>
                                  </p:childTnLst>
                                </p:cTn>
                              </p:par>
                            </p:childTnLst>
                          </p:cTn>
                        </p:par>
                        <p:par>
                          <p:cTn id="73" fill="hold">
                            <p:stCondLst>
                              <p:cond delay="7500"/>
                            </p:stCondLst>
                            <p:childTnLst>
                              <p:par>
                                <p:cTn id="74" presetID="18" presetClass="entr" presetSubtype="12" fill="hold" nodeType="after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strips(downLeft)">
                                      <p:cBhvr>
                                        <p:cTn id="76" dur="500"/>
                                        <p:tgtEl>
                                          <p:spTgt spid="43"/>
                                        </p:tgtEl>
                                      </p:cBhvr>
                                    </p:animEffect>
                                  </p:childTnLst>
                                </p:cTn>
                              </p:par>
                            </p:childTnLst>
                          </p:cTn>
                        </p:par>
                        <p:par>
                          <p:cTn id="77" fill="hold">
                            <p:stCondLst>
                              <p:cond delay="8000"/>
                            </p:stCondLst>
                            <p:childTnLst>
                              <p:par>
                                <p:cTn id="78" presetID="23" presetClass="entr" presetSubtype="16" fill="hold" nodeType="afterEffect">
                                  <p:stCondLst>
                                    <p:cond delay="0"/>
                                  </p:stCondLst>
                                  <p:childTnLst>
                                    <p:set>
                                      <p:cBhvr>
                                        <p:cTn id="79" dur="1" fill="hold">
                                          <p:stCondLst>
                                            <p:cond delay="0"/>
                                          </p:stCondLst>
                                        </p:cTn>
                                        <p:tgtEl>
                                          <p:spTgt spid="44"/>
                                        </p:tgtEl>
                                        <p:attrNameLst>
                                          <p:attrName>style.visibility</p:attrName>
                                        </p:attrNameLst>
                                      </p:cBhvr>
                                      <p:to>
                                        <p:strVal val="visible"/>
                                      </p:to>
                                    </p:set>
                                    <p:anim calcmode="lin" valueType="num">
                                      <p:cBhvr>
                                        <p:cTn id="80" dur="500" fill="hold"/>
                                        <p:tgtEl>
                                          <p:spTgt spid="44"/>
                                        </p:tgtEl>
                                        <p:attrNameLst>
                                          <p:attrName>ppt_w</p:attrName>
                                        </p:attrNameLst>
                                      </p:cBhvr>
                                      <p:tavLst>
                                        <p:tav tm="0">
                                          <p:val>
                                            <p:fltVal val="0"/>
                                          </p:val>
                                        </p:tav>
                                        <p:tav tm="100000">
                                          <p:val>
                                            <p:strVal val="#ppt_w"/>
                                          </p:val>
                                        </p:tav>
                                      </p:tavLst>
                                    </p:anim>
                                    <p:anim calcmode="lin" valueType="num">
                                      <p:cBhvr>
                                        <p:cTn id="81" dur="500" fill="hold"/>
                                        <p:tgtEl>
                                          <p:spTgt spid="44"/>
                                        </p:tgtEl>
                                        <p:attrNameLst>
                                          <p:attrName>ppt_h</p:attrName>
                                        </p:attrNameLst>
                                      </p:cBhvr>
                                      <p:tavLst>
                                        <p:tav tm="0">
                                          <p:val>
                                            <p:fltVal val="0"/>
                                          </p:val>
                                        </p:tav>
                                        <p:tav tm="100000">
                                          <p:val>
                                            <p:strVal val="#ppt_h"/>
                                          </p:val>
                                        </p:tav>
                                      </p:tavLst>
                                    </p:anim>
                                  </p:childTnLst>
                                </p:cTn>
                              </p:par>
                            </p:childTnLst>
                          </p:cTn>
                        </p:par>
                        <p:par>
                          <p:cTn id="82" fill="hold">
                            <p:stCondLst>
                              <p:cond delay="8500"/>
                            </p:stCondLst>
                            <p:childTnLst>
                              <p:par>
                                <p:cTn id="83" presetID="12" presetClass="entr" presetSubtype="2" fill="hold" grpId="0" nodeType="after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slide(fromRight)">
                                      <p:cBhvr>
                                        <p:cTn id="85" dur="500"/>
                                        <p:tgtEl>
                                          <p:spTgt spid="14"/>
                                        </p:tgtEl>
                                      </p:cBhvr>
                                    </p:animEffect>
                                  </p:childTnLst>
                                </p:cTn>
                              </p:par>
                            </p:childTnLst>
                          </p:cTn>
                        </p:par>
                        <p:par>
                          <p:cTn id="86" fill="hold">
                            <p:stCondLst>
                              <p:cond delay="9000"/>
                            </p:stCondLst>
                            <p:childTnLst>
                              <p:par>
                                <p:cTn id="87" presetID="18" presetClass="entr" presetSubtype="3" fill="hold" nodeType="after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strips(upRight)">
                                      <p:cBhvr>
                                        <p:cTn id="89" dur="500"/>
                                        <p:tgtEl>
                                          <p:spTgt spid="42"/>
                                        </p:tgtEl>
                                      </p:cBhvr>
                                    </p:animEffect>
                                  </p:childTnLst>
                                </p:cTn>
                              </p:par>
                            </p:childTnLst>
                          </p:cTn>
                        </p:par>
                        <p:par>
                          <p:cTn id="90" fill="hold">
                            <p:stCondLst>
                              <p:cond delay="9500"/>
                            </p:stCondLst>
                            <p:childTnLst>
                              <p:par>
                                <p:cTn id="91" presetID="18" presetClass="entr" presetSubtype="3" fill="hold"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strips(upRight)">
                                      <p:cBhvr>
                                        <p:cTn id="93" dur="500"/>
                                        <p:tgtEl>
                                          <p:spTgt spid="43"/>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17" grpId="0" animBg="1"/>
      <p:bldP spid="24" grpId="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en-US" altLang="zh-CN" sz="1100" dirty="0">
                  <a:solidFill>
                    <a:schemeClr val="tx1">
                      <a:lumMod val="75000"/>
                      <a:lumOff val="25000"/>
                    </a:schemeClr>
                  </a:solidFill>
                  <a:latin typeface="微软雅黑" pitchFamily="34" charset="-122"/>
                  <a:ea typeface="微软雅黑" pitchFamily="34" charset="-122"/>
                </a:rPr>
                <a:t>1609.netC</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We are the first</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a:solidFill>
                    <a:schemeClr val="tx1">
                      <a:lumMod val="85000"/>
                      <a:lumOff val="15000"/>
                    </a:schemeClr>
                  </a:solidFill>
                  <a:latin typeface="微软雅黑" pitchFamily="34" charset="-122"/>
                  <a:ea typeface="微软雅黑" pitchFamily="34" charset="-122"/>
                </a:rPr>
                <a:t>执行层</a:t>
              </a: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a:solidFill>
                    <a:schemeClr val="tx1">
                      <a:lumMod val="65000"/>
                      <a:lumOff val="35000"/>
                    </a:schemeClr>
                  </a:solidFill>
                  <a:ea typeface="微软雅黑"/>
                </a:rPr>
                <a:t>Two groups</a:t>
              </a:r>
              <a:endParaRPr lang="zh-CN" altLang="en-US" sz="1200" dirty="0">
                <a:solidFill>
                  <a:schemeClr val="tx1">
                    <a:lumMod val="65000"/>
                    <a:lumOff val="35000"/>
                  </a:schemeClr>
                </a:solidFill>
                <a:ea typeface="微软雅黑"/>
              </a:endParaRPr>
            </a:p>
          </p:txBody>
        </p:sp>
      </p:grpSp>
      <p:sp>
        <p:nvSpPr>
          <p:cNvPr id="13" name="TextBox 53"/>
          <p:cNvSpPr txBox="1"/>
          <p:nvPr/>
        </p:nvSpPr>
        <p:spPr>
          <a:xfrm>
            <a:off x="776085" y="4393944"/>
            <a:ext cx="7591831" cy="153888"/>
          </a:xfrm>
          <a:prstGeom prst="rect">
            <a:avLst/>
          </a:prstGeom>
          <a:noFill/>
        </p:spPr>
        <p:txBody>
          <a:bodyPr wrap="square" lIns="0" tIns="0" rIns="0" bIns="0" rtlCol="0">
            <a:spAutoFit/>
          </a:bodyPr>
          <a:lstStyle/>
          <a:p>
            <a:pPr algn="ctr"/>
            <a:r>
              <a:rPr lang="zh-CN" altLang="en-US" sz="1000" b="1" dirty="0">
                <a:solidFill>
                  <a:schemeClr val="tx1">
                    <a:lumMod val="50000"/>
                    <a:lumOff val="50000"/>
                  </a:schemeClr>
                </a:solidFill>
                <a:latin typeface="+mn-ea"/>
              </a:rPr>
              <a:t>执行层可通过首页进行目标完成情况的反馈，查看主责的目标进度情况。</a:t>
            </a:r>
          </a:p>
        </p:txBody>
      </p:sp>
      <p:cxnSp>
        <p:nvCxnSpPr>
          <p:cNvPr id="14" name="Straight Connector 54"/>
          <p:cNvCxnSpPr/>
          <p:nvPr/>
        </p:nvCxnSpPr>
        <p:spPr>
          <a:xfrm>
            <a:off x="782231" y="4260606"/>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39"/>
          <p:cNvGrpSpPr/>
          <p:nvPr/>
        </p:nvGrpSpPr>
        <p:grpSpPr>
          <a:xfrm>
            <a:off x="5503676" y="1129891"/>
            <a:ext cx="3249802" cy="1785816"/>
            <a:chOff x="5908510" y="1246791"/>
            <a:chExt cx="3249802" cy="1785816"/>
          </a:xfrm>
        </p:grpSpPr>
        <p:grpSp>
          <p:nvGrpSpPr>
            <p:cNvPr id="16" name="Group 24"/>
            <p:cNvGrpSpPr/>
            <p:nvPr/>
          </p:nvGrpSpPr>
          <p:grpSpPr>
            <a:xfrm flipH="1">
              <a:off x="5908510" y="1246791"/>
              <a:ext cx="3249802" cy="518462"/>
              <a:chOff x="1322198" y="1304396"/>
              <a:chExt cx="3249802" cy="518462"/>
            </a:xfrm>
          </p:grpSpPr>
          <p:sp>
            <p:nvSpPr>
              <p:cNvPr id="26" name="Pentagon 25"/>
              <p:cNvSpPr/>
              <p:nvPr/>
            </p:nvSpPr>
            <p:spPr>
              <a:xfrm>
                <a:off x="1322198" y="1304396"/>
                <a:ext cx="3249802" cy="518462"/>
              </a:xfrm>
              <a:prstGeom prst="homePlat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7" name="TextBox 26"/>
              <p:cNvSpPr txBox="1"/>
              <p:nvPr/>
            </p:nvSpPr>
            <p:spPr>
              <a:xfrm>
                <a:off x="3532968" y="1455905"/>
                <a:ext cx="718145" cy="215444"/>
              </a:xfrm>
              <a:prstGeom prst="rect">
                <a:avLst/>
              </a:prstGeom>
              <a:noFill/>
            </p:spPr>
            <p:txBody>
              <a:bodyPr wrap="none" lIns="0" tIns="0" rIns="0" bIns="0" rtlCol="0" anchor="ctr">
                <a:spAutoFit/>
              </a:bodyPr>
              <a:lstStyle/>
              <a:p>
                <a:pPr lvl="0" defTabSz="914400">
                  <a:spcBef>
                    <a:spcPct val="20000"/>
                  </a:spcBef>
                  <a:defRPr/>
                </a:pPr>
                <a:r>
                  <a:rPr lang="zh-CN" altLang="en-US" sz="1400" b="1" dirty="0">
                    <a:solidFill>
                      <a:schemeClr val="bg1"/>
                    </a:solidFill>
                    <a:latin typeface="+mn-ea"/>
                  </a:rPr>
                  <a:t>我的待办</a:t>
                </a:r>
                <a:endParaRPr lang="en-US" sz="1400" dirty="0">
                  <a:solidFill>
                    <a:schemeClr val="bg1"/>
                  </a:solidFill>
                  <a:latin typeface="+mn-ea"/>
                </a:endParaRPr>
              </a:p>
            </p:txBody>
          </p:sp>
        </p:grpSp>
        <p:grpSp>
          <p:nvGrpSpPr>
            <p:cNvPr id="17" name="Group 27"/>
            <p:cNvGrpSpPr/>
            <p:nvPr/>
          </p:nvGrpSpPr>
          <p:grpSpPr>
            <a:xfrm flipH="1">
              <a:off x="6405679" y="1880468"/>
              <a:ext cx="2731339" cy="518462"/>
              <a:chOff x="1322198" y="2110893"/>
              <a:chExt cx="2731339" cy="518462"/>
            </a:xfrm>
          </p:grpSpPr>
          <p:sp>
            <p:nvSpPr>
              <p:cNvPr id="24" name="Pentagon 28"/>
              <p:cNvSpPr/>
              <p:nvPr/>
            </p:nvSpPr>
            <p:spPr>
              <a:xfrm>
                <a:off x="1322198" y="2110893"/>
                <a:ext cx="2731339" cy="518462"/>
              </a:xfrm>
              <a:prstGeom prst="homePlat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5" name="TextBox 29"/>
              <p:cNvSpPr txBox="1"/>
              <p:nvPr/>
            </p:nvSpPr>
            <p:spPr>
              <a:xfrm>
                <a:off x="2918525" y="2265467"/>
                <a:ext cx="718145" cy="215444"/>
              </a:xfrm>
              <a:prstGeom prst="rect">
                <a:avLst/>
              </a:prstGeom>
              <a:noFill/>
            </p:spPr>
            <p:txBody>
              <a:bodyPr wrap="none" lIns="0" tIns="0" rIns="0" bIns="0" rtlCol="0" anchor="ctr">
                <a:spAutoFit/>
              </a:bodyPr>
              <a:lstStyle/>
              <a:p>
                <a:pPr lvl="0" defTabSz="914400">
                  <a:spcBef>
                    <a:spcPct val="20000"/>
                  </a:spcBef>
                  <a:defRPr/>
                </a:pPr>
                <a:r>
                  <a:rPr lang="zh-CN" altLang="en-US" sz="1400" b="1" dirty="0">
                    <a:solidFill>
                      <a:schemeClr val="bg1"/>
                    </a:solidFill>
                    <a:latin typeface="+mn-ea"/>
                  </a:rPr>
                  <a:t>主责目标</a:t>
                </a:r>
                <a:endParaRPr lang="en-US" sz="1400" dirty="0">
                  <a:solidFill>
                    <a:schemeClr val="bg1"/>
                  </a:solidFill>
                  <a:latin typeface="+mn-ea"/>
                </a:endParaRPr>
              </a:p>
            </p:txBody>
          </p:sp>
        </p:grpSp>
        <p:grpSp>
          <p:nvGrpSpPr>
            <p:cNvPr id="18" name="Group 30"/>
            <p:cNvGrpSpPr/>
            <p:nvPr/>
          </p:nvGrpSpPr>
          <p:grpSpPr>
            <a:xfrm flipH="1">
              <a:off x="6945435" y="2514145"/>
              <a:ext cx="2212876" cy="518462"/>
              <a:chOff x="1322199" y="2975000"/>
              <a:chExt cx="2212876" cy="518462"/>
            </a:xfrm>
          </p:grpSpPr>
          <p:sp>
            <p:nvSpPr>
              <p:cNvPr id="22" name="Pentagon 31"/>
              <p:cNvSpPr/>
              <p:nvPr/>
            </p:nvSpPr>
            <p:spPr>
              <a:xfrm>
                <a:off x="1322199" y="2975000"/>
                <a:ext cx="2212876" cy="518462"/>
              </a:xfrm>
              <a:prstGeom prst="homePlat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3" name="TextBox 32"/>
              <p:cNvSpPr txBox="1"/>
              <p:nvPr/>
            </p:nvSpPr>
            <p:spPr>
              <a:xfrm>
                <a:off x="2545861" y="3132772"/>
                <a:ext cx="718145" cy="215444"/>
              </a:xfrm>
              <a:prstGeom prst="rect">
                <a:avLst/>
              </a:prstGeom>
              <a:noFill/>
            </p:spPr>
            <p:txBody>
              <a:bodyPr wrap="none" lIns="0" tIns="0" rIns="0" bIns="0" rtlCol="0" anchor="ctr">
                <a:spAutoFit/>
              </a:bodyPr>
              <a:lstStyle/>
              <a:p>
                <a:pPr lvl="0" defTabSz="914400">
                  <a:spcBef>
                    <a:spcPct val="20000"/>
                  </a:spcBef>
                  <a:defRPr/>
                </a:pPr>
                <a:r>
                  <a:rPr lang="zh-CN" altLang="en-US" sz="1400" b="1" dirty="0">
                    <a:solidFill>
                      <a:schemeClr val="bg1"/>
                    </a:solidFill>
                    <a:latin typeface="+mn-ea"/>
                  </a:rPr>
                  <a:t>积分排名</a:t>
                </a:r>
                <a:endParaRPr lang="en-US" sz="1400" dirty="0">
                  <a:solidFill>
                    <a:schemeClr val="bg1"/>
                  </a:solidFill>
                  <a:latin typeface="+mn-ea"/>
                </a:endParaRPr>
              </a:p>
            </p:txBody>
          </p:sp>
        </p:grpSp>
      </p:grpSp>
      <p:sp>
        <p:nvSpPr>
          <p:cNvPr id="29" name="TextBox 38"/>
          <p:cNvSpPr txBox="1"/>
          <p:nvPr/>
        </p:nvSpPr>
        <p:spPr>
          <a:xfrm>
            <a:off x="575102" y="1715181"/>
            <a:ext cx="5249461" cy="1508105"/>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项目产品开发</a:t>
            </a:r>
            <a:endParaRPr lang="en-US" altLang="zh-CN" sz="1600" b="1" dirty="0">
              <a:solidFill>
                <a:schemeClr val="tx1">
                  <a:lumMod val="75000"/>
                  <a:lumOff val="25000"/>
                </a:schemeClr>
              </a:solidFill>
              <a:latin typeface="+mn-ea"/>
            </a:endParaRPr>
          </a:p>
          <a:p>
            <a:endParaRPr lang="en-US" sz="1600" dirty="0">
              <a:solidFill>
                <a:schemeClr val="tx1">
                  <a:lumMod val="75000"/>
                  <a:lumOff val="25000"/>
                </a:schemeClr>
              </a:solidFill>
              <a:latin typeface="+mn-ea"/>
            </a:endParaRPr>
          </a:p>
          <a:p>
            <a:r>
              <a:rPr lang="zh-CN" altLang="en-US" sz="1000" b="1" dirty="0">
                <a:solidFill>
                  <a:schemeClr val="tx1">
                    <a:lumMod val="65000"/>
                    <a:lumOff val="35000"/>
                  </a:schemeClr>
                </a:solidFill>
                <a:latin typeface="+mn-ea"/>
              </a:rPr>
              <a:t>根据登录用户获取用户</a:t>
            </a:r>
            <a:r>
              <a:rPr lang="en-US" altLang="zh-CN" sz="1000" b="1" dirty="0">
                <a:solidFill>
                  <a:schemeClr val="tx1">
                    <a:lumMod val="65000"/>
                    <a:lumOff val="35000"/>
                  </a:schemeClr>
                </a:solidFill>
                <a:latin typeface="+mn-ea"/>
              </a:rPr>
              <a:t>Id</a:t>
            </a:r>
            <a:r>
              <a:rPr lang="zh-CN" altLang="en-US" sz="1000" b="1" dirty="0">
                <a:solidFill>
                  <a:schemeClr val="tx1">
                    <a:lumMod val="65000"/>
                    <a:lumOff val="35000"/>
                  </a:schemeClr>
                </a:solidFill>
                <a:latin typeface="+mn-ea"/>
              </a:rPr>
              <a:t>得到该用户下的</a:t>
            </a:r>
            <a:endParaRPr lang="en-US" altLang="zh-CN" sz="1000" b="1" dirty="0">
              <a:solidFill>
                <a:schemeClr val="tx1">
                  <a:lumMod val="65000"/>
                  <a:lumOff val="35000"/>
                </a:schemeClr>
              </a:solidFill>
              <a:latin typeface="+mn-ea"/>
            </a:endParaRPr>
          </a:p>
          <a:p>
            <a:r>
              <a:rPr lang="zh-CN" altLang="en-US" sz="1000" b="1" dirty="0">
                <a:solidFill>
                  <a:schemeClr val="tx1">
                    <a:lumMod val="65000"/>
                    <a:lumOff val="35000"/>
                  </a:schemeClr>
                </a:solidFill>
                <a:latin typeface="+mn-ea"/>
              </a:rPr>
              <a:t>待办事项与主责事项，查看具体进度情况，</a:t>
            </a:r>
            <a:endParaRPr lang="en-US" altLang="zh-CN" sz="1000" b="1" dirty="0">
              <a:solidFill>
                <a:schemeClr val="tx1">
                  <a:lumMod val="65000"/>
                  <a:lumOff val="35000"/>
                </a:schemeClr>
              </a:solidFill>
              <a:latin typeface="+mn-ea"/>
            </a:endParaRPr>
          </a:p>
          <a:p>
            <a:r>
              <a:rPr lang="zh-CN" altLang="en-US" sz="1000" b="1" dirty="0">
                <a:solidFill>
                  <a:schemeClr val="tx1">
                    <a:lumMod val="65000"/>
                    <a:lumOff val="35000"/>
                  </a:schemeClr>
                </a:solidFill>
                <a:latin typeface="+mn-ea"/>
              </a:rPr>
              <a:t>以及对该用户的下级人员进行积分排名。</a:t>
            </a:r>
            <a:endParaRPr lang="en-US" altLang="zh-CN" sz="1000" b="1" dirty="0">
              <a:solidFill>
                <a:schemeClr val="tx1">
                  <a:lumMod val="65000"/>
                  <a:lumOff val="35000"/>
                </a:schemeClr>
              </a:solidFill>
              <a:latin typeface="+mn-ea"/>
            </a:endParaRPr>
          </a:p>
          <a:p>
            <a:endParaRPr lang="en-US" altLang="zh-CN" sz="1000" b="1" dirty="0">
              <a:solidFill>
                <a:schemeClr val="tx1">
                  <a:lumMod val="65000"/>
                  <a:lumOff val="35000"/>
                </a:schemeClr>
              </a:solidFill>
              <a:latin typeface="+mn-ea"/>
            </a:endParaRPr>
          </a:p>
          <a:p>
            <a:endParaRPr lang="en-US" altLang="zh-CN" sz="1000" b="1" dirty="0">
              <a:solidFill>
                <a:schemeClr val="tx1">
                  <a:lumMod val="65000"/>
                  <a:lumOff val="35000"/>
                </a:schemeClr>
              </a:solidFill>
              <a:latin typeface="+mn-ea"/>
            </a:endParaRPr>
          </a:p>
          <a:p>
            <a:r>
              <a:rPr lang="zh-CN" altLang="en-US" sz="1000" b="1" dirty="0">
                <a:solidFill>
                  <a:schemeClr val="tx1">
                    <a:lumMod val="65000"/>
                    <a:lumOff val="35000"/>
                  </a:schemeClr>
                </a:solidFill>
                <a:latin typeface="+mn-ea"/>
              </a:rPr>
              <a:t>利用了</a:t>
            </a:r>
            <a:r>
              <a:rPr lang="en-US" altLang="zh-CN" sz="1000" b="1" dirty="0">
                <a:solidFill>
                  <a:schemeClr val="tx1">
                    <a:lumMod val="65000"/>
                    <a:lumOff val="35000"/>
                  </a:schemeClr>
                </a:solidFill>
                <a:latin typeface="+mn-ea"/>
              </a:rPr>
              <a:t>Redis</a:t>
            </a:r>
            <a:r>
              <a:rPr lang="zh-CN" altLang="en-US" sz="1000" b="1" dirty="0">
                <a:solidFill>
                  <a:schemeClr val="tx1">
                    <a:lumMod val="65000"/>
                    <a:lumOff val="35000"/>
                  </a:schemeClr>
                </a:solidFill>
                <a:latin typeface="+mn-ea"/>
              </a:rPr>
              <a:t>技术与</a:t>
            </a:r>
            <a:r>
              <a:rPr lang="en-US" altLang="zh-CN" sz="1000" b="1" dirty="0" err="1">
                <a:solidFill>
                  <a:schemeClr val="tx1">
                    <a:lumMod val="65000"/>
                    <a:lumOff val="35000"/>
                  </a:schemeClr>
                </a:solidFill>
                <a:latin typeface="+mn-ea"/>
              </a:rPr>
              <a:t>Echarts</a:t>
            </a:r>
            <a:r>
              <a:rPr lang="zh-CN" altLang="en-US" sz="1000" b="1" dirty="0">
                <a:solidFill>
                  <a:schemeClr val="tx1">
                    <a:lumMod val="65000"/>
                    <a:lumOff val="35000"/>
                  </a:schemeClr>
                </a:solidFill>
                <a:latin typeface="+mn-ea"/>
              </a:rPr>
              <a:t>图的统计排序。</a:t>
            </a:r>
          </a:p>
        </p:txBody>
      </p:sp>
      <p:pic>
        <p:nvPicPr>
          <p:cNvPr id="3" name="图片 2">
            <a:extLst>
              <a:ext uri="{FF2B5EF4-FFF2-40B4-BE49-F238E27FC236}">
                <a16:creationId xmlns:a16="http://schemas.microsoft.com/office/drawing/2014/main" id="{E84DD0DF-0204-46DD-8B17-EFDBFFA8E7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6261" y="1416138"/>
            <a:ext cx="2356867" cy="2505256"/>
          </a:xfrm>
          <a:prstGeom prst="rect">
            <a:avLst/>
          </a:prstGeom>
        </p:spPr>
      </p:pic>
    </p:spTree>
    <p:extLst>
      <p:ext uri="{BB962C8B-B14F-4D97-AF65-F5344CB8AC3E}">
        <p14:creationId xmlns:p14="http://schemas.microsoft.com/office/powerpoint/2010/main" val="310570802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childTnLst>
                                </p:cTn>
                              </p:par>
                            </p:childTnLst>
                          </p:cTn>
                        </p:par>
                        <p:par>
                          <p:cTn id="24" fill="hold">
                            <p:stCondLst>
                              <p:cond delay="2500"/>
                            </p:stCondLst>
                            <p:childTnLst>
                              <p:par>
                                <p:cTn id="25" presetID="2" presetClass="entr" presetSubtype="2" accel="50000" decel="5000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18" presetClass="entr" presetSubtype="3"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upRight)">
                                      <p:cBhvr>
                                        <p:cTn id="32" dur="500"/>
                                        <p:tgtEl>
                                          <p:spTgt spid="14"/>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02</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1662" y="1910517"/>
            <a:ext cx="3929063" cy="488196"/>
            <a:chOff x="4571662" y="1910517"/>
            <a:chExt cx="392906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71662" y="1910517"/>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dirty="0">
                  <a:solidFill>
                    <a:schemeClr val="bg1"/>
                  </a:solidFill>
                  <a:latin typeface="微软雅黑" panose="020B0503020204020204" pitchFamily="34" charset="-122"/>
                  <a:ea typeface="微软雅黑" panose="020B0503020204020204" pitchFamily="34" charset="-122"/>
                </a:rPr>
                <a:t>目标管理</a:t>
              </a:r>
            </a:p>
          </p:txBody>
        </p:sp>
      </p:grpSp>
      <p:sp>
        <p:nvSpPr>
          <p:cNvPr id="11" name="矩形 10"/>
          <p:cNvSpPr>
            <a:spLocks noChangeArrowheads="1"/>
          </p:cNvSpPr>
          <p:nvPr/>
        </p:nvSpPr>
        <p:spPr bwMode="auto">
          <a:xfrm>
            <a:off x="4214813" y="2786063"/>
            <a:ext cx="485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u"/>
            </a:pPr>
            <a:r>
              <a:rPr lang="zh-CN" altLang="en-US" sz="1400" dirty="0">
                <a:solidFill>
                  <a:schemeClr val="tx1">
                    <a:lumMod val="65000"/>
                    <a:lumOff val="35000"/>
                  </a:schemeClr>
                </a:solidFill>
              </a:rPr>
              <a:t>查看目标信息、目标名称、目标状态，实现新目标的创建</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49798238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iterate type="lt">
                                    <p:tmPct val="10000"/>
                                  </p:iterate>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909</TotalTime>
  <Words>2337</Words>
  <Application>Microsoft Office PowerPoint</Application>
  <PresentationFormat>全屏显示(16:9)</PresentationFormat>
  <Paragraphs>383</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Adobe 仿宋 Std R</vt:lpstr>
      <vt:lpstr>宋体</vt:lpstr>
      <vt:lpstr>微软雅黑</vt:lpstr>
      <vt:lpstr>Agency FB</vt:lpstr>
      <vt:lpstr>Arial</vt:lpstr>
      <vt:lpstr>Arial Black</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商务演示</dc:title>
  <dc:creator>第一PPT</dc:creator>
  <cp:keywords>www.1ppt.com</cp:keywords>
  <cp:lastModifiedBy>常 珂</cp:lastModifiedBy>
  <cp:revision>423</cp:revision>
  <dcterms:created xsi:type="dcterms:W3CDTF">2017-03-16T08:47:32Z</dcterms:created>
  <dcterms:modified xsi:type="dcterms:W3CDTF">2019-06-28T10:02:45Z</dcterms:modified>
</cp:coreProperties>
</file>