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80" r:id="rId5"/>
    <p:sldMasterId id="2147483682" r:id="rId6"/>
    <p:sldMasterId id="2147483684" r:id="rId7"/>
  </p:sldMasterIdLst>
  <p:notesMasterIdLst>
    <p:notesMasterId r:id="rId21"/>
  </p:notesMasterIdLst>
  <p:sldIdLst>
    <p:sldId id="256" r:id="rId8"/>
    <p:sldId id="258" r:id="rId9"/>
    <p:sldId id="2147482362" r:id="rId10"/>
    <p:sldId id="2147482363" r:id="rId11"/>
    <p:sldId id="2147482364" r:id="rId12"/>
    <p:sldId id="2147482365" r:id="rId13"/>
    <p:sldId id="2147482369" r:id="rId14"/>
    <p:sldId id="2147482366" r:id="rId15"/>
    <p:sldId id="2147482367" r:id="rId16"/>
    <p:sldId id="2147482368" r:id="rId17"/>
    <p:sldId id="2147482361" r:id="rId18"/>
    <p:sldId id="2147482360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y Glasheen" initials="RG" lastIdx="1" clrIdx="0">
    <p:extLst>
      <p:ext uri="{19B8F6BF-5375-455C-9EA6-DF929625EA0E}">
        <p15:presenceInfo xmlns:p15="http://schemas.microsoft.com/office/powerpoint/2012/main" userId="S::rglasheen@brightwork.com::785f7a1a-8d11-4bab-9525-84d3cd0677d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64"/>
    <a:srgbClr val="BCA045"/>
    <a:srgbClr val="F4F4F4"/>
    <a:srgbClr val="002C4C"/>
    <a:srgbClr val="FFC300"/>
    <a:srgbClr val="FF4713"/>
    <a:srgbClr val="D0DBFF"/>
    <a:srgbClr val="002B49"/>
    <a:srgbClr val="FF4D00"/>
    <a:srgbClr val="00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78367" autoAdjust="0"/>
  </p:normalViewPr>
  <p:slideViewPr>
    <p:cSldViewPr snapToGrid="0">
      <p:cViewPr varScale="1">
        <p:scale>
          <a:sx n="88" d="100"/>
          <a:sy n="88" d="100"/>
        </p:scale>
        <p:origin x="30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4" d="100"/>
          <a:sy n="94" d="100"/>
        </p:scale>
        <p:origin x="375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4B101-3225-4967-95B5-ED5755256DE0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8C794-77EE-4724-B493-2E0907BFA5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1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FabConEurope24 Branded Splash Screen</a:t>
            </a: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#1 on all presentations. </a:t>
            </a: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The speaker should not edit, move or delete this slide.</a:t>
            </a:r>
            <a:endParaRPr lang="en-IE" sz="120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07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Presentation Title Slide</a:t>
            </a:r>
          </a:p>
          <a:p>
            <a:endParaRPr lang="en-US" dirty="0"/>
          </a:p>
          <a:p>
            <a:r>
              <a:rPr lang="en-US" dirty="0"/>
              <a:t>Please input your presentation title, your name, title, company name and country.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011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Content Slide: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 + Dual Visual-Data</a:t>
            </a: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slide for inserting </a:t>
            </a:r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types of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visual-data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Main Content of the presentation.</a:t>
            </a:r>
          </a:p>
          <a:p>
            <a:b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Font-size can be altered to allow the content to fit the slide correctly. </a:t>
            </a: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Title Text Box can be deleted if not required.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709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Content Slide: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 + Dual Visual-Data</a:t>
            </a: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slide for inserting </a:t>
            </a:r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types of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visual-data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Main Content of the presentation.</a:t>
            </a:r>
          </a:p>
          <a:p>
            <a:b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Font-size can be altered to allow the content to fit the slide correctly. </a:t>
            </a: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Title Text Box can be deleted if not required.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710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Slide: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Rate This Session</a:t>
            </a:r>
          </a:p>
          <a:p>
            <a:b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 Slide on all presentations. </a:t>
            </a:r>
            <a:b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b="1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The speaker should not edit, move or delete this slide.</a:t>
            </a:r>
            <a:endParaRPr lang="en-IE" sz="1200" kern="120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12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ash Screen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31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: Visual Data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1C79D75D-1604-BB44-B1C9-298036D70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6264" y="798262"/>
            <a:ext cx="5204111" cy="1046579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BCA0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005221B5-9309-224F-87A9-A3D8D99384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76462" y="2005263"/>
            <a:ext cx="5213433" cy="393039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DD66AF7-F6A9-AC40-9D50-9BAAC73B38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2951" y="757238"/>
            <a:ext cx="5243512" cy="52006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50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: Title + Dual Visual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DD66AF7-F6A9-AC40-9D50-9BAAC73B38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2951" y="1885950"/>
            <a:ext cx="5100637" cy="40719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AD4D50A4-B734-AD41-8654-79DC681E4E1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57913" y="1885950"/>
            <a:ext cx="5372100" cy="40719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9ECF72A8-B638-3842-8B60-7DFC3C6C0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990" y="798263"/>
            <a:ext cx="10728157" cy="725738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BCA0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2732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Content (White Background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90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91E24DE-EFB1-0B46-A1A5-D4A0F86E2C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938" y="1628799"/>
            <a:ext cx="10764252" cy="38576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rgbClr val="BCA0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0E2FF"/>
                </a:solidFill>
              </a:defRPr>
            </a:lvl2pPr>
            <a:lvl3pPr>
              <a:defRPr>
                <a:solidFill>
                  <a:srgbClr val="00E2FF"/>
                </a:solidFill>
              </a:defRPr>
            </a:lvl3pPr>
            <a:lvl4pPr>
              <a:defRPr>
                <a:solidFill>
                  <a:srgbClr val="00E2FF"/>
                </a:solidFill>
              </a:defRPr>
            </a:lvl4pPr>
            <a:lvl5pPr>
              <a:defRPr>
                <a:solidFill>
                  <a:srgbClr val="00E2FF"/>
                </a:solidFill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153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: Title +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7A50152-6AF0-CB4C-8223-B92B04D86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990" y="798263"/>
            <a:ext cx="10728157" cy="725738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BCA0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1E510EF-336A-D249-A32C-A6F043A3B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88" y="1700213"/>
            <a:ext cx="10747375" cy="42354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32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ntent : Title + Text Box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7A50152-6AF0-CB4C-8223-B92B04D86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990" y="798263"/>
            <a:ext cx="10728157" cy="725738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BCA0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1E510EF-336A-D249-A32C-A6F043A3B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88" y="1700213"/>
            <a:ext cx="10747375" cy="42354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515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: Title + 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7A50152-6AF0-CB4C-8223-B92B04D86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990" y="798263"/>
            <a:ext cx="10728157" cy="725738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BCA0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1E510EF-336A-D249-A32C-A6F043A3B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88" y="1700213"/>
            <a:ext cx="5143128" cy="42354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DB5CA4-F374-B64C-81F3-7E6BC95041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2597" y="1700213"/>
            <a:ext cx="5143128" cy="42354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917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- Dark BKG : Title + Dual Text Box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7A50152-6AF0-CB4C-8223-B92B04D86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990" y="798263"/>
            <a:ext cx="10728157" cy="725738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BCA0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1E510EF-336A-D249-A32C-A6F043A3B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88" y="1700213"/>
            <a:ext cx="5143128" cy="42354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DB5CA4-F374-B64C-81F3-7E6BC95041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2597" y="1700213"/>
            <a:ext cx="5143128" cy="42354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059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: Visual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2C0C7565-66F8-5E4F-BC70-B52629A037B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36600" y="736600"/>
            <a:ext cx="10793413" cy="51958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659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: Title + Visual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A54FBFB0-DCDC-C848-901F-75B727D01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990" y="798262"/>
            <a:ext cx="5204111" cy="1046579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BCA0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E6537CD3-4D9A-184F-8D06-E1B8E2D903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8188" y="2005263"/>
            <a:ext cx="5213433" cy="393039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C03047F-22E2-5B43-86A2-7583C9DB3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57913" y="757238"/>
            <a:ext cx="5372100" cy="52006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41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- Dark BKG : Title + Visual Dat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A54FBFB0-DCDC-C848-901F-75B727D01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990" y="798262"/>
            <a:ext cx="5204111" cy="1046579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BCA0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E6537CD3-4D9A-184F-8D06-E1B8E2D903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8188" y="2005263"/>
            <a:ext cx="5213433" cy="3930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C03047F-22E2-5B43-86A2-7583C9DB3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57913" y="757238"/>
            <a:ext cx="5372100" cy="52006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844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76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17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29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92" r:id="rId2"/>
    <p:sldLayoutId id="2147483689" r:id="rId3"/>
    <p:sldLayoutId id="2147483693" r:id="rId4"/>
    <p:sldLayoutId id="2147483686" r:id="rId5"/>
    <p:sldLayoutId id="2147483687" r:id="rId6"/>
    <p:sldLayoutId id="2147483694" r:id="rId7"/>
    <p:sldLayoutId id="2147483688" r:id="rId8"/>
    <p:sldLayoutId id="214748369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1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fabric.microsoft.com/en-US/blog/mastering-enterprise-t-sql-etl-elt-a-guide-with-data-warehouse-and-fabric-pipelines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99857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557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2E78A-4419-E5E9-D9CB-236FFF089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DEMO!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6911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305A8A-860A-2877-249A-1F4F44209BE4}"/>
              </a:ext>
            </a:extLst>
          </p:cNvPr>
          <p:cNvSpPr/>
          <p:nvPr/>
        </p:nvSpPr>
        <p:spPr>
          <a:xfrm>
            <a:off x="5966409" y="802313"/>
            <a:ext cx="862433" cy="862433"/>
          </a:xfrm>
          <a:prstGeom prst="ellipse">
            <a:avLst/>
          </a:prstGeom>
          <a:gradFill flip="none" rotWithShape="1">
            <a:gsLst>
              <a:gs pos="71000">
                <a:srgbClr val="77B89D"/>
              </a:gs>
              <a:gs pos="39000">
                <a:srgbClr val="11786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8A5D419D-E215-A8C1-3AA6-2270BF43DCB1}"/>
              </a:ext>
            </a:extLst>
          </p:cNvPr>
          <p:cNvSpPr txBox="1">
            <a:spLocks/>
          </p:cNvSpPr>
          <p:nvPr/>
        </p:nvSpPr>
        <p:spPr>
          <a:xfrm>
            <a:off x="7021012" y="3546306"/>
            <a:ext cx="4261713" cy="8525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7865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aka.ms/SuperUsers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Spread your Fabric knowledge, insights, and best practices with others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7D9C4A5B-273B-C292-F263-CDA9C7A39A10}"/>
              </a:ext>
            </a:extLst>
          </p:cNvPr>
          <p:cNvSpPr txBox="1">
            <a:spLocks/>
          </p:cNvSpPr>
          <p:nvPr/>
        </p:nvSpPr>
        <p:spPr>
          <a:xfrm>
            <a:off x="7021012" y="4892739"/>
            <a:ext cx="4522063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7865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aka.ms/MVP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7865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Technology experts that share their knowledge and passion with the community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35310332-16C0-12A2-245C-2013274BCF94}"/>
              </a:ext>
            </a:extLst>
          </p:cNvPr>
          <p:cNvSpPr txBox="1">
            <a:spLocks/>
          </p:cNvSpPr>
          <p:nvPr/>
        </p:nvSpPr>
        <p:spPr>
          <a:xfrm>
            <a:off x="7021013" y="781731"/>
            <a:ext cx="4439512" cy="917341"/>
          </a:xfrm>
          <a:prstGeom prst="rect">
            <a:avLst/>
          </a:prstGeom>
        </p:spPr>
        <p:txBody>
          <a:bodyPr lIns="0" tIns="0" rIns="0" bIns="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7865"/>
                </a:solidFill>
                <a:effectLst/>
                <a:uLnTx/>
                <a:uFillTx/>
                <a:latin typeface="Segoe UI Semibold"/>
                <a:cs typeface="Segoe UI Semibold"/>
              </a:rPr>
              <a:t>aka.ms/FabricCommunity</a:t>
            </a:r>
            <a:br>
              <a:rPr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cs typeface="Segoe UI"/>
              </a:rPr>
              <a:t>Connect with community members, ask questions, and learn more about Fabric</a:t>
            </a:r>
            <a:endParaRPr lang="en-US" sz="1800">
              <a:solidFill>
                <a:prstClr val="black"/>
              </a:solidFill>
              <a:latin typeface="Segoe UI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17865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8F8720B-9B7D-803F-8588-5FF82570F31E}"/>
              </a:ext>
            </a:extLst>
          </p:cNvPr>
          <p:cNvSpPr txBox="1">
            <a:spLocks/>
          </p:cNvSpPr>
          <p:nvPr/>
        </p:nvSpPr>
        <p:spPr>
          <a:xfrm>
            <a:off x="7021013" y="2099221"/>
            <a:ext cx="4395062" cy="91734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7865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aka.ms/FabricUserGroups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Find a user group that matches your interests in your area or online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48CD56-07AF-8CBB-598E-2B20ECFA7AFE}"/>
              </a:ext>
            </a:extLst>
          </p:cNvPr>
          <p:cNvSpPr txBox="1"/>
          <p:nvPr/>
        </p:nvSpPr>
        <p:spPr>
          <a:xfrm>
            <a:off x="557609" y="1193267"/>
            <a:ext cx="465315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17865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Get Involved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17865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in the</a:t>
            </a:r>
            <a:b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17865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17865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Fabric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17865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Community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11ED11-8C50-106C-C591-0BFF595421C8}"/>
              </a:ext>
            </a:extLst>
          </p:cNvPr>
          <p:cNvSpPr/>
          <p:nvPr/>
        </p:nvSpPr>
        <p:spPr>
          <a:xfrm>
            <a:off x="6011500" y="2114169"/>
            <a:ext cx="862433" cy="862433"/>
          </a:xfrm>
          <a:prstGeom prst="ellipse">
            <a:avLst/>
          </a:prstGeom>
          <a:gradFill flip="none" rotWithShape="1">
            <a:gsLst>
              <a:gs pos="71000">
                <a:srgbClr val="77B89D"/>
              </a:gs>
              <a:gs pos="39000">
                <a:srgbClr val="11786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B6E3BA6E-6344-448E-975A-3A1859026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2112" y="2312873"/>
            <a:ext cx="490241" cy="490241"/>
          </a:xfrm>
          <a:prstGeom prst="rect">
            <a:avLst/>
          </a:prstGeom>
        </p:spPr>
      </p:pic>
      <p:pic>
        <p:nvPicPr>
          <p:cNvPr id="22" name="Picture 21" descr="A blue and white diamond with letters&#10;&#10;Description automatically generated">
            <a:extLst>
              <a:ext uri="{FF2B5EF4-FFF2-40B4-BE49-F238E27FC236}">
                <a16:creationId xmlns:a16="http://schemas.microsoft.com/office/drawing/2014/main" id="{8B388206-3A4B-3CC0-0476-40046B41B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6592" y="4892739"/>
            <a:ext cx="772250" cy="765165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F85E9D5E-A761-74EE-D244-AE060E868C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11501" y="3409145"/>
            <a:ext cx="862433" cy="877563"/>
          </a:xfrm>
          <a:prstGeom prst="rect">
            <a:avLst/>
          </a:prstGeom>
        </p:spPr>
      </p:pic>
      <p:pic>
        <p:nvPicPr>
          <p:cNvPr id="26" name="Picture 25" descr="A logo on a black background&#10;&#10;Description automatically generated">
            <a:extLst>
              <a:ext uri="{FF2B5EF4-FFF2-40B4-BE49-F238E27FC236}">
                <a16:creationId xmlns:a16="http://schemas.microsoft.com/office/drawing/2014/main" id="{FB6EC6F2-6774-36ED-47A5-93D7807099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48" y="218404"/>
            <a:ext cx="2012448" cy="901994"/>
          </a:xfrm>
          <a:prstGeom prst="rect">
            <a:avLst/>
          </a:prstGeom>
        </p:spPr>
      </p:pic>
      <p:pic>
        <p:nvPicPr>
          <p:cNvPr id="28" name="Graphic 27" descr="Handshake with solid fill">
            <a:extLst>
              <a:ext uri="{FF2B5EF4-FFF2-40B4-BE49-F238E27FC236}">
                <a16:creationId xmlns:a16="http://schemas.microsoft.com/office/drawing/2014/main" id="{27C4A638-EE95-D166-4E54-8833C84226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6125548" y="956733"/>
            <a:ext cx="576805" cy="57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64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B47A64-58D5-B1AE-02A9-2E80C84C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pPr algn="ctr"/>
            <a:r>
              <a:rPr lang="en-US" sz="4000">
                <a:solidFill>
                  <a:srgbClr val="007864"/>
                </a:solidFill>
                <a:latin typeface="Segoe UI"/>
                <a:cs typeface="Segoe UI"/>
              </a:rPr>
              <a:t>FREE Microsoft Fabric</a:t>
            </a:r>
            <a:endParaRPr lang="en-US" sz="4000" b="0">
              <a:latin typeface="Segoe UI"/>
              <a:cs typeface="Segoe UI"/>
            </a:endParaRPr>
          </a:p>
          <a:p>
            <a:endParaRPr lang="en-US" sz="2000" b="0">
              <a:latin typeface="Segoe UI"/>
              <a:cs typeface="Segoe UI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6C7E53-B6E6-6CA9-5D15-712C8EB41F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pPr marL="0" indent="0" algn="ctr">
              <a:buNone/>
            </a:pPr>
            <a:endParaRPr lang="en-US" sz="2000" b="1" dirty="0">
              <a:solidFill>
                <a:srgbClr val="007864"/>
              </a:solidFill>
              <a:latin typeface="Segoe UI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7864"/>
              </a:solidFill>
              <a:latin typeface="Segoe UI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054FD2-753C-DC29-716C-AB89D7D5D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2597" y="2056703"/>
            <a:ext cx="4851979" cy="3264013"/>
          </a:xfrm>
        </p:spPr>
        <p:txBody>
          <a:bodyPr lIns="91440" tIns="45720" rIns="91440" bIns="45720" anchor="t"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864"/>
                </a:solidFill>
                <a:latin typeface="Segoe UI"/>
                <a:cs typeface="Segoe UI"/>
              </a:rPr>
              <a:t>Certification Exam</a:t>
            </a:r>
            <a:endParaRPr lang="en-US" sz="2000" dirty="0">
              <a:latin typeface="Segoe UI"/>
              <a:cs typeface="Segoe U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Segoe UI"/>
                <a:cs typeface="Segoe UI"/>
              </a:rPr>
              <a:t>Are you ready to get Fabric certified by the end of October?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Segoe UI"/>
                <a:cs typeface="Segoe UI"/>
              </a:rPr>
              <a:t>Claim your </a:t>
            </a:r>
            <a:r>
              <a:rPr lang="en-US" sz="1800" b="1" dirty="0">
                <a:latin typeface="Segoe UI"/>
                <a:cs typeface="Segoe UI"/>
              </a:rPr>
              <a:t>100% discount voucher</a:t>
            </a:r>
            <a:r>
              <a:rPr lang="en-US" sz="1800" dirty="0">
                <a:latin typeface="Segoe UI"/>
                <a:cs typeface="Segoe UI"/>
              </a:rPr>
              <a:t> for   Exam  DP-600: Fabric Analytics Engineer.</a:t>
            </a:r>
            <a:endParaRPr lang="en-US" sz="1800">
              <a:latin typeface="Segoe U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Segoe UI"/>
                <a:cs typeface="Segoe UI"/>
              </a:rPr>
              <a:t>Come find us in the Community Lounge under the Get Certified banner to learn more!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Segoe UI"/>
                <a:cs typeface="Segoe UI"/>
              </a:rPr>
              <a:t> </a:t>
            </a:r>
            <a:br>
              <a:rPr lang="en-US" sz="1800" dirty="0">
                <a:latin typeface="Segoe UI"/>
                <a:cs typeface="Segoe UI"/>
              </a:rPr>
            </a:br>
            <a:r>
              <a:rPr lang="en-US" sz="1800" dirty="0">
                <a:latin typeface="Segoe UI"/>
                <a:cs typeface="Segoe UI"/>
              </a:rPr>
              <a:t>aka.ms/FabCon24/</a:t>
            </a:r>
            <a:r>
              <a:rPr lang="en-US" sz="1800" err="1">
                <a:latin typeface="Segoe UI"/>
                <a:cs typeface="Segoe UI"/>
              </a:rPr>
              <a:t>IAmReady</a:t>
            </a:r>
            <a:endParaRPr lang="en-US" sz="1800">
              <a:latin typeface="Segoe UI"/>
            </a:endParaRPr>
          </a:p>
        </p:txBody>
      </p:sp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82321689-34FE-2499-4657-20BD84101F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21" t="2774" r="3650" b="3932"/>
          <a:stretch/>
        </p:blipFill>
        <p:spPr>
          <a:xfrm>
            <a:off x="1530630" y="1933935"/>
            <a:ext cx="3384983" cy="33888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582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35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9FE7F2-7594-C345-99E2-801E68C39CBF}"/>
              </a:ext>
            </a:extLst>
          </p:cNvPr>
          <p:cNvSpPr txBox="1"/>
          <p:nvPr/>
        </p:nvSpPr>
        <p:spPr>
          <a:xfrm>
            <a:off x="3925891" y="1396314"/>
            <a:ext cx="8011886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4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Calibri Light" charset="0"/>
                <a:cs typeface="Arial" panose="020B0604020202020204" pitchFamily="34" charset="0"/>
              </a:rPr>
              <a:t>Move SQL Server DW to Fabric DW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EEEF1E-D858-9C47-9A95-2D236BFD2F31}"/>
              </a:ext>
            </a:extLst>
          </p:cNvPr>
          <p:cNvSpPr txBox="1"/>
          <p:nvPr/>
        </p:nvSpPr>
        <p:spPr>
          <a:xfrm>
            <a:off x="3925891" y="4302696"/>
            <a:ext cx="801188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3400" b="1" dirty="0">
                <a:solidFill>
                  <a:srgbClr val="BCA04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MAGNUS AHLKVIST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3891A-AA58-D14F-909B-BF581581CD69}"/>
              </a:ext>
            </a:extLst>
          </p:cNvPr>
          <p:cNvSpPr txBox="1"/>
          <p:nvPr/>
        </p:nvSpPr>
        <p:spPr>
          <a:xfrm>
            <a:off x="3925891" y="4918822"/>
            <a:ext cx="801188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chemeClr val="bg2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SQL </a:t>
            </a:r>
            <a:r>
              <a:rPr lang="en-GB" sz="2400">
                <a:solidFill>
                  <a:schemeClr val="bg2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SERVER CONSULTANT, DATA PLATFORM MVP</a:t>
            </a:r>
            <a:br>
              <a:rPr lang="en-GB" sz="2400" dirty="0">
                <a:solidFill>
                  <a:schemeClr val="bg2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</a:br>
            <a:r>
              <a:rPr lang="en-GB" sz="2400" dirty="0">
                <a:solidFill>
                  <a:schemeClr val="bg2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TRANSMOKOPTER SQL AB, SWEDEN</a:t>
            </a:r>
          </a:p>
        </p:txBody>
      </p:sp>
      <p:pic>
        <p:nvPicPr>
          <p:cNvPr id="9" name="Picture Placeholder 8" descr="A person wearing a hat and glasses&#10;&#10;Description automatically generated">
            <a:extLst>
              <a:ext uri="{FF2B5EF4-FFF2-40B4-BE49-F238E27FC236}">
                <a16:creationId xmlns:a16="http://schemas.microsoft.com/office/drawing/2014/main" id="{10847CF1-D327-4D08-2C81-50AC26E794FA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" t="7488" r="-1706" b="25862"/>
          <a:stretch/>
        </p:blipFill>
        <p:spPr>
          <a:xfrm>
            <a:off x="1731963" y="1587500"/>
            <a:ext cx="1701800" cy="1701800"/>
          </a:xfrm>
          <a:prstGeom prst="rect">
            <a:avLst/>
          </a:prstGeom>
        </p:spPr>
      </p:pic>
      <p:pic>
        <p:nvPicPr>
          <p:cNvPr id="7" name="Picture 6" descr="A blue and white diamond with letters&#10;&#10;Description automatically generated">
            <a:extLst>
              <a:ext uri="{FF2B5EF4-FFF2-40B4-BE49-F238E27FC236}">
                <a16:creationId xmlns:a16="http://schemas.microsoft.com/office/drawing/2014/main" id="{B0528166-0491-3EC9-00DA-2525A24ABD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64" y="280367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6176E5-41C7-E8F7-9697-E84A3184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contents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0E35D-FE25-8384-7C2D-1C5E44B53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Why migrate on-prem DW to Fabric DW?</a:t>
            </a:r>
          </a:p>
          <a:p>
            <a:r>
              <a:rPr lang="en-GB" dirty="0"/>
              <a:t>Data model analysis – schema limitations in Fabric DW</a:t>
            </a:r>
          </a:p>
          <a:p>
            <a:r>
              <a:rPr lang="en-GB" dirty="0"/>
              <a:t>Migration method</a:t>
            </a:r>
          </a:p>
          <a:p>
            <a:r>
              <a:rPr lang="en-GB" dirty="0"/>
              <a:t>Transact-SQL limitations in Fabric DW</a:t>
            </a:r>
          </a:p>
          <a:p>
            <a:r>
              <a:rPr lang="en-GB" dirty="0"/>
              <a:t>Direct Lake semantic model for Power BI</a:t>
            </a:r>
          </a:p>
        </p:txBody>
      </p:sp>
    </p:spTree>
    <p:extLst>
      <p:ext uri="{BB962C8B-B14F-4D97-AF65-F5344CB8AC3E}">
        <p14:creationId xmlns:p14="http://schemas.microsoft.com/office/powerpoint/2010/main" val="187514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74D8E-687D-C57F-0D13-FA957B8AE8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2951" y="1885950"/>
            <a:ext cx="10033906" cy="4071938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/>
              <a:t>Power BI Direct Lake</a:t>
            </a:r>
          </a:p>
          <a:p>
            <a:pPr>
              <a:buFontTx/>
              <a:buChar char="-"/>
            </a:pPr>
            <a:r>
              <a:rPr lang="en-GB" dirty="0"/>
              <a:t>Faster than Direct Query</a:t>
            </a:r>
          </a:p>
          <a:p>
            <a:pPr>
              <a:buFontTx/>
              <a:buChar char="-"/>
            </a:pPr>
            <a:r>
              <a:rPr lang="en-GB" dirty="0"/>
              <a:t>Data automatically available in semantic model</a:t>
            </a:r>
          </a:p>
          <a:p>
            <a:pPr marL="0" indent="0">
              <a:buNone/>
            </a:pPr>
            <a:r>
              <a:rPr lang="en-GB" sz="3200" dirty="0" err="1"/>
              <a:t>OneLake</a:t>
            </a:r>
            <a:endParaRPr lang="en-GB" sz="3200" dirty="0"/>
          </a:p>
          <a:p>
            <a:pPr>
              <a:buFontTx/>
              <a:buChar char="-"/>
            </a:pPr>
            <a:r>
              <a:rPr lang="en-GB" dirty="0"/>
              <a:t>Store only one copy and consume it from multiple workloads.</a:t>
            </a:r>
          </a:p>
          <a:p>
            <a:pPr>
              <a:buFontTx/>
              <a:buChar char="-"/>
            </a:pPr>
            <a:r>
              <a:rPr lang="en-GB" dirty="0"/>
              <a:t>One writer, multiple readers</a:t>
            </a:r>
          </a:p>
          <a:p>
            <a:pPr marL="0" indent="0">
              <a:buNone/>
            </a:pPr>
            <a:r>
              <a:rPr lang="en-GB" sz="3200" dirty="0"/>
              <a:t>Scalable</a:t>
            </a:r>
            <a:endParaRPr lang="en-GB" dirty="0"/>
          </a:p>
          <a:p>
            <a:pPr marL="0" indent="0">
              <a:buNone/>
            </a:pPr>
            <a:endParaRPr lang="LID4096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ACCE3-A2FA-B668-3D8B-C514F553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migrate to Fabric DW?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2476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863B65-F385-5424-B9F1-57FE2F87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model analysis – </a:t>
            </a:r>
            <a:r>
              <a:rPr lang="en-GB"/>
              <a:t>schema limitations</a:t>
            </a:r>
            <a:endParaRPr lang="LID4096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A53CF4-2FDA-1634-110F-09007F61DE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NVARCHAR, NCHAR – use VARCHAR AND CHAR. But mind storage – NVARCHAR = UTF-16, VARCHAR in Fabric is UTF-8.</a:t>
            </a:r>
          </a:p>
          <a:p>
            <a:r>
              <a:rPr lang="en-GB" dirty="0"/>
              <a:t>VARCHAR(MAX) and VARBINARY(MAX) – no alternative</a:t>
            </a:r>
          </a:p>
          <a:p>
            <a:r>
              <a:rPr lang="en-GB" dirty="0"/>
              <a:t>MONEY, TINYINT – use numeric and </a:t>
            </a:r>
            <a:r>
              <a:rPr lang="en-GB" dirty="0" err="1"/>
              <a:t>smallint</a:t>
            </a:r>
            <a:r>
              <a:rPr lang="en-GB" dirty="0"/>
              <a:t>.</a:t>
            </a:r>
          </a:p>
          <a:p>
            <a:r>
              <a:rPr lang="en-GB" dirty="0"/>
              <a:t>DATETIME, DATETIMEOFFSET – use datetime2. Max precision is 6. Cast to DATETIME2 with AT TIMEZONE during ETL.</a:t>
            </a:r>
          </a:p>
          <a:p>
            <a:r>
              <a:rPr lang="en-GB" dirty="0"/>
              <a:t>Spatial data types – no workaround</a:t>
            </a:r>
          </a:p>
          <a:p>
            <a:r>
              <a:rPr lang="en-GB" dirty="0"/>
              <a:t>Constraints – must be created with NOT ENFORCED</a:t>
            </a:r>
          </a:p>
          <a:p>
            <a:r>
              <a:rPr lang="en-GB" dirty="0"/>
              <a:t>IDENTITY and SEQUENCE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9093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31EB-DC46-1BF1-C904-8EFB0B4BD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migrate?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D4901-2E59-BE75-D5E3-3453771250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DB-projects in Azure Data Studio - Fabric DW as target platform</a:t>
            </a:r>
          </a:p>
          <a:p>
            <a:pPr lvl="1"/>
            <a:r>
              <a:rPr lang="en-GB" dirty="0"/>
              <a:t>Oh well…</a:t>
            </a:r>
          </a:p>
          <a:p>
            <a:pPr lvl="1"/>
            <a:r>
              <a:rPr lang="en-GB" dirty="0"/>
              <a:t>Many back and forth to update DB-project and try loading again</a:t>
            </a:r>
          </a:p>
          <a:p>
            <a:r>
              <a:rPr lang="en-GB" dirty="0"/>
              <a:t>Gen2 Dataflows – Not my weapon of choice</a:t>
            </a:r>
          </a:p>
          <a:p>
            <a:r>
              <a:rPr lang="en-GB" dirty="0"/>
              <a:t>Fabric Data Pipeline for my initial load</a:t>
            </a:r>
          </a:p>
          <a:p>
            <a:pPr lvl="1"/>
            <a:r>
              <a:rPr lang="en-GB" dirty="0"/>
              <a:t>On-premises data gateway</a:t>
            </a:r>
          </a:p>
          <a:p>
            <a:pPr lvl="1"/>
            <a:r>
              <a:rPr lang="en-GB" dirty="0"/>
              <a:t>Blob storage for staging</a:t>
            </a:r>
          </a:p>
          <a:p>
            <a:r>
              <a:rPr lang="en-GB" dirty="0"/>
              <a:t>Future: Migration assistant</a:t>
            </a:r>
          </a:p>
          <a:p>
            <a:endParaRPr lang="en-GB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2968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064D-8114-4155-F52E-038333E0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Migration done – now on to incremental refresh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7C5B9-930E-84ED-667D-4776E08D13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Re-engineering ahead</a:t>
            </a:r>
          </a:p>
          <a:p>
            <a:r>
              <a:rPr lang="en-GB" dirty="0"/>
              <a:t>SSIS: Load data into ADLS Gen2 and load to Fabric DW with COPY INTO command.	</a:t>
            </a:r>
          </a:p>
          <a:p>
            <a:r>
              <a:rPr lang="en-GB" dirty="0"/>
              <a:t>Migrate to Fabric pipelines</a:t>
            </a:r>
          </a:p>
          <a:p>
            <a:pPr lvl="1"/>
            <a:r>
              <a:rPr lang="sv-SE" dirty="0" err="1">
                <a:hlinkClick r:id="rId2"/>
              </a:rPr>
              <a:t>Mastering</a:t>
            </a:r>
            <a:r>
              <a:rPr lang="sv-SE" dirty="0">
                <a:hlinkClick r:id="rId2"/>
              </a:rPr>
              <a:t> Enterprise T-SQL ETL/ELT: A Guide </a:t>
            </a:r>
            <a:r>
              <a:rPr lang="sv-SE" dirty="0" err="1">
                <a:hlinkClick r:id="rId2"/>
              </a:rPr>
              <a:t>with</a:t>
            </a:r>
            <a:r>
              <a:rPr lang="sv-SE" dirty="0">
                <a:hlinkClick r:id="rId2"/>
              </a:rPr>
              <a:t> Data </a:t>
            </a:r>
            <a:r>
              <a:rPr lang="sv-SE" dirty="0" err="1">
                <a:hlinkClick r:id="rId2"/>
              </a:rPr>
              <a:t>Warehouse</a:t>
            </a:r>
            <a:r>
              <a:rPr lang="sv-SE" dirty="0">
                <a:hlinkClick r:id="rId2"/>
              </a:rPr>
              <a:t> and </a:t>
            </a:r>
            <a:r>
              <a:rPr lang="sv-SE" dirty="0" err="1">
                <a:hlinkClick r:id="rId2"/>
              </a:rPr>
              <a:t>Fabric</a:t>
            </a:r>
            <a:r>
              <a:rPr lang="sv-SE" dirty="0">
                <a:hlinkClick r:id="rId2"/>
              </a:rPr>
              <a:t> Pipelines | Microsoft </a:t>
            </a:r>
            <a:r>
              <a:rPr lang="sv-SE" dirty="0" err="1">
                <a:hlinkClick r:id="rId2"/>
              </a:rPr>
              <a:t>Fabric</a:t>
            </a:r>
            <a:r>
              <a:rPr lang="sv-SE" dirty="0">
                <a:hlinkClick r:id="rId2"/>
              </a:rPr>
              <a:t> </a:t>
            </a:r>
            <a:r>
              <a:rPr lang="sv-SE" dirty="0" err="1">
                <a:hlinkClick r:id="rId2"/>
              </a:rPr>
              <a:t>Blog</a:t>
            </a:r>
            <a:r>
              <a:rPr lang="sv-SE" dirty="0">
                <a:hlinkClick r:id="rId2"/>
              </a:rPr>
              <a:t> | Microsoft </a:t>
            </a:r>
            <a:r>
              <a:rPr lang="sv-SE" dirty="0" err="1">
                <a:hlinkClick r:id="rId2"/>
              </a:rPr>
              <a:t>Fabric</a:t>
            </a:r>
            <a:endParaRPr lang="sv-SE" dirty="0"/>
          </a:p>
          <a:p>
            <a:r>
              <a:rPr lang="en-GB" dirty="0"/>
              <a:t>Preview: Gen2 Dataflow incremental refresh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6065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6BE4-C4B3-34F8-FD44-6C607F52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T-SQL limitations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1EA6-43F5-C0FD-8CA2-D6FCEF90DE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Case sensitive. Both object names and values</a:t>
            </a:r>
          </a:p>
          <a:p>
            <a:r>
              <a:rPr lang="en-GB" dirty="0"/>
              <a:t>Most ALTER TABLE statements</a:t>
            </a:r>
          </a:p>
          <a:p>
            <a:r>
              <a:rPr lang="en-GB" dirty="0"/>
              <a:t>TRUNCATE</a:t>
            </a:r>
          </a:p>
          <a:p>
            <a:r>
              <a:rPr lang="en-GB" strike="sngStrike" dirty="0"/>
              <a:t>OUTPUT parameters from procedures</a:t>
            </a:r>
          </a:p>
          <a:p>
            <a:r>
              <a:rPr lang="en-GB" dirty="0"/>
              <a:t>User defined functions</a:t>
            </a:r>
          </a:p>
          <a:p>
            <a:r>
              <a:rPr lang="en-GB" dirty="0"/>
              <a:t>Statistics – can’t create multi column stats</a:t>
            </a:r>
          </a:p>
          <a:p>
            <a:r>
              <a:rPr lang="en-GB" dirty="0"/>
              <a:t>Hints</a:t>
            </a:r>
          </a:p>
          <a:p>
            <a:r>
              <a:rPr lang="en-GB" dirty="0"/>
              <a:t>Materialized views</a:t>
            </a:r>
          </a:p>
          <a:p>
            <a:r>
              <a:rPr lang="en-GB" dirty="0"/>
              <a:t>Cursors</a:t>
            </a:r>
            <a:endParaRPr lang="LID4096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8738CF52-B946-11FD-3550-753926D5E71B}"/>
              </a:ext>
            </a:extLst>
          </p:cNvPr>
          <p:cNvSpPr/>
          <p:nvPr/>
        </p:nvSpPr>
        <p:spPr>
          <a:xfrm>
            <a:off x="8077200" y="1700213"/>
            <a:ext cx="3657599" cy="3256416"/>
          </a:xfrm>
          <a:prstGeom prst="wedgeEllipseCallout">
            <a:avLst>
              <a:gd name="adj1" fmla="val -75000"/>
              <a:gd name="adj2" fmla="val 504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is wrong. OUTPUT parameters are very much supported. OUTPUT clause from DDL statements like insert, update and delete aren’t.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7138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090E-33BE-B7C6-F119-325DE08E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BI semantic model – direct lake mode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32595-C4AC-2796-7B48-7779842B41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Default semantic model – can be set to auto-reframe.</a:t>
            </a:r>
          </a:p>
          <a:p>
            <a:r>
              <a:rPr lang="en-GB" dirty="0"/>
              <a:t>Much faster than </a:t>
            </a:r>
            <a:r>
              <a:rPr lang="en-GB" dirty="0" err="1"/>
              <a:t>DirectQuery</a:t>
            </a:r>
            <a:endParaRPr lang="en-GB" dirty="0"/>
          </a:p>
          <a:p>
            <a:r>
              <a:rPr lang="en-GB" dirty="0"/>
              <a:t>Can’t have inactive relations in direct lake semantic model</a:t>
            </a:r>
          </a:p>
          <a:p>
            <a:pPr lvl="1"/>
            <a:r>
              <a:rPr lang="en-GB" dirty="0"/>
              <a:t>Has some implications if 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FactSales</a:t>
            </a:r>
            <a:r>
              <a:rPr lang="en-GB" dirty="0"/>
              <a:t> has multiple references to </a:t>
            </a:r>
            <a:r>
              <a:rPr lang="en-GB" dirty="0" err="1"/>
              <a:t>DimDate</a:t>
            </a:r>
            <a:endParaRPr lang="en-GB" dirty="0"/>
          </a:p>
          <a:p>
            <a:r>
              <a:rPr lang="en-GB" dirty="0"/>
              <a:t>No circular references allowed</a:t>
            </a:r>
          </a:p>
          <a:p>
            <a:pPr lvl="1"/>
            <a:r>
              <a:rPr lang="en-GB" dirty="0" err="1"/>
              <a:t>DimEmployee</a:t>
            </a:r>
            <a:endParaRPr lang="en-GB" dirty="0"/>
          </a:p>
          <a:p>
            <a:pPr lvl="1"/>
            <a:r>
              <a:rPr lang="en-GB" dirty="0" err="1"/>
              <a:t>DimCustomer</a:t>
            </a:r>
            <a:endParaRPr lang="en-GB" dirty="0"/>
          </a:p>
          <a:p>
            <a:r>
              <a:rPr lang="en-GB" dirty="0"/>
              <a:t>Ambiguous paths – </a:t>
            </a:r>
            <a:r>
              <a:rPr lang="en-GB" dirty="0" err="1"/>
              <a:t>FactSales</a:t>
            </a:r>
            <a:r>
              <a:rPr lang="en-GB" dirty="0"/>
              <a:t> -&gt; </a:t>
            </a:r>
            <a:r>
              <a:rPr lang="en-GB" dirty="0" err="1"/>
              <a:t>DimSalesTerritory</a:t>
            </a:r>
            <a:r>
              <a:rPr lang="en-GB" dirty="0"/>
              <a:t> and </a:t>
            </a:r>
            <a:r>
              <a:rPr lang="en-GB" dirty="0" err="1"/>
              <a:t>FactSales</a:t>
            </a:r>
            <a:r>
              <a:rPr lang="en-GB" dirty="0"/>
              <a:t> -&gt; </a:t>
            </a:r>
            <a:r>
              <a:rPr lang="en-GB" dirty="0" err="1"/>
              <a:t>DimCustomer</a:t>
            </a:r>
            <a:r>
              <a:rPr lang="en-GB" dirty="0"/>
              <a:t> -&gt; </a:t>
            </a:r>
            <a:r>
              <a:rPr lang="en-GB" dirty="0" err="1"/>
              <a:t>DimSalesTerritory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5065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plash Scre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ain 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t">
        <a:spAutoFit/>
      </a:bodyPr>
      <a:lstStyle>
        <a:defPPr algn="l">
          <a:defRPr sz="2400" dirty="0">
            <a:latin typeface="Calibri Light" charset="0"/>
            <a:ea typeface="Calibri Light" charset="0"/>
            <a:cs typeface="Calibri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 Scre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1F54D7AD26C459333D1AFF09839BE" ma:contentTypeVersion="13" ma:contentTypeDescription="Create a new document." ma:contentTypeScope="" ma:versionID="67d14783cad48c8f1c17fd04aad2844e">
  <xsd:schema xmlns:xsd="http://www.w3.org/2001/XMLSchema" xmlns:xs="http://www.w3.org/2001/XMLSchema" xmlns:p="http://schemas.microsoft.com/office/2006/metadata/properties" xmlns:ns2="221fbb9a-23db-4311-a69c-34622b264696" xmlns:ns3="1b3b1065-ae42-4d8a-aa8c-0a73a17faba8" targetNamespace="http://schemas.microsoft.com/office/2006/metadata/properties" ma:root="true" ma:fieldsID="b4d119d5f38a942363b48477808fa009" ns2:_="" ns3:_="">
    <xsd:import namespace="221fbb9a-23db-4311-a69c-34622b264696"/>
    <xsd:import namespace="1b3b1065-ae42-4d8a-aa8c-0a73a17fab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1fbb9a-23db-4311-a69c-34622b2646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d530a17-84a2-4d03-b447-f9955f42fe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3b1065-ae42-4d8a-aa8c-0a73a17faba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72881c0-9f09-48c0-b71c-fddfa2680fd3}" ma:internalName="TaxCatchAll" ma:showField="CatchAllData" ma:web="1b3b1065-ae42-4d8a-aa8c-0a73a17fab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b3b1065-ae42-4d8a-aa8c-0a73a17faba8" xsi:nil="true"/>
    <lcf76f155ced4ddcb4097134ff3c332f xmlns="221fbb9a-23db-4311-a69c-34622b26469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16DC293-461E-49ED-8D5B-E76742C2D2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1fbb9a-23db-4311-a69c-34622b264696"/>
    <ds:schemaRef ds:uri="1b3b1065-ae42-4d8a-aa8c-0a73a17fab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782FBD-C4AD-49F1-B11B-703DF9FAD8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5C0892-D583-430B-AD43-D1A4EB1EE043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  <ds:schemaRef ds:uri="1b3b1065-ae42-4d8a-aa8c-0a73a17faba8"/>
    <ds:schemaRef ds:uri="221fbb9a-23db-4311-a69c-34622b264696"/>
    <ds:schemaRef ds:uri="http://www.w3.org/XML/1998/namespac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726</Words>
  <Application>Microsoft Office PowerPoint</Application>
  <PresentationFormat>Widescreen</PresentationFormat>
  <Paragraphs>106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Arial</vt:lpstr>
      <vt:lpstr>Calibri</vt:lpstr>
      <vt:lpstr>Segoe UI</vt:lpstr>
      <vt:lpstr>Segoe UI Semibold</vt:lpstr>
      <vt:lpstr>Splash Screen</vt:lpstr>
      <vt:lpstr>Title Slide</vt:lpstr>
      <vt:lpstr>Main Content</vt:lpstr>
      <vt:lpstr>End Screen</vt:lpstr>
      <vt:lpstr>PowerPoint Presentation</vt:lpstr>
      <vt:lpstr>PowerPoint Presentation</vt:lpstr>
      <vt:lpstr>Session contents</vt:lpstr>
      <vt:lpstr>Why migrate to Fabric DW?</vt:lpstr>
      <vt:lpstr>Data model analysis – schema limitations</vt:lpstr>
      <vt:lpstr>How to migrate?</vt:lpstr>
      <vt:lpstr>Migration done – now on to incremental refresh</vt:lpstr>
      <vt:lpstr>Some T-SQL limitations</vt:lpstr>
      <vt:lpstr>Power BI semantic model – direct lake mode</vt:lpstr>
      <vt:lpstr>PowerPoint Presentation</vt:lpstr>
      <vt:lpstr>PowerPoint Presentation</vt:lpstr>
      <vt:lpstr>FREE Microsoft Fabric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SharePoint Europe Systems</dc:creator>
  <cp:lastModifiedBy>Magnus Ahlkvist</cp:lastModifiedBy>
  <cp:revision>130</cp:revision>
  <dcterms:created xsi:type="dcterms:W3CDTF">2016-06-21T09:22:52Z</dcterms:created>
  <dcterms:modified xsi:type="dcterms:W3CDTF">2024-09-30T07:20:01Z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0x010100A7C97755A9A71A4BAE6D7F57E38A9779</vt:lpwstr>
  </property>
  <property fmtid="{D5CDD505-2E9C-101B-9397-08002B2CF9AE}" pid="3" name="MediaServiceImageTags">
    <vt:lpwstr/>
  </property>
</Properties>
</file>