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60" r:id="rId5"/>
    <p:sldId id="311" r:id="rId6"/>
    <p:sldId id="312" r:id="rId7"/>
    <p:sldId id="284" r:id="rId8"/>
    <p:sldId id="291" r:id="rId9"/>
    <p:sldId id="292" r:id="rId10"/>
    <p:sldId id="285" r:id="rId11"/>
    <p:sldId id="294" r:id="rId12"/>
    <p:sldId id="295" r:id="rId13"/>
    <p:sldId id="296" r:id="rId14"/>
    <p:sldId id="293" r:id="rId15"/>
    <p:sldId id="297" r:id="rId16"/>
    <p:sldId id="298" r:id="rId17"/>
    <p:sldId id="299" r:id="rId18"/>
    <p:sldId id="274" r:id="rId19"/>
    <p:sldId id="290" r:id="rId20"/>
    <p:sldId id="300" r:id="rId21"/>
    <p:sldId id="301" r:id="rId22"/>
    <p:sldId id="302" r:id="rId23"/>
    <p:sldId id="305" r:id="rId24"/>
    <p:sldId id="307" r:id="rId25"/>
    <p:sldId id="310" r:id="rId26"/>
    <p:sldId id="30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C7C8B"/>
    <a:srgbClr val="FFD700"/>
    <a:srgbClr val="E5E4E2"/>
    <a:srgbClr val="C0C0C0"/>
    <a:srgbClr val="CD7F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68971" autoAdjust="0"/>
  </p:normalViewPr>
  <p:slideViewPr>
    <p:cSldViewPr snapToGrid="0">
      <p:cViewPr varScale="1">
        <p:scale>
          <a:sx n="74" d="100"/>
          <a:sy n="74" d="100"/>
        </p:scale>
        <p:origin x="1208" y="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11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D3B2D-3924-0B48-B558-93C031AA9A06}" type="datetimeFigureOut">
              <a:rPr lang="en-US" smtClean="0"/>
              <a:t>9/15/2023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2716D-3A19-4347-B553-E4062DD467E2}" type="slidenum">
              <a:rPr lang="en-US" smtClean="0"/>
              <a:t>‹#›</a:t>
            </a:fld>
            <a:endParaRPr lang="en-US"/>
          </a:p>
        </p:txBody>
      </p:sp>
    </p:spTree>
    <p:extLst>
      <p:ext uri="{BB962C8B-B14F-4D97-AF65-F5344CB8AC3E}">
        <p14:creationId xmlns:p14="http://schemas.microsoft.com/office/powerpoint/2010/main" val="44951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C872716D-3A19-4347-B553-E4062DD467E2}" type="slidenum">
              <a:rPr lang="en-US" smtClean="0"/>
              <a:t>15</a:t>
            </a:fld>
            <a:endParaRPr lang="en-US"/>
          </a:p>
        </p:txBody>
      </p:sp>
    </p:spTree>
    <p:extLst>
      <p:ext uri="{BB962C8B-B14F-4D97-AF65-F5344CB8AC3E}">
        <p14:creationId xmlns:p14="http://schemas.microsoft.com/office/powerpoint/2010/main" val="1576495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FFFF00"/>
                </a:solidFill>
                <a:latin typeface="Roboto Slab Medium" pitchFamily="2" charset="0"/>
                <a:ea typeface="Roboto Slab Medium" pitchFamily="2" charset="0"/>
              </a:defRPr>
            </a:lvl1pPr>
          </a:lstStyle>
          <a:p>
            <a:r>
              <a:rPr lang="sv-SE" dirty="0"/>
              <a:t>Klicka här för att ändra mall för rubrikformat</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pic>
        <p:nvPicPr>
          <p:cNvPr id="18" name="Bild 17">
            <a:extLst>
              <a:ext uri="{FF2B5EF4-FFF2-40B4-BE49-F238E27FC236}">
                <a16:creationId xmlns:a16="http://schemas.microsoft.com/office/drawing/2014/main" id="{42BCFCD7-74CB-442B-9206-4BBDA1D162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47593" y="4100975"/>
            <a:ext cx="2736965" cy="27369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ch bild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solidFill>
                  <a:srgbClr val="FFFF00"/>
                </a:solidFill>
                <a:latin typeface="Roboto Slab Medium" pitchFamily="2" charset="0"/>
                <a:ea typeface="Roboto Slab Medium" pitchFamily="2" charset="0"/>
              </a:defRPr>
            </a:lvl1pPr>
          </a:lstStyle>
          <a:p>
            <a:r>
              <a:rPr lang="sv-SE" dirty="0"/>
              <a:t>Klicka här för att ändra mall för rubrikformat</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eskrivn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solidFill>
                  <a:srgbClr val="FC7C8B"/>
                </a:solidFill>
                <a:latin typeface="Roboto Slab Thin" pitchFamily="2" charset="0"/>
                <a:ea typeface="Roboto Slab Thin" pitchFamily="2" charset="0"/>
              </a:defRPr>
            </a:lvl1pPr>
          </a:lstStyle>
          <a:p>
            <a:r>
              <a:rPr lang="sv-SE" dirty="0"/>
              <a:t>Klicka här för att ändra mall för rubrikformat</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nko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solidFill>
                  <a:srgbClr val="FFFF00"/>
                </a:solidFill>
                <a:latin typeface="Roboto Slab Medium" pitchFamily="2" charset="0"/>
                <a:ea typeface="Roboto Slab Medium" pitchFamily="2" charset="0"/>
              </a:defRPr>
            </a:lvl1pPr>
          </a:lstStyle>
          <a:p>
            <a:r>
              <a:rPr lang="sv-SE" dirty="0"/>
              <a:t>Klicka här för att ändra mall för rubrikformat</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för cita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solidFill>
                  <a:srgbClr val="FFCCCC"/>
                </a:solidFill>
                <a:latin typeface="Roboto Slab Thin" pitchFamily="2" charset="0"/>
                <a:ea typeface="Roboto Slab Thin" pitchFamily="2" charset="0"/>
              </a:defRPr>
            </a:lvl1pPr>
          </a:lstStyle>
          <a:p>
            <a:r>
              <a:rPr lang="sv-SE" dirty="0"/>
              <a:t>Klicka här för att ändra mall för rubrikformat</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t eller falsk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solidFill>
                  <a:srgbClr val="FFFF00"/>
                </a:solidFill>
                <a:latin typeface="Roboto Slab Medium" pitchFamily="2" charset="0"/>
                <a:ea typeface="Roboto Slab Medium" pitchFamily="2" charset="0"/>
              </a:defRPr>
            </a:lvl1pPr>
          </a:lstStyle>
          <a:p>
            <a:r>
              <a:rPr lang="sv-SE" dirty="0"/>
              <a:t>Klicka här för att ändra mall för rubrikformat</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rgbClr val="FFCCCC"/>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dirty="0"/>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Rubrik och lodrät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55C6B4A9-1611-4792-9094-5F34BCA07E0B}" type="datetimeFigureOut">
              <a:rPr lang="en-US"/>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bg>
      <p:bgPr>
        <a:solidFill>
          <a:schemeClr val="tx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v-SE"/>
              <a:t>Klicka här för att ändra mall för rubrikformat</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FFFF00"/>
                </a:solidFill>
                <a:latin typeface="Roboto Slab Medium" pitchFamily="2" charset="0"/>
                <a:ea typeface="Roboto Slab Medium" pitchFamily="2" charset="0"/>
              </a:defRPr>
            </a:lvl1pPr>
          </a:lstStyle>
          <a:p>
            <a:r>
              <a:rPr lang="sv-SE" dirty="0"/>
              <a:t>Klicka här för att ändra mall för rubrikformat</a:t>
            </a:r>
            <a:endParaRPr lang="en-US" dirty="0"/>
          </a:p>
        </p:txBody>
      </p:sp>
      <p:sp>
        <p:nvSpPr>
          <p:cNvPr id="3" name="Content Placeholder 2"/>
          <p:cNvSpPr>
            <a:spLocks noGrp="1"/>
          </p:cNvSpPr>
          <p:nvPr>
            <p:ph idx="1"/>
          </p:nvPr>
        </p:nvSpPr>
        <p:spPr/>
        <p:txBody>
          <a:bodyPr/>
          <a:lstStyle>
            <a:lvl1pPr>
              <a:defRPr>
                <a:solidFill>
                  <a:srgbClr val="FC7C8B"/>
                </a:solidFill>
              </a:defRPr>
            </a:lvl1pPr>
            <a:lvl2pPr>
              <a:defRPr>
                <a:solidFill>
                  <a:srgbClr val="FC7C8B"/>
                </a:solidFill>
              </a:defRPr>
            </a:lvl2pPr>
            <a:lvl3pPr>
              <a:defRPr>
                <a:solidFill>
                  <a:srgbClr val="FC7C8B"/>
                </a:solidFill>
              </a:defRPr>
            </a:lvl3pPr>
            <a:lvl4pPr>
              <a:defRPr>
                <a:solidFill>
                  <a:srgbClr val="FC7C8B"/>
                </a:solidFill>
              </a:defRPr>
            </a:lvl4pPr>
            <a:lvl5pPr>
              <a:defRPr>
                <a:solidFill>
                  <a:srgbClr val="FC7C8B"/>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solidFill>
                  <a:srgbClr val="FFFF00"/>
                </a:solidFill>
                <a:latin typeface="Roboto Slab Medium" pitchFamily="2" charset="0"/>
                <a:ea typeface="Roboto Slab Medium" pitchFamily="2" charset="0"/>
              </a:defRPr>
            </a:lvl1pPr>
          </a:lstStyle>
          <a:p>
            <a:r>
              <a:rPr lang="sv-SE" dirty="0"/>
              <a:t>Klicka här för att ändra mall för rubrikformat</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rgbClr val="FC7C8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Klicka här för att ändra mall för rubrikformat</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Date Placeholder 4"/>
          <p:cNvSpPr>
            <a:spLocks noGrp="1"/>
          </p:cNvSpPr>
          <p:nvPr>
            <p:ph type="dt" sz="half" idx="10"/>
          </p:nvPr>
        </p:nvSpPr>
        <p:spPr/>
        <p:txBody>
          <a:bodyPr/>
          <a:lstStyle/>
          <a:p>
            <a:fld id="{EB712588-04B1-427B-82EE-E8DB90309F08}" type="datetimeFigureOut">
              <a:rPr lang="en-US"/>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Klicka här för att ändra mall för rubrikformat</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lvl1pPr>
              <a:defRPr>
                <a:solidFill>
                  <a:srgbClr val="FC7C8B"/>
                </a:solidFill>
                <a:latin typeface="Roboto Slab Medium" pitchFamily="2" charset="0"/>
                <a:ea typeface="Roboto Slab Medium" pitchFamily="2" charset="0"/>
              </a:defRPr>
            </a:lvl1pPr>
          </a:lstStyle>
          <a:p>
            <a:r>
              <a:rPr lang="sv-SE" dirty="0"/>
              <a:t>Klicka här för att ändra mall för </a:t>
            </a:r>
            <a:r>
              <a:rPr lang="sv-SE" dirty="0" err="1"/>
              <a:t>rubrikformata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v-SE"/>
              <a:t>Klicka här för att ändra mall för rubrikformat</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2A54C80-263E-416B-A8E0-580EDEADCBDC}" type="datetimeFigureOut">
              <a:rPr lang="en-US"/>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v-SE"/>
              <a:t>Klicka här för att ändra mall för rubrikformat</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v-SE" dirty="0"/>
              <a:t>Klicka här för att ändra mall för rubrikformat</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9/15/2023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pic>
        <p:nvPicPr>
          <p:cNvPr id="9" name="Bild 8">
            <a:extLst>
              <a:ext uri="{FF2B5EF4-FFF2-40B4-BE49-F238E27FC236}">
                <a16:creationId xmlns:a16="http://schemas.microsoft.com/office/drawing/2014/main" id="{40A61AF8-6CA2-4DC0-AB0C-54B2BDCB308E}"/>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0634870" y="4988252"/>
            <a:ext cx="1849688" cy="184968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rgbClr val="FFFF00"/>
          </a:solidFill>
          <a:latin typeface="Roboto Slab Medium" pitchFamily="2" charset="0"/>
          <a:ea typeface="Roboto Slab Medium" pitchFamily="2" charset="0"/>
          <a:cs typeface="Roboto Slab Medium"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www.tsql.nu/"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www.transmokopter.se/" TargetMode="External"/><Relationship Id="rId4" Type="http://schemas.openxmlformats.org/officeDocument/2006/relationships/hyperlink" Target="http://www.sqlfriday.net/" TargetMode="External"/><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EC31-E066-4E62-BAAB-C170893FFE25}"/>
              </a:ext>
            </a:extLst>
          </p:cNvPr>
          <p:cNvSpPr>
            <a:spLocks noGrp="1"/>
          </p:cNvSpPr>
          <p:nvPr>
            <p:ph type="ctrTitle"/>
          </p:nvPr>
        </p:nvSpPr>
        <p:spPr>
          <a:xfrm>
            <a:off x="1290986" y="1363287"/>
            <a:ext cx="10668000" cy="2115312"/>
          </a:xfrm>
        </p:spPr>
        <p:txBody>
          <a:bodyPr/>
          <a:lstStyle/>
          <a:p>
            <a:r>
              <a:rPr lang="en-GB" sz="3200" dirty="0">
                <a:solidFill>
                  <a:srgbClr val="FF0000"/>
                </a:solidFill>
                <a:latin typeface="Slant" pitchFamily="2" charset="0"/>
                <a:ea typeface="Roboto Slab Black" pitchFamily="2" charset="0"/>
              </a:rPr>
              <a:t>2 minutes to midnight</a:t>
            </a:r>
            <a:br>
              <a:rPr lang="en-GB" sz="3200" dirty="0">
                <a:solidFill>
                  <a:srgbClr val="FF0000"/>
                </a:solidFill>
                <a:latin typeface="Slant" pitchFamily="2" charset="0"/>
                <a:ea typeface="Roboto Slab Black" pitchFamily="2" charset="0"/>
              </a:rPr>
            </a:br>
            <a:r>
              <a:rPr lang="en-GB" sz="3200" dirty="0">
                <a:solidFill>
                  <a:srgbClr val="FF0000"/>
                </a:solidFill>
                <a:latin typeface="Slant" pitchFamily="2" charset="0"/>
                <a:ea typeface="Roboto Slab Black" pitchFamily="2" charset="0"/>
              </a:rPr>
              <a:t>Automation for the </a:t>
            </a:r>
            <a:br>
              <a:rPr lang="en-GB" sz="3200" dirty="0">
                <a:solidFill>
                  <a:srgbClr val="FF0000"/>
                </a:solidFill>
                <a:latin typeface="Slant" pitchFamily="2" charset="0"/>
                <a:ea typeface="Roboto Slab Black" pitchFamily="2" charset="0"/>
              </a:rPr>
            </a:br>
            <a:r>
              <a:rPr lang="en-GB" sz="3200" dirty="0">
                <a:solidFill>
                  <a:srgbClr val="FF0000"/>
                </a:solidFill>
                <a:latin typeface="Slant" pitchFamily="2" charset="0"/>
                <a:ea typeface="Roboto Slab Black" pitchFamily="2" charset="0"/>
              </a:rPr>
              <a:t>on-call DBA</a:t>
            </a:r>
            <a:endParaRPr lang="en-US" sz="3200" dirty="0">
              <a:solidFill>
                <a:srgbClr val="FF0000"/>
              </a:solidFill>
              <a:latin typeface="Slant" pitchFamily="2" charset="0"/>
              <a:ea typeface="Roboto Slab Black" pitchFamily="2" charset="0"/>
            </a:endParaRPr>
          </a:p>
        </p:txBody>
      </p:sp>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p:txBody>
          <a:bodyPr>
            <a:normAutofit/>
          </a:bodyPr>
          <a:lstStyle/>
          <a:p>
            <a:r>
              <a:rPr lang="en-US" dirty="0">
                <a:solidFill>
                  <a:srgbClr val="FFFF00"/>
                </a:solidFill>
              </a:rPr>
              <a:t>Magnus Ahlkvist</a:t>
            </a:r>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2"/>
          <a:srcRect l="40596"/>
          <a:stretch/>
        </p:blipFill>
        <p:spPr>
          <a:xfrm>
            <a:off x="0" y="0"/>
            <a:ext cx="4269917" cy="6858000"/>
          </a:xfrm>
          <a:prstGeom prst="rect">
            <a:avLst/>
          </a:prstGeom>
        </p:spPr>
      </p:pic>
    </p:spTree>
    <p:extLst>
      <p:ext uri="{BB962C8B-B14F-4D97-AF65-F5344CB8AC3E}">
        <p14:creationId xmlns:p14="http://schemas.microsoft.com/office/powerpoint/2010/main" val="184718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2AA752C-959C-DEB5-1C24-91762CC304E8}"/>
              </a:ext>
            </a:extLst>
          </p:cNvPr>
          <p:cNvSpPr txBox="1">
            <a:spLocks/>
          </p:cNvSpPr>
          <p:nvPr/>
        </p:nvSpPr>
        <p:spPr>
          <a:xfrm>
            <a:off x="776377" y="1852779"/>
            <a:ext cx="9402793" cy="3288564"/>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6100" dirty="0">
                <a:solidFill>
                  <a:srgbClr val="FF0000"/>
                </a:solidFill>
                <a:latin typeface="Slant" pitchFamily="2" charset="0"/>
                <a:ea typeface="Roboto Slab Medium" pitchFamily="2" charset="0"/>
              </a:rPr>
              <a:t>We backed up to tape. </a:t>
            </a:r>
          </a:p>
          <a:p>
            <a:br>
              <a:rPr lang="en-GB" sz="6100" dirty="0">
                <a:solidFill>
                  <a:srgbClr val="FF0000"/>
                </a:solidFill>
                <a:latin typeface="Slant" pitchFamily="2" charset="0"/>
                <a:ea typeface="Roboto Slab Medium" pitchFamily="2" charset="0"/>
              </a:rPr>
            </a:br>
            <a:r>
              <a:rPr lang="en-GB" sz="6100" dirty="0">
                <a:solidFill>
                  <a:srgbClr val="FF0000"/>
                </a:solidFill>
                <a:latin typeface="Slant" pitchFamily="2" charset="0"/>
                <a:ea typeface="Roboto Slab Medium" pitchFamily="2" charset="0"/>
              </a:rPr>
              <a:t>Offsite was my  bedroom.</a:t>
            </a:r>
            <a:endParaRPr lang="LID4096" sz="6100" dirty="0">
              <a:solidFill>
                <a:srgbClr val="FF0000"/>
              </a:solidFill>
              <a:latin typeface="Slant" pitchFamily="2" charset="0"/>
              <a:ea typeface="Roboto Slab Medium" pitchFamily="2" charset="0"/>
            </a:endParaRPr>
          </a:p>
        </p:txBody>
      </p:sp>
    </p:spTree>
    <p:extLst>
      <p:ext uri="{BB962C8B-B14F-4D97-AF65-F5344CB8AC3E}">
        <p14:creationId xmlns:p14="http://schemas.microsoft.com/office/powerpoint/2010/main" val="294185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2AA752C-959C-DEB5-1C24-91762CC304E8}"/>
              </a:ext>
            </a:extLst>
          </p:cNvPr>
          <p:cNvSpPr txBox="1">
            <a:spLocks/>
          </p:cNvSpPr>
          <p:nvPr/>
        </p:nvSpPr>
        <p:spPr>
          <a:xfrm>
            <a:off x="1878676" y="1947670"/>
            <a:ext cx="8138160" cy="2758258"/>
          </a:xfrm>
          <a:prstGeom prst="rect">
            <a:avLst/>
          </a:prstGeom>
        </p:spPr>
        <p:txBody>
          <a:bodyPr>
            <a:normAutofit fontScale="85000" lnSpcReduction="10000"/>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My current client has around eighty SQL-instances, only for test</a:t>
            </a:r>
            <a:endParaRPr lang="LID4096" sz="7200" dirty="0">
              <a:solidFill>
                <a:srgbClr val="FF0000"/>
              </a:solidFill>
              <a:latin typeface="Slant" pitchFamily="2" charset="0"/>
              <a:ea typeface="Roboto Slab Medium" pitchFamily="2" charset="0"/>
            </a:endParaRPr>
          </a:p>
        </p:txBody>
      </p:sp>
    </p:spTree>
    <p:extLst>
      <p:ext uri="{BB962C8B-B14F-4D97-AF65-F5344CB8AC3E}">
        <p14:creationId xmlns:p14="http://schemas.microsoft.com/office/powerpoint/2010/main" val="37470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2AA752C-959C-DEB5-1C24-91762CC304E8}"/>
              </a:ext>
            </a:extLst>
          </p:cNvPr>
          <p:cNvSpPr txBox="1">
            <a:spLocks/>
          </p:cNvSpPr>
          <p:nvPr/>
        </p:nvSpPr>
        <p:spPr>
          <a:xfrm>
            <a:off x="1878676" y="1947670"/>
            <a:ext cx="8138160" cy="2758258"/>
          </a:xfrm>
          <a:prstGeom prst="rect">
            <a:avLst/>
          </a:prstGeom>
        </p:spPr>
        <p:txBody>
          <a:bodyPr>
            <a:normAutofit fontScale="92500" lnSpcReduction="20000"/>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The main system has 1TB databases, and not just one of them.</a:t>
            </a:r>
            <a:endParaRPr lang="LID4096" sz="7200" dirty="0">
              <a:solidFill>
                <a:srgbClr val="FF0000"/>
              </a:solidFill>
              <a:latin typeface="Slant" pitchFamily="2" charset="0"/>
              <a:ea typeface="Roboto Slab Medium" pitchFamily="2" charset="0"/>
            </a:endParaRPr>
          </a:p>
        </p:txBody>
      </p:sp>
    </p:spTree>
    <p:extLst>
      <p:ext uri="{BB962C8B-B14F-4D97-AF65-F5344CB8AC3E}">
        <p14:creationId xmlns:p14="http://schemas.microsoft.com/office/powerpoint/2010/main" val="268292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2AA752C-959C-DEB5-1C24-91762CC304E8}"/>
              </a:ext>
            </a:extLst>
          </p:cNvPr>
          <p:cNvSpPr txBox="1">
            <a:spLocks/>
          </p:cNvSpPr>
          <p:nvPr/>
        </p:nvSpPr>
        <p:spPr>
          <a:xfrm>
            <a:off x="474453" y="1947670"/>
            <a:ext cx="11162581" cy="2758258"/>
          </a:xfrm>
          <a:prstGeom prst="rect">
            <a:avLst/>
          </a:prstGeom>
        </p:spPr>
        <p:txBody>
          <a:bodyPr>
            <a:normAutofit fontScale="70000" lnSpcReduction="20000"/>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We can not tape them, can we?</a:t>
            </a:r>
            <a:br>
              <a:rPr lang="en-GB" sz="7200" dirty="0">
                <a:solidFill>
                  <a:srgbClr val="FF0000"/>
                </a:solidFill>
                <a:latin typeface="Slant" pitchFamily="2" charset="0"/>
                <a:ea typeface="Roboto Slab Medium" pitchFamily="2" charset="0"/>
              </a:rPr>
            </a:br>
            <a:endParaRPr lang="en-GB" sz="7200" dirty="0">
              <a:solidFill>
                <a:srgbClr val="FF0000"/>
              </a:solidFill>
              <a:latin typeface="Slant" pitchFamily="2" charset="0"/>
              <a:ea typeface="Roboto Slab Medium" pitchFamily="2" charset="0"/>
            </a:endParaRPr>
          </a:p>
          <a:p>
            <a:r>
              <a:rPr lang="en-GB" sz="7200" dirty="0">
                <a:solidFill>
                  <a:srgbClr val="FF0000"/>
                </a:solidFill>
                <a:latin typeface="Slant" pitchFamily="2" charset="0"/>
                <a:ea typeface="Roboto Slab Medium" pitchFamily="2" charset="0"/>
              </a:rPr>
              <a:t>I can not have the backups in my bedroom, can I?</a:t>
            </a:r>
            <a:endParaRPr lang="LID4096" sz="7200" dirty="0">
              <a:solidFill>
                <a:srgbClr val="FF0000"/>
              </a:solidFill>
              <a:latin typeface="Slant" pitchFamily="2" charset="0"/>
              <a:ea typeface="Roboto Slab Medium" pitchFamily="2" charset="0"/>
            </a:endParaRPr>
          </a:p>
        </p:txBody>
      </p:sp>
    </p:spTree>
    <p:extLst>
      <p:ext uri="{BB962C8B-B14F-4D97-AF65-F5344CB8AC3E}">
        <p14:creationId xmlns:p14="http://schemas.microsoft.com/office/powerpoint/2010/main" val="316567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2AA752C-959C-DEB5-1C24-91762CC304E8}"/>
              </a:ext>
            </a:extLst>
          </p:cNvPr>
          <p:cNvSpPr txBox="1">
            <a:spLocks/>
          </p:cNvSpPr>
          <p:nvPr/>
        </p:nvSpPr>
        <p:spPr>
          <a:xfrm>
            <a:off x="1878676" y="1947670"/>
            <a:ext cx="8138160" cy="2758258"/>
          </a:xfrm>
          <a:prstGeom prst="rect">
            <a:avLst/>
          </a:prstGeom>
        </p:spPr>
        <p:txBody>
          <a:bodyPr>
            <a:normAutofit fontScale="70000" lnSpcReduction="20000"/>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Automation</a:t>
            </a:r>
            <a:endParaRPr lang="en-GB" sz="7200" dirty="0">
              <a:solidFill>
                <a:srgbClr val="FFFF00"/>
              </a:solidFill>
              <a:latin typeface="Slant" pitchFamily="2" charset="0"/>
              <a:ea typeface="Roboto Slab Medium" pitchFamily="2" charset="0"/>
            </a:endParaRPr>
          </a:p>
          <a:p>
            <a:r>
              <a:rPr lang="en-GB" sz="7200" dirty="0">
                <a:solidFill>
                  <a:srgbClr val="FFFF00"/>
                </a:solidFill>
                <a:latin typeface="Slant" pitchFamily="2" charset="0"/>
                <a:ea typeface="Roboto Slab Medium" pitchFamily="2" charset="0"/>
              </a:rPr>
              <a:t>Replace random mistakes with consistent errors.</a:t>
            </a:r>
          </a:p>
          <a:p>
            <a:r>
              <a:rPr lang="en-GB" sz="7200" dirty="0">
                <a:solidFill>
                  <a:srgbClr val="FFFF00"/>
                </a:solidFill>
                <a:latin typeface="Slant" pitchFamily="2" charset="0"/>
                <a:ea typeface="Roboto Slab Medium" pitchFamily="2" charset="0"/>
              </a:rPr>
              <a:t>Test. Fix the errors.</a:t>
            </a:r>
            <a:endParaRPr lang="LID4096" sz="7200" dirty="0">
              <a:solidFill>
                <a:srgbClr val="FFFF00"/>
              </a:solidFill>
              <a:latin typeface="Slant" pitchFamily="2" charset="0"/>
              <a:ea typeface="Roboto Slab Medium" pitchFamily="2" charset="0"/>
            </a:endParaRPr>
          </a:p>
        </p:txBody>
      </p:sp>
    </p:spTree>
    <p:extLst>
      <p:ext uri="{BB962C8B-B14F-4D97-AF65-F5344CB8AC3E}">
        <p14:creationId xmlns:p14="http://schemas.microsoft.com/office/powerpoint/2010/main" val="39402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a:xfrm>
            <a:off x="5776783" y="325271"/>
            <a:ext cx="6260069" cy="3684497"/>
          </a:xfrm>
        </p:spPr>
        <p:txBody>
          <a:bodyPr>
            <a:normAutofit/>
          </a:bodyPr>
          <a:lstStyle/>
          <a:p>
            <a:pPr algn="l"/>
            <a:r>
              <a:rPr lang="en-US" sz="3200" b="1" dirty="0">
                <a:solidFill>
                  <a:srgbClr val="FF0000"/>
                </a:solidFill>
                <a:latin typeface="Slant" pitchFamily="2" charset="0"/>
              </a:rPr>
              <a:t>Magnus Ahlkvist</a:t>
            </a:r>
          </a:p>
          <a:p>
            <a:pPr algn="l"/>
            <a:r>
              <a:rPr lang="en-US" b="1" dirty="0">
                <a:solidFill>
                  <a:srgbClr val="FFFF00"/>
                </a:solidFill>
              </a:rPr>
              <a:t>He/him</a:t>
            </a:r>
          </a:p>
          <a:p>
            <a:pPr algn="l"/>
            <a:r>
              <a:rPr lang="en-US" b="1" dirty="0">
                <a:solidFill>
                  <a:srgbClr val="FFFF00"/>
                </a:solidFill>
              </a:rPr>
              <a:t>Mail: magnus@transmokopter.se</a:t>
            </a:r>
          </a:p>
          <a:p>
            <a:pPr algn="l"/>
            <a:r>
              <a:rPr lang="en-US" b="1" dirty="0">
                <a:solidFill>
                  <a:srgbClr val="FFFF00"/>
                </a:solidFill>
              </a:rPr>
              <a:t>Twitter: @transmokopter</a:t>
            </a:r>
          </a:p>
          <a:p>
            <a:pPr algn="l"/>
            <a:r>
              <a:rPr lang="en-US" b="1" dirty="0" err="1">
                <a:solidFill>
                  <a:srgbClr val="FFFF00"/>
                </a:solidFill>
              </a:rPr>
              <a:t>Github</a:t>
            </a:r>
            <a:r>
              <a:rPr lang="en-US" b="1" dirty="0">
                <a:solidFill>
                  <a:srgbClr val="FFFF00"/>
                </a:solidFill>
              </a:rPr>
              <a:t>: github.com/</a:t>
            </a:r>
            <a:r>
              <a:rPr lang="en-US" b="1" dirty="0" err="1">
                <a:solidFill>
                  <a:srgbClr val="FFFF00"/>
                </a:solidFill>
              </a:rPr>
              <a:t>transmokopter</a:t>
            </a:r>
            <a:endParaRPr lang="en-US" b="1" dirty="0">
              <a:solidFill>
                <a:srgbClr val="FFFF00"/>
              </a:solidFill>
            </a:endParaRPr>
          </a:p>
          <a:p>
            <a:pPr algn="l"/>
            <a:r>
              <a:rPr lang="en-US" b="1" dirty="0">
                <a:solidFill>
                  <a:srgbClr val="FFFF00"/>
                </a:solidFill>
                <a:hlinkClick r:id="rId3">
                  <a:extLst>
                    <a:ext uri="{A12FA001-AC4F-418D-AE19-62706E023703}">
                      <ahyp:hlinkClr xmlns:ahyp="http://schemas.microsoft.com/office/drawing/2018/hyperlinkcolor" val="tx"/>
                    </a:ext>
                  </a:extLst>
                </a:hlinkClick>
              </a:rPr>
              <a:t>ww.tsql.nu</a:t>
            </a:r>
            <a:r>
              <a:rPr lang="en-US" b="1" dirty="0">
                <a:solidFill>
                  <a:srgbClr val="FFFF00"/>
                </a:solidFill>
              </a:rPr>
              <a:t>					- some sort of blog</a:t>
            </a:r>
          </a:p>
          <a:p>
            <a:pPr algn="l"/>
            <a:r>
              <a:rPr lang="en-US" b="1" dirty="0">
                <a:solidFill>
                  <a:srgbClr val="FFFF00"/>
                </a:solidFill>
                <a:hlinkClick r:id="rId4">
                  <a:extLst>
                    <a:ext uri="{A12FA001-AC4F-418D-AE19-62706E023703}">
                      <ahyp:hlinkClr xmlns:ahyp="http://schemas.microsoft.com/office/drawing/2018/hyperlinkcolor" val="tx"/>
                    </a:ext>
                  </a:extLst>
                </a:hlinkClick>
              </a:rPr>
              <a:t>www.sqlfriday.net</a:t>
            </a:r>
            <a:r>
              <a:rPr lang="en-US" b="1" dirty="0">
                <a:solidFill>
                  <a:srgbClr val="FFFF00"/>
                </a:solidFill>
              </a:rPr>
              <a:t>			- free weekly online event</a:t>
            </a:r>
          </a:p>
          <a:p>
            <a:pPr algn="l"/>
            <a:r>
              <a:rPr lang="en-US" b="1" dirty="0">
                <a:solidFill>
                  <a:srgbClr val="FFFF00"/>
                </a:solidFill>
                <a:hlinkClick r:id="rId5">
                  <a:extLst>
                    <a:ext uri="{A12FA001-AC4F-418D-AE19-62706E023703}">
                      <ahyp:hlinkClr xmlns:ahyp="http://schemas.microsoft.com/office/drawing/2018/hyperlinkcolor" val="tx"/>
                    </a:ext>
                  </a:extLst>
                </a:hlinkClick>
              </a:rPr>
              <a:t>www.transmokopter.se</a:t>
            </a:r>
            <a:r>
              <a:rPr lang="en-US" b="1" dirty="0">
                <a:solidFill>
                  <a:srgbClr val="FFFF00"/>
                </a:solidFill>
              </a:rPr>
              <a:t>		- pays my bills</a:t>
            </a:r>
          </a:p>
          <a:p>
            <a:pPr algn="l"/>
            <a:endParaRPr lang="en-US" b="1" dirty="0">
              <a:solidFill>
                <a:srgbClr val="FFFF00"/>
              </a:solidFill>
            </a:endParaRPr>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6"/>
          <a:srcRect l="40596"/>
          <a:stretch/>
        </p:blipFill>
        <p:spPr>
          <a:xfrm>
            <a:off x="0" y="0"/>
            <a:ext cx="4269917" cy="6858000"/>
          </a:xfrm>
          <a:prstGeom prst="rect">
            <a:avLst/>
          </a:prstGeom>
        </p:spPr>
      </p:pic>
      <p:pic>
        <p:nvPicPr>
          <p:cNvPr id="1028" name="Picture 4" descr="2023 Microsoft Most Valuable Professional (MVP) badge image. Validation. Issued by Microsoft Next Generation Experiences">
            <a:extLst>
              <a:ext uri="{FF2B5EF4-FFF2-40B4-BE49-F238E27FC236}">
                <a16:creationId xmlns:a16="http://schemas.microsoft.com/office/drawing/2014/main" id="{C4503B1A-5017-6FF2-9C0B-99B368126E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9868" y="5554286"/>
            <a:ext cx="881842" cy="8818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Certified: Azure Database Administrator Associate badge image. Issued by Microsoft">
            <a:extLst>
              <a:ext uri="{FF2B5EF4-FFF2-40B4-BE49-F238E27FC236}">
                <a16:creationId xmlns:a16="http://schemas.microsoft.com/office/drawing/2014/main" id="{67F83B29-82B7-79AC-C1A3-D56C9ECA90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5079" y="5554286"/>
            <a:ext cx="881842" cy="8818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CSE: Data Management and Analytics — Certified 2016 badge image. Issued by Microsoft">
            <a:extLst>
              <a:ext uri="{FF2B5EF4-FFF2-40B4-BE49-F238E27FC236}">
                <a16:creationId xmlns:a16="http://schemas.microsoft.com/office/drawing/2014/main" id="{F695620E-BDAE-53A2-1A62-2901DFA289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0290" y="5554286"/>
            <a:ext cx="978443" cy="97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3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68AA5B09-0C81-C9F3-ADD6-B89ED39596F1}"/>
              </a:ext>
            </a:extLst>
          </p:cNvPr>
          <p:cNvSpPr>
            <a:spLocks noGrp="1"/>
          </p:cNvSpPr>
          <p:nvPr>
            <p:ph type="title"/>
          </p:nvPr>
        </p:nvSpPr>
        <p:spPr>
          <a:xfrm>
            <a:off x="584200" y="521482"/>
            <a:ext cx="10020300" cy="1325563"/>
          </a:xfrm>
        </p:spPr>
        <p:txBody>
          <a:bodyPr/>
          <a:lstStyle/>
          <a:p>
            <a:r>
              <a:rPr lang="en-GB" dirty="0">
                <a:solidFill>
                  <a:srgbClr val="FF0000"/>
                </a:solidFill>
                <a:latin typeface="Slant" pitchFamily="2" charset="0"/>
              </a:rPr>
              <a:t>Contents for today</a:t>
            </a:r>
            <a:endParaRPr lang="LID4096" dirty="0">
              <a:solidFill>
                <a:srgbClr val="FF0000"/>
              </a:solidFill>
              <a:latin typeface="Slant" pitchFamily="2" charset="0"/>
            </a:endParaRPr>
          </a:p>
        </p:txBody>
      </p:sp>
      <p:sp>
        <p:nvSpPr>
          <p:cNvPr id="5" name="Content Placeholder 8">
            <a:extLst>
              <a:ext uri="{FF2B5EF4-FFF2-40B4-BE49-F238E27FC236}">
                <a16:creationId xmlns:a16="http://schemas.microsoft.com/office/drawing/2014/main" id="{A9C03834-C74B-5F1D-C731-42F7BC11E854}"/>
              </a:ext>
            </a:extLst>
          </p:cNvPr>
          <p:cNvSpPr>
            <a:spLocks noGrp="1"/>
          </p:cNvSpPr>
          <p:nvPr>
            <p:ph idx="1"/>
          </p:nvPr>
        </p:nvSpPr>
        <p:spPr>
          <a:xfrm>
            <a:off x="584200" y="1574800"/>
            <a:ext cx="10515600" cy="4374737"/>
          </a:xfrm>
        </p:spPr>
        <p:txBody>
          <a:bodyPr>
            <a:normAutofit/>
          </a:bodyPr>
          <a:lstStyle/>
          <a:p>
            <a:pPr marL="457200" indent="-457200">
              <a:buFont typeface="Arial" panose="020B0604020202020204" pitchFamily="34" charset="0"/>
              <a:buChar char="•"/>
            </a:pPr>
            <a:r>
              <a:rPr lang="en-GB" dirty="0">
                <a:solidFill>
                  <a:srgbClr val="FFFF00"/>
                </a:solidFill>
              </a:rPr>
              <a:t>A little bit of git</a:t>
            </a:r>
          </a:p>
          <a:p>
            <a:pPr marL="457200" indent="-457200">
              <a:buFont typeface="Arial" panose="020B0604020202020204" pitchFamily="34" charset="0"/>
              <a:buChar char="•"/>
            </a:pPr>
            <a:r>
              <a:rPr lang="en-GB" dirty="0" err="1">
                <a:solidFill>
                  <a:srgbClr val="FFFF00"/>
                </a:solidFill>
              </a:rPr>
              <a:t>Vscode</a:t>
            </a:r>
            <a:r>
              <a:rPr lang="en-GB" dirty="0">
                <a:solidFill>
                  <a:srgbClr val="FFFF00"/>
                </a:solidFill>
              </a:rPr>
              <a:t> for writing code</a:t>
            </a:r>
          </a:p>
          <a:p>
            <a:pPr marL="457200" indent="-457200">
              <a:buFont typeface="Arial" panose="020B0604020202020204" pitchFamily="34" charset="0"/>
              <a:buChar char="•"/>
            </a:pPr>
            <a:r>
              <a:rPr lang="en-GB" dirty="0" err="1">
                <a:solidFill>
                  <a:srgbClr val="FFFF00"/>
                </a:solidFill>
              </a:rPr>
              <a:t>dbatools</a:t>
            </a:r>
            <a:r>
              <a:rPr lang="en-GB" dirty="0">
                <a:solidFill>
                  <a:srgbClr val="FFFF00"/>
                </a:solidFill>
              </a:rPr>
              <a:t> to help you stay awesome at scale</a:t>
            </a:r>
          </a:p>
          <a:p>
            <a:pPr marL="457200" indent="-457200">
              <a:buFont typeface="Arial" panose="020B0604020202020204" pitchFamily="34" charset="0"/>
              <a:buChar char="•"/>
            </a:pPr>
            <a:r>
              <a:rPr lang="en-GB" dirty="0">
                <a:solidFill>
                  <a:srgbClr val="FFFF00"/>
                </a:solidFill>
              </a:rPr>
              <a:t>Azure DevOps pipelines to safeguard your mental health</a:t>
            </a:r>
          </a:p>
          <a:p>
            <a:pPr marL="457200" indent="-457200">
              <a:buFont typeface="Arial" panose="020B0604020202020204" pitchFamily="34" charset="0"/>
              <a:buChar char="•"/>
            </a:pPr>
            <a:r>
              <a:rPr lang="en-GB" dirty="0">
                <a:solidFill>
                  <a:srgbClr val="FFFF00"/>
                </a:solidFill>
              </a:rPr>
              <a:t>If time allows: </a:t>
            </a:r>
            <a:r>
              <a:rPr lang="en-GB" dirty="0" err="1">
                <a:solidFill>
                  <a:srgbClr val="FFFF00"/>
                </a:solidFill>
              </a:rPr>
              <a:t>Pode</a:t>
            </a:r>
            <a:r>
              <a:rPr lang="en-GB" dirty="0">
                <a:solidFill>
                  <a:srgbClr val="FFFF00"/>
                </a:solidFill>
              </a:rPr>
              <a:t> – create pages and </a:t>
            </a:r>
            <a:r>
              <a:rPr lang="en-GB" dirty="0" err="1">
                <a:solidFill>
                  <a:srgbClr val="FFFF00"/>
                </a:solidFill>
              </a:rPr>
              <a:t>RestAPIs</a:t>
            </a:r>
            <a:r>
              <a:rPr lang="en-GB" dirty="0">
                <a:solidFill>
                  <a:srgbClr val="FFFF00"/>
                </a:solidFill>
              </a:rPr>
              <a:t> from awesome PowerShell-code</a:t>
            </a:r>
            <a:endParaRPr lang="LID4096" dirty="0">
              <a:solidFill>
                <a:srgbClr val="FFFF00"/>
              </a:solidFill>
            </a:endParaRPr>
          </a:p>
        </p:txBody>
      </p:sp>
    </p:spTree>
    <p:extLst>
      <p:ext uri="{BB962C8B-B14F-4D97-AF65-F5344CB8AC3E}">
        <p14:creationId xmlns:p14="http://schemas.microsoft.com/office/powerpoint/2010/main" val="4198668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7203-BF5A-A4F9-5A31-4241804E0E9A}"/>
              </a:ext>
            </a:extLst>
          </p:cNvPr>
          <p:cNvSpPr>
            <a:spLocks noGrp="1"/>
          </p:cNvSpPr>
          <p:nvPr>
            <p:ph type="title"/>
          </p:nvPr>
        </p:nvSpPr>
        <p:spPr/>
        <p:txBody>
          <a:bodyPr/>
          <a:lstStyle/>
          <a:p>
            <a:r>
              <a:rPr lang="en-GB" dirty="0">
                <a:solidFill>
                  <a:srgbClr val="FF0000"/>
                </a:solidFill>
                <a:latin typeface="Slant" pitchFamily="2" charset="0"/>
              </a:rPr>
              <a:t>git</a:t>
            </a:r>
            <a:endParaRPr lang="LID4096" dirty="0">
              <a:solidFill>
                <a:srgbClr val="FF0000"/>
              </a:solidFill>
              <a:latin typeface="Slant" pitchFamily="2" charset="0"/>
            </a:endParaRPr>
          </a:p>
        </p:txBody>
      </p:sp>
      <p:sp>
        <p:nvSpPr>
          <p:cNvPr id="3" name="Content Placeholder 2">
            <a:extLst>
              <a:ext uri="{FF2B5EF4-FFF2-40B4-BE49-F238E27FC236}">
                <a16:creationId xmlns:a16="http://schemas.microsoft.com/office/drawing/2014/main" id="{9EA064D1-4E4B-C811-4469-485FD5C0CBB9}"/>
              </a:ext>
            </a:extLst>
          </p:cNvPr>
          <p:cNvSpPr>
            <a:spLocks noGrp="1"/>
          </p:cNvSpPr>
          <p:nvPr>
            <p:ph idx="1"/>
          </p:nvPr>
        </p:nvSpPr>
        <p:spPr/>
        <p:txBody>
          <a:bodyPr/>
          <a:lstStyle/>
          <a:p>
            <a:r>
              <a:rPr lang="en-GB" dirty="0">
                <a:solidFill>
                  <a:srgbClr val="FFFF00"/>
                </a:solidFill>
              </a:rPr>
              <a:t>Protect your stable version of the code base</a:t>
            </a:r>
          </a:p>
          <a:p>
            <a:r>
              <a:rPr lang="en-GB" dirty="0">
                <a:solidFill>
                  <a:srgbClr val="FFFF00"/>
                </a:solidFill>
              </a:rPr>
              <a:t>Work in feature branches</a:t>
            </a:r>
          </a:p>
          <a:p>
            <a:r>
              <a:rPr lang="en-GB" dirty="0">
                <a:solidFill>
                  <a:srgbClr val="FFFF00"/>
                </a:solidFill>
              </a:rPr>
              <a:t>Use pull requests to merge your feature into the stable code base</a:t>
            </a:r>
          </a:p>
          <a:p>
            <a:pPr lvl="1"/>
            <a:r>
              <a:rPr lang="en-GB" dirty="0">
                <a:solidFill>
                  <a:srgbClr val="FFFF00"/>
                </a:solidFill>
              </a:rPr>
              <a:t>Peer review is a good thing!</a:t>
            </a:r>
          </a:p>
          <a:p>
            <a:r>
              <a:rPr lang="en-GB" dirty="0">
                <a:solidFill>
                  <a:srgbClr val="FFFF00"/>
                </a:solidFill>
              </a:rPr>
              <a:t>Get your new team members up to speed faster</a:t>
            </a:r>
          </a:p>
        </p:txBody>
      </p:sp>
    </p:spTree>
    <p:extLst>
      <p:ext uri="{BB962C8B-B14F-4D97-AF65-F5344CB8AC3E}">
        <p14:creationId xmlns:p14="http://schemas.microsoft.com/office/powerpoint/2010/main" val="272046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5D15-814A-EC11-5A91-246117CA2A34}"/>
              </a:ext>
            </a:extLst>
          </p:cNvPr>
          <p:cNvSpPr>
            <a:spLocks noGrp="1"/>
          </p:cNvSpPr>
          <p:nvPr>
            <p:ph type="title"/>
          </p:nvPr>
        </p:nvSpPr>
        <p:spPr/>
        <p:txBody>
          <a:bodyPr/>
          <a:lstStyle/>
          <a:p>
            <a:r>
              <a:rPr lang="en-GB" dirty="0">
                <a:solidFill>
                  <a:srgbClr val="FF0000"/>
                </a:solidFill>
                <a:latin typeface="Slant" pitchFamily="2" charset="0"/>
              </a:rPr>
              <a:t>Some useful git commands</a:t>
            </a:r>
            <a:endParaRPr lang="LID4096" dirty="0">
              <a:solidFill>
                <a:srgbClr val="FF0000"/>
              </a:solidFill>
              <a:latin typeface="Slant" pitchFamily="2" charset="0"/>
            </a:endParaRPr>
          </a:p>
        </p:txBody>
      </p:sp>
      <p:sp>
        <p:nvSpPr>
          <p:cNvPr id="3" name="Content Placeholder 2">
            <a:extLst>
              <a:ext uri="{FF2B5EF4-FFF2-40B4-BE49-F238E27FC236}">
                <a16:creationId xmlns:a16="http://schemas.microsoft.com/office/drawing/2014/main" id="{A0FBADF8-D140-9FF1-D934-2AE330BB707C}"/>
              </a:ext>
            </a:extLst>
          </p:cNvPr>
          <p:cNvSpPr>
            <a:spLocks noGrp="1"/>
          </p:cNvSpPr>
          <p:nvPr>
            <p:ph idx="1"/>
          </p:nvPr>
        </p:nvSpPr>
        <p:spPr>
          <a:xfrm>
            <a:off x="677334" y="1280160"/>
            <a:ext cx="8596668" cy="5120639"/>
          </a:xfrm>
        </p:spPr>
        <p:txBody>
          <a:bodyPr>
            <a:normAutofit fontScale="92500" lnSpcReduction="10000"/>
          </a:bodyPr>
          <a:lstStyle/>
          <a:p>
            <a:r>
              <a:rPr lang="en-GB" dirty="0">
                <a:solidFill>
                  <a:srgbClr val="FFFF00"/>
                </a:solidFill>
                <a:latin typeface="Consolas" panose="020B0609020204030204" pitchFamily="49" charset="0"/>
              </a:rPr>
              <a:t>git branch</a:t>
            </a:r>
          </a:p>
          <a:p>
            <a:pPr lvl="1"/>
            <a:r>
              <a:rPr lang="en-GB" dirty="0">
                <a:solidFill>
                  <a:srgbClr val="FFFF00"/>
                </a:solidFill>
              </a:rPr>
              <a:t>Inspect which branches you have</a:t>
            </a:r>
          </a:p>
          <a:p>
            <a:r>
              <a:rPr lang="en-GB" dirty="0">
                <a:solidFill>
                  <a:srgbClr val="FFFF00"/>
                </a:solidFill>
                <a:latin typeface="Consolas" panose="020B0609020204030204" pitchFamily="49" charset="0"/>
              </a:rPr>
              <a:t>git checkout</a:t>
            </a:r>
          </a:p>
          <a:p>
            <a:pPr lvl="1"/>
            <a:r>
              <a:rPr lang="en-GB" dirty="0">
                <a:solidFill>
                  <a:srgbClr val="FFFF00"/>
                </a:solidFill>
              </a:rPr>
              <a:t>Switch your working branch. With the –b option, create a new branch</a:t>
            </a:r>
          </a:p>
          <a:p>
            <a:r>
              <a:rPr lang="en-GB" dirty="0">
                <a:solidFill>
                  <a:srgbClr val="FFFF00"/>
                </a:solidFill>
                <a:latin typeface="Consolas" panose="020B0609020204030204" pitchFamily="49" charset="0"/>
              </a:rPr>
              <a:t>git pull</a:t>
            </a:r>
          </a:p>
          <a:p>
            <a:pPr lvl="1"/>
            <a:r>
              <a:rPr lang="en-GB" dirty="0">
                <a:solidFill>
                  <a:srgbClr val="FFFF00"/>
                </a:solidFill>
              </a:rPr>
              <a:t>Download changes from the remote branch and merge them with your local branch</a:t>
            </a:r>
          </a:p>
          <a:p>
            <a:r>
              <a:rPr lang="en-GB" dirty="0">
                <a:solidFill>
                  <a:srgbClr val="FFFF00"/>
                </a:solidFill>
                <a:latin typeface="Consolas" panose="020B0609020204030204" pitchFamily="49" charset="0"/>
              </a:rPr>
              <a:t>git pull origin &lt;</a:t>
            </a:r>
            <a:r>
              <a:rPr lang="en-GB" dirty="0" err="1">
                <a:solidFill>
                  <a:srgbClr val="FFFF00"/>
                </a:solidFill>
                <a:latin typeface="Consolas" panose="020B0609020204030204" pitchFamily="49" charset="0"/>
              </a:rPr>
              <a:t>branchname</a:t>
            </a:r>
            <a:r>
              <a:rPr lang="en-GB" dirty="0">
                <a:solidFill>
                  <a:srgbClr val="FFFF00"/>
                </a:solidFill>
                <a:latin typeface="Consolas" panose="020B0609020204030204" pitchFamily="49" charset="0"/>
              </a:rPr>
              <a:t>&gt;</a:t>
            </a:r>
          </a:p>
          <a:p>
            <a:pPr lvl="1"/>
            <a:r>
              <a:rPr lang="en-GB" dirty="0">
                <a:solidFill>
                  <a:srgbClr val="FFFF00"/>
                </a:solidFill>
              </a:rPr>
              <a:t>pull the changes made to _another_ branch than your working branch into your working branch. Very useful for updating your working branch with changes made to the stable branch.</a:t>
            </a:r>
          </a:p>
          <a:p>
            <a:r>
              <a:rPr lang="en-GB" dirty="0">
                <a:solidFill>
                  <a:srgbClr val="FFFF00"/>
                </a:solidFill>
                <a:latin typeface="Consolas" panose="020B0609020204030204" pitchFamily="49" charset="0"/>
              </a:rPr>
              <a:t>git add</a:t>
            </a:r>
          </a:p>
          <a:p>
            <a:pPr lvl="1"/>
            <a:r>
              <a:rPr lang="en-GB" dirty="0">
                <a:solidFill>
                  <a:srgbClr val="FFFF00"/>
                </a:solidFill>
              </a:rPr>
              <a:t>Stage your local changes into a working changeset</a:t>
            </a:r>
          </a:p>
          <a:p>
            <a:r>
              <a:rPr lang="en-GB" dirty="0">
                <a:solidFill>
                  <a:srgbClr val="FFFF00"/>
                </a:solidFill>
                <a:latin typeface="Consolas" panose="020B0609020204030204" pitchFamily="49" charset="0"/>
              </a:rPr>
              <a:t>git commit</a:t>
            </a:r>
          </a:p>
          <a:p>
            <a:pPr lvl="1"/>
            <a:r>
              <a:rPr lang="en-GB" dirty="0">
                <a:solidFill>
                  <a:srgbClr val="FFFF00"/>
                </a:solidFill>
              </a:rPr>
              <a:t>Commit your  working changeset</a:t>
            </a:r>
          </a:p>
          <a:p>
            <a:r>
              <a:rPr lang="en-GB" dirty="0">
                <a:solidFill>
                  <a:srgbClr val="FFFF00"/>
                </a:solidFill>
                <a:latin typeface="Consolas" panose="020B0609020204030204" pitchFamily="49" charset="0"/>
              </a:rPr>
              <a:t>git push</a:t>
            </a:r>
          </a:p>
          <a:p>
            <a:pPr lvl="1"/>
            <a:r>
              <a:rPr lang="en-GB" dirty="0">
                <a:solidFill>
                  <a:srgbClr val="FFFF00"/>
                </a:solidFill>
              </a:rPr>
              <a:t>Push your changes to a remote location (your central repository </a:t>
            </a:r>
            <a:r>
              <a:rPr lang="en-GB" dirty="0" err="1">
                <a:solidFill>
                  <a:srgbClr val="FFFF00"/>
                </a:solidFill>
              </a:rPr>
              <a:t>eg</a:t>
            </a:r>
            <a:r>
              <a:rPr lang="en-GB" dirty="0">
                <a:solidFill>
                  <a:srgbClr val="FFFF00"/>
                </a:solidFill>
              </a:rPr>
              <a:t>)</a:t>
            </a:r>
            <a:endParaRPr lang="LID4096" dirty="0">
              <a:solidFill>
                <a:srgbClr val="FFFF00"/>
              </a:solidFill>
            </a:endParaRPr>
          </a:p>
        </p:txBody>
      </p:sp>
    </p:spTree>
    <p:extLst>
      <p:ext uri="{BB962C8B-B14F-4D97-AF65-F5344CB8AC3E}">
        <p14:creationId xmlns:p14="http://schemas.microsoft.com/office/powerpoint/2010/main" val="316187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CE9F-188A-FB6C-F30E-8F759F5DFB22}"/>
              </a:ext>
            </a:extLst>
          </p:cNvPr>
          <p:cNvSpPr>
            <a:spLocks noGrp="1"/>
          </p:cNvSpPr>
          <p:nvPr>
            <p:ph type="title"/>
          </p:nvPr>
        </p:nvSpPr>
        <p:spPr/>
        <p:txBody>
          <a:bodyPr/>
          <a:lstStyle/>
          <a:p>
            <a:r>
              <a:rPr lang="en-GB" dirty="0">
                <a:solidFill>
                  <a:srgbClr val="FF0000"/>
                </a:solidFill>
                <a:latin typeface="Slant" pitchFamily="2" charset="0"/>
              </a:rPr>
              <a:t>What goes into source control?</a:t>
            </a:r>
            <a:endParaRPr lang="LID4096" dirty="0">
              <a:solidFill>
                <a:srgbClr val="FF0000"/>
              </a:solidFill>
              <a:latin typeface="Slant" pitchFamily="2" charset="0"/>
            </a:endParaRPr>
          </a:p>
        </p:txBody>
      </p:sp>
      <p:sp>
        <p:nvSpPr>
          <p:cNvPr id="3" name="Content Placeholder 2">
            <a:extLst>
              <a:ext uri="{FF2B5EF4-FFF2-40B4-BE49-F238E27FC236}">
                <a16:creationId xmlns:a16="http://schemas.microsoft.com/office/drawing/2014/main" id="{03819AF5-D954-EED3-F5FC-3ED5B1C7D82D}"/>
              </a:ext>
            </a:extLst>
          </p:cNvPr>
          <p:cNvSpPr>
            <a:spLocks noGrp="1"/>
          </p:cNvSpPr>
          <p:nvPr>
            <p:ph idx="1"/>
          </p:nvPr>
        </p:nvSpPr>
        <p:spPr/>
        <p:txBody>
          <a:bodyPr/>
          <a:lstStyle/>
          <a:p>
            <a:r>
              <a:rPr lang="en-GB" dirty="0">
                <a:solidFill>
                  <a:srgbClr val="FFFF00"/>
                </a:solidFill>
              </a:rPr>
              <a:t>Everything!</a:t>
            </a:r>
          </a:p>
          <a:p>
            <a:r>
              <a:rPr lang="en-GB" dirty="0">
                <a:solidFill>
                  <a:srgbClr val="FFFF00"/>
                </a:solidFill>
              </a:rPr>
              <a:t>Really. Everything.</a:t>
            </a:r>
            <a:endParaRPr lang="LID4096" dirty="0">
              <a:solidFill>
                <a:srgbClr val="FFFF00"/>
              </a:solidFill>
            </a:endParaRPr>
          </a:p>
        </p:txBody>
      </p:sp>
    </p:spTree>
    <p:extLst>
      <p:ext uri="{BB962C8B-B14F-4D97-AF65-F5344CB8AC3E}">
        <p14:creationId xmlns:p14="http://schemas.microsoft.com/office/powerpoint/2010/main" val="380881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E91C-4B57-140A-CD9B-DC7C89FA8858}"/>
              </a:ext>
            </a:extLst>
          </p:cNvPr>
          <p:cNvSpPr>
            <a:spLocks noGrp="1"/>
          </p:cNvSpPr>
          <p:nvPr>
            <p:ph type="title"/>
          </p:nvPr>
        </p:nvSpPr>
        <p:spPr/>
        <p:txBody>
          <a:bodyPr/>
          <a:lstStyle/>
          <a:p>
            <a:r>
              <a:rPr lang="en-GB" dirty="0">
                <a:solidFill>
                  <a:srgbClr val="FF0000"/>
                </a:solidFill>
                <a:latin typeface="Slant" pitchFamily="2" charset="0"/>
              </a:rPr>
              <a:t>Background story</a:t>
            </a:r>
            <a:endParaRPr lang="LID4096" dirty="0">
              <a:solidFill>
                <a:srgbClr val="FF0000"/>
              </a:solidFill>
              <a:latin typeface="Slant" pitchFamily="2" charset="0"/>
            </a:endParaRPr>
          </a:p>
        </p:txBody>
      </p:sp>
      <p:sp>
        <p:nvSpPr>
          <p:cNvPr id="3" name="Content Placeholder 2">
            <a:extLst>
              <a:ext uri="{FF2B5EF4-FFF2-40B4-BE49-F238E27FC236}">
                <a16:creationId xmlns:a16="http://schemas.microsoft.com/office/drawing/2014/main" id="{23C84C70-EB13-B46E-118E-0C10AD799F4B}"/>
              </a:ext>
            </a:extLst>
          </p:cNvPr>
          <p:cNvSpPr>
            <a:spLocks noGrp="1"/>
          </p:cNvSpPr>
          <p:nvPr>
            <p:ph idx="1"/>
          </p:nvPr>
        </p:nvSpPr>
        <p:spPr>
          <a:xfrm>
            <a:off x="677334" y="1423359"/>
            <a:ext cx="8596668" cy="4618004"/>
          </a:xfrm>
        </p:spPr>
        <p:txBody>
          <a:bodyPr>
            <a:normAutofit fontScale="85000" lnSpcReduction="10000"/>
          </a:bodyPr>
          <a:lstStyle/>
          <a:p>
            <a:pPr marL="0" indent="0" algn="l">
              <a:buNone/>
            </a:pPr>
            <a:r>
              <a:rPr lang="en-GB" b="0" i="0" dirty="0">
                <a:solidFill>
                  <a:srgbClr val="FFFF00"/>
                </a:solidFill>
                <a:effectLst/>
                <a:latin typeface="Raleway" pitchFamily="2" charset="0"/>
              </a:rPr>
              <a:t>You’re the on-call DBA for a monstrous SQL Server farm. You get a phone call 2 minutes to midnight. The entire SAN in your primary data </a:t>
            </a:r>
            <a:r>
              <a:rPr lang="en-GB" b="0" i="0" dirty="0" err="1">
                <a:solidFill>
                  <a:srgbClr val="FFFF00"/>
                </a:solidFill>
                <a:effectLst/>
                <a:latin typeface="Raleway" pitchFamily="2" charset="0"/>
              </a:rPr>
              <a:t>center</a:t>
            </a:r>
            <a:r>
              <a:rPr lang="en-GB" b="0" i="0" dirty="0">
                <a:solidFill>
                  <a:srgbClr val="FFFF00"/>
                </a:solidFill>
                <a:effectLst/>
                <a:latin typeface="Raleway" pitchFamily="2" charset="0"/>
              </a:rPr>
              <a:t> is fried. We need to failover to our DR site. And we need to prove that we didn’t lose more than five minutes of data.</a:t>
            </a:r>
          </a:p>
          <a:p>
            <a:pPr marL="0" indent="0" algn="l">
              <a:buNone/>
            </a:pPr>
            <a:r>
              <a:rPr lang="en-GB" b="0" i="0" dirty="0">
                <a:solidFill>
                  <a:srgbClr val="FFFF00"/>
                </a:solidFill>
                <a:effectLst/>
                <a:latin typeface="Raleway" pitchFamily="2" charset="0"/>
              </a:rPr>
              <a:t>What do you do? Do you grab the folder with your rotten runbooks from the shelf, peel the </a:t>
            </a:r>
            <a:r>
              <a:rPr lang="en-GB" b="0" i="0" dirty="0" err="1">
                <a:solidFill>
                  <a:srgbClr val="FFFF00"/>
                </a:solidFill>
                <a:effectLst/>
                <a:latin typeface="Raleway" pitchFamily="2" charset="0"/>
              </a:rPr>
              <a:t>mold</a:t>
            </a:r>
            <a:r>
              <a:rPr lang="en-GB" b="0" i="0" dirty="0">
                <a:solidFill>
                  <a:srgbClr val="FFFF00"/>
                </a:solidFill>
                <a:effectLst/>
                <a:latin typeface="Raleway" pitchFamily="2" charset="0"/>
              </a:rPr>
              <a:t> off of it and start working? Or do you have it all automated, so you can just run a pipeline, wait for it to finish and then read the automated report that the pipeline produces? What you and your team did every day when disasters did NOT happen is going to determine how much you’re going to scream, now that disaster DID happen.</a:t>
            </a:r>
          </a:p>
          <a:p>
            <a:pPr marL="0" indent="0" algn="l">
              <a:buNone/>
            </a:pPr>
            <a:r>
              <a:rPr lang="en-GB" b="0" i="0" dirty="0">
                <a:solidFill>
                  <a:srgbClr val="FFFF00"/>
                </a:solidFill>
                <a:effectLst/>
                <a:latin typeface="Raleway" pitchFamily="2" charset="0"/>
              </a:rPr>
              <a:t>In this session we will look at some tools and processes to make you more “2 minutes to midnight” ready. “Plan for the worst, hope for the best” is the motto. That way we can sleep well at night. And in the rare case that hell breaks loose, we should have planned for it to happen, automated the recovery process and regularly tested that the automated process works.</a:t>
            </a:r>
          </a:p>
          <a:p>
            <a:pPr marL="0" indent="0" algn="l">
              <a:buNone/>
            </a:pPr>
            <a:r>
              <a:rPr lang="en-GB" b="0" i="0" dirty="0">
                <a:solidFill>
                  <a:srgbClr val="FFFF00"/>
                </a:solidFill>
                <a:effectLst/>
                <a:latin typeface="Raleway" pitchFamily="2" charset="0"/>
              </a:rPr>
              <a:t>Our weapons for today’s carnage are (in order of importance):</a:t>
            </a:r>
            <a:br>
              <a:rPr lang="en-GB" b="0" i="0" dirty="0">
                <a:solidFill>
                  <a:srgbClr val="FFFF00"/>
                </a:solidFill>
                <a:effectLst/>
                <a:latin typeface="Raleway" pitchFamily="2" charset="0"/>
              </a:rPr>
            </a:br>
            <a:r>
              <a:rPr lang="en-GB" b="0" i="0" dirty="0">
                <a:solidFill>
                  <a:srgbClr val="FFFF00"/>
                </a:solidFill>
                <a:effectLst/>
                <a:latin typeface="Raleway" pitchFamily="2" charset="0"/>
              </a:rPr>
              <a:t>– Pen and paper. Don’t trust the technology that just stabbed you in the back when you are about to fix things.</a:t>
            </a:r>
            <a:br>
              <a:rPr lang="en-GB" b="0" i="0" dirty="0">
                <a:solidFill>
                  <a:srgbClr val="FFFF00"/>
                </a:solidFill>
                <a:effectLst/>
                <a:latin typeface="Raleway" pitchFamily="2" charset="0"/>
              </a:rPr>
            </a:br>
            <a:r>
              <a:rPr lang="en-GB" b="0" i="0" dirty="0">
                <a:solidFill>
                  <a:srgbClr val="FFFF00"/>
                </a:solidFill>
                <a:effectLst/>
                <a:latin typeface="Raleway" pitchFamily="2" charset="0"/>
              </a:rPr>
              <a:t>– Music. No matter how well prepared you are, you’re </a:t>
            </a:r>
            <a:r>
              <a:rPr lang="en-GB" b="0" i="0" dirty="0" err="1">
                <a:solidFill>
                  <a:srgbClr val="FFFF00"/>
                </a:solidFill>
                <a:effectLst/>
                <a:latin typeface="Raleway" pitchFamily="2" charset="0"/>
              </a:rPr>
              <a:t>gonna</a:t>
            </a:r>
            <a:r>
              <a:rPr lang="en-GB" b="0" i="0" dirty="0">
                <a:solidFill>
                  <a:srgbClr val="FFFF00"/>
                </a:solidFill>
                <a:effectLst/>
                <a:latin typeface="Raleway" pitchFamily="2" charset="0"/>
              </a:rPr>
              <a:t> wait for things to finish. Music makes waiting less torturous.</a:t>
            </a:r>
            <a:br>
              <a:rPr lang="en-GB" b="0" i="0" dirty="0">
                <a:solidFill>
                  <a:srgbClr val="FFFF00"/>
                </a:solidFill>
                <a:effectLst/>
                <a:latin typeface="Raleway" pitchFamily="2" charset="0"/>
              </a:rPr>
            </a:br>
            <a:r>
              <a:rPr lang="en-GB" b="0" i="0" dirty="0">
                <a:solidFill>
                  <a:srgbClr val="FFFF00"/>
                </a:solidFill>
                <a:effectLst/>
                <a:latin typeface="Raleway" pitchFamily="2" charset="0"/>
              </a:rPr>
              <a:t>– Coffee – See “Music”.</a:t>
            </a:r>
            <a:br>
              <a:rPr lang="en-GB" b="0" i="0" dirty="0">
                <a:solidFill>
                  <a:srgbClr val="FFFF00"/>
                </a:solidFill>
                <a:effectLst/>
                <a:latin typeface="Raleway" pitchFamily="2" charset="0"/>
              </a:rPr>
            </a:br>
            <a:r>
              <a:rPr lang="en-GB" b="0" i="0" dirty="0">
                <a:solidFill>
                  <a:srgbClr val="FFFF00"/>
                </a:solidFill>
                <a:effectLst/>
                <a:latin typeface="Raleway" pitchFamily="2" charset="0"/>
              </a:rPr>
              <a:t>– </a:t>
            </a:r>
            <a:r>
              <a:rPr lang="en-GB" b="0" i="0" dirty="0" err="1">
                <a:solidFill>
                  <a:srgbClr val="FFFF00"/>
                </a:solidFill>
                <a:effectLst/>
                <a:latin typeface="Raleway" pitchFamily="2" charset="0"/>
              </a:rPr>
              <a:t>dbatools</a:t>
            </a:r>
            <a:r>
              <a:rPr lang="en-GB" b="0" i="0" dirty="0">
                <a:solidFill>
                  <a:srgbClr val="FFFF00"/>
                </a:solidFill>
                <a:effectLst/>
                <a:latin typeface="Raleway" pitchFamily="2" charset="0"/>
              </a:rPr>
              <a:t> – PowerShell and SMO are probably enough, but why struggle?</a:t>
            </a:r>
            <a:br>
              <a:rPr lang="en-GB" b="0" i="0" dirty="0">
                <a:solidFill>
                  <a:srgbClr val="FFFF00"/>
                </a:solidFill>
                <a:effectLst/>
                <a:latin typeface="Raleway" pitchFamily="2" charset="0"/>
              </a:rPr>
            </a:br>
            <a:r>
              <a:rPr lang="en-GB" b="0" i="0" dirty="0">
                <a:solidFill>
                  <a:srgbClr val="FFFF00"/>
                </a:solidFill>
                <a:effectLst/>
                <a:latin typeface="Raleway" pitchFamily="2" charset="0"/>
              </a:rPr>
              <a:t>– </a:t>
            </a:r>
            <a:r>
              <a:rPr lang="en-GB" b="0" i="0" dirty="0" err="1">
                <a:solidFill>
                  <a:srgbClr val="FFFF00"/>
                </a:solidFill>
                <a:effectLst/>
                <a:latin typeface="Raleway" pitchFamily="2" charset="0"/>
              </a:rPr>
              <a:t>VSCode</a:t>
            </a:r>
            <a:r>
              <a:rPr lang="en-GB" b="0" i="0" dirty="0">
                <a:solidFill>
                  <a:srgbClr val="FFFF00"/>
                </a:solidFill>
                <a:effectLst/>
                <a:latin typeface="Raleway" pitchFamily="2" charset="0"/>
              </a:rPr>
              <a:t> – Any editor really. But I like </a:t>
            </a:r>
            <a:r>
              <a:rPr lang="en-GB" b="0" i="0" dirty="0" err="1">
                <a:solidFill>
                  <a:srgbClr val="FFFF00"/>
                </a:solidFill>
                <a:effectLst/>
                <a:latin typeface="Raleway" pitchFamily="2" charset="0"/>
              </a:rPr>
              <a:t>VSCode</a:t>
            </a:r>
            <a:r>
              <a:rPr lang="en-GB" b="0" i="0" dirty="0">
                <a:solidFill>
                  <a:srgbClr val="FFFF00"/>
                </a:solidFill>
                <a:effectLst/>
                <a:latin typeface="Raleway" pitchFamily="2" charset="0"/>
              </a:rPr>
              <a:t>.</a:t>
            </a:r>
          </a:p>
        </p:txBody>
      </p:sp>
    </p:spTree>
    <p:extLst>
      <p:ext uri="{BB962C8B-B14F-4D97-AF65-F5344CB8AC3E}">
        <p14:creationId xmlns:p14="http://schemas.microsoft.com/office/powerpoint/2010/main" val="4070413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7203-BF5A-A4F9-5A31-4241804E0E9A}"/>
              </a:ext>
            </a:extLst>
          </p:cNvPr>
          <p:cNvSpPr>
            <a:spLocks noGrp="1"/>
          </p:cNvSpPr>
          <p:nvPr>
            <p:ph type="title"/>
          </p:nvPr>
        </p:nvSpPr>
        <p:spPr/>
        <p:txBody>
          <a:bodyPr/>
          <a:lstStyle/>
          <a:p>
            <a:r>
              <a:rPr lang="en-GB" dirty="0" err="1">
                <a:solidFill>
                  <a:srgbClr val="FF0000"/>
                </a:solidFill>
                <a:latin typeface="Slant" pitchFamily="2" charset="0"/>
              </a:rPr>
              <a:t>vscode</a:t>
            </a:r>
            <a:endParaRPr lang="LID4096" dirty="0">
              <a:solidFill>
                <a:srgbClr val="FF0000"/>
              </a:solidFill>
              <a:latin typeface="Slant" pitchFamily="2" charset="0"/>
            </a:endParaRPr>
          </a:p>
        </p:txBody>
      </p:sp>
      <p:sp>
        <p:nvSpPr>
          <p:cNvPr id="3" name="Content Placeholder 2">
            <a:extLst>
              <a:ext uri="{FF2B5EF4-FFF2-40B4-BE49-F238E27FC236}">
                <a16:creationId xmlns:a16="http://schemas.microsoft.com/office/drawing/2014/main" id="{9EA064D1-4E4B-C811-4469-485FD5C0CBB9}"/>
              </a:ext>
            </a:extLst>
          </p:cNvPr>
          <p:cNvSpPr>
            <a:spLocks noGrp="1"/>
          </p:cNvSpPr>
          <p:nvPr>
            <p:ph idx="1"/>
          </p:nvPr>
        </p:nvSpPr>
        <p:spPr/>
        <p:txBody>
          <a:bodyPr>
            <a:normAutofit/>
          </a:bodyPr>
          <a:lstStyle/>
          <a:p>
            <a:r>
              <a:rPr lang="en-GB" dirty="0">
                <a:solidFill>
                  <a:srgbClr val="FFFF00"/>
                </a:solidFill>
              </a:rPr>
              <a:t>Free IDE for just about everything about code</a:t>
            </a:r>
          </a:p>
          <a:p>
            <a:r>
              <a:rPr lang="en-GB" dirty="0">
                <a:solidFill>
                  <a:srgbClr val="FFFF00"/>
                </a:solidFill>
              </a:rPr>
              <a:t>THE development text editor</a:t>
            </a:r>
          </a:p>
          <a:p>
            <a:pPr lvl="1"/>
            <a:r>
              <a:rPr lang="en-GB" dirty="0">
                <a:solidFill>
                  <a:srgbClr val="FFFF00"/>
                </a:solidFill>
              </a:rPr>
              <a:t>If you now say “What about vi”, feel free to leave the room</a:t>
            </a:r>
            <a:endParaRPr lang="en-GB" dirty="0">
              <a:solidFill>
                <a:srgbClr val="FFFF00"/>
              </a:solidFill>
              <a:sym typeface="Wingdings" panose="05000000000000000000" pitchFamily="2" charset="2"/>
            </a:endParaRPr>
          </a:p>
          <a:p>
            <a:r>
              <a:rPr lang="en-GB" dirty="0">
                <a:solidFill>
                  <a:srgbClr val="FFFF00"/>
                </a:solidFill>
                <a:sym typeface="Wingdings" panose="05000000000000000000" pitchFamily="2" charset="2"/>
              </a:rPr>
              <a:t>Has </a:t>
            </a:r>
            <a:r>
              <a:rPr lang="en-GB" dirty="0" err="1">
                <a:solidFill>
                  <a:srgbClr val="FFFF00"/>
                </a:solidFill>
                <a:sym typeface="Wingdings" panose="05000000000000000000" pitchFamily="2" charset="2"/>
              </a:rPr>
              <a:t>darkmode</a:t>
            </a:r>
            <a:endParaRPr lang="en-GB" dirty="0">
              <a:solidFill>
                <a:srgbClr val="FFFF00"/>
              </a:solidFill>
              <a:sym typeface="Wingdings" panose="05000000000000000000" pitchFamily="2" charset="2"/>
            </a:endParaRPr>
          </a:p>
          <a:p>
            <a:pPr lvl="1"/>
            <a:r>
              <a:rPr lang="en-GB" dirty="0">
                <a:solidFill>
                  <a:srgbClr val="FFFF00"/>
                </a:solidFill>
                <a:sym typeface="Wingdings" panose="05000000000000000000" pitchFamily="2" charset="2"/>
              </a:rPr>
              <a:t>But also cute-mode, Twilight Sparkle-mode, PowerShell ISE-mode etc</a:t>
            </a:r>
          </a:p>
          <a:p>
            <a:r>
              <a:rPr lang="en-GB" dirty="0">
                <a:solidFill>
                  <a:srgbClr val="FFFF00"/>
                </a:solidFill>
                <a:sym typeface="Wingdings" panose="05000000000000000000" pitchFamily="2" charset="2"/>
              </a:rPr>
              <a:t>Missing something? There’s an extension for it, 100%</a:t>
            </a:r>
          </a:p>
          <a:p>
            <a:r>
              <a:rPr lang="en-GB" dirty="0">
                <a:solidFill>
                  <a:srgbClr val="FFFF00"/>
                </a:solidFill>
                <a:sym typeface="Wingdings" panose="05000000000000000000" pitchFamily="2" charset="2"/>
              </a:rPr>
              <a:t>Git integration</a:t>
            </a:r>
          </a:p>
          <a:p>
            <a:r>
              <a:rPr lang="en-GB" dirty="0">
                <a:solidFill>
                  <a:srgbClr val="FFFF00"/>
                </a:solidFill>
                <a:sym typeface="Wingdings" panose="05000000000000000000" pitchFamily="2" charset="2"/>
              </a:rPr>
              <a:t>SQL Server Database projects</a:t>
            </a:r>
          </a:p>
          <a:p>
            <a:r>
              <a:rPr lang="en-GB" dirty="0">
                <a:solidFill>
                  <a:srgbClr val="FFFF00"/>
                </a:solidFill>
                <a:sym typeface="Wingdings" panose="05000000000000000000" pitchFamily="2" charset="2"/>
              </a:rPr>
              <a:t>Awesome terminal integration</a:t>
            </a:r>
          </a:p>
          <a:p>
            <a:pPr lvl="1"/>
            <a:endParaRPr lang="en-GB" dirty="0">
              <a:solidFill>
                <a:srgbClr val="FFFF00"/>
              </a:solidFill>
            </a:endParaRPr>
          </a:p>
        </p:txBody>
      </p:sp>
    </p:spTree>
    <p:extLst>
      <p:ext uri="{BB962C8B-B14F-4D97-AF65-F5344CB8AC3E}">
        <p14:creationId xmlns:p14="http://schemas.microsoft.com/office/powerpoint/2010/main" val="328505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7203-BF5A-A4F9-5A31-4241804E0E9A}"/>
              </a:ext>
            </a:extLst>
          </p:cNvPr>
          <p:cNvSpPr>
            <a:spLocks noGrp="1"/>
          </p:cNvSpPr>
          <p:nvPr>
            <p:ph type="title"/>
          </p:nvPr>
        </p:nvSpPr>
        <p:spPr/>
        <p:txBody>
          <a:bodyPr/>
          <a:lstStyle/>
          <a:p>
            <a:r>
              <a:rPr lang="en-GB" dirty="0" err="1">
                <a:solidFill>
                  <a:srgbClr val="FF0000"/>
                </a:solidFill>
                <a:latin typeface="Slant" pitchFamily="2" charset="0"/>
              </a:rPr>
              <a:t>dbatools</a:t>
            </a:r>
            <a:endParaRPr lang="LID4096" dirty="0">
              <a:solidFill>
                <a:srgbClr val="FF0000"/>
              </a:solidFill>
              <a:latin typeface="Slant" pitchFamily="2" charset="0"/>
            </a:endParaRPr>
          </a:p>
        </p:txBody>
      </p:sp>
      <p:sp>
        <p:nvSpPr>
          <p:cNvPr id="3" name="Content Placeholder 2">
            <a:extLst>
              <a:ext uri="{FF2B5EF4-FFF2-40B4-BE49-F238E27FC236}">
                <a16:creationId xmlns:a16="http://schemas.microsoft.com/office/drawing/2014/main" id="{9EA064D1-4E4B-C811-4469-485FD5C0CBB9}"/>
              </a:ext>
            </a:extLst>
          </p:cNvPr>
          <p:cNvSpPr>
            <a:spLocks noGrp="1"/>
          </p:cNvSpPr>
          <p:nvPr>
            <p:ph idx="1"/>
          </p:nvPr>
        </p:nvSpPr>
        <p:spPr/>
        <p:txBody>
          <a:bodyPr/>
          <a:lstStyle/>
          <a:p>
            <a:r>
              <a:rPr lang="en-GB" dirty="0">
                <a:solidFill>
                  <a:srgbClr val="FFFF00"/>
                </a:solidFill>
              </a:rPr>
              <a:t>Open source </a:t>
            </a:r>
            <a:r>
              <a:rPr lang="en-GB" dirty="0" err="1">
                <a:solidFill>
                  <a:srgbClr val="FFFF00"/>
                </a:solidFill>
              </a:rPr>
              <a:t>PoSh</a:t>
            </a:r>
            <a:r>
              <a:rPr lang="en-GB" dirty="0">
                <a:solidFill>
                  <a:srgbClr val="FFFF00"/>
                </a:solidFill>
              </a:rPr>
              <a:t>-module</a:t>
            </a:r>
          </a:p>
          <a:p>
            <a:r>
              <a:rPr lang="en-GB" dirty="0">
                <a:solidFill>
                  <a:srgbClr val="FFFF00"/>
                </a:solidFill>
                <a:sym typeface="Wingdings" panose="05000000000000000000" pitchFamily="2" charset="2"/>
              </a:rPr>
              <a:t>Community driven – by DBAs, for DBAs</a:t>
            </a:r>
          </a:p>
          <a:p>
            <a:r>
              <a:rPr lang="en-GB" dirty="0">
                <a:solidFill>
                  <a:srgbClr val="FFFF00"/>
                </a:solidFill>
                <a:sym typeface="Wingdings" panose="05000000000000000000" pitchFamily="2" charset="2"/>
              </a:rPr>
              <a:t>Is it in Management Studio? Then it’s in </a:t>
            </a:r>
            <a:r>
              <a:rPr lang="en-GB" dirty="0" err="1">
                <a:solidFill>
                  <a:srgbClr val="FFFF00"/>
                </a:solidFill>
                <a:sym typeface="Wingdings" panose="05000000000000000000" pitchFamily="2" charset="2"/>
              </a:rPr>
              <a:t>dbatools</a:t>
            </a:r>
            <a:r>
              <a:rPr lang="en-GB" dirty="0">
                <a:solidFill>
                  <a:srgbClr val="FFFF00"/>
                </a:solidFill>
                <a:sym typeface="Wingdings" panose="05000000000000000000" pitchFamily="2" charset="2"/>
              </a:rPr>
              <a:t> as well.</a:t>
            </a:r>
          </a:p>
          <a:p>
            <a:r>
              <a:rPr lang="en-GB" dirty="0">
                <a:solidFill>
                  <a:srgbClr val="FFFF00"/>
                </a:solidFill>
                <a:sym typeface="Wingdings" panose="05000000000000000000" pitchFamily="2" charset="2"/>
              </a:rPr>
              <a:t>Stay awesome – at scale. </a:t>
            </a:r>
          </a:p>
          <a:p>
            <a:endParaRPr lang="en-GB" dirty="0">
              <a:solidFill>
                <a:srgbClr val="FFFF00"/>
              </a:solidFill>
              <a:sym typeface="Wingdings" panose="05000000000000000000" pitchFamily="2" charset="2"/>
            </a:endParaRPr>
          </a:p>
        </p:txBody>
      </p:sp>
    </p:spTree>
    <p:extLst>
      <p:ext uri="{BB962C8B-B14F-4D97-AF65-F5344CB8AC3E}">
        <p14:creationId xmlns:p14="http://schemas.microsoft.com/office/powerpoint/2010/main" val="246540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7203-BF5A-A4F9-5A31-4241804E0E9A}"/>
              </a:ext>
            </a:extLst>
          </p:cNvPr>
          <p:cNvSpPr>
            <a:spLocks noGrp="1"/>
          </p:cNvSpPr>
          <p:nvPr>
            <p:ph type="title"/>
          </p:nvPr>
        </p:nvSpPr>
        <p:spPr/>
        <p:txBody>
          <a:bodyPr/>
          <a:lstStyle/>
          <a:p>
            <a:r>
              <a:rPr lang="en-GB" dirty="0">
                <a:solidFill>
                  <a:srgbClr val="FF0000"/>
                </a:solidFill>
                <a:latin typeface="Slant" pitchFamily="2" charset="0"/>
              </a:rPr>
              <a:t>Azure DevOps pipelines</a:t>
            </a:r>
            <a:endParaRPr lang="LID4096" dirty="0">
              <a:solidFill>
                <a:srgbClr val="FF0000"/>
              </a:solidFill>
              <a:latin typeface="Slant" pitchFamily="2" charset="0"/>
            </a:endParaRPr>
          </a:p>
        </p:txBody>
      </p:sp>
      <p:sp>
        <p:nvSpPr>
          <p:cNvPr id="3" name="Content Placeholder 2">
            <a:extLst>
              <a:ext uri="{FF2B5EF4-FFF2-40B4-BE49-F238E27FC236}">
                <a16:creationId xmlns:a16="http://schemas.microsoft.com/office/drawing/2014/main" id="{9EA064D1-4E4B-C811-4469-485FD5C0CBB9}"/>
              </a:ext>
            </a:extLst>
          </p:cNvPr>
          <p:cNvSpPr>
            <a:spLocks noGrp="1"/>
          </p:cNvSpPr>
          <p:nvPr>
            <p:ph idx="1"/>
          </p:nvPr>
        </p:nvSpPr>
        <p:spPr/>
        <p:txBody>
          <a:bodyPr/>
          <a:lstStyle/>
          <a:p>
            <a:r>
              <a:rPr lang="en-GB" dirty="0">
                <a:solidFill>
                  <a:srgbClr val="FFFF00"/>
                </a:solidFill>
              </a:rPr>
              <a:t>Build an application</a:t>
            </a:r>
          </a:p>
          <a:p>
            <a:r>
              <a:rPr lang="en-GB" dirty="0">
                <a:solidFill>
                  <a:srgbClr val="FFFF00"/>
                </a:solidFill>
              </a:rPr>
              <a:t>Deploy an application</a:t>
            </a:r>
          </a:p>
          <a:p>
            <a:r>
              <a:rPr lang="en-GB" dirty="0">
                <a:solidFill>
                  <a:srgbClr val="FFFF00"/>
                </a:solidFill>
              </a:rPr>
              <a:t>Run tasks against a remote target in a controlled way</a:t>
            </a:r>
          </a:p>
          <a:p>
            <a:r>
              <a:rPr lang="en-GB" dirty="0">
                <a:solidFill>
                  <a:srgbClr val="FFFF00"/>
                </a:solidFill>
              </a:rPr>
              <a:t>If a pipeline (or rather an agent) has permission to do </a:t>
            </a:r>
            <a:r>
              <a:rPr lang="en-GB" dirty="0" err="1">
                <a:solidFill>
                  <a:srgbClr val="FFFF00"/>
                </a:solidFill>
              </a:rPr>
              <a:t>xyz</a:t>
            </a:r>
            <a:r>
              <a:rPr lang="en-GB" dirty="0">
                <a:solidFill>
                  <a:srgbClr val="FFFF00"/>
                </a:solidFill>
              </a:rPr>
              <a:t>, I don’t need to have those permissions</a:t>
            </a:r>
          </a:p>
          <a:p>
            <a:endParaRPr lang="en-GB" dirty="0">
              <a:solidFill>
                <a:srgbClr val="FFFF00"/>
              </a:solidFill>
            </a:endParaRPr>
          </a:p>
        </p:txBody>
      </p:sp>
    </p:spTree>
    <p:extLst>
      <p:ext uri="{BB962C8B-B14F-4D97-AF65-F5344CB8AC3E}">
        <p14:creationId xmlns:p14="http://schemas.microsoft.com/office/powerpoint/2010/main" val="7525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2AA752C-959C-DEB5-1C24-91762CC304E8}"/>
              </a:ext>
            </a:extLst>
          </p:cNvPr>
          <p:cNvSpPr txBox="1">
            <a:spLocks/>
          </p:cNvSpPr>
          <p:nvPr/>
        </p:nvSpPr>
        <p:spPr>
          <a:xfrm>
            <a:off x="1878676" y="1947670"/>
            <a:ext cx="8138160" cy="2758258"/>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0" dirty="0">
                <a:solidFill>
                  <a:srgbClr val="FF0000"/>
                </a:solidFill>
                <a:highlight>
                  <a:srgbClr val="FFFF00"/>
                </a:highlight>
                <a:latin typeface="Iron Maiden" panose="020B0603050302020204" pitchFamily="34" charset="0"/>
                <a:ea typeface="Roboto Slab Black" pitchFamily="2" charset="0"/>
              </a:rPr>
              <a:t>DEMO</a:t>
            </a:r>
          </a:p>
        </p:txBody>
      </p:sp>
    </p:spTree>
    <p:extLst>
      <p:ext uri="{BB962C8B-B14F-4D97-AF65-F5344CB8AC3E}">
        <p14:creationId xmlns:p14="http://schemas.microsoft.com/office/powerpoint/2010/main" val="13812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4AF2A47E-CC84-FD29-16A8-924127978B6A}"/>
              </a:ext>
            </a:extLst>
          </p:cNvPr>
          <p:cNvSpPr txBox="1">
            <a:spLocks/>
          </p:cNvSpPr>
          <p:nvPr/>
        </p:nvSpPr>
        <p:spPr>
          <a:xfrm>
            <a:off x="1878676" y="1947670"/>
            <a:ext cx="8138160" cy="2758258"/>
          </a:xfrm>
          <a:prstGeom prst="rect">
            <a:avLst/>
          </a:prstGeom>
        </p:spPr>
        <p:txBody>
          <a:bodyPr>
            <a:normAutofit fontScale="92500"/>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But let us first go back 20 years in time</a:t>
            </a:r>
          </a:p>
        </p:txBody>
      </p:sp>
    </p:spTree>
    <p:extLst>
      <p:ext uri="{BB962C8B-B14F-4D97-AF65-F5344CB8AC3E}">
        <p14:creationId xmlns:p14="http://schemas.microsoft.com/office/powerpoint/2010/main" val="211819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23E278-BC88-53C8-A0E4-17D4FF50B1B6}"/>
              </a:ext>
            </a:extLst>
          </p:cNvPr>
          <p:cNvSpPr txBox="1">
            <a:spLocks/>
          </p:cNvSpPr>
          <p:nvPr/>
        </p:nvSpPr>
        <p:spPr>
          <a:xfrm>
            <a:off x="369047" y="1825625"/>
            <a:ext cx="8165353" cy="4351338"/>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solidFill>
                  <a:srgbClr val="FFFF00"/>
                </a:solidFill>
              </a:rPr>
              <a:t>Check if disks are near capacity</a:t>
            </a:r>
          </a:p>
          <a:p>
            <a:pPr lvl="1"/>
            <a:r>
              <a:rPr lang="en-GB" dirty="0">
                <a:solidFill>
                  <a:srgbClr val="FFFF00"/>
                </a:solidFill>
              </a:rPr>
              <a:t>Order new disks and controllers and build a new RAID array in the server</a:t>
            </a:r>
          </a:p>
          <a:p>
            <a:r>
              <a:rPr lang="en-GB" dirty="0">
                <a:solidFill>
                  <a:srgbClr val="FFFF00"/>
                </a:solidFill>
              </a:rPr>
              <a:t>Replace faulty disks</a:t>
            </a:r>
          </a:p>
          <a:p>
            <a:r>
              <a:rPr lang="en-GB" dirty="0">
                <a:solidFill>
                  <a:srgbClr val="FFFF00"/>
                </a:solidFill>
              </a:rPr>
              <a:t>Add a new CPU to the database </a:t>
            </a:r>
            <a:br>
              <a:rPr lang="en-GB" dirty="0">
                <a:solidFill>
                  <a:srgbClr val="FFFF00"/>
                </a:solidFill>
              </a:rPr>
            </a:br>
            <a:r>
              <a:rPr lang="en-GB" dirty="0">
                <a:solidFill>
                  <a:srgbClr val="FFFF00"/>
                </a:solidFill>
              </a:rPr>
              <a:t>server</a:t>
            </a:r>
          </a:p>
          <a:p>
            <a:r>
              <a:rPr lang="en-GB" dirty="0">
                <a:solidFill>
                  <a:srgbClr val="FFFF00"/>
                </a:solidFill>
              </a:rPr>
              <a:t>Deploy database changes with manual </a:t>
            </a:r>
            <a:br>
              <a:rPr lang="en-GB" dirty="0">
                <a:solidFill>
                  <a:srgbClr val="FFFF00"/>
                </a:solidFill>
              </a:rPr>
            </a:br>
            <a:r>
              <a:rPr lang="en-GB" dirty="0">
                <a:solidFill>
                  <a:srgbClr val="FFFF00"/>
                </a:solidFill>
              </a:rPr>
              <a:t>script execution</a:t>
            </a:r>
          </a:p>
          <a:p>
            <a:endParaRPr lang="en-GB" dirty="0">
              <a:solidFill>
                <a:srgbClr val="FFFF00"/>
              </a:solidFill>
            </a:endParaRPr>
          </a:p>
          <a:p>
            <a:endParaRPr lang="en-GB" dirty="0">
              <a:solidFill>
                <a:srgbClr val="FFFF00"/>
              </a:solidFill>
            </a:endParaRPr>
          </a:p>
          <a:p>
            <a:endParaRPr lang="en-GB" dirty="0">
              <a:solidFill>
                <a:srgbClr val="FFFF00"/>
              </a:solidFill>
            </a:endParaRPr>
          </a:p>
          <a:p>
            <a:endParaRPr lang="en-GB" dirty="0">
              <a:solidFill>
                <a:srgbClr val="FFFF00"/>
              </a:solidFill>
            </a:endParaRPr>
          </a:p>
          <a:p>
            <a:pPr marL="0" indent="0">
              <a:buNone/>
            </a:pPr>
            <a:r>
              <a:rPr lang="en-GB" dirty="0">
                <a:solidFill>
                  <a:srgbClr val="FFFF00"/>
                </a:solidFill>
              </a:rPr>
              <a:t>And most of this happened IN a </a:t>
            </a:r>
            <a:r>
              <a:rPr lang="en-GB" dirty="0" err="1">
                <a:solidFill>
                  <a:srgbClr val="FFFF00"/>
                </a:solidFill>
              </a:rPr>
              <a:t>datacenter</a:t>
            </a:r>
            <a:r>
              <a:rPr lang="en-GB" dirty="0">
                <a:solidFill>
                  <a:srgbClr val="FFFF00"/>
                </a:solidFill>
              </a:rPr>
              <a:t>. Standing next to servers and network equipment.</a:t>
            </a:r>
          </a:p>
        </p:txBody>
      </p:sp>
      <p:sp>
        <p:nvSpPr>
          <p:cNvPr id="3" name="Title 2">
            <a:extLst>
              <a:ext uri="{FF2B5EF4-FFF2-40B4-BE49-F238E27FC236}">
                <a16:creationId xmlns:a16="http://schemas.microsoft.com/office/drawing/2014/main" id="{5E907189-E593-4961-815B-2E0C6590CBA6}"/>
              </a:ext>
            </a:extLst>
          </p:cNvPr>
          <p:cNvSpPr txBox="1">
            <a:spLocks/>
          </p:cNvSpPr>
          <p:nvPr/>
        </p:nvSpPr>
        <p:spPr>
          <a:xfrm>
            <a:off x="369047" y="492942"/>
            <a:ext cx="11354251" cy="1325563"/>
          </a:xfrm>
          <a:prstGeom prst="rect">
            <a:avLst/>
          </a:prstGeom>
        </p:spPr>
        <p:txBody>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FF0000"/>
                </a:solidFill>
                <a:latin typeface="Slant" pitchFamily="2" charset="0"/>
                <a:ea typeface="Roboto Slab Black" pitchFamily="2" charset="0"/>
              </a:rPr>
              <a:t>Some of my tasks as an accidental DBA in year 2000</a:t>
            </a:r>
            <a:endParaRPr lang="LID4096" dirty="0">
              <a:solidFill>
                <a:srgbClr val="FF0000"/>
              </a:solidFill>
              <a:latin typeface="Slant" pitchFamily="2" charset="0"/>
              <a:ea typeface="Roboto Slab Black" pitchFamily="2" charset="0"/>
            </a:endParaRPr>
          </a:p>
        </p:txBody>
      </p:sp>
    </p:spTree>
    <p:extLst>
      <p:ext uri="{BB962C8B-B14F-4D97-AF65-F5344CB8AC3E}">
        <p14:creationId xmlns:p14="http://schemas.microsoft.com/office/powerpoint/2010/main" val="15614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4AF2A47E-CC84-FD29-16A8-924127978B6A}"/>
              </a:ext>
            </a:extLst>
          </p:cNvPr>
          <p:cNvSpPr txBox="1">
            <a:spLocks/>
          </p:cNvSpPr>
          <p:nvPr/>
        </p:nvSpPr>
        <p:spPr>
          <a:xfrm>
            <a:off x="1878676" y="1947670"/>
            <a:ext cx="8138160" cy="2758258"/>
          </a:xfrm>
          <a:prstGeom prst="rect">
            <a:avLst/>
          </a:prstGeom>
        </p:spPr>
        <p:txBody>
          <a:bodyPr>
            <a:normAutofit fontScale="85000" lnSpcReduction="10000"/>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Main job though</a:t>
            </a:r>
          </a:p>
          <a:p>
            <a:pPr marL="857250" indent="-857250">
              <a:buFontTx/>
              <a:buChar char="-"/>
            </a:pPr>
            <a:r>
              <a:rPr lang="en-GB" sz="7200" dirty="0">
                <a:solidFill>
                  <a:srgbClr val="FFFF00"/>
                </a:solidFill>
                <a:latin typeface="Slant" pitchFamily="2" charset="0"/>
                <a:ea typeface="Roboto Slab Medium" pitchFamily="2" charset="0"/>
              </a:rPr>
              <a:t>Take backups</a:t>
            </a:r>
          </a:p>
          <a:p>
            <a:pPr marL="857250" indent="-857250">
              <a:buFontTx/>
              <a:buChar char="-"/>
            </a:pPr>
            <a:r>
              <a:rPr lang="en-GB" sz="7200" dirty="0">
                <a:solidFill>
                  <a:srgbClr val="FFFF00"/>
                </a:solidFill>
                <a:latin typeface="Slant" pitchFamily="2" charset="0"/>
                <a:ea typeface="Roboto Slab Medium" pitchFamily="2" charset="0"/>
              </a:rPr>
              <a:t>Move backups off-site</a:t>
            </a:r>
          </a:p>
        </p:txBody>
      </p:sp>
    </p:spTree>
    <p:extLst>
      <p:ext uri="{BB962C8B-B14F-4D97-AF65-F5344CB8AC3E}">
        <p14:creationId xmlns:p14="http://schemas.microsoft.com/office/powerpoint/2010/main" val="18282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4AF2A47E-CC84-FD29-16A8-924127978B6A}"/>
              </a:ext>
            </a:extLst>
          </p:cNvPr>
          <p:cNvSpPr txBox="1">
            <a:spLocks/>
          </p:cNvSpPr>
          <p:nvPr/>
        </p:nvSpPr>
        <p:spPr>
          <a:xfrm>
            <a:off x="1878676" y="1947670"/>
            <a:ext cx="8138160" cy="2758258"/>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These are still a DBAs top priorities</a:t>
            </a:r>
          </a:p>
        </p:txBody>
      </p:sp>
    </p:spTree>
    <p:extLst>
      <p:ext uri="{BB962C8B-B14F-4D97-AF65-F5344CB8AC3E}">
        <p14:creationId xmlns:p14="http://schemas.microsoft.com/office/powerpoint/2010/main" val="73073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2AA752C-959C-DEB5-1C24-91762CC304E8}"/>
              </a:ext>
            </a:extLst>
          </p:cNvPr>
          <p:cNvSpPr txBox="1">
            <a:spLocks/>
          </p:cNvSpPr>
          <p:nvPr/>
        </p:nvSpPr>
        <p:spPr>
          <a:xfrm>
            <a:off x="1878676" y="1947670"/>
            <a:ext cx="8138160" cy="2758258"/>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BUT WE HAD TWO DATABASE SERVERS</a:t>
            </a:r>
            <a:endParaRPr lang="LID4096" sz="7200" dirty="0">
              <a:solidFill>
                <a:srgbClr val="FF0000"/>
              </a:solidFill>
              <a:latin typeface="Slant" pitchFamily="2" charset="0"/>
              <a:ea typeface="Roboto Slab Medium" pitchFamily="2" charset="0"/>
            </a:endParaRPr>
          </a:p>
        </p:txBody>
      </p:sp>
    </p:spTree>
    <p:extLst>
      <p:ext uri="{BB962C8B-B14F-4D97-AF65-F5344CB8AC3E}">
        <p14:creationId xmlns:p14="http://schemas.microsoft.com/office/powerpoint/2010/main" val="169856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2AA752C-959C-DEB5-1C24-91762CC304E8}"/>
              </a:ext>
            </a:extLst>
          </p:cNvPr>
          <p:cNvSpPr txBox="1">
            <a:spLocks/>
          </p:cNvSpPr>
          <p:nvPr/>
        </p:nvSpPr>
        <p:spPr>
          <a:xfrm>
            <a:off x="1878676" y="1947670"/>
            <a:ext cx="8138160" cy="2758258"/>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They had five databases each</a:t>
            </a:r>
            <a:endParaRPr lang="LID4096" sz="7200" dirty="0">
              <a:solidFill>
                <a:srgbClr val="FF0000"/>
              </a:solidFill>
              <a:latin typeface="Slant" pitchFamily="2" charset="0"/>
              <a:ea typeface="Roboto Slab Medium" pitchFamily="2" charset="0"/>
            </a:endParaRPr>
          </a:p>
        </p:txBody>
      </p:sp>
    </p:spTree>
    <p:extLst>
      <p:ext uri="{BB962C8B-B14F-4D97-AF65-F5344CB8AC3E}">
        <p14:creationId xmlns:p14="http://schemas.microsoft.com/office/powerpoint/2010/main" val="516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2AA752C-959C-DEB5-1C24-91762CC304E8}"/>
              </a:ext>
            </a:extLst>
          </p:cNvPr>
          <p:cNvSpPr txBox="1">
            <a:spLocks/>
          </p:cNvSpPr>
          <p:nvPr/>
        </p:nvSpPr>
        <p:spPr>
          <a:xfrm>
            <a:off x="1878676" y="1947670"/>
            <a:ext cx="8921596" cy="2758258"/>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200" dirty="0">
                <a:solidFill>
                  <a:srgbClr val="FF0000"/>
                </a:solidFill>
                <a:latin typeface="Slant" pitchFamily="2" charset="0"/>
                <a:ea typeface="Roboto Slab Medium" pitchFamily="2" charset="0"/>
              </a:rPr>
              <a:t>A VLDB was fifty GB</a:t>
            </a:r>
            <a:endParaRPr lang="LID4096" sz="7200" dirty="0">
              <a:solidFill>
                <a:srgbClr val="FF0000"/>
              </a:solidFill>
              <a:latin typeface="Slant" pitchFamily="2" charset="0"/>
              <a:ea typeface="Roboto Slab Medium" pitchFamily="2" charset="0"/>
            </a:endParaRPr>
          </a:p>
        </p:txBody>
      </p:sp>
    </p:spTree>
    <p:extLst>
      <p:ext uri="{BB962C8B-B14F-4D97-AF65-F5344CB8AC3E}">
        <p14:creationId xmlns:p14="http://schemas.microsoft.com/office/powerpoint/2010/main" val="3308681610"/>
      </p:ext>
    </p:extLst>
  </p:cSld>
  <p:clrMapOvr>
    <a:masterClrMapping/>
  </p:clrMapOvr>
</p:sld>
</file>

<file path=ppt/theme/theme1.xml><?xml version="1.0" encoding="utf-8"?>
<a:theme xmlns:a="http://schemas.openxmlformats.org/drawingml/2006/main" name="Fasett">
  <a:themeElements>
    <a:clrScheme name="Varm blå">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GroupBy_Eight_hours_of_work_in_20_minutes_Partitioning_Rox.pptx" id="{70D7657E-FDF3-4AF8-B760-E8DCE5C23891}" vid="{32728EFA-864A-41EB-A785-94AF657B65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9DF362DDD05A45B86D781376AAC476" ma:contentTypeVersion="7" ma:contentTypeDescription="Create a new document." ma:contentTypeScope="" ma:versionID="3a57987203f074c548de98d113b4286b">
  <xsd:schema xmlns:xsd="http://www.w3.org/2001/XMLSchema" xmlns:xs="http://www.w3.org/2001/XMLSchema" xmlns:p="http://schemas.microsoft.com/office/2006/metadata/properties" xmlns:ns2="d199752a-3aa5-47db-8ae7-beef1561cea0" targetNamespace="http://schemas.microsoft.com/office/2006/metadata/properties" ma:root="true" ma:fieldsID="70b53b01044eee4a42e00434b4075c16" ns2:_="">
    <xsd:import namespace="d199752a-3aa5-47db-8ae7-beef1561ce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9752a-3aa5-47db-8ae7-beef1561ce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6C713D-8D2B-492D-A52A-375696712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9752a-3aa5-47db-8ae7-beef1561c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42A527-91EE-49D6-AF42-393E29B98637}">
  <ds:schemaRefs>
    <ds:schemaRef ds:uri="http://schemas.microsoft.com/sharepoint/v3/contenttype/forms"/>
  </ds:schemaRefs>
</ds:datastoreItem>
</file>

<file path=customXml/itemProps3.xml><?xml version="1.0" encoding="utf-8"?>
<ds:datastoreItem xmlns:ds="http://schemas.openxmlformats.org/officeDocument/2006/customXml" ds:itemID="{A5AA9653-386D-4377-A986-DC4A02C60CD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PPTMALL</Template>
  <TotalTime>0</TotalTime>
  <Words>926</Words>
  <Application>Microsoft Office PowerPoint</Application>
  <PresentationFormat>Widescreen</PresentationFormat>
  <Paragraphs>95</Paragraphs>
  <Slides>23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Consolas</vt:lpstr>
      <vt:lpstr>Iron Maiden</vt:lpstr>
      <vt:lpstr>Raleway</vt:lpstr>
      <vt:lpstr>Roboto Slab Medium</vt:lpstr>
      <vt:lpstr>Roboto Slab Thin</vt:lpstr>
      <vt:lpstr>Slant</vt:lpstr>
      <vt:lpstr>Source Sans Pro</vt:lpstr>
      <vt:lpstr>Trebuchet MS</vt:lpstr>
      <vt:lpstr>Wingdings 3</vt:lpstr>
      <vt:lpstr>Fasett</vt:lpstr>
      <vt:lpstr>2 minutes to midnight Automation for the  on-call DBA</vt:lpstr>
      <vt:lpstr>Background 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 for today</vt:lpstr>
      <vt:lpstr>git</vt:lpstr>
      <vt:lpstr>Some useful git commands</vt:lpstr>
      <vt:lpstr>What goes into source control?</vt:lpstr>
      <vt:lpstr>vscode</vt:lpstr>
      <vt:lpstr>dbatools</vt:lpstr>
      <vt:lpstr>Azure DevOps pipelines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Magnus Ahlkvist</dc:creator>
  <cp:lastModifiedBy>Magnus Ahlkvist</cp:lastModifiedBy>
  <cp:revision>33</cp:revision>
  <dcterms:created xsi:type="dcterms:W3CDTF">2019-10-13T08:45:28Z</dcterms:created>
  <dcterms:modified xsi:type="dcterms:W3CDTF">2023-09-15T13:38:23Z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0x010100BE9DF362DDD05A45B86D781376AAC476</vt:lpwstr>
  </property>
</Properties>
</file>