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68" r:id="rId5"/>
  </p:sldMasterIdLst>
  <p:notesMasterIdLst>
    <p:notesMasterId r:id="rId32"/>
  </p:notesMasterIdLst>
  <p:sldIdLst>
    <p:sldId id="260" r:id="rId6"/>
    <p:sldId id="256" r:id="rId7"/>
    <p:sldId id="284" r:id="rId8"/>
    <p:sldId id="291" r:id="rId9"/>
    <p:sldId id="292" r:id="rId10"/>
    <p:sldId id="285" r:id="rId11"/>
    <p:sldId id="294" r:id="rId12"/>
    <p:sldId id="295" r:id="rId13"/>
    <p:sldId id="296" r:id="rId14"/>
    <p:sldId id="293" r:id="rId15"/>
    <p:sldId id="297" r:id="rId16"/>
    <p:sldId id="298" r:id="rId17"/>
    <p:sldId id="299" r:id="rId18"/>
    <p:sldId id="274" r:id="rId19"/>
    <p:sldId id="290" r:id="rId20"/>
    <p:sldId id="300" r:id="rId21"/>
    <p:sldId id="301" r:id="rId22"/>
    <p:sldId id="302" r:id="rId23"/>
    <p:sldId id="304" r:id="rId24"/>
    <p:sldId id="305" r:id="rId25"/>
    <p:sldId id="306" r:id="rId26"/>
    <p:sldId id="307" r:id="rId27"/>
    <p:sldId id="308" r:id="rId28"/>
    <p:sldId id="310" r:id="rId29"/>
    <p:sldId id="311" r:id="rId30"/>
    <p:sldId id="309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FD700"/>
    <a:srgbClr val="E5E4E2"/>
    <a:srgbClr val="C0C0C0"/>
    <a:srgbClr val="CD7F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2" autoAdjust="0"/>
    <p:restoredTop sz="68971" autoAdjust="0"/>
  </p:normalViewPr>
  <p:slideViewPr>
    <p:cSldViewPr snapToGrid="0">
      <p:cViewPr varScale="1">
        <p:scale>
          <a:sx n="77" d="100"/>
          <a:sy n="77" d="100"/>
        </p:scale>
        <p:origin x="1100" y="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12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heme" Target="theme/theme1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D3B2D-3924-0B48-B558-93C031AA9A06}" type="datetimeFigureOut">
              <a:rPr lang="en-US" smtClean="0"/>
              <a:t>9/2/2023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2716D-3A19-4347-B553-E4062DD46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15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F2ADC0-909F-0543-A922-13880F1A3B43}" type="slidenum">
              <a:rPr kumimoji="0" lang="en-N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N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4695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72716D-3A19-4347-B553-E4062DD467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95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18" name="Bild 17">
            <a:extLst>
              <a:ext uri="{FF2B5EF4-FFF2-40B4-BE49-F238E27FC236}">
                <a16:creationId xmlns:a16="http://schemas.microsoft.com/office/drawing/2014/main" id="{42BCFCD7-74CB-442B-9206-4BBDA1D162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47593" y="4100975"/>
            <a:ext cx="2736965" cy="27369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ch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eskriv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nkort för 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t eller fals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67486-45A9-B79B-F1B7-853953B6BD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39D6A9-55A2-5AEF-5E80-8A8BC740B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1C332-43B1-784F-86CE-FABB95A3F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BC61-6493-6943-BFC0-FEDAB404CC17}" type="datetimeFigureOut">
              <a:rPr lang="en-NO" smtClean="0"/>
              <a:t>09/02/2023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5C634-8243-5D4E-0C27-008C83CB4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74C78-BB59-C152-C15F-C91CD1592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58FF-A7DF-BF42-A1A6-DB8EC7A9882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656419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0F42F-14DF-F8FE-A721-5E3A30CF7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785CA-D898-055F-F655-A1A2199B4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491E6-29C6-FB54-8E5C-7177D2F79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BC61-6493-6943-BFC0-FEDAB404CC17}" type="datetimeFigureOut">
              <a:rPr lang="en-NO" smtClean="0"/>
              <a:t>09/02/2023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FA81E-1DF3-D085-6F88-735C98EAF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7BE55-35C6-EECF-CB6D-DC522BA9D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58FF-A7DF-BF42-A1A6-DB8EC7A9882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5356976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BFA6D-111E-9570-32BF-96B824C98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7E193-7CC3-3210-53A9-77375C82E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B23E5-56BF-518B-BC01-7A58EC247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BC61-6493-6943-BFC0-FEDAB404CC17}" type="datetimeFigureOut">
              <a:rPr lang="en-NO" smtClean="0"/>
              <a:t>09/02/2023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A98D9-ADE9-F622-EB7C-C34CF76C3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7A8CF-028B-46F6-2ED2-3BAF03C52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58FF-A7DF-BF42-A1A6-DB8EC7A9882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84762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0BB59-83BB-3DC3-DED6-13C776FC0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F86E2-F533-B021-7BEC-44B5C51B3B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C4F9B0-A736-A1BB-5878-1E3C47435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772C37-5FD2-E400-7DD6-CE6231DB2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BC61-6493-6943-BFC0-FEDAB404CC17}" type="datetimeFigureOut">
              <a:rPr lang="en-NO" smtClean="0"/>
              <a:t>09/02/2023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69EB1-10F6-7AB2-3AA8-D96977872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96596F-D125-3A93-2F55-CE3E319A8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58FF-A7DF-BF42-A1A6-DB8EC7A9882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702455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3BD46-B2DA-2FE6-4E3E-E569AAD4B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88DCE-CB1C-CF73-DEE2-0E162DD0B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B37499-7F8D-0C01-8709-E86D0AD17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012BC1-ABA8-02B0-5E1B-DBAAB7EE3B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C7B3B7-2053-CD19-12BB-23144DABC1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97BA41-FD5F-D012-37F1-1D013481D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BC61-6493-6943-BFC0-FEDAB404CC17}" type="datetimeFigureOut">
              <a:rPr lang="en-NO" smtClean="0"/>
              <a:t>09/02/2023</a:t>
            </a:fld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07797C-737C-61AB-B45E-892A29DA2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FB60D1-81D5-CFE3-8454-2EF0052FA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58FF-A7DF-BF42-A1A6-DB8EC7A9882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2547342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6B01A-92A8-01CD-3EF4-48BE45078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D03904-975F-536D-6BBE-248696E48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BC61-6493-6943-BFC0-FEDAB404CC17}" type="datetimeFigureOut">
              <a:rPr lang="en-NO" smtClean="0"/>
              <a:t>09/02/2023</a:t>
            </a:fld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94E7DD-991E-8A33-418C-74A555DC4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5CC7F7-2F46-6D7B-F0C3-BFD6FC004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58FF-A7DF-BF42-A1A6-DB8EC7A9882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7025993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EE5288-F0A3-F9CB-F7E5-66B81BB59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BC61-6493-6943-BFC0-FEDAB404CC17}" type="datetimeFigureOut">
              <a:rPr lang="en-NO" smtClean="0"/>
              <a:t>09/02/2023</a:t>
            </a:fld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48B219-3E8B-3320-CAAF-5EFBBB4E7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193DAA-AD53-7489-568C-005EAEFF1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58FF-A7DF-BF42-A1A6-DB8EC7A9882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6939633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E6ED0-08DB-00E8-AE01-79ECEEC5B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3DD02-C41B-3B83-F9A3-F468F9FAB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35E61-918F-3C45-F118-392A2BC8A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5A81E5-F2D3-4795-6537-E9665DE32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BC61-6493-6943-BFC0-FEDAB404CC17}" type="datetimeFigureOut">
              <a:rPr lang="en-NO" smtClean="0"/>
              <a:t>09/02/2023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95264-43C8-CB4C-D04F-7F40F33AB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2CCD9-BAAC-E2B0-F364-19B9ACDE5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58FF-A7DF-BF42-A1A6-DB8EC7A9882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6643514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C2248-12FC-D658-16F1-6F8A2381F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37C41A-A1F7-4E7C-4C04-D995969900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0696B0-C746-B4A6-1F99-D51A5217F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E135C5-5369-8F43-0FDA-FFC61CE44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BC61-6493-6943-BFC0-FEDAB404CC17}" type="datetimeFigureOut">
              <a:rPr lang="en-NO" smtClean="0"/>
              <a:t>09/02/2023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144886-AB42-A3B9-3A4C-34A7EC7F8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6630B-E468-4C4E-8D09-D62654DF9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58FF-A7DF-BF42-A1A6-DB8EC7A9882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2689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7DDE-E58A-F882-5693-3677113E5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2F361E-C12C-1A89-8474-308A97557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8D924-1BC5-D794-4DD9-1FAA004DD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BC61-6493-6943-BFC0-FEDAB404CC17}" type="datetimeFigureOut">
              <a:rPr lang="en-NO" smtClean="0"/>
              <a:t>09/02/2023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C02EF-4417-C4C2-C048-B050F7404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AB4C4-4F2F-E306-3D2A-E703AA693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58FF-A7DF-BF42-A1A6-DB8EC7A9882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566848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AD423F-7794-68D0-A867-145334D83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947388-7409-506A-8002-B8ED97FD4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B418C-4E65-3506-2DF6-699A7A506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BC61-6493-6943-BFC0-FEDAB404CC17}" type="datetimeFigureOut">
              <a:rPr lang="en-NO" smtClean="0"/>
              <a:t>09/02/2023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C2B6E-1506-167A-03BC-965F8BFE1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2969C-9A2A-3393-EA5C-9AD911918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58FF-A7DF-BF42-A1A6-DB8EC7A9882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281769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/>
              <a:t>9/2/2023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/>
              <a:t>9/2/2023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v-SE"/>
              <a:t>Klicka här för att ändra mall för rubrikformat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v-SE"/>
              <a:t>Klicka på ikonen för att lägga till en bild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100000">
              <a:srgbClr val="FFCCCC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9/2/2023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9" name="Bild 8">
            <a:extLst>
              <a:ext uri="{FF2B5EF4-FFF2-40B4-BE49-F238E27FC236}">
                <a16:creationId xmlns:a16="http://schemas.microsoft.com/office/drawing/2014/main" id="{40A61AF8-6CA2-4DC0-AB0C-54B2BDCB308E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634870" y="4988252"/>
            <a:ext cx="1849688" cy="18496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Roboto Light" panose="02000000000000000000" pitchFamily="2" charset="0"/>
          <a:ea typeface="Roboto Light" panose="02000000000000000000" pitchFamily="2" charset="0"/>
          <a:cs typeface="Roboto Light" panose="02000000000000000000" pitchFamily="2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CE41E0-4198-634A-5109-D9D570D38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549B9-70F4-0315-693E-E0D11FC91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76994-A343-2FE2-2885-EB961F7E8E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EBC61-6493-6943-BFC0-FEDAB404CC17}" type="datetimeFigureOut">
              <a:rPr lang="en-NO" smtClean="0"/>
              <a:t>09/02/2023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FE761-BE5D-2F46-4641-26C400DFE3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C6E91-15C1-AB93-9E2E-E6B863374A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158FF-A7DF-BF42-A1A6-DB8EC7A9882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873527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hyperlink" Target="http://www.tsql.nu/" TargetMode="External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hyperlink" Target="http://www.transmokopter.se/" TargetMode="External"/><Relationship Id="rId4" Type="http://schemas.openxmlformats.org/officeDocument/2006/relationships/hyperlink" Target="http://www.sqlfriday.net/" TargetMode="External"/><Relationship Id="rId9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sv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EC31-E066-4E62-BAAB-C170893FF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0986" y="1363287"/>
            <a:ext cx="10668000" cy="2115312"/>
          </a:xfrm>
        </p:spPr>
        <p:txBody>
          <a:bodyPr/>
          <a:lstStyle/>
          <a:p>
            <a:r>
              <a:rPr lang="en-GB" sz="3200" dirty="0"/>
              <a:t>DBA? Sure. But you’re also a developer.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9B0E28-205D-4B8D-B72F-75D77CF216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Magnus Ahlkvist</a:t>
            </a:r>
          </a:p>
        </p:txBody>
      </p:sp>
      <p:pic>
        <p:nvPicPr>
          <p:cNvPr id="5" name="Picture 4" descr="A picture containing person, looking, cellphone, phone&#10;&#10;Description automatically generated">
            <a:extLst>
              <a:ext uri="{FF2B5EF4-FFF2-40B4-BE49-F238E27FC236}">
                <a16:creationId xmlns:a16="http://schemas.microsoft.com/office/drawing/2014/main" id="{099A75BC-ED83-4232-8CE1-447DBDA9BC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96"/>
          <a:stretch/>
        </p:blipFill>
        <p:spPr>
          <a:xfrm>
            <a:off x="0" y="0"/>
            <a:ext cx="42699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188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52AA752C-959C-DEB5-1C24-91762CC304E8}"/>
              </a:ext>
            </a:extLst>
          </p:cNvPr>
          <p:cNvSpPr txBox="1">
            <a:spLocks/>
          </p:cNvSpPr>
          <p:nvPr/>
        </p:nvSpPr>
        <p:spPr>
          <a:xfrm>
            <a:off x="1878676" y="1947670"/>
            <a:ext cx="8138160" cy="2758258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7200" dirty="0"/>
              <a:t>My current client has around 80 SQL-instances, only for test</a:t>
            </a:r>
            <a:endParaRPr lang="LID4096" sz="7200" dirty="0"/>
          </a:p>
        </p:txBody>
      </p:sp>
    </p:spTree>
    <p:extLst>
      <p:ext uri="{BB962C8B-B14F-4D97-AF65-F5344CB8AC3E}">
        <p14:creationId xmlns:p14="http://schemas.microsoft.com/office/powerpoint/2010/main" val="3747047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52AA752C-959C-DEB5-1C24-91762CC304E8}"/>
              </a:ext>
            </a:extLst>
          </p:cNvPr>
          <p:cNvSpPr txBox="1">
            <a:spLocks/>
          </p:cNvSpPr>
          <p:nvPr/>
        </p:nvSpPr>
        <p:spPr>
          <a:xfrm>
            <a:off x="1878676" y="1947670"/>
            <a:ext cx="8138160" cy="2758258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7200" dirty="0"/>
              <a:t>The main system has 1TB databases, and not just one of them.</a:t>
            </a:r>
            <a:endParaRPr lang="LID4096" sz="7200" dirty="0"/>
          </a:p>
        </p:txBody>
      </p:sp>
    </p:spTree>
    <p:extLst>
      <p:ext uri="{BB962C8B-B14F-4D97-AF65-F5344CB8AC3E}">
        <p14:creationId xmlns:p14="http://schemas.microsoft.com/office/powerpoint/2010/main" val="2682924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52AA752C-959C-DEB5-1C24-91762CC304E8}"/>
              </a:ext>
            </a:extLst>
          </p:cNvPr>
          <p:cNvSpPr txBox="1">
            <a:spLocks/>
          </p:cNvSpPr>
          <p:nvPr/>
        </p:nvSpPr>
        <p:spPr>
          <a:xfrm>
            <a:off x="1878676" y="1947670"/>
            <a:ext cx="8138160" cy="2758258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7200" dirty="0"/>
              <a:t>We can’t tape them, can we? I can’t have the backups in my bedroom, can I?</a:t>
            </a:r>
            <a:endParaRPr lang="LID4096" sz="7200" dirty="0"/>
          </a:p>
        </p:txBody>
      </p:sp>
    </p:spTree>
    <p:extLst>
      <p:ext uri="{BB962C8B-B14F-4D97-AF65-F5344CB8AC3E}">
        <p14:creationId xmlns:p14="http://schemas.microsoft.com/office/powerpoint/2010/main" val="3165673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52AA752C-959C-DEB5-1C24-91762CC304E8}"/>
              </a:ext>
            </a:extLst>
          </p:cNvPr>
          <p:cNvSpPr txBox="1">
            <a:spLocks/>
          </p:cNvSpPr>
          <p:nvPr/>
        </p:nvSpPr>
        <p:spPr>
          <a:xfrm>
            <a:off x="1878676" y="1947670"/>
            <a:ext cx="8138160" cy="2758258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7200" dirty="0"/>
              <a:t>Automation:</a:t>
            </a:r>
          </a:p>
          <a:p>
            <a:r>
              <a:rPr lang="en-GB" sz="7200" dirty="0"/>
              <a:t>Replace random mistakes with consistent errors.</a:t>
            </a:r>
            <a:endParaRPr lang="LID4096" sz="7200" dirty="0"/>
          </a:p>
        </p:txBody>
      </p:sp>
    </p:spTree>
    <p:extLst>
      <p:ext uri="{BB962C8B-B14F-4D97-AF65-F5344CB8AC3E}">
        <p14:creationId xmlns:p14="http://schemas.microsoft.com/office/powerpoint/2010/main" val="394027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B9B0E28-205D-4B8D-B72F-75D77CF21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6783" y="325271"/>
            <a:ext cx="6260069" cy="368449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Magnus Ahlkvist</a:t>
            </a:r>
          </a:p>
          <a:p>
            <a:pPr algn="l"/>
            <a:r>
              <a:rPr lang="en-US" dirty="0"/>
              <a:t>He/him</a:t>
            </a:r>
          </a:p>
          <a:p>
            <a:pPr algn="l"/>
            <a:r>
              <a:rPr lang="en-US" dirty="0"/>
              <a:t>Mail: magnus@transmokopter.se</a:t>
            </a:r>
          </a:p>
          <a:p>
            <a:pPr algn="l"/>
            <a:r>
              <a:rPr lang="en-US" dirty="0"/>
              <a:t>Twitter: @transmokopter</a:t>
            </a:r>
          </a:p>
          <a:p>
            <a:pPr algn="l"/>
            <a:r>
              <a:rPr lang="en-US" dirty="0" err="1"/>
              <a:t>Github</a:t>
            </a:r>
            <a:r>
              <a:rPr lang="en-US" dirty="0"/>
              <a:t>: github.com/</a:t>
            </a:r>
            <a:r>
              <a:rPr lang="en-US" dirty="0" err="1"/>
              <a:t>transmokopter</a:t>
            </a:r>
            <a:endParaRPr lang="en-US" dirty="0"/>
          </a:p>
          <a:p>
            <a:pPr algn="l"/>
            <a:r>
              <a:rPr lang="en-US" dirty="0">
                <a:hlinkClick r:id="rId3"/>
              </a:rPr>
              <a:t>ww.tsql.nu</a:t>
            </a:r>
            <a:r>
              <a:rPr lang="en-US" dirty="0"/>
              <a:t>				- some sort of blog</a:t>
            </a:r>
          </a:p>
          <a:p>
            <a:pPr algn="l"/>
            <a:r>
              <a:rPr lang="en-US" dirty="0">
                <a:hlinkClick r:id="rId4"/>
              </a:rPr>
              <a:t>www.sqlfriday.net</a:t>
            </a:r>
            <a:r>
              <a:rPr lang="en-US" dirty="0"/>
              <a:t>			- free weekly online event</a:t>
            </a:r>
          </a:p>
          <a:p>
            <a:pPr algn="l"/>
            <a:r>
              <a:rPr lang="en-US" dirty="0">
                <a:hlinkClick r:id="rId5"/>
              </a:rPr>
              <a:t>www.transmokopter.se</a:t>
            </a:r>
            <a:r>
              <a:rPr lang="en-US" dirty="0"/>
              <a:t>		- pays my bills</a:t>
            </a:r>
          </a:p>
          <a:p>
            <a:pPr algn="l"/>
            <a:endParaRPr lang="en-US" dirty="0"/>
          </a:p>
        </p:txBody>
      </p:sp>
      <p:pic>
        <p:nvPicPr>
          <p:cNvPr id="5" name="Picture 4" descr="A picture containing person, looking, cellphone, phone&#10;&#10;Description automatically generated">
            <a:extLst>
              <a:ext uri="{FF2B5EF4-FFF2-40B4-BE49-F238E27FC236}">
                <a16:creationId xmlns:a16="http://schemas.microsoft.com/office/drawing/2014/main" id="{099A75BC-ED83-4232-8CE1-447DBDA9BC2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0596"/>
          <a:stretch/>
        </p:blipFill>
        <p:spPr>
          <a:xfrm>
            <a:off x="0" y="0"/>
            <a:ext cx="4269917" cy="6858000"/>
          </a:xfrm>
          <a:prstGeom prst="rect">
            <a:avLst/>
          </a:prstGeom>
        </p:spPr>
      </p:pic>
      <p:pic>
        <p:nvPicPr>
          <p:cNvPr id="1028" name="Picture 4" descr="2023 Microsoft Most Valuable Professional (MVP) badge image. Validation. Issued by Microsoft Next Generation Experiences">
            <a:extLst>
              <a:ext uri="{FF2B5EF4-FFF2-40B4-BE49-F238E27FC236}">
                <a16:creationId xmlns:a16="http://schemas.microsoft.com/office/drawing/2014/main" id="{C4503B1A-5017-6FF2-9C0B-99B368126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868" y="5554286"/>
            <a:ext cx="881842" cy="88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icrosoft Certified: Azure Database Administrator Associate badge image. Issued by Microsoft">
            <a:extLst>
              <a:ext uri="{FF2B5EF4-FFF2-40B4-BE49-F238E27FC236}">
                <a16:creationId xmlns:a16="http://schemas.microsoft.com/office/drawing/2014/main" id="{67F83B29-82B7-79AC-C1A3-D56C9ECA9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5079" y="5554286"/>
            <a:ext cx="881842" cy="881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CSE: Data Management and Analytics — Certified 2016 badge image. Issued by Microsoft">
            <a:extLst>
              <a:ext uri="{FF2B5EF4-FFF2-40B4-BE49-F238E27FC236}">
                <a16:creationId xmlns:a16="http://schemas.microsoft.com/office/drawing/2014/main" id="{F695620E-BDAE-53A2-1A62-2901DFA28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0290" y="5554286"/>
            <a:ext cx="978443" cy="978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0435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68AA5B09-0C81-C9F3-ADD6-B89ED3959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521482"/>
            <a:ext cx="10020300" cy="1325563"/>
          </a:xfrm>
        </p:spPr>
        <p:txBody>
          <a:bodyPr/>
          <a:lstStyle/>
          <a:p>
            <a:r>
              <a:rPr lang="en-GB" dirty="0"/>
              <a:t>Today’s contents</a:t>
            </a:r>
            <a:endParaRPr lang="LID4096" dirty="0"/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A9C03834-C74B-5F1D-C731-42F7BC11E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0" y="1574800"/>
            <a:ext cx="10515600" cy="4374737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Git for source control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err="1"/>
              <a:t>Vscode</a:t>
            </a:r>
            <a:r>
              <a:rPr lang="en-GB" dirty="0"/>
              <a:t> for writing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err="1"/>
              <a:t>dbatools</a:t>
            </a:r>
            <a:r>
              <a:rPr lang="en-GB" dirty="0"/>
              <a:t> to help you stay awesome at scale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Azure DevOps pipelines to safeguard your mental health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If time allows: </a:t>
            </a:r>
            <a:r>
              <a:rPr lang="en-GB" dirty="0" err="1"/>
              <a:t>Pode</a:t>
            </a:r>
            <a:r>
              <a:rPr lang="en-GB" dirty="0"/>
              <a:t> – create pages and </a:t>
            </a:r>
            <a:r>
              <a:rPr lang="en-GB" dirty="0" err="1"/>
              <a:t>RestAPIs</a:t>
            </a:r>
            <a:r>
              <a:rPr lang="en-GB" dirty="0"/>
              <a:t> from awesome PowerShell-code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198668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F7203-BF5A-A4F9-5A31-4241804E0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064D1-4E4B-C811-4469-485FD5C0C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Protect your stable version of the code base</a:t>
            </a:r>
          </a:p>
          <a:p>
            <a:r>
              <a:rPr lang="en-GB" dirty="0"/>
              <a:t>Work in feature branches</a:t>
            </a:r>
          </a:p>
          <a:p>
            <a:r>
              <a:rPr lang="en-GB" dirty="0"/>
              <a:t>Use pull requests to merge your feature into the stable code base</a:t>
            </a:r>
          </a:p>
          <a:p>
            <a:pPr lvl="1"/>
            <a:r>
              <a:rPr lang="en-GB" dirty="0"/>
              <a:t>Peer review is a good thing!</a:t>
            </a:r>
          </a:p>
          <a:p>
            <a:r>
              <a:rPr lang="en-GB" dirty="0"/>
              <a:t>Get your new team members up to speed faster</a:t>
            </a:r>
          </a:p>
        </p:txBody>
      </p:sp>
    </p:spTree>
    <p:extLst>
      <p:ext uri="{BB962C8B-B14F-4D97-AF65-F5344CB8AC3E}">
        <p14:creationId xmlns:p14="http://schemas.microsoft.com/office/powerpoint/2010/main" val="272046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15D15-814A-EC11-5A91-246117CA2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useful git commands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BADF8-D140-9FF1-D934-2AE330BB7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80160"/>
            <a:ext cx="8596668" cy="5120639"/>
          </a:xfrm>
        </p:spPr>
        <p:txBody>
          <a:bodyPr>
            <a:normAutofit fontScale="92500" lnSpcReduction="10000"/>
          </a:bodyPr>
          <a:lstStyle/>
          <a:p>
            <a:r>
              <a:rPr lang="en-GB" dirty="0">
                <a:latin typeface="Consolas" panose="020B0609020204030204" pitchFamily="49" charset="0"/>
              </a:rPr>
              <a:t>git branch</a:t>
            </a:r>
          </a:p>
          <a:p>
            <a:pPr lvl="1"/>
            <a:r>
              <a:rPr lang="en-GB" dirty="0"/>
              <a:t>Inspect which branches you have</a:t>
            </a:r>
          </a:p>
          <a:p>
            <a:r>
              <a:rPr lang="en-GB" dirty="0">
                <a:latin typeface="Consolas" panose="020B0609020204030204" pitchFamily="49" charset="0"/>
              </a:rPr>
              <a:t>git checkout</a:t>
            </a:r>
          </a:p>
          <a:p>
            <a:pPr lvl="1"/>
            <a:r>
              <a:rPr lang="en-GB" dirty="0"/>
              <a:t>Switch your working branch. With the –b option, create a new branch</a:t>
            </a:r>
          </a:p>
          <a:p>
            <a:r>
              <a:rPr lang="en-GB" dirty="0">
                <a:latin typeface="Consolas" panose="020B0609020204030204" pitchFamily="49" charset="0"/>
              </a:rPr>
              <a:t>git pull</a:t>
            </a:r>
          </a:p>
          <a:p>
            <a:pPr lvl="1"/>
            <a:r>
              <a:rPr lang="en-GB" dirty="0"/>
              <a:t>Download changes from the remote branch and merge them with your local branch</a:t>
            </a:r>
          </a:p>
          <a:p>
            <a:r>
              <a:rPr lang="en-GB" dirty="0">
                <a:latin typeface="Consolas" panose="020B0609020204030204" pitchFamily="49" charset="0"/>
              </a:rPr>
              <a:t>git pull origin &lt;</a:t>
            </a:r>
            <a:r>
              <a:rPr lang="en-GB" dirty="0" err="1">
                <a:latin typeface="Consolas" panose="020B0609020204030204" pitchFamily="49" charset="0"/>
              </a:rPr>
              <a:t>branchname</a:t>
            </a:r>
            <a:r>
              <a:rPr lang="en-GB" dirty="0"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GB" dirty="0"/>
              <a:t>pull the changes made to _another_ branch than your working branch into your working branch. Very useful for updating your working branch with changes made to the stable branch.</a:t>
            </a:r>
          </a:p>
          <a:p>
            <a:r>
              <a:rPr lang="en-GB" dirty="0">
                <a:latin typeface="Consolas" panose="020B0609020204030204" pitchFamily="49" charset="0"/>
              </a:rPr>
              <a:t>git add</a:t>
            </a:r>
          </a:p>
          <a:p>
            <a:pPr lvl="1"/>
            <a:r>
              <a:rPr lang="en-GB" dirty="0"/>
              <a:t>Stage your local changes into a working changeset</a:t>
            </a:r>
          </a:p>
          <a:p>
            <a:r>
              <a:rPr lang="en-GB" dirty="0">
                <a:latin typeface="Consolas" panose="020B0609020204030204" pitchFamily="49" charset="0"/>
              </a:rPr>
              <a:t>git commit</a:t>
            </a:r>
          </a:p>
          <a:p>
            <a:pPr lvl="1"/>
            <a:r>
              <a:rPr lang="en-GB" dirty="0"/>
              <a:t>Commit your  working changeset</a:t>
            </a:r>
          </a:p>
          <a:p>
            <a:r>
              <a:rPr lang="en-GB" dirty="0">
                <a:latin typeface="Consolas" panose="020B0609020204030204" pitchFamily="49" charset="0"/>
              </a:rPr>
              <a:t>git push</a:t>
            </a:r>
          </a:p>
          <a:p>
            <a:pPr lvl="1"/>
            <a:r>
              <a:rPr lang="en-GB" dirty="0"/>
              <a:t>Push your changes to a remote location (your central repository </a:t>
            </a:r>
            <a:r>
              <a:rPr lang="en-GB" dirty="0" err="1"/>
              <a:t>eg</a:t>
            </a:r>
            <a:r>
              <a:rPr lang="en-GB" dirty="0"/>
              <a:t>)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161870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2CE9F-188A-FB6C-F30E-8F759F5DF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goes into source control?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19AF5-D954-EED3-F5FC-3ED5B1C7D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Everything!</a:t>
            </a:r>
          </a:p>
          <a:p>
            <a:r>
              <a:rPr lang="en-GB" dirty="0"/>
              <a:t>Really. Everything.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80881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52AA752C-959C-DEB5-1C24-91762CC304E8}"/>
              </a:ext>
            </a:extLst>
          </p:cNvPr>
          <p:cNvSpPr txBox="1">
            <a:spLocks/>
          </p:cNvSpPr>
          <p:nvPr/>
        </p:nvSpPr>
        <p:spPr>
          <a:xfrm>
            <a:off x="1878676" y="1947670"/>
            <a:ext cx="8138160" cy="275825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7200" dirty="0"/>
              <a:t>DEMO git</a:t>
            </a:r>
            <a:endParaRPr lang="LID4096" sz="7200" dirty="0"/>
          </a:p>
        </p:txBody>
      </p:sp>
    </p:spTree>
    <p:extLst>
      <p:ext uri="{BB962C8B-B14F-4D97-AF65-F5344CB8AC3E}">
        <p14:creationId xmlns:p14="http://schemas.microsoft.com/office/powerpoint/2010/main" val="1692210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4">
            <a:extLst>
              <a:ext uri="{FF2B5EF4-FFF2-40B4-BE49-F238E27FC236}">
                <a16:creationId xmlns:a16="http://schemas.microsoft.com/office/drawing/2014/main" id="{A280507D-CA14-E682-CC12-B4F4F48EEC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utoShape 8" descr="signature_2217393165">
            <a:extLst>
              <a:ext uri="{FF2B5EF4-FFF2-40B4-BE49-F238E27FC236}">
                <a16:creationId xmlns:a16="http://schemas.microsoft.com/office/drawing/2014/main" id="{8E02CA26-DFA6-50C3-BFEC-779A63D71C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AutoShape 10" descr="DataBrothers">
            <a:extLst>
              <a:ext uri="{FF2B5EF4-FFF2-40B4-BE49-F238E27FC236}">
                <a16:creationId xmlns:a16="http://schemas.microsoft.com/office/drawing/2014/main" id="{28AB2310-E80C-D142-A16A-AA62E769FF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O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7D6DC8-F446-93B3-B577-CB84D41AE2E5}"/>
              </a:ext>
            </a:extLst>
          </p:cNvPr>
          <p:cNvSpPr txBox="1"/>
          <p:nvPr/>
        </p:nvSpPr>
        <p:spPr>
          <a:xfrm>
            <a:off x="3831981" y="445520"/>
            <a:ext cx="4161215" cy="2794383"/>
          </a:xfrm>
          <a:prstGeom prst="rect">
            <a:avLst/>
          </a:prstGeom>
          <a:noFill/>
        </p:spPr>
        <p:txBody>
          <a:bodyPr wrap="none" rtlCol="0">
            <a:prstTxWarp prst="textArchUp">
              <a:avLst>
                <a:gd name="adj" fmla="val 10670077"/>
              </a:avLst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O" sz="8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 Medium" pitchFamily="2" charset="0"/>
                <a:ea typeface="+mn-ea"/>
                <a:cs typeface="Gotham Medium" pitchFamily="2" charset="0"/>
              </a:rPr>
              <a:t>Thank you to our sponsors</a:t>
            </a:r>
          </a:p>
        </p:txBody>
      </p:sp>
      <p:pic>
        <p:nvPicPr>
          <p:cNvPr id="21" name="Picture 20" descr="A heart with a blue and yellow heart on a black background&#10;&#10;Description automatically generated">
            <a:extLst>
              <a:ext uri="{FF2B5EF4-FFF2-40B4-BE49-F238E27FC236}">
                <a16:creationId xmlns:a16="http://schemas.microsoft.com/office/drawing/2014/main" id="{6CE45260-0307-0BAF-35F3-8907D52F6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186" y="679449"/>
            <a:ext cx="2565626" cy="2565626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E51DE4C2-F060-B536-024C-B2D02DEE83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25111" y="1389147"/>
            <a:ext cx="2098377" cy="1616761"/>
          </a:xfrm>
          <a:prstGeom prst="rect">
            <a:avLst/>
          </a:prstGeom>
        </p:spPr>
      </p:pic>
      <p:pic>
        <p:nvPicPr>
          <p:cNvPr id="30" name="Picture 29" descr="A logo of a company&#10;&#10;Description automatically generated">
            <a:extLst>
              <a:ext uri="{FF2B5EF4-FFF2-40B4-BE49-F238E27FC236}">
                <a16:creationId xmlns:a16="http://schemas.microsoft.com/office/drawing/2014/main" id="{361A80A4-E0A5-786C-7831-D69F47C266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59" y="-99683"/>
            <a:ext cx="3191097" cy="1681583"/>
          </a:xfrm>
          <a:prstGeom prst="rect">
            <a:avLst/>
          </a:prstGeom>
        </p:spPr>
      </p:pic>
      <p:pic>
        <p:nvPicPr>
          <p:cNvPr id="32" name="Picture 31" descr="Blue letters on a black background&#10;&#10;Description automatically generated">
            <a:extLst>
              <a:ext uri="{FF2B5EF4-FFF2-40B4-BE49-F238E27FC236}">
                <a16:creationId xmlns:a16="http://schemas.microsoft.com/office/drawing/2014/main" id="{D4620A75-F55F-3DFD-9B11-6F50270A67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09545" y="3208137"/>
            <a:ext cx="3972909" cy="1376236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0A1E68C9-5DE7-5624-7A91-EEFE800662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0281" y="1226960"/>
            <a:ext cx="3191097" cy="1062698"/>
          </a:xfrm>
          <a:prstGeom prst="rect">
            <a:avLst/>
          </a:prstGeom>
        </p:spPr>
      </p:pic>
      <p:pic>
        <p:nvPicPr>
          <p:cNvPr id="40" name="Picture 39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2203E92C-1259-0D57-E11B-91EA46D980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8448" y="3425195"/>
            <a:ext cx="2930483" cy="668589"/>
          </a:xfrm>
          <a:prstGeom prst="rect">
            <a:avLst/>
          </a:prstGeom>
        </p:spPr>
      </p:pic>
      <p:pic>
        <p:nvPicPr>
          <p:cNvPr id="46" name="Picture 4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167C4D0-F78B-5822-A299-5E24DBCB3BA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47481" y="3406938"/>
            <a:ext cx="3407264" cy="669147"/>
          </a:xfrm>
          <a:prstGeom prst="rect">
            <a:avLst/>
          </a:prstGeom>
        </p:spPr>
      </p:pic>
      <p:pic>
        <p:nvPicPr>
          <p:cNvPr id="48" name="Picture 47" descr="A black background with white spots&#10;&#10;Description automatically generated">
            <a:extLst>
              <a:ext uri="{FF2B5EF4-FFF2-40B4-BE49-F238E27FC236}">
                <a16:creationId xmlns:a16="http://schemas.microsoft.com/office/drawing/2014/main" id="{05B770F0-9B4A-21C4-8559-84452EE1BAD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60018" y="4091691"/>
            <a:ext cx="3693941" cy="1501379"/>
          </a:xfrm>
          <a:prstGeom prst="rect">
            <a:avLst/>
          </a:prstGeom>
        </p:spPr>
      </p:pic>
      <p:pic>
        <p:nvPicPr>
          <p:cNvPr id="52" name="Picture 5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DC134D0-2A42-6F67-B55A-8DA4DB61F03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6092" y="4561226"/>
            <a:ext cx="2705277" cy="479821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01D64385-3481-6F93-C5C6-A00BEAC0A51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70457" y="2679587"/>
            <a:ext cx="3717061" cy="434888"/>
          </a:xfrm>
          <a:prstGeom prst="rect">
            <a:avLst/>
          </a:prstGeom>
        </p:spPr>
      </p:pic>
      <p:pic>
        <p:nvPicPr>
          <p:cNvPr id="56" name="Picture 55" descr="A black and white logo&#10;&#10;Description automatically generated">
            <a:extLst>
              <a:ext uri="{FF2B5EF4-FFF2-40B4-BE49-F238E27FC236}">
                <a16:creationId xmlns:a16="http://schemas.microsoft.com/office/drawing/2014/main" id="{5CD93F81-DDFF-1D00-C01D-C8B9B27F33C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074559" y="208293"/>
            <a:ext cx="2048929" cy="10537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C2ED42-243D-4C1E-9963-F12C138F7CB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624100" y="6035004"/>
            <a:ext cx="2692928" cy="666234"/>
          </a:xfrm>
          <a:prstGeom prst="rect">
            <a:avLst/>
          </a:prstGeom>
        </p:spPr>
      </p:pic>
      <p:pic>
        <p:nvPicPr>
          <p:cNvPr id="36" name="Picture 35" descr="A logo of a horse head&#10;&#10;Description automatically generated">
            <a:extLst>
              <a:ext uri="{FF2B5EF4-FFF2-40B4-BE49-F238E27FC236}">
                <a16:creationId xmlns:a16="http://schemas.microsoft.com/office/drawing/2014/main" id="{0A70428B-98DC-FE4F-EA21-A6F89D94439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470733" y="5307635"/>
            <a:ext cx="1313258" cy="1313258"/>
          </a:xfrm>
          <a:prstGeom prst="rect">
            <a:avLst/>
          </a:prstGeom>
        </p:spPr>
      </p:pic>
      <p:pic>
        <p:nvPicPr>
          <p:cNvPr id="38" name="Picture 37" descr="A colorful circle with white letters and a white text&#10;&#10;Description automatically generated">
            <a:extLst>
              <a:ext uri="{FF2B5EF4-FFF2-40B4-BE49-F238E27FC236}">
                <a16:creationId xmlns:a16="http://schemas.microsoft.com/office/drawing/2014/main" id="{B4BFBB95-1BD7-BED8-4C2A-05AC0B62C1B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120771" y="5360165"/>
            <a:ext cx="1137417" cy="1168925"/>
          </a:xfrm>
          <a:prstGeom prst="rect">
            <a:avLst/>
          </a:prstGeom>
        </p:spPr>
      </p:pic>
      <p:pic>
        <p:nvPicPr>
          <p:cNvPr id="42" name="Picture 41" descr="A black background with gold letters&#10;&#10;Description automatically generated">
            <a:extLst>
              <a:ext uri="{FF2B5EF4-FFF2-40B4-BE49-F238E27FC236}">
                <a16:creationId xmlns:a16="http://schemas.microsoft.com/office/drawing/2014/main" id="{2922516D-7859-5985-787D-A71D8143C4B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131512" y="5711879"/>
            <a:ext cx="2449491" cy="646249"/>
          </a:xfrm>
          <a:prstGeom prst="rect">
            <a:avLst/>
          </a:prstGeom>
        </p:spPr>
      </p:pic>
      <p:pic>
        <p:nvPicPr>
          <p:cNvPr id="50" name="Picture 49" descr="A logo of a brain&#10;&#10;Description automatically generated">
            <a:extLst>
              <a:ext uri="{FF2B5EF4-FFF2-40B4-BE49-F238E27FC236}">
                <a16:creationId xmlns:a16="http://schemas.microsoft.com/office/drawing/2014/main" id="{D067C47A-9547-E118-D745-D7DC0364CAC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731708" y="4584373"/>
            <a:ext cx="2477712" cy="1082780"/>
          </a:xfrm>
          <a:prstGeom prst="rect">
            <a:avLst/>
          </a:prstGeom>
        </p:spPr>
      </p:pic>
      <p:pic>
        <p:nvPicPr>
          <p:cNvPr id="58" name="Picture 57" descr="A yellow rectangle with black text&#10;&#10;Description automatically generated">
            <a:extLst>
              <a:ext uri="{FF2B5EF4-FFF2-40B4-BE49-F238E27FC236}">
                <a16:creationId xmlns:a16="http://schemas.microsoft.com/office/drawing/2014/main" id="{CDBEF0D0-7C52-3EC2-DA30-DC17F0A4699A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10997" y="5631040"/>
            <a:ext cx="2136811" cy="74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2407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F7203-BF5A-A4F9-5A31-4241804E0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vscode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064D1-4E4B-C811-4469-485FD5C0C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Free IDE for just about everything about code</a:t>
            </a:r>
          </a:p>
          <a:p>
            <a:r>
              <a:rPr lang="en-GB" dirty="0"/>
              <a:t>THE development text editor</a:t>
            </a:r>
          </a:p>
          <a:p>
            <a:pPr lvl="1"/>
            <a:r>
              <a:rPr lang="en-GB" dirty="0"/>
              <a:t>If you now say “What about vi”, feel free to leave the room </a:t>
            </a:r>
            <a:r>
              <a:rPr lang="en-GB" dirty="0">
                <a:sym typeface="Wingdings" panose="05000000000000000000" pitchFamily="2" charset="2"/>
              </a:rPr>
              <a:t></a:t>
            </a:r>
          </a:p>
          <a:p>
            <a:r>
              <a:rPr lang="en-GB" dirty="0">
                <a:sym typeface="Wingdings" panose="05000000000000000000" pitchFamily="2" charset="2"/>
              </a:rPr>
              <a:t>Has </a:t>
            </a:r>
            <a:r>
              <a:rPr lang="en-GB" dirty="0" err="1">
                <a:sym typeface="Wingdings" panose="05000000000000000000" pitchFamily="2" charset="2"/>
              </a:rPr>
              <a:t>darkmode</a:t>
            </a:r>
            <a:endParaRPr lang="en-GB" dirty="0">
              <a:sym typeface="Wingdings" panose="05000000000000000000" pitchFamily="2" charset="2"/>
            </a:endParaRPr>
          </a:p>
          <a:p>
            <a:pPr lvl="1"/>
            <a:r>
              <a:rPr lang="en-GB" dirty="0">
                <a:sym typeface="Wingdings" panose="05000000000000000000" pitchFamily="2" charset="2"/>
              </a:rPr>
              <a:t>But also cute-mode, Twilight Sparkle-mode, PowerShell ISE-mode etc</a:t>
            </a:r>
          </a:p>
          <a:p>
            <a:r>
              <a:rPr lang="en-GB" dirty="0">
                <a:sym typeface="Wingdings" panose="05000000000000000000" pitchFamily="2" charset="2"/>
              </a:rPr>
              <a:t>Missing something? There’s an extension for it, 100%</a:t>
            </a:r>
          </a:p>
          <a:p>
            <a:r>
              <a:rPr lang="en-GB" dirty="0">
                <a:sym typeface="Wingdings" panose="05000000000000000000" pitchFamily="2" charset="2"/>
              </a:rPr>
              <a:t>Git integration</a:t>
            </a:r>
          </a:p>
          <a:p>
            <a:r>
              <a:rPr lang="en-GB" dirty="0">
                <a:sym typeface="Wingdings" panose="05000000000000000000" pitchFamily="2" charset="2"/>
              </a:rPr>
              <a:t>SQL Server Database projects</a:t>
            </a:r>
          </a:p>
          <a:p>
            <a:r>
              <a:rPr lang="en-GB" dirty="0">
                <a:sym typeface="Wingdings" panose="05000000000000000000" pitchFamily="2" charset="2"/>
              </a:rPr>
              <a:t>Awesome terminal integration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505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52AA752C-959C-DEB5-1C24-91762CC304E8}"/>
              </a:ext>
            </a:extLst>
          </p:cNvPr>
          <p:cNvSpPr txBox="1">
            <a:spLocks/>
          </p:cNvSpPr>
          <p:nvPr/>
        </p:nvSpPr>
        <p:spPr>
          <a:xfrm>
            <a:off x="1878676" y="1947670"/>
            <a:ext cx="8138160" cy="275825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7200" dirty="0"/>
              <a:t>DEMO git</a:t>
            </a:r>
            <a:endParaRPr lang="LID4096" sz="7200" dirty="0"/>
          </a:p>
        </p:txBody>
      </p:sp>
    </p:spTree>
    <p:extLst>
      <p:ext uri="{BB962C8B-B14F-4D97-AF65-F5344CB8AC3E}">
        <p14:creationId xmlns:p14="http://schemas.microsoft.com/office/powerpoint/2010/main" val="1761197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F7203-BF5A-A4F9-5A31-4241804E0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dbatools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064D1-4E4B-C811-4469-485FD5C0C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Open source </a:t>
            </a:r>
            <a:r>
              <a:rPr lang="en-GB" dirty="0" err="1"/>
              <a:t>PoSh</a:t>
            </a:r>
            <a:r>
              <a:rPr lang="en-GB" dirty="0"/>
              <a:t>-module</a:t>
            </a:r>
          </a:p>
          <a:p>
            <a:r>
              <a:rPr lang="en-GB" dirty="0">
                <a:sym typeface="Wingdings" panose="05000000000000000000" pitchFamily="2" charset="2"/>
              </a:rPr>
              <a:t>Community driven – by DBAs, for DBAs</a:t>
            </a:r>
          </a:p>
          <a:p>
            <a:r>
              <a:rPr lang="en-GB" dirty="0">
                <a:sym typeface="Wingdings" panose="05000000000000000000" pitchFamily="2" charset="2"/>
              </a:rPr>
              <a:t>Is it in Management Studio? Then it’s in </a:t>
            </a:r>
            <a:r>
              <a:rPr lang="en-GB" dirty="0" err="1">
                <a:sym typeface="Wingdings" panose="05000000000000000000" pitchFamily="2" charset="2"/>
              </a:rPr>
              <a:t>dbatools</a:t>
            </a:r>
            <a:r>
              <a:rPr lang="en-GB" dirty="0">
                <a:sym typeface="Wingdings" panose="05000000000000000000" pitchFamily="2" charset="2"/>
              </a:rPr>
              <a:t> as well.</a:t>
            </a:r>
          </a:p>
          <a:p>
            <a:r>
              <a:rPr lang="en-GB" dirty="0">
                <a:sym typeface="Wingdings" panose="05000000000000000000" pitchFamily="2" charset="2"/>
              </a:rPr>
              <a:t>Stay awesome – at scale. </a:t>
            </a:r>
          </a:p>
          <a:p>
            <a:endParaRPr lang="en-GB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65407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52AA752C-959C-DEB5-1C24-91762CC304E8}"/>
              </a:ext>
            </a:extLst>
          </p:cNvPr>
          <p:cNvSpPr txBox="1">
            <a:spLocks/>
          </p:cNvSpPr>
          <p:nvPr/>
        </p:nvSpPr>
        <p:spPr>
          <a:xfrm>
            <a:off x="1878676" y="1947670"/>
            <a:ext cx="8138160" cy="275825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7200" dirty="0"/>
              <a:t>DEMO </a:t>
            </a:r>
            <a:r>
              <a:rPr lang="en-GB" sz="7200" dirty="0" err="1"/>
              <a:t>dbatools</a:t>
            </a:r>
            <a:endParaRPr lang="LID4096" sz="7200" dirty="0"/>
          </a:p>
        </p:txBody>
      </p:sp>
    </p:spTree>
    <p:extLst>
      <p:ext uri="{BB962C8B-B14F-4D97-AF65-F5344CB8AC3E}">
        <p14:creationId xmlns:p14="http://schemas.microsoft.com/office/powerpoint/2010/main" val="5536409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F7203-BF5A-A4F9-5A31-4241804E0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Azure DevOps pipelines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064D1-4E4B-C811-4469-485FD5C0C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Build an application</a:t>
            </a:r>
          </a:p>
          <a:p>
            <a:r>
              <a:rPr lang="en-GB" dirty="0"/>
              <a:t>Deploy an application</a:t>
            </a:r>
          </a:p>
          <a:p>
            <a:r>
              <a:rPr lang="en-GB" dirty="0"/>
              <a:t>Run tasks against a remote target in a controlled way</a:t>
            </a:r>
          </a:p>
          <a:p>
            <a:r>
              <a:rPr lang="en-GB" dirty="0"/>
              <a:t>If a pipeline (or rather an agent) has permission to do </a:t>
            </a:r>
            <a:r>
              <a:rPr lang="en-GB" dirty="0" err="1"/>
              <a:t>xyz</a:t>
            </a:r>
            <a:r>
              <a:rPr lang="en-GB" dirty="0"/>
              <a:t>, I don’t need to have those permissions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251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252013-5C53-73F4-051B-E8882412D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332" y="0"/>
            <a:ext cx="54853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844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52AA752C-959C-DEB5-1C24-91762CC304E8}"/>
              </a:ext>
            </a:extLst>
          </p:cNvPr>
          <p:cNvSpPr txBox="1">
            <a:spLocks/>
          </p:cNvSpPr>
          <p:nvPr/>
        </p:nvSpPr>
        <p:spPr>
          <a:xfrm>
            <a:off x="1878676" y="1947670"/>
            <a:ext cx="8138160" cy="275825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7200" dirty="0"/>
              <a:t>DEMO pipelines</a:t>
            </a:r>
            <a:endParaRPr lang="LID4096" sz="7200" dirty="0"/>
          </a:p>
        </p:txBody>
      </p:sp>
    </p:spTree>
    <p:extLst>
      <p:ext uri="{BB962C8B-B14F-4D97-AF65-F5344CB8AC3E}">
        <p14:creationId xmlns:p14="http://schemas.microsoft.com/office/powerpoint/2010/main" val="138120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23E278-BC88-53C8-A0E4-17D4FF50B1B6}"/>
              </a:ext>
            </a:extLst>
          </p:cNvPr>
          <p:cNvSpPr txBox="1">
            <a:spLocks/>
          </p:cNvSpPr>
          <p:nvPr/>
        </p:nvSpPr>
        <p:spPr>
          <a:xfrm>
            <a:off x="369047" y="1825625"/>
            <a:ext cx="8165353" cy="435133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Check if disks are near capacity</a:t>
            </a:r>
          </a:p>
          <a:p>
            <a:pPr lvl="1"/>
            <a:r>
              <a:rPr lang="en-GB" dirty="0"/>
              <a:t>Order new disks and controllers and build a new RAID array in the server</a:t>
            </a:r>
          </a:p>
          <a:p>
            <a:r>
              <a:rPr lang="en-GB" dirty="0"/>
              <a:t>Replace faulty disks</a:t>
            </a:r>
          </a:p>
          <a:p>
            <a:r>
              <a:rPr lang="en-GB" dirty="0"/>
              <a:t>Add a new CPU to the database </a:t>
            </a:r>
            <a:br>
              <a:rPr lang="en-GB" dirty="0"/>
            </a:br>
            <a:r>
              <a:rPr lang="en-GB" dirty="0"/>
              <a:t>server</a:t>
            </a:r>
          </a:p>
          <a:p>
            <a:r>
              <a:rPr lang="en-GB" dirty="0"/>
              <a:t>Deploy database changes with manual </a:t>
            </a:r>
            <a:br>
              <a:rPr lang="en-GB" dirty="0"/>
            </a:br>
            <a:r>
              <a:rPr lang="en-GB" dirty="0"/>
              <a:t>script execution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And most of this happened IN a </a:t>
            </a:r>
            <a:r>
              <a:rPr lang="en-GB" dirty="0" err="1"/>
              <a:t>datacenter</a:t>
            </a:r>
            <a:r>
              <a:rPr lang="en-GB" dirty="0"/>
              <a:t>. Standing next to servers and network equipment.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907189-E593-4961-815B-2E0C6590CBA6}"/>
              </a:ext>
            </a:extLst>
          </p:cNvPr>
          <p:cNvSpPr txBox="1">
            <a:spLocks/>
          </p:cNvSpPr>
          <p:nvPr/>
        </p:nvSpPr>
        <p:spPr>
          <a:xfrm>
            <a:off x="369047" y="492942"/>
            <a:ext cx="9418359" cy="132556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/>
              <a:t>Some of my tasks as an accidental DBA in year 2000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56142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>
            <a:extLst>
              <a:ext uri="{FF2B5EF4-FFF2-40B4-BE49-F238E27FC236}">
                <a16:creationId xmlns:a16="http://schemas.microsoft.com/office/drawing/2014/main" id="{4AF2A47E-CC84-FD29-16A8-924127978B6A}"/>
              </a:ext>
            </a:extLst>
          </p:cNvPr>
          <p:cNvSpPr txBox="1">
            <a:spLocks/>
          </p:cNvSpPr>
          <p:nvPr/>
        </p:nvSpPr>
        <p:spPr>
          <a:xfrm>
            <a:off x="1878676" y="1947670"/>
            <a:ext cx="8138160" cy="2758258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7200" dirty="0"/>
              <a:t>Main job though:</a:t>
            </a:r>
          </a:p>
          <a:p>
            <a:pPr marL="857250" indent="-857250">
              <a:buFontTx/>
              <a:buChar char="-"/>
            </a:pPr>
            <a:r>
              <a:rPr lang="en-GB" sz="7200" dirty="0"/>
              <a:t>Take backups</a:t>
            </a:r>
          </a:p>
          <a:p>
            <a:pPr marL="857250" indent="-857250">
              <a:buFontTx/>
              <a:buChar char="-"/>
            </a:pPr>
            <a:r>
              <a:rPr lang="en-GB" sz="7200" dirty="0"/>
              <a:t>Move backups off-site</a:t>
            </a:r>
          </a:p>
        </p:txBody>
      </p:sp>
    </p:spTree>
    <p:extLst>
      <p:ext uri="{BB962C8B-B14F-4D97-AF65-F5344CB8AC3E}">
        <p14:creationId xmlns:p14="http://schemas.microsoft.com/office/powerpoint/2010/main" val="1828270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>
            <a:extLst>
              <a:ext uri="{FF2B5EF4-FFF2-40B4-BE49-F238E27FC236}">
                <a16:creationId xmlns:a16="http://schemas.microsoft.com/office/drawing/2014/main" id="{4AF2A47E-CC84-FD29-16A8-924127978B6A}"/>
              </a:ext>
            </a:extLst>
          </p:cNvPr>
          <p:cNvSpPr txBox="1">
            <a:spLocks/>
          </p:cNvSpPr>
          <p:nvPr/>
        </p:nvSpPr>
        <p:spPr>
          <a:xfrm>
            <a:off x="1878676" y="1947670"/>
            <a:ext cx="8138160" cy="275825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7200" dirty="0"/>
              <a:t>These are still a DBAs top priorities</a:t>
            </a:r>
          </a:p>
        </p:txBody>
      </p:sp>
    </p:spTree>
    <p:extLst>
      <p:ext uri="{BB962C8B-B14F-4D97-AF65-F5344CB8AC3E}">
        <p14:creationId xmlns:p14="http://schemas.microsoft.com/office/powerpoint/2010/main" val="730739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52AA752C-959C-DEB5-1C24-91762CC304E8}"/>
              </a:ext>
            </a:extLst>
          </p:cNvPr>
          <p:cNvSpPr txBox="1">
            <a:spLocks/>
          </p:cNvSpPr>
          <p:nvPr/>
        </p:nvSpPr>
        <p:spPr>
          <a:xfrm>
            <a:off x="1878676" y="1947670"/>
            <a:ext cx="8138160" cy="2758258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7200" dirty="0"/>
              <a:t>BUT WE HAD TWO DATABASE SERVERS</a:t>
            </a:r>
            <a:endParaRPr lang="LID4096" sz="7200" dirty="0"/>
          </a:p>
        </p:txBody>
      </p:sp>
    </p:spTree>
    <p:extLst>
      <p:ext uri="{BB962C8B-B14F-4D97-AF65-F5344CB8AC3E}">
        <p14:creationId xmlns:p14="http://schemas.microsoft.com/office/powerpoint/2010/main" val="1698563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52AA752C-959C-DEB5-1C24-91762CC304E8}"/>
              </a:ext>
            </a:extLst>
          </p:cNvPr>
          <p:cNvSpPr txBox="1">
            <a:spLocks/>
          </p:cNvSpPr>
          <p:nvPr/>
        </p:nvSpPr>
        <p:spPr>
          <a:xfrm>
            <a:off x="1878676" y="1947670"/>
            <a:ext cx="8138160" cy="275825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7200" dirty="0"/>
              <a:t>They had five databases each</a:t>
            </a:r>
            <a:endParaRPr lang="LID4096" sz="7200" dirty="0"/>
          </a:p>
        </p:txBody>
      </p:sp>
    </p:spTree>
    <p:extLst>
      <p:ext uri="{BB962C8B-B14F-4D97-AF65-F5344CB8AC3E}">
        <p14:creationId xmlns:p14="http://schemas.microsoft.com/office/powerpoint/2010/main" val="516518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52AA752C-959C-DEB5-1C24-91762CC304E8}"/>
              </a:ext>
            </a:extLst>
          </p:cNvPr>
          <p:cNvSpPr txBox="1">
            <a:spLocks/>
          </p:cNvSpPr>
          <p:nvPr/>
        </p:nvSpPr>
        <p:spPr>
          <a:xfrm>
            <a:off x="1878676" y="1947670"/>
            <a:ext cx="8138160" cy="275825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7200" dirty="0"/>
              <a:t>A VLDB was 50 GB</a:t>
            </a:r>
            <a:endParaRPr lang="LID4096" sz="7200" dirty="0"/>
          </a:p>
        </p:txBody>
      </p:sp>
    </p:spTree>
    <p:extLst>
      <p:ext uri="{BB962C8B-B14F-4D97-AF65-F5344CB8AC3E}">
        <p14:creationId xmlns:p14="http://schemas.microsoft.com/office/powerpoint/2010/main" val="3308681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>
            <a:extLst>
              <a:ext uri="{FF2B5EF4-FFF2-40B4-BE49-F238E27FC236}">
                <a16:creationId xmlns:a16="http://schemas.microsoft.com/office/drawing/2014/main" id="{52AA752C-959C-DEB5-1C24-91762CC304E8}"/>
              </a:ext>
            </a:extLst>
          </p:cNvPr>
          <p:cNvSpPr txBox="1">
            <a:spLocks/>
          </p:cNvSpPr>
          <p:nvPr/>
        </p:nvSpPr>
        <p:spPr>
          <a:xfrm>
            <a:off x="1878676" y="1947670"/>
            <a:ext cx="8138160" cy="275825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7200" dirty="0"/>
              <a:t>We backed up to tape. Off-site was my bedroom.</a:t>
            </a:r>
            <a:endParaRPr lang="LID4096" sz="7200" dirty="0"/>
          </a:p>
        </p:txBody>
      </p:sp>
    </p:spTree>
    <p:extLst>
      <p:ext uri="{BB962C8B-B14F-4D97-AF65-F5344CB8AC3E}">
        <p14:creationId xmlns:p14="http://schemas.microsoft.com/office/powerpoint/2010/main" val="2941851340"/>
      </p:ext>
    </p:extLst>
  </p:cSld>
  <p:clrMapOvr>
    <a:masterClrMapping/>
  </p:clrMapOvr>
</p:sld>
</file>

<file path=ppt/theme/theme1.xml><?xml version="1.0" encoding="utf-8"?>
<a:theme xmlns:a="http://schemas.openxmlformats.org/drawingml/2006/main" name="Fasett">
  <a:themeElements>
    <a:clrScheme name="Varm blå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oupBy_Eight_hours_of_work_in_20_minutes_Partitioning_Rox.pptx" id="{70D7657E-FDF3-4AF8-B760-E8DCE5C23891}" vid="{32728EFA-864A-41EB-A785-94AF657B65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9DF362DDD05A45B86D781376AAC476" ma:contentTypeVersion="7" ma:contentTypeDescription="Create a new document." ma:contentTypeScope="" ma:versionID="3a57987203f074c548de98d113b4286b">
  <xsd:schema xmlns:xsd="http://www.w3.org/2001/XMLSchema" xmlns:xs="http://www.w3.org/2001/XMLSchema" xmlns:p="http://schemas.microsoft.com/office/2006/metadata/properties" xmlns:ns2="d199752a-3aa5-47db-8ae7-beef1561cea0" targetNamespace="http://schemas.microsoft.com/office/2006/metadata/properties" ma:root="true" ma:fieldsID="70b53b01044eee4a42e00434b4075c16" ns2:_="">
    <xsd:import namespace="d199752a-3aa5-47db-8ae7-beef1561ce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99752a-3aa5-47db-8ae7-beef1561c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76C713D-8D2B-492D-A52A-375696712C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99752a-3aa5-47db-8ae7-beef1561ce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542A527-91EE-49D6-AF42-393E29B986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5AA9653-386D-4377-A986-DC4A02C60CD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PPTMALL</Template>
  <TotalTime>0</TotalTime>
  <Words>591</Words>
  <Application>Microsoft Office PowerPoint</Application>
  <PresentationFormat>Widescreen</PresentationFormat>
  <Paragraphs>91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Arial</vt:lpstr>
      <vt:lpstr>Calibri</vt:lpstr>
      <vt:lpstr>Calibri Light</vt:lpstr>
      <vt:lpstr>Consolas</vt:lpstr>
      <vt:lpstr>Gotham Medium</vt:lpstr>
      <vt:lpstr>Roboto Light</vt:lpstr>
      <vt:lpstr>Source Sans Pro</vt:lpstr>
      <vt:lpstr>Trebuchet MS</vt:lpstr>
      <vt:lpstr>Wingdings 3</vt:lpstr>
      <vt:lpstr>Fasett</vt:lpstr>
      <vt:lpstr>Office Theme</vt:lpstr>
      <vt:lpstr>DBA? Sure. But you’re also a developer.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Today’s contents</vt:lpstr>
      <vt:lpstr>git</vt:lpstr>
      <vt:lpstr>Some useful git commands</vt:lpstr>
      <vt:lpstr>What goes into source control?</vt:lpstr>
      <vt:lpstr>PowerPoint Presentation</vt:lpstr>
      <vt:lpstr>vscode</vt:lpstr>
      <vt:lpstr>PowerPoint Presentation</vt:lpstr>
      <vt:lpstr>dbatools</vt:lpstr>
      <vt:lpstr>PowerPoint Presentation</vt:lpstr>
      <vt:lpstr>Azure DevOps pipelines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Magnus Ahlkvist</dc:creator>
  <cp:lastModifiedBy>Magnus Ahlkvist</cp:lastModifiedBy>
  <cp:revision>27</cp:revision>
  <dcterms:created xsi:type="dcterms:W3CDTF">2019-10-13T08:45:28Z</dcterms:created>
  <dcterms:modified xsi:type="dcterms:W3CDTF">2023-09-02T15:46:23Z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0x010100BE9DF362DDD05A45B86D781376AAC476</vt:lpwstr>
  </property>
</Properties>
</file>