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3" r:id="rId9"/>
    <p:sldId id="265" r:id="rId10"/>
    <p:sldId id="266" r:id="rId11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12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12F36C-F7F4-4A09-813E-892243BE6294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43FA97D3-5B53-4373-8048-6A236DD3F229}">
      <dgm:prSet/>
      <dgm:spPr/>
      <dgm:t>
        <a:bodyPr/>
        <a:lstStyle/>
        <a:p>
          <a:pPr>
            <a:defRPr cap="all"/>
          </a:pPr>
          <a:r>
            <a:rPr lang="en-GB"/>
            <a:t>How automate?</a:t>
          </a:r>
          <a:endParaRPr lang="en-US"/>
        </a:p>
      </dgm:t>
    </dgm:pt>
    <dgm:pt modelId="{37D453E1-2DB7-476B-8AB8-D3CC1218B4DB}" type="parTrans" cxnId="{CC233DD5-5DCE-4BC7-8EEB-10AD063DF40F}">
      <dgm:prSet/>
      <dgm:spPr/>
      <dgm:t>
        <a:bodyPr/>
        <a:lstStyle/>
        <a:p>
          <a:endParaRPr lang="en-US"/>
        </a:p>
      </dgm:t>
    </dgm:pt>
    <dgm:pt modelId="{9F13BE02-D8FA-4BAC-8B1B-E4850B5BC2C5}" type="sibTrans" cxnId="{CC233DD5-5DCE-4BC7-8EEB-10AD063DF40F}">
      <dgm:prSet/>
      <dgm:spPr/>
      <dgm:t>
        <a:bodyPr/>
        <a:lstStyle/>
        <a:p>
          <a:endParaRPr lang="en-US"/>
        </a:p>
      </dgm:t>
    </dgm:pt>
    <dgm:pt modelId="{C0C1B33C-097D-4E20-BB74-8E4774BEBED1}">
      <dgm:prSet/>
      <dgm:spPr/>
      <dgm:t>
        <a:bodyPr/>
        <a:lstStyle/>
        <a:p>
          <a:pPr>
            <a:defRPr cap="all"/>
          </a:pPr>
          <a:r>
            <a:rPr lang="en-GB"/>
            <a:t>Why metadata?</a:t>
          </a:r>
          <a:endParaRPr lang="en-US"/>
        </a:p>
      </dgm:t>
    </dgm:pt>
    <dgm:pt modelId="{A79A70F8-6AD2-4C1B-A05F-09767AC156B5}" type="parTrans" cxnId="{8D1DD591-C1BB-4409-BCFA-CB8AB2B40AC8}">
      <dgm:prSet/>
      <dgm:spPr/>
      <dgm:t>
        <a:bodyPr/>
        <a:lstStyle/>
        <a:p>
          <a:endParaRPr lang="en-US"/>
        </a:p>
      </dgm:t>
    </dgm:pt>
    <dgm:pt modelId="{E96F614F-29C8-43F9-9903-DA63231C6404}" type="sibTrans" cxnId="{8D1DD591-C1BB-4409-BCFA-CB8AB2B40AC8}">
      <dgm:prSet/>
      <dgm:spPr/>
      <dgm:t>
        <a:bodyPr/>
        <a:lstStyle/>
        <a:p>
          <a:endParaRPr lang="en-US"/>
        </a:p>
      </dgm:t>
    </dgm:pt>
    <dgm:pt modelId="{40CFAC65-595C-43A9-AA29-A05601F6E4F2}">
      <dgm:prSet/>
      <dgm:spPr/>
      <dgm:t>
        <a:bodyPr/>
        <a:lstStyle/>
        <a:p>
          <a:pPr>
            <a:defRPr cap="all"/>
          </a:pPr>
          <a:r>
            <a:rPr lang="en-GB"/>
            <a:t>How automate with metadata?</a:t>
          </a:r>
          <a:endParaRPr lang="en-US"/>
        </a:p>
      </dgm:t>
    </dgm:pt>
    <dgm:pt modelId="{EE0638DE-0470-4973-B143-4A2717D90982}" type="parTrans" cxnId="{82716632-3315-42A0-BF4E-563F959F6328}">
      <dgm:prSet/>
      <dgm:spPr/>
      <dgm:t>
        <a:bodyPr/>
        <a:lstStyle/>
        <a:p>
          <a:endParaRPr lang="en-US"/>
        </a:p>
      </dgm:t>
    </dgm:pt>
    <dgm:pt modelId="{E82F569D-B8BD-4BF1-9665-E6B4DFEAA746}" type="sibTrans" cxnId="{82716632-3315-42A0-BF4E-563F959F6328}">
      <dgm:prSet/>
      <dgm:spPr/>
      <dgm:t>
        <a:bodyPr/>
        <a:lstStyle/>
        <a:p>
          <a:endParaRPr lang="en-US"/>
        </a:p>
      </dgm:t>
    </dgm:pt>
    <dgm:pt modelId="{F5ECD72D-9880-49A6-BF89-3C515AB9652E}" type="pres">
      <dgm:prSet presAssocID="{F112F36C-F7F4-4A09-813E-892243BE6294}" presName="root" presStyleCnt="0">
        <dgm:presLayoutVars>
          <dgm:dir/>
          <dgm:resizeHandles val="exact"/>
        </dgm:presLayoutVars>
      </dgm:prSet>
      <dgm:spPr/>
    </dgm:pt>
    <dgm:pt modelId="{A1B3E1F4-6851-44BB-8B1C-6E6384EAF328}" type="pres">
      <dgm:prSet presAssocID="{43FA97D3-5B53-4373-8048-6A236DD3F229}" presName="compNode" presStyleCnt="0"/>
      <dgm:spPr/>
    </dgm:pt>
    <dgm:pt modelId="{0A0FBBC0-12E0-48A9-9348-D62679C81FB9}" type="pres">
      <dgm:prSet presAssocID="{43FA97D3-5B53-4373-8048-6A236DD3F229}" presName="iconBgRect" presStyleLbl="bgShp" presStyleIdx="0" presStyleCnt="3"/>
      <dgm:spPr/>
    </dgm:pt>
    <dgm:pt modelId="{F18A169C-CA29-4378-AABE-D67C6A22EA23}" type="pres">
      <dgm:prSet presAssocID="{43FA97D3-5B53-4373-8048-6A236DD3F22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ugghjul"/>
        </a:ext>
      </dgm:extLst>
    </dgm:pt>
    <dgm:pt modelId="{4AA9E8DA-9060-4946-B542-838D3577D86C}" type="pres">
      <dgm:prSet presAssocID="{43FA97D3-5B53-4373-8048-6A236DD3F229}" presName="spaceRect" presStyleCnt="0"/>
      <dgm:spPr/>
    </dgm:pt>
    <dgm:pt modelId="{FC53C66D-9F5B-45DE-823D-86E275B319B4}" type="pres">
      <dgm:prSet presAssocID="{43FA97D3-5B53-4373-8048-6A236DD3F229}" presName="textRect" presStyleLbl="revTx" presStyleIdx="0" presStyleCnt="3">
        <dgm:presLayoutVars>
          <dgm:chMax val="1"/>
          <dgm:chPref val="1"/>
        </dgm:presLayoutVars>
      </dgm:prSet>
      <dgm:spPr/>
    </dgm:pt>
    <dgm:pt modelId="{439172E2-88EC-4410-8A2A-3CDA0C4E03E1}" type="pres">
      <dgm:prSet presAssocID="{9F13BE02-D8FA-4BAC-8B1B-E4850B5BC2C5}" presName="sibTrans" presStyleCnt="0"/>
      <dgm:spPr/>
    </dgm:pt>
    <dgm:pt modelId="{63BADED9-8DE1-488F-B261-490979E6B234}" type="pres">
      <dgm:prSet presAssocID="{C0C1B33C-097D-4E20-BB74-8E4774BEBED1}" presName="compNode" presStyleCnt="0"/>
      <dgm:spPr/>
    </dgm:pt>
    <dgm:pt modelId="{8F31C7A9-6DC8-4699-9CE1-139A94964BBD}" type="pres">
      <dgm:prSet presAssocID="{C0C1B33C-097D-4E20-BB74-8E4774BEBED1}" presName="iconBgRect" presStyleLbl="bgShp" presStyleIdx="1" presStyleCnt="3"/>
      <dgm:spPr/>
    </dgm:pt>
    <dgm:pt modelId="{C7A5B235-8B86-48B9-BCC6-A95268B019EF}" type="pres">
      <dgm:prSet presAssocID="{C0C1B33C-097D-4E20-BB74-8E4774BEBED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B681C216-8CC9-4796-BB0E-68503D3EA80C}" type="pres">
      <dgm:prSet presAssocID="{C0C1B33C-097D-4E20-BB74-8E4774BEBED1}" presName="spaceRect" presStyleCnt="0"/>
      <dgm:spPr/>
    </dgm:pt>
    <dgm:pt modelId="{A7C4BFE8-C2F9-4288-B934-F2C949B58821}" type="pres">
      <dgm:prSet presAssocID="{C0C1B33C-097D-4E20-BB74-8E4774BEBED1}" presName="textRect" presStyleLbl="revTx" presStyleIdx="1" presStyleCnt="3">
        <dgm:presLayoutVars>
          <dgm:chMax val="1"/>
          <dgm:chPref val="1"/>
        </dgm:presLayoutVars>
      </dgm:prSet>
      <dgm:spPr/>
    </dgm:pt>
    <dgm:pt modelId="{B53F6BAD-0D01-47E5-A623-F99E019D110E}" type="pres">
      <dgm:prSet presAssocID="{E96F614F-29C8-43F9-9903-DA63231C6404}" presName="sibTrans" presStyleCnt="0"/>
      <dgm:spPr/>
    </dgm:pt>
    <dgm:pt modelId="{DF4D2F30-3E45-4DD3-88D6-D14A81B865EE}" type="pres">
      <dgm:prSet presAssocID="{40CFAC65-595C-43A9-AA29-A05601F6E4F2}" presName="compNode" presStyleCnt="0"/>
      <dgm:spPr/>
    </dgm:pt>
    <dgm:pt modelId="{2F12A1A2-7AE1-4A79-A694-9AB7B56E6BE7}" type="pres">
      <dgm:prSet presAssocID="{40CFAC65-595C-43A9-AA29-A05601F6E4F2}" presName="iconBgRect" presStyleLbl="bgShp" presStyleIdx="2" presStyleCnt="3"/>
      <dgm:spPr/>
    </dgm:pt>
    <dgm:pt modelId="{5A46F4CA-F225-4926-A131-DDCBB5CFD4B2}" type="pres">
      <dgm:prSet presAssocID="{40CFAC65-595C-43A9-AA29-A05601F6E4F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"/>
        </a:ext>
      </dgm:extLst>
    </dgm:pt>
    <dgm:pt modelId="{D0EEF6E3-3261-445C-A507-B7F58BFA16BD}" type="pres">
      <dgm:prSet presAssocID="{40CFAC65-595C-43A9-AA29-A05601F6E4F2}" presName="spaceRect" presStyleCnt="0"/>
      <dgm:spPr/>
    </dgm:pt>
    <dgm:pt modelId="{D670FA18-9DF0-4EBB-8099-6030ACFAD0DC}" type="pres">
      <dgm:prSet presAssocID="{40CFAC65-595C-43A9-AA29-A05601F6E4F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2716632-3315-42A0-BF4E-563F959F6328}" srcId="{F112F36C-F7F4-4A09-813E-892243BE6294}" destId="{40CFAC65-595C-43A9-AA29-A05601F6E4F2}" srcOrd="2" destOrd="0" parTransId="{EE0638DE-0470-4973-B143-4A2717D90982}" sibTransId="{E82F569D-B8BD-4BF1-9665-E6B4DFEAA746}"/>
    <dgm:cxn modelId="{1E522337-86EA-42C9-A0B7-5AF7D7D4760B}" type="presOf" srcId="{F112F36C-F7F4-4A09-813E-892243BE6294}" destId="{F5ECD72D-9880-49A6-BF89-3C515AB9652E}" srcOrd="0" destOrd="0" presId="urn:microsoft.com/office/officeart/2018/5/layout/IconCircleLabelList"/>
    <dgm:cxn modelId="{9099A56D-C7DD-4369-A680-DC5F4AB3D46C}" type="presOf" srcId="{C0C1B33C-097D-4E20-BB74-8E4774BEBED1}" destId="{A7C4BFE8-C2F9-4288-B934-F2C949B58821}" srcOrd="0" destOrd="0" presId="urn:microsoft.com/office/officeart/2018/5/layout/IconCircleLabelList"/>
    <dgm:cxn modelId="{8D1DD591-C1BB-4409-BCFA-CB8AB2B40AC8}" srcId="{F112F36C-F7F4-4A09-813E-892243BE6294}" destId="{C0C1B33C-097D-4E20-BB74-8E4774BEBED1}" srcOrd="1" destOrd="0" parTransId="{A79A70F8-6AD2-4C1B-A05F-09767AC156B5}" sibTransId="{E96F614F-29C8-43F9-9903-DA63231C6404}"/>
    <dgm:cxn modelId="{D18B1095-2AB8-40D9-A000-48595759CBC5}" type="presOf" srcId="{40CFAC65-595C-43A9-AA29-A05601F6E4F2}" destId="{D670FA18-9DF0-4EBB-8099-6030ACFAD0DC}" srcOrd="0" destOrd="0" presId="urn:microsoft.com/office/officeart/2018/5/layout/IconCircleLabelList"/>
    <dgm:cxn modelId="{F358D5AF-C1A2-4287-9284-867721499BDB}" type="presOf" srcId="{43FA97D3-5B53-4373-8048-6A236DD3F229}" destId="{FC53C66D-9F5B-45DE-823D-86E275B319B4}" srcOrd="0" destOrd="0" presId="urn:microsoft.com/office/officeart/2018/5/layout/IconCircleLabelList"/>
    <dgm:cxn modelId="{CC233DD5-5DCE-4BC7-8EEB-10AD063DF40F}" srcId="{F112F36C-F7F4-4A09-813E-892243BE6294}" destId="{43FA97D3-5B53-4373-8048-6A236DD3F229}" srcOrd="0" destOrd="0" parTransId="{37D453E1-2DB7-476B-8AB8-D3CC1218B4DB}" sibTransId="{9F13BE02-D8FA-4BAC-8B1B-E4850B5BC2C5}"/>
    <dgm:cxn modelId="{3327F5E3-72F5-495A-88A0-3FAD0407BF56}" type="presParOf" srcId="{F5ECD72D-9880-49A6-BF89-3C515AB9652E}" destId="{A1B3E1F4-6851-44BB-8B1C-6E6384EAF328}" srcOrd="0" destOrd="0" presId="urn:microsoft.com/office/officeart/2018/5/layout/IconCircleLabelList"/>
    <dgm:cxn modelId="{6CC508C6-FD04-47E2-A87D-53D6C6786D99}" type="presParOf" srcId="{A1B3E1F4-6851-44BB-8B1C-6E6384EAF328}" destId="{0A0FBBC0-12E0-48A9-9348-D62679C81FB9}" srcOrd="0" destOrd="0" presId="urn:microsoft.com/office/officeart/2018/5/layout/IconCircleLabelList"/>
    <dgm:cxn modelId="{5A854EA2-2C36-4CCA-A603-1AA6FA842E74}" type="presParOf" srcId="{A1B3E1F4-6851-44BB-8B1C-6E6384EAF328}" destId="{F18A169C-CA29-4378-AABE-D67C6A22EA23}" srcOrd="1" destOrd="0" presId="urn:microsoft.com/office/officeart/2018/5/layout/IconCircleLabelList"/>
    <dgm:cxn modelId="{99D3F8FB-4DC6-4148-B7E2-C6BF601BEBC1}" type="presParOf" srcId="{A1B3E1F4-6851-44BB-8B1C-6E6384EAF328}" destId="{4AA9E8DA-9060-4946-B542-838D3577D86C}" srcOrd="2" destOrd="0" presId="urn:microsoft.com/office/officeart/2018/5/layout/IconCircleLabelList"/>
    <dgm:cxn modelId="{0C7760BD-BB51-4435-9CB5-243AC09A2A18}" type="presParOf" srcId="{A1B3E1F4-6851-44BB-8B1C-6E6384EAF328}" destId="{FC53C66D-9F5B-45DE-823D-86E275B319B4}" srcOrd="3" destOrd="0" presId="urn:microsoft.com/office/officeart/2018/5/layout/IconCircleLabelList"/>
    <dgm:cxn modelId="{DFC1C85A-BECD-4A86-83C6-4151D6432592}" type="presParOf" srcId="{F5ECD72D-9880-49A6-BF89-3C515AB9652E}" destId="{439172E2-88EC-4410-8A2A-3CDA0C4E03E1}" srcOrd="1" destOrd="0" presId="urn:microsoft.com/office/officeart/2018/5/layout/IconCircleLabelList"/>
    <dgm:cxn modelId="{FE59C74F-95B1-4A11-A422-82049D863216}" type="presParOf" srcId="{F5ECD72D-9880-49A6-BF89-3C515AB9652E}" destId="{63BADED9-8DE1-488F-B261-490979E6B234}" srcOrd="2" destOrd="0" presId="urn:microsoft.com/office/officeart/2018/5/layout/IconCircleLabelList"/>
    <dgm:cxn modelId="{56667FB9-7B73-4451-A8A8-D9520DD601C2}" type="presParOf" srcId="{63BADED9-8DE1-488F-B261-490979E6B234}" destId="{8F31C7A9-6DC8-4699-9CE1-139A94964BBD}" srcOrd="0" destOrd="0" presId="urn:microsoft.com/office/officeart/2018/5/layout/IconCircleLabelList"/>
    <dgm:cxn modelId="{9A3560C8-EBF7-4A28-8CB6-27FABF25D2F4}" type="presParOf" srcId="{63BADED9-8DE1-488F-B261-490979E6B234}" destId="{C7A5B235-8B86-48B9-BCC6-A95268B019EF}" srcOrd="1" destOrd="0" presId="urn:microsoft.com/office/officeart/2018/5/layout/IconCircleLabelList"/>
    <dgm:cxn modelId="{C029D3D7-30E7-4234-8D2F-0A5709D86F89}" type="presParOf" srcId="{63BADED9-8DE1-488F-B261-490979E6B234}" destId="{B681C216-8CC9-4796-BB0E-68503D3EA80C}" srcOrd="2" destOrd="0" presId="urn:microsoft.com/office/officeart/2018/5/layout/IconCircleLabelList"/>
    <dgm:cxn modelId="{3B77280C-0A3F-4AA8-8B9C-92BDCF75FD60}" type="presParOf" srcId="{63BADED9-8DE1-488F-B261-490979E6B234}" destId="{A7C4BFE8-C2F9-4288-B934-F2C949B58821}" srcOrd="3" destOrd="0" presId="urn:microsoft.com/office/officeart/2018/5/layout/IconCircleLabelList"/>
    <dgm:cxn modelId="{C86E3C74-B36F-40D0-BDB5-24017B4B1433}" type="presParOf" srcId="{F5ECD72D-9880-49A6-BF89-3C515AB9652E}" destId="{B53F6BAD-0D01-47E5-A623-F99E019D110E}" srcOrd="3" destOrd="0" presId="urn:microsoft.com/office/officeart/2018/5/layout/IconCircleLabelList"/>
    <dgm:cxn modelId="{27C0BBA0-7400-48FB-B4D5-F6538290B7E8}" type="presParOf" srcId="{F5ECD72D-9880-49A6-BF89-3C515AB9652E}" destId="{DF4D2F30-3E45-4DD3-88D6-D14A81B865EE}" srcOrd="4" destOrd="0" presId="urn:microsoft.com/office/officeart/2018/5/layout/IconCircleLabelList"/>
    <dgm:cxn modelId="{5B4C5192-D147-43B4-968E-840AB7D2F23E}" type="presParOf" srcId="{DF4D2F30-3E45-4DD3-88D6-D14A81B865EE}" destId="{2F12A1A2-7AE1-4A79-A694-9AB7B56E6BE7}" srcOrd="0" destOrd="0" presId="urn:microsoft.com/office/officeart/2018/5/layout/IconCircleLabelList"/>
    <dgm:cxn modelId="{C42B8113-4FF2-4141-A235-5D4707FB3026}" type="presParOf" srcId="{DF4D2F30-3E45-4DD3-88D6-D14A81B865EE}" destId="{5A46F4CA-F225-4926-A131-DDCBB5CFD4B2}" srcOrd="1" destOrd="0" presId="urn:microsoft.com/office/officeart/2018/5/layout/IconCircleLabelList"/>
    <dgm:cxn modelId="{8593DF7B-3E1D-4537-9882-097942552493}" type="presParOf" srcId="{DF4D2F30-3E45-4DD3-88D6-D14A81B865EE}" destId="{D0EEF6E3-3261-445C-A507-B7F58BFA16BD}" srcOrd="2" destOrd="0" presId="urn:microsoft.com/office/officeart/2018/5/layout/IconCircleLabelList"/>
    <dgm:cxn modelId="{165DD0A6-25D2-4AB2-9AD9-68EFE3A7ADF0}" type="presParOf" srcId="{DF4D2F30-3E45-4DD3-88D6-D14A81B865EE}" destId="{D670FA18-9DF0-4EBB-8099-6030ACFAD0D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B5A1A79-A295-4B92-AE2B-3F48F3513313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644E28B-5305-4C39-837D-41CC207FD904}">
      <dgm:prSet/>
      <dgm:spPr/>
      <dgm:t>
        <a:bodyPr/>
        <a:lstStyle/>
        <a:p>
          <a:r>
            <a:rPr lang="en-GB"/>
            <a:t>Dbatools powershell module</a:t>
          </a:r>
          <a:endParaRPr lang="en-US"/>
        </a:p>
      </dgm:t>
    </dgm:pt>
    <dgm:pt modelId="{F35D031F-0B29-492E-8338-C3544AA87922}" type="parTrans" cxnId="{F20F854C-93AA-4104-A6D9-C43F11871B20}">
      <dgm:prSet/>
      <dgm:spPr/>
      <dgm:t>
        <a:bodyPr/>
        <a:lstStyle/>
        <a:p>
          <a:endParaRPr lang="en-US"/>
        </a:p>
      </dgm:t>
    </dgm:pt>
    <dgm:pt modelId="{65F2F1CA-D3DF-44FE-9FD6-BB69AEA75F82}" type="sibTrans" cxnId="{F20F854C-93AA-4104-A6D9-C43F11871B20}">
      <dgm:prSet/>
      <dgm:spPr/>
      <dgm:t>
        <a:bodyPr/>
        <a:lstStyle/>
        <a:p>
          <a:endParaRPr lang="en-US"/>
        </a:p>
      </dgm:t>
    </dgm:pt>
    <dgm:pt modelId="{28FF08FD-24D1-4269-8470-114EE56A6E76}">
      <dgm:prSet/>
      <dgm:spPr/>
      <dgm:t>
        <a:bodyPr/>
        <a:lstStyle/>
        <a:p>
          <a:r>
            <a:rPr lang="en-GB"/>
            <a:t>What it is</a:t>
          </a:r>
          <a:endParaRPr lang="en-US"/>
        </a:p>
      </dgm:t>
    </dgm:pt>
    <dgm:pt modelId="{C57C12F8-4C10-4801-8BFA-FBE045FFA9CC}" type="parTrans" cxnId="{18B6A551-6D5A-4040-A89B-857ECAAB989B}">
      <dgm:prSet/>
      <dgm:spPr/>
      <dgm:t>
        <a:bodyPr/>
        <a:lstStyle/>
        <a:p>
          <a:endParaRPr lang="en-US"/>
        </a:p>
      </dgm:t>
    </dgm:pt>
    <dgm:pt modelId="{809BA2D7-4A85-45FF-96A5-6F0BE70BD884}" type="sibTrans" cxnId="{18B6A551-6D5A-4040-A89B-857ECAAB989B}">
      <dgm:prSet/>
      <dgm:spPr/>
      <dgm:t>
        <a:bodyPr/>
        <a:lstStyle/>
        <a:p>
          <a:endParaRPr lang="en-US"/>
        </a:p>
      </dgm:t>
    </dgm:pt>
    <dgm:pt modelId="{C914688B-0209-4C57-AF2A-35D78AB69CE5}">
      <dgm:prSet/>
      <dgm:spPr/>
      <dgm:t>
        <a:bodyPr/>
        <a:lstStyle/>
        <a:p>
          <a:r>
            <a:rPr lang="en-GB"/>
            <a:t>Create database using Powershell</a:t>
          </a:r>
          <a:endParaRPr lang="en-US"/>
        </a:p>
      </dgm:t>
    </dgm:pt>
    <dgm:pt modelId="{1D218B55-76F2-4AA4-9748-02B0CFABE780}" type="parTrans" cxnId="{14200982-BA78-4CC1-8219-F1339372EF50}">
      <dgm:prSet/>
      <dgm:spPr/>
      <dgm:t>
        <a:bodyPr/>
        <a:lstStyle/>
        <a:p>
          <a:endParaRPr lang="en-US"/>
        </a:p>
      </dgm:t>
    </dgm:pt>
    <dgm:pt modelId="{A2342A90-D21D-4ADA-8042-BA6DA3C1C818}" type="sibTrans" cxnId="{14200982-BA78-4CC1-8219-F1339372EF50}">
      <dgm:prSet/>
      <dgm:spPr/>
      <dgm:t>
        <a:bodyPr/>
        <a:lstStyle/>
        <a:p>
          <a:endParaRPr lang="en-US"/>
        </a:p>
      </dgm:t>
    </dgm:pt>
    <dgm:pt modelId="{1ADF610C-B1A3-4B57-97E4-B3F67935AC40}">
      <dgm:prSet/>
      <dgm:spPr/>
      <dgm:t>
        <a:bodyPr/>
        <a:lstStyle/>
        <a:p>
          <a:r>
            <a:rPr lang="en-GB"/>
            <a:t>Test database backups using Powershell</a:t>
          </a:r>
          <a:endParaRPr lang="en-US"/>
        </a:p>
      </dgm:t>
    </dgm:pt>
    <dgm:pt modelId="{162D241C-29C3-474E-B9A8-CDD9541B4BBD}" type="parTrans" cxnId="{258D6B2F-728B-4C1D-B2AA-1D638B676113}">
      <dgm:prSet/>
      <dgm:spPr/>
      <dgm:t>
        <a:bodyPr/>
        <a:lstStyle/>
        <a:p>
          <a:endParaRPr lang="en-US"/>
        </a:p>
      </dgm:t>
    </dgm:pt>
    <dgm:pt modelId="{ABA86B14-EEF8-4B8D-9765-E4FA9E9CFA88}" type="sibTrans" cxnId="{258D6B2F-728B-4C1D-B2AA-1D638B676113}">
      <dgm:prSet/>
      <dgm:spPr/>
      <dgm:t>
        <a:bodyPr/>
        <a:lstStyle/>
        <a:p>
          <a:endParaRPr lang="en-US"/>
        </a:p>
      </dgm:t>
    </dgm:pt>
    <dgm:pt modelId="{6B48E5D3-B02D-4AD2-8B41-67B968806B78}">
      <dgm:prSet/>
      <dgm:spPr/>
      <dgm:t>
        <a:bodyPr/>
        <a:lstStyle/>
        <a:p>
          <a:r>
            <a:rPr lang="en-GB"/>
            <a:t>Simple metadata about sql instances</a:t>
          </a:r>
          <a:endParaRPr lang="en-US"/>
        </a:p>
      </dgm:t>
    </dgm:pt>
    <dgm:pt modelId="{9E16DA5C-97A3-4C64-9895-17AC8C550839}" type="parTrans" cxnId="{4819B2B4-5A15-4D12-910C-87980E7C9C38}">
      <dgm:prSet/>
      <dgm:spPr/>
      <dgm:t>
        <a:bodyPr/>
        <a:lstStyle/>
        <a:p>
          <a:endParaRPr lang="en-US"/>
        </a:p>
      </dgm:t>
    </dgm:pt>
    <dgm:pt modelId="{3BB589E2-07A5-4334-8AE7-C61E1A1331E7}" type="sibTrans" cxnId="{4819B2B4-5A15-4D12-910C-87980E7C9C38}">
      <dgm:prSet/>
      <dgm:spPr/>
      <dgm:t>
        <a:bodyPr/>
        <a:lstStyle/>
        <a:p>
          <a:endParaRPr lang="en-US"/>
        </a:p>
      </dgm:t>
    </dgm:pt>
    <dgm:pt modelId="{3F6D3EA8-2A47-44ED-9D57-5D0EAE22E61F}">
      <dgm:prSet/>
      <dgm:spPr/>
      <dgm:t>
        <a:bodyPr/>
        <a:lstStyle/>
        <a:p>
          <a:r>
            <a:rPr lang="en-GB"/>
            <a:t>Pode REST-API to get metadata</a:t>
          </a:r>
          <a:endParaRPr lang="en-US"/>
        </a:p>
      </dgm:t>
    </dgm:pt>
    <dgm:pt modelId="{34E61A85-5E84-49D6-8763-DD89D04BC2FF}" type="parTrans" cxnId="{DC8076E3-7813-436F-AD7F-308D14E3B2C1}">
      <dgm:prSet/>
      <dgm:spPr/>
      <dgm:t>
        <a:bodyPr/>
        <a:lstStyle/>
        <a:p>
          <a:endParaRPr lang="en-US"/>
        </a:p>
      </dgm:t>
    </dgm:pt>
    <dgm:pt modelId="{773DDD26-1A80-48E5-BE99-D86771BF7641}" type="sibTrans" cxnId="{DC8076E3-7813-436F-AD7F-308D14E3B2C1}">
      <dgm:prSet/>
      <dgm:spPr/>
      <dgm:t>
        <a:bodyPr/>
        <a:lstStyle/>
        <a:p>
          <a:endParaRPr lang="en-US"/>
        </a:p>
      </dgm:t>
    </dgm:pt>
    <dgm:pt modelId="{341DC900-40AC-4994-AC6B-48B58AE51516}">
      <dgm:prSet/>
      <dgm:spPr/>
      <dgm:t>
        <a:bodyPr/>
        <a:lstStyle/>
        <a:p>
          <a:r>
            <a:rPr lang="en-GB"/>
            <a:t>Powershell to install missing instances</a:t>
          </a:r>
          <a:endParaRPr lang="en-US"/>
        </a:p>
      </dgm:t>
    </dgm:pt>
    <dgm:pt modelId="{ADA215F0-4696-4439-A8B2-9444C698AEB0}" type="parTrans" cxnId="{00A0EDE0-C0CE-440C-9A16-65706697EAB9}">
      <dgm:prSet/>
      <dgm:spPr/>
      <dgm:t>
        <a:bodyPr/>
        <a:lstStyle/>
        <a:p>
          <a:endParaRPr lang="en-US"/>
        </a:p>
      </dgm:t>
    </dgm:pt>
    <dgm:pt modelId="{9DB74077-A9DC-4342-A539-34679F029103}" type="sibTrans" cxnId="{00A0EDE0-C0CE-440C-9A16-65706697EAB9}">
      <dgm:prSet/>
      <dgm:spPr/>
      <dgm:t>
        <a:bodyPr/>
        <a:lstStyle/>
        <a:p>
          <a:endParaRPr lang="en-US"/>
        </a:p>
      </dgm:t>
    </dgm:pt>
    <dgm:pt modelId="{13515E5E-1AAD-4E9B-B32E-0F854ED33A71}">
      <dgm:prSet/>
      <dgm:spPr/>
      <dgm:t>
        <a:bodyPr/>
        <a:lstStyle/>
        <a:p>
          <a:r>
            <a:rPr lang="en-GB"/>
            <a:t>Azure DevOps pipeline to run backup-tests on all prod instances</a:t>
          </a:r>
          <a:endParaRPr lang="en-US"/>
        </a:p>
      </dgm:t>
    </dgm:pt>
    <dgm:pt modelId="{D1E32076-E8A5-49F6-99AF-5226B5A0EE53}" type="parTrans" cxnId="{CDCDE472-7727-4F1A-9C1F-D365A4FFB20F}">
      <dgm:prSet/>
      <dgm:spPr/>
      <dgm:t>
        <a:bodyPr/>
        <a:lstStyle/>
        <a:p>
          <a:endParaRPr lang="en-US"/>
        </a:p>
      </dgm:t>
    </dgm:pt>
    <dgm:pt modelId="{263CA47F-569D-40E6-8301-E925C92ADE29}" type="sibTrans" cxnId="{CDCDE472-7727-4F1A-9C1F-D365A4FFB20F}">
      <dgm:prSet/>
      <dgm:spPr/>
      <dgm:t>
        <a:bodyPr/>
        <a:lstStyle/>
        <a:p>
          <a:endParaRPr lang="en-US"/>
        </a:p>
      </dgm:t>
    </dgm:pt>
    <dgm:pt modelId="{1E32A8E8-77C3-4EE5-8325-DBEA5772383C}" type="pres">
      <dgm:prSet presAssocID="{4B5A1A79-A295-4B92-AE2B-3F48F3513313}" presName="linear" presStyleCnt="0">
        <dgm:presLayoutVars>
          <dgm:animLvl val="lvl"/>
          <dgm:resizeHandles val="exact"/>
        </dgm:presLayoutVars>
      </dgm:prSet>
      <dgm:spPr/>
    </dgm:pt>
    <dgm:pt modelId="{C5A7B3D6-77DA-4EAD-92B6-60C89DCC102B}" type="pres">
      <dgm:prSet presAssocID="{E644E28B-5305-4C39-837D-41CC207FD904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40369205-6A8C-44CC-87FA-AEC5F6EDBC5A}" type="pres">
      <dgm:prSet presAssocID="{E644E28B-5305-4C39-837D-41CC207FD904}" presName="childText" presStyleLbl="revTx" presStyleIdx="0" presStyleCnt="1">
        <dgm:presLayoutVars>
          <dgm:bulletEnabled val="1"/>
        </dgm:presLayoutVars>
      </dgm:prSet>
      <dgm:spPr/>
    </dgm:pt>
    <dgm:pt modelId="{6B344E42-5105-4FC8-9D94-4C8DA7DF7317}" type="pres">
      <dgm:prSet presAssocID="{6B48E5D3-B02D-4AD2-8B41-67B968806B78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83D9F43F-B64A-4515-8C1C-71EC0B77E8C7}" type="pres">
      <dgm:prSet presAssocID="{3BB589E2-07A5-4334-8AE7-C61E1A1331E7}" presName="spacer" presStyleCnt="0"/>
      <dgm:spPr/>
    </dgm:pt>
    <dgm:pt modelId="{77ED5CC3-DD87-499C-94EC-6819C162A531}" type="pres">
      <dgm:prSet presAssocID="{3F6D3EA8-2A47-44ED-9D57-5D0EAE22E61F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B5ABB259-44C6-4283-AD2F-850CC63B27D3}" type="pres">
      <dgm:prSet presAssocID="{773DDD26-1A80-48E5-BE99-D86771BF7641}" presName="spacer" presStyleCnt="0"/>
      <dgm:spPr/>
    </dgm:pt>
    <dgm:pt modelId="{BEB2B33E-423B-4111-8598-7DD2DB1ED572}" type="pres">
      <dgm:prSet presAssocID="{341DC900-40AC-4994-AC6B-48B58AE51516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08B05219-E92E-4532-8CF5-173DE1D2BFF7}" type="pres">
      <dgm:prSet presAssocID="{9DB74077-A9DC-4342-A539-34679F029103}" presName="spacer" presStyleCnt="0"/>
      <dgm:spPr/>
    </dgm:pt>
    <dgm:pt modelId="{733671EC-00BC-4F57-9DD2-7A333C7C2F0D}" type="pres">
      <dgm:prSet presAssocID="{13515E5E-1AAD-4E9B-B32E-0F854ED33A71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2A3AB20A-BC6B-4BA6-B5BE-DBE8ADA28CCE}" type="presOf" srcId="{E644E28B-5305-4C39-837D-41CC207FD904}" destId="{C5A7B3D6-77DA-4EAD-92B6-60C89DCC102B}" srcOrd="0" destOrd="0" presId="urn:microsoft.com/office/officeart/2005/8/layout/vList2"/>
    <dgm:cxn modelId="{2F36EA11-C7B2-4C3D-B509-966A2EDD4195}" type="presOf" srcId="{4B5A1A79-A295-4B92-AE2B-3F48F3513313}" destId="{1E32A8E8-77C3-4EE5-8325-DBEA5772383C}" srcOrd="0" destOrd="0" presId="urn:microsoft.com/office/officeart/2005/8/layout/vList2"/>
    <dgm:cxn modelId="{258D6B2F-728B-4C1D-B2AA-1D638B676113}" srcId="{E644E28B-5305-4C39-837D-41CC207FD904}" destId="{1ADF610C-B1A3-4B57-97E4-B3F67935AC40}" srcOrd="2" destOrd="0" parTransId="{162D241C-29C3-474E-B9A8-CDD9541B4BBD}" sibTransId="{ABA86B14-EEF8-4B8D-9765-E4FA9E9CFA88}"/>
    <dgm:cxn modelId="{9394C430-5719-4971-B592-ED41B8F86623}" type="presOf" srcId="{28FF08FD-24D1-4269-8470-114EE56A6E76}" destId="{40369205-6A8C-44CC-87FA-AEC5F6EDBC5A}" srcOrd="0" destOrd="0" presId="urn:microsoft.com/office/officeart/2005/8/layout/vList2"/>
    <dgm:cxn modelId="{01D7D05B-DCE1-4BC6-B058-9A906B61510D}" type="presOf" srcId="{3F6D3EA8-2A47-44ED-9D57-5D0EAE22E61F}" destId="{77ED5CC3-DD87-499C-94EC-6819C162A531}" srcOrd="0" destOrd="0" presId="urn:microsoft.com/office/officeart/2005/8/layout/vList2"/>
    <dgm:cxn modelId="{F20F854C-93AA-4104-A6D9-C43F11871B20}" srcId="{4B5A1A79-A295-4B92-AE2B-3F48F3513313}" destId="{E644E28B-5305-4C39-837D-41CC207FD904}" srcOrd="0" destOrd="0" parTransId="{F35D031F-0B29-492E-8338-C3544AA87922}" sibTransId="{65F2F1CA-D3DF-44FE-9FD6-BB69AEA75F82}"/>
    <dgm:cxn modelId="{45FC956E-DDC9-49A7-82F3-97595615678C}" type="presOf" srcId="{1ADF610C-B1A3-4B57-97E4-B3F67935AC40}" destId="{40369205-6A8C-44CC-87FA-AEC5F6EDBC5A}" srcOrd="0" destOrd="2" presId="urn:microsoft.com/office/officeart/2005/8/layout/vList2"/>
    <dgm:cxn modelId="{18B6A551-6D5A-4040-A89B-857ECAAB989B}" srcId="{E644E28B-5305-4C39-837D-41CC207FD904}" destId="{28FF08FD-24D1-4269-8470-114EE56A6E76}" srcOrd="0" destOrd="0" parTransId="{C57C12F8-4C10-4801-8BFA-FBE045FFA9CC}" sibTransId="{809BA2D7-4A85-45FF-96A5-6F0BE70BD884}"/>
    <dgm:cxn modelId="{CDCDE472-7727-4F1A-9C1F-D365A4FFB20F}" srcId="{4B5A1A79-A295-4B92-AE2B-3F48F3513313}" destId="{13515E5E-1AAD-4E9B-B32E-0F854ED33A71}" srcOrd="4" destOrd="0" parTransId="{D1E32076-E8A5-49F6-99AF-5226B5A0EE53}" sibTransId="{263CA47F-569D-40E6-8301-E925C92ADE29}"/>
    <dgm:cxn modelId="{14200982-BA78-4CC1-8219-F1339372EF50}" srcId="{E644E28B-5305-4C39-837D-41CC207FD904}" destId="{C914688B-0209-4C57-AF2A-35D78AB69CE5}" srcOrd="1" destOrd="0" parTransId="{1D218B55-76F2-4AA4-9748-02B0CFABE780}" sibTransId="{A2342A90-D21D-4ADA-8042-BA6DA3C1C818}"/>
    <dgm:cxn modelId="{110FBB97-8494-4498-8397-DF5CA822E2FF}" type="presOf" srcId="{C914688B-0209-4C57-AF2A-35D78AB69CE5}" destId="{40369205-6A8C-44CC-87FA-AEC5F6EDBC5A}" srcOrd="0" destOrd="1" presId="urn:microsoft.com/office/officeart/2005/8/layout/vList2"/>
    <dgm:cxn modelId="{BFABA8A0-B47E-44F2-8EE4-D0F3E3FCA053}" type="presOf" srcId="{6B48E5D3-B02D-4AD2-8B41-67B968806B78}" destId="{6B344E42-5105-4FC8-9D94-4C8DA7DF7317}" srcOrd="0" destOrd="0" presId="urn:microsoft.com/office/officeart/2005/8/layout/vList2"/>
    <dgm:cxn modelId="{4819B2B4-5A15-4D12-910C-87980E7C9C38}" srcId="{4B5A1A79-A295-4B92-AE2B-3F48F3513313}" destId="{6B48E5D3-B02D-4AD2-8B41-67B968806B78}" srcOrd="1" destOrd="0" parTransId="{9E16DA5C-97A3-4C64-9895-17AC8C550839}" sibTransId="{3BB589E2-07A5-4334-8AE7-C61E1A1331E7}"/>
    <dgm:cxn modelId="{00A0EDE0-C0CE-440C-9A16-65706697EAB9}" srcId="{4B5A1A79-A295-4B92-AE2B-3F48F3513313}" destId="{341DC900-40AC-4994-AC6B-48B58AE51516}" srcOrd="3" destOrd="0" parTransId="{ADA215F0-4696-4439-A8B2-9444C698AEB0}" sibTransId="{9DB74077-A9DC-4342-A539-34679F029103}"/>
    <dgm:cxn modelId="{DC8076E3-7813-436F-AD7F-308D14E3B2C1}" srcId="{4B5A1A79-A295-4B92-AE2B-3F48F3513313}" destId="{3F6D3EA8-2A47-44ED-9D57-5D0EAE22E61F}" srcOrd="2" destOrd="0" parTransId="{34E61A85-5E84-49D6-8763-DD89D04BC2FF}" sibTransId="{773DDD26-1A80-48E5-BE99-D86771BF7641}"/>
    <dgm:cxn modelId="{58DAEDED-1160-4297-B327-DB8E4E21C334}" type="presOf" srcId="{13515E5E-1AAD-4E9B-B32E-0F854ED33A71}" destId="{733671EC-00BC-4F57-9DD2-7A333C7C2F0D}" srcOrd="0" destOrd="0" presId="urn:microsoft.com/office/officeart/2005/8/layout/vList2"/>
    <dgm:cxn modelId="{C4A792F1-1296-4101-BBE4-DC0A9893AED3}" type="presOf" srcId="{341DC900-40AC-4994-AC6B-48B58AE51516}" destId="{BEB2B33E-423B-4111-8598-7DD2DB1ED572}" srcOrd="0" destOrd="0" presId="urn:microsoft.com/office/officeart/2005/8/layout/vList2"/>
    <dgm:cxn modelId="{41FF8CFF-08C0-482A-B5AC-4C03A3081511}" type="presParOf" srcId="{1E32A8E8-77C3-4EE5-8325-DBEA5772383C}" destId="{C5A7B3D6-77DA-4EAD-92B6-60C89DCC102B}" srcOrd="0" destOrd="0" presId="urn:microsoft.com/office/officeart/2005/8/layout/vList2"/>
    <dgm:cxn modelId="{B4CAF7E7-0C6C-4597-B098-B6E0E2A6AE0C}" type="presParOf" srcId="{1E32A8E8-77C3-4EE5-8325-DBEA5772383C}" destId="{40369205-6A8C-44CC-87FA-AEC5F6EDBC5A}" srcOrd="1" destOrd="0" presId="urn:microsoft.com/office/officeart/2005/8/layout/vList2"/>
    <dgm:cxn modelId="{951F4310-F81F-411E-9B31-F1EC4314DB07}" type="presParOf" srcId="{1E32A8E8-77C3-4EE5-8325-DBEA5772383C}" destId="{6B344E42-5105-4FC8-9D94-4C8DA7DF7317}" srcOrd="2" destOrd="0" presId="urn:microsoft.com/office/officeart/2005/8/layout/vList2"/>
    <dgm:cxn modelId="{64CFE0F6-C7E7-4ABE-BE47-497F720E4177}" type="presParOf" srcId="{1E32A8E8-77C3-4EE5-8325-DBEA5772383C}" destId="{83D9F43F-B64A-4515-8C1C-71EC0B77E8C7}" srcOrd="3" destOrd="0" presId="urn:microsoft.com/office/officeart/2005/8/layout/vList2"/>
    <dgm:cxn modelId="{AD4F2A0D-B443-4550-8641-93B139C0A5C1}" type="presParOf" srcId="{1E32A8E8-77C3-4EE5-8325-DBEA5772383C}" destId="{77ED5CC3-DD87-499C-94EC-6819C162A531}" srcOrd="4" destOrd="0" presId="urn:microsoft.com/office/officeart/2005/8/layout/vList2"/>
    <dgm:cxn modelId="{1337F198-953F-4E3A-BEAC-D6C9DAE640C9}" type="presParOf" srcId="{1E32A8E8-77C3-4EE5-8325-DBEA5772383C}" destId="{B5ABB259-44C6-4283-AD2F-850CC63B27D3}" srcOrd="5" destOrd="0" presId="urn:microsoft.com/office/officeart/2005/8/layout/vList2"/>
    <dgm:cxn modelId="{FE5461BD-B9F6-4B64-AC33-317116D3E164}" type="presParOf" srcId="{1E32A8E8-77C3-4EE5-8325-DBEA5772383C}" destId="{BEB2B33E-423B-4111-8598-7DD2DB1ED572}" srcOrd="6" destOrd="0" presId="urn:microsoft.com/office/officeart/2005/8/layout/vList2"/>
    <dgm:cxn modelId="{5A55AC78-FC80-4235-AEE2-8A7B971B6571}" type="presParOf" srcId="{1E32A8E8-77C3-4EE5-8325-DBEA5772383C}" destId="{08B05219-E92E-4532-8CF5-173DE1D2BFF7}" srcOrd="7" destOrd="0" presId="urn:microsoft.com/office/officeart/2005/8/layout/vList2"/>
    <dgm:cxn modelId="{B9AA8C65-398D-4312-9373-F3739630A35A}" type="presParOf" srcId="{1E32A8E8-77C3-4EE5-8325-DBEA5772383C}" destId="{733671EC-00BC-4F57-9DD2-7A333C7C2F0D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0FBBC0-12E0-48A9-9348-D62679C81FB9}">
      <dsp:nvSpPr>
        <dsp:cNvPr id="0" name=""/>
        <dsp:cNvSpPr/>
      </dsp:nvSpPr>
      <dsp:spPr>
        <a:xfrm>
          <a:off x="718664" y="453902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8A169C-CA29-4378-AABE-D67C6A22EA23}">
      <dsp:nvSpPr>
        <dsp:cNvPr id="0" name=""/>
        <dsp:cNvSpPr/>
      </dsp:nvSpPr>
      <dsp:spPr>
        <a:xfrm>
          <a:off x="1135476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53C66D-9F5B-45DE-823D-86E275B319B4}">
      <dsp:nvSpPr>
        <dsp:cNvPr id="0" name=""/>
        <dsp:cNvSpPr/>
      </dsp:nvSpPr>
      <dsp:spPr>
        <a:xfrm>
          <a:off x="93445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500" kern="1200"/>
            <a:t>How automate?</a:t>
          </a:r>
          <a:endParaRPr lang="en-US" sz="2500" kern="1200"/>
        </a:p>
      </dsp:txBody>
      <dsp:txXfrm>
        <a:off x="93445" y="3018902"/>
        <a:ext cx="3206250" cy="720000"/>
      </dsp:txXfrm>
    </dsp:sp>
    <dsp:sp modelId="{8F31C7A9-6DC8-4699-9CE1-139A94964BBD}">
      <dsp:nvSpPr>
        <dsp:cNvPr id="0" name=""/>
        <dsp:cNvSpPr/>
      </dsp:nvSpPr>
      <dsp:spPr>
        <a:xfrm>
          <a:off x="4486008" y="453902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A5B235-8B86-48B9-BCC6-A95268B019EF}">
      <dsp:nvSpPr>
        <dsp:cNvPr id="0" name=""/>
        <dsp:cNvSpPr/>
      </dsp:nvSpPr>
      <dsp:spPr>
        <a:xfrm>
          <a:off x="4902820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C4BFE8-C2F9-4288-B934-F2C949B58821}">
      <dsp:nvSpPr>
        <dsp:cNvPr id="0" name=""/>
        <dsp:cNvSpPr/>
      </dsp:nvSpPr>
      <dsp:spPr>
        <a:xfrm>
          <a:off x="3860789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500" kern="1200"/>
            <a:t>Why metadata?</a:t>
          </a:r>
          <a:endParaRPr lang="en-US" sz="2500" kern="1200"/>
        </a:p>
      </dsp:txBody>
      <dsp:txXfrm>
        <a:off x="3860789" y="3018902"/>
        <a:ext cx="3206250" cy="720000"/>
      </dsp:txXfrm>
    </dsp:sp>
    <dsp:sp modelId="{2F12A1A2-7AE1-4A79-A694-9AB7B56E6BE7}">
      <dsp:nvSpPr>
        <dsp:cNvPr id="0" name=""/>
        <dsp:cNvSpPr/>
      </dsp:nvSpPr>
      <dsp:spPr>
        <a:xfrm>
          <a:off x="8253352" y="453902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46F4CA-F225-4926-A131-DDCBB5CFD4B2}">
      <dsp:nvSpPr>
        <dsp:cNvPr id="0" name=""/>
        <dsp:cNvSpPr/>
      </dsp:nvSpPr>
      <dsp:spPr>
        <a:xfrm>
          <a:off x="8670164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70FA18-9DF0-4EBB-8099-6030ACFAD0DC}">
      <dsp:nvSpPr>
        <dsp:cNvPr id="0" name=""/>
        <dsp:cNvSpPr/>
      </dsp:nvSpPr>
      <dsp:spPr>
        <a:xfrm>
          <a:off x="7628133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500" kern="1200"/>
            <a:t>How automate with metadata?</a:t>
          </a:r>
          <a:endParaRPr lang="en-US" sz="2500" kern="1200"/>
        </a:p>
      </dsp:txBody>
      <dsp:txXfrm>
        <a:off x="7628133" y="3018902"/>
        <a:ext cx="32062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A7B3D6-77DA-4EAD-92B6-60C89DCC102B}">
      <dsp:nvSpPr>
        <dsp:cNvPr id="0" name=""/>
        <dsp:cNvSpPr/>
      </dsp:nvSpPr>
      <dsp:spPr>
        <a:xfrm>
          <a:off x="0" y="21757"/>
          <a:ext cx="7559504" cy="99815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Dbatools powershell module</a:t>
          </a:r>
          <a:endParaRPr lang="en-US" sz="2500" kern="1200"/>
        </a:p>
      </dsp:txBody>
      <dsp:txXfrm>
        <a:off x="48726" y="70483"/>
        <a:ext cx="7462052" cy="900704"/>
      </dsp:txXfrm>
    </dsp:sp>
    <dsp:sp modelId="{40369205-6A8C-44CC-87FA-AEC5F6EDBC5A}">
      <dsp:nvSpPr>
        <dsp:cNvPr id="0" name=""/>
        <dsp:cNvSpPr/>
      </dsp:nvSpPr>
      <dsp:spPr>
        <a:xfrm>
          <a:off x="0" y="1019914"/>
          <a:ext cx="7559504" cy="103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0014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000" kern="1200"/>
            <a:t>What it is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000" kern="1200"/>
            <a:t>Create database using Powershell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000" kern="1200"/>
            <a:t>Test database backups using Powershell</a:t>
          </a:r>
          <a:endParaRPr lang="en-US" sz="2000" kern="1200"/>
        </a:p>
      </dsp:txBody>
      <dsp:txXfrm>
        <a:off x="0" y="1019914"/>
        <a:ext cx="7559504" cy="1035000"/>
      </dsp:txXfrm>
    </dsp:sp>
    <dsp:sp modelId="{6B344E42-5105-4FC8-9D94-4C8DA7DF7317}">
      <dsp:nvSpPr>
        <dsp:cNvPr id="0" name=""/>
        <dsp:cNvSpPr/>
      </dsp:nvSpPr>
      <dsp:spPr>
        <a:xfrm>
          <a:off x="0" y="2054914"/>
          <a:ext cx="7559504" cy="998156"/>
        </a:xfrm>
        <a:prstGeom prst="roundRect">
          <a:avLst/>
        </a:prstGeom>
        <a:solidFill>
          <a:schemeClr val="accent2">
            <a:hueOff val="1610903"/>
            <a:satOff val="-4623"/>
            <a:lumOff val="-740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Simple metadata about sql instances</a:t>
          </a:r>
          <a:endParaRPr lang="en-US" sz="2500" kern="1200"/>
        </a:p>
      </dsp:txBody>
      <dsp:txXfrm>
        <a:off x="48726" y="2103640"/>
        <a:ext cx="7462052" cy="900704"/>
      </dsp:txXfrm>
    </dsp:sp>
    <dsp:sp modelId="{77ED5CC3-DD87-499C-94EC-6819C162A531}">
      <dsp:nvSpPr>
        <dsp:cNvPr id="0" name=""/>
        <dsp:cNvSpPr/>
      </dsp:nvSpPr>
      <dsp:spPr>
        <a:xfrm>
          <a:off x="0" y="3125070"/>
          <a:ext cx="7559504" cy="998156"/>
        </a:xfrm>
        <a:prstGeom prst="roundRect">
          <a:avLst/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Pode REST-API to get metadata</a:t>
          </a:r>
          <a:endParaRPr lang="en-US" sz="2500" kern="1200"/>
        </a:p>
      </dsp:txBody>
      <dsp:txXfrm>
        <a:off x="48726" y="3173796"/>
        <a:ext cx="7462052" cy="900704"/>
      </dsp:txXfrm>
    </dsp:sp>
    <dsp:sp modelId="{BEB2B33E-423B-4111-8598-7DD2DB1ED572}">
      <dsp:nvSpPr>
        <dsp:cNvPr id="0" name=""/>
        <dsp:cNvSpPr/>
      </dsp:nvSpPr>
      <dsp:spPr>
        <a:xfrm>
          <a:off x="0" y="4195226"/>
          <a:ext cx="7559504" cy="998156"/>
        </a:xfrm>
        <a:prstGeom prst="roundRect">
          <a:avLst/>
        </a:prstGeom>
        <a:solidFill>
          <a:schemeClr val="accent2">
            <a:hueOff val="4832710"/>
            <a:satOff val="-13870"/>
            <a:lumOff val="-2220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Powershell to install missing instances</a:t>
          </a:r>
          <a:endParaRPr lang="en-US" sz="2500" kern="1200"/>
        </a:p>
      </dsp:txBody>
      <dsp:txXfrm>
        <a:off x="48726" y="4243952"/>
        <a:ext cx="7462052" cy="900704"/>
      </dsp:txXfrm>
    </dsp:sp>
    <dsp:sp modelId="{733671EC-00BC-4F57-9DD2-7A333C7C2F0D}">
      <dsp:nvSpPr>
        <dsp:cNvPr id="0" name=""/>
        <dsp:cNvSpPr/>
      </dsp:nvSpPr>
      <dsp:spPr>
        <a:xfrm>
          <a:off x="0" y="5265382"/>
          <a:ext cx="7559504" cy="998156"/>
        </a:xfrm>
        <a:prstGeom prst="round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Azure DevOps pipeline to run backup-tests on all prod instances</a:t>
          </a:r>
          <a:endParaRPr lang="en-US" sz="2500" kern="1200"/>
        </a:p>
      </dsp:txBody>
      <dsp:txXfrm>
        <a:off x="48726" y="5314108"/>
        <a:ext cx="7462052" cy="9007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6E323-6202-7FC5-6974-D80DD16733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Roboto Black" panose="02000000000000000000" pitchFamily="2" charset="0"/>
                <a:ea typeface="Roboto Black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DC6B0A-686C-2C72-74E3-D6747933FA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LID4096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34DF6-C178-9AB3-9D02-000D56E2F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F6413-3139-4955-9DFE-23DDB370AD4E}" type="datetimeFigureOut">
              <a:rPr lang="LID4096" smtClean="0"/>
              <a:t>06/13/2024</a:t>
            </a:fld>
            <a:endParaRPr lang="LID4096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56D6F-8412-03A2-22CF-DAB8A3B2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4F2A6-1998-FE88-DAE8-0CB6D45D1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95920-DCF2-4DF8-9098-2C9F3D091AF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47510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72231-DCCC-5177-D0B1-7FBD13A48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Roboto Black" panose="02000000000000000000" pitchFamily="2" charset="0"/>
                <a:ea typeface="Roboto Black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LID4096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4CBF1B-16E5-1C6B-F6BB-B16CE873ED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LID4096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3B9E0-DDC5-5580-011B-1216F9A22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F6413-3139-4955-9DFE-23DDB370AD4E}" type="datetimeFigureOut">
              <a:rPr lang="LID4096" smtClean="0"/>
              <a:t>06/13/2024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E5D0E-B20E-57B9-B5CB-4EF33BB88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6804D-27FE-DE09-556F-BAE8EEC2B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95920-DCF2-4DF8-9098-2C9F3D091AF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30348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954DFC-918F-29E9-98F9-472F5AC311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Roboto Black" panose="02000000000000000000" pitchFamily="2" charset="0"/>
                <a:ea typeface="Roboto Black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LID4096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62745E-7605-2BC2-4CED-B32E9D4E01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LID4096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690CD6-26AD-EAED-13ED-217D0F207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F6413-3139-4955-9DFE-23DDB370AD4E}" type="datetimeFigureOut">
              <a:rPr lang="LID4096" smtClean="0"/>
              <a:t>06/13/2024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F8A89-6C79-2F3E-B35D-CCE1C2946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2D474-E09D-299C-0FF1-11443FE2D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95920-DCF2-4DF8-9098-2C9F3D091AF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00554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69A96-42E1-8CB3-4566-A6188AC1F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Roboto Black" panose="02000000000000000000" pitchFamily="2" charset="0"/>
                <a:ea typeface="Roboto Black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C1688-A2FA-2348-0751-062132912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LID4096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3A30F-9BFB-6D3A-19C4-CC2BDD883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F6413-3139-4955-9DFE-23DDB370AD4E}" type="datetimeFigureOut">
              <a:rPr lang="LID4096" smtClean="0"/>
              <a:t>06/13/2024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08591-6221-6436-2B31-42A18B6B9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87361-E683-C690-51A8-69721A953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95920-DCF2-4DF8-9098-2C9F3D091AF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91726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7DF69-691C-052E-D937-CEB9C9502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Roboto Black" panose="02000000000000000000" pitchFamily="2" charset="0"/>
                <a:ea typeface="Roboto Black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E6E53D-B381-3A4F-C3EB-DA3CB933DC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F0BD33-C9DE-353B-91DC-B79BDF7B1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F6413-3139-4955-9DFE-23DDB370AD4E}" type="datetimeFigureOut">
              <a:rPr lang="LID4096" smtClean="0"/>
              <a:t>06/13/2024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825382-77E8-7A92-0347-4DA871488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B896F0-6797-7EB5-C091-6DCD14C1A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95920-DCF2-4DF8-9098-2C9F3D091AF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49795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C00CA-42F7-25BA-0B5F-9B72821D1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Roboto Black" panose="02000000000000000000" pitchFamily="2" charset="0"/>
                <a:ea typeface="Roboto Black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DC4E8-9359-3D99-3492-B1A6CEB40C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7CE947-53EA-38CB-E253-0CE45FE160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LID4096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8037CF-2419-068E-F631-890288FE8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F6413-3139-4955-9DFE-23DDB370AD4E}" type="datetimeFigureOut">
              <a:rPr lang="LID4096" smtClean="0"/>
              <a:t>06/13/2024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BE2FBD-EAD7-BF63-8525-293A3F8E5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F8CD63-4A13-6396-7977-993567A0F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95920-DCF2-4DF8-9098-2C9F3D091AF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17695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604B2-B271-6EE7-2EC5-7D013C217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Roboto Black" panose="02000000000000000000" pitchFamily="2" charset="0"/>
                <a:ea typeface="Roboto Black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AF3B19-2ED4-D6F0-742A-294A47A80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Roboto Black" panose="02000000000000000000" pitchFamily="2" charset="0"/>
                <a:ea typeface="Roboto Black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67E744-F3A4-190D-BC37-0BC493781C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LID4096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D67BFE-F644-CE3C-2803-384CD8D35B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Roboto Black" panose="02000000000000000000" pitchFamily="2" charset="0"/>
                <a:ea typeface="Roboto Black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26D43B-9B09-9355-2662-462ABCBF78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LID4096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CF7B98-F318-D5BE-03B2-FE9F01ACF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F6413-3139-4955-9DFE-23DDB370AD4E}" type="datetimeFigureOut">
              <a:rPr lang="LID4096" smtClean="0"/>
              <a:t>06/13/2024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C72ABF-1BAB-CF02-4883-F82495EB5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16CDD9-50F8-75FF-D05D-7D917A9CB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95920-DCF2-4DF8-9098-2C9F3D091AF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19897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D76C4-73EE-F7B9-EA2E-2BAEA1825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Roboto Black" panose="02000000000000000000" pitchFamily="2" charset="0"/>
                <a:ea typeface="Roboto Black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LID4096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BFA443-0A4C-B15A-15A2-EC6DF0DF2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F6413-3139-4955-9DFE-23DDB370AD4E}" type="datetimeFigureOut">
              <a:rPr lang="LID4096" smtClean="0"/>
              <a:t>06/13/2024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3448EF-071A-F9C7-BDD1-42CF5905A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40C98-8C2E-7FAE-ED9E-662BF13D2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95920-DCF2-4DF8-9098-2C9F3D091AF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36198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6F7B4D-AEE9-8AE8-EA9E-5AD7CA8F9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F6413-3139-4955-9DFE-23DDB370AD4E}" type="datetimeFigureOut">
              <a:rPr lang="LID4096" smtClean="0"/>
              <a:t>06/13/2024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3F6789-AB20-3312-45CA-61C0D2FC4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5E0FC0-33AA-9EA3-132D-58BCA19C9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95920-DCF2-4DF8-9098-2C9F3D091AF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34364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A0384-9F6F-E144-600E-9ABC6F554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Roboto Black" panose="02000000000000000000" pitchFamily="2" charset="0"/>
                <a:ea typeface="Roboto Black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14DFA-8AD7-76DA-184D-A7AD6A1DD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8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LID4096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C04434-CA2F-84AA-258F-121D2DF86E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A991AD-50E7-8840-6E69-BCDE53D47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F6413-3139-4955-9DFE-23DDB370AD4E}" type="datetimeFigureOut">
              <a:rPr lang="LID4096" smtClean="0"/>
              <a:t>06/13/2024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79369E-B116-AD0F-92C8-1932FCE58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27DEC-88FC-719C-1219-A02351543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95920-DCF2-4DF8-9098-2C9F3D091AF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3748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364FA-F332-3461-59F3-0992F3EE5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Roboto Black" panose="02000000000000000000" pitchFamily="2" charset="0"/>
                <a:ea typeface="Roboto Black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LID4096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05BFBD-2C40-F9B2-0473-F0FF79EEB1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0832F0-E3C0-6F24-A62D-76BFCEBF11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F7C247-8E1E-F041-C3A3-D8B211996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F6413-3139-4955-9DFE-23DDB370AD4E}" type="datetimeFigureOut">
              <a:rPr lang="LID4096" smtClean="0"/>
              <a:t>06/13/2024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BAD532-CCF8-CE4C-2290-417A331C2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DA77BC-EAB1-8AD1-F8B5-1A0588C4E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95920-DCF2-4DF8-9098-2C9F3D091AF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70023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13E3BB-4040-1ECD-F194-BB416295B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E2B31B-F76B-12A7-C40F-629937CFE3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4D836-6ADF-4C35-2C71-402C6EF5F2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96FF6413-3139-4955-9DFE-23DDB370AD4E}" type="datetimeFigureOut">
              <a:rPr lang="LID4096" smtClean="0"/>
              <a:pPr/>
              <a:t>06/13/2024</a:t>
            </a:fld>
            <a:endParaRPr lang="LID4096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F0D6F-31BC-8EAD-EFC9-232E9DD976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endParaRPr lang="LID4096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1F3DF-01C7-576E-A3A9-80F8BBC0D2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13995920-DCF2-4DF8-9098-2C9F3D091AF3}" type="slidenum">
              <a:rPr lang="LID4096" smtClean="0"/>
              <a:pPr/>
              <a:t>‹#›</a:t>
            </a:fld>
            <a:endParaRPr lang="LID4096" dirty="0"/>
          </a:p>
        </p:txBody>
      </p:sp>
      <p:pic>
        <p:nvPicPr>
          <p:cNvPr id="8" name="Picture 7" descr="A blue letter t on a black background&#10;&#10;Description automatically generated">
            <a:extLst>
              <a:ext uri="{FF2B5EF4-FFF2-40B4-BE49-F238E27FC236}">
                <a16:creationId xmlns:a16="http://schemas.microsoft.com/office/drawing/2014/main" id="{BFCFD169-E11E-E601-2134-D949246DC2D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9086" y="0"/>
            <a:ext cx="1182914" cy="1182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874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02CD42-76F7-081B-2D2F-64643D91F2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>
            <a:normAutofit/>
          </a:bodyPr>
          <a:lstStyle/>
          <a:p>
            <a:pPr algn="l"/>
            <a:r>
              <a:rPr lang="en-GB" sz="8000"/>
              <a:t>Become a metadata driven DBA</a:t>
            </a:r>
            <a:endParaRPr lang="LID4096" sz="80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4A7443-E7B7-9DCD-EE2D-961081DFFE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00924" y="4619624"/>
            <a:ext cx="3946779" cy="1038225"/>
          </a:xfrm>
        </p:spPr>
        <p:txBody>
          <a:bodyPr>
            <a:normAutofit/>
          </a:bodyPr>
          <a:lstStyle/>
          <a:p>
            <a:pPr algn="r"/>
            <a:r>
              <a:rPr lang="en-GB" dirty="0"/>
              <a:t>Magnus Ahlkvist</a:t>
            </a:r>
            <a:endParaRPr lang="LID4096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9335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 fill">
            <a:extLst>
              <a:ext uri="{FF2B5EF4-FFF2-40B4-BE49-F238E27FC236}">
                <a16:creationId xmlns:a16="http://schemas.microsoft.com/office/drawing/2014/main" id="{CB49665F-0298-4449-8D2D-209989CB9E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lor 2">
            <a:extLst>
              <a:ext uri="{FF2B5EF4-FFF2-40B4-BE49-F238E27FC236}">
                <a16:creationId xmlns:a16="http://schemas.microsoft.com/office/drawing/2014/main" id="{A71EEC14-174A-46FA-B046-474750457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EB6CB95-E653-4C6C-AE51-62FD848E8D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89" y="-2"/>
            <a:ext cx="3468234" cy="6858000"/>
            <a:chOff x="651279" y="598259"/>
            <a:chExt cx="10889442" cy="5680742"/>
          </a:xfrm>
        </p:grpSpPr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BDD3CB8E-ABA7-4F37-BB2C-64FFD19813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C2CA788A-B2FD-494C-BED0-83E31F6DF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3FDAABF-3DDA-9FA6-3C81-CF3DE5519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325880" y="1947672"/>
            <a:ext cx="5961888" cy="2788920"/>
          </a:xfrm>
        </p:spPr>
        <p:txBody>
          <a:bodyPr anchor="ctr">
            <a:normAutofit/>
          </a:bodyPr>
          <a:lstStyle/>
          <a:p>
            <a:r>
              <a:rPr lang="en-GB" sz="4800">
                <a:solidFill>
                  <a:schemeClr val="bg1"/>
                </a:solidFill>
              </a:rPr>
              <a:t>Demo</a:t>
            </a:r>
            <a:endParaRPr lang="LID4096" sz="480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48FD6AA-F166-D4DD-3E00-3AADB83D42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6515061"/>
              </p:ext>
            </p:extLst>
          </p:nvPr>
        </p:nvGraphicFramePr>
        <p:xfrm>
          <a:off x="3794296" y="288758"/>
          <a:ext cx="7559504" cy="62852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50917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910915-AB11-ACAC-6725-F8618D909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GB" sz="4000">
                <a:solidFill>
                  <a:srgbClr val="FFFFFF"/>
                </a:solidFill>
              </a:rPr>
              <a:t>Session contents</a:t>
            </a:r>
            <a:endParaRPr lang="LID4096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DCC7A2E-1564-9629-6997-76AD87CDE8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0989228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25355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15BEAF-B599-58E0-455D-0ED3ED01D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GB" sz="4000">
                <a:solidFill>
                  <a:schemeClr val="bg1"/>
                </a:solidFill>
              </a:rPr>
              <a:t>Magnus Ahlkvist</a:t>
            </a:r>
            <a:endParaRPr lang="LID4096" sz="400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0D04C-B554-6C74-52C2-3116907BA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r>
              <a:rPr lang="en-GB" sz="2400" dirty="0"/>
              <a:t>SQL Server specialist consultant</a:t>
            </a:r>
          </a:p>
          <a:p>
            <a:r>
              <a:rPr lang="en-GB" sz="2400" dirty="0"/>
              <a:t>DBA and developer</a:t>
            </a:r>
          </a:p>
          <a:p>
            <a:r>
              <a:rPr lang="en-GB" sz="2400" dirty="0" err="1"/>
              <a:t>Transmokopter</a:t>
            </a:r>
            <a:r>
              <a:rPr lang="en-GB" sz="2400" dirty="0"/>
              <a:t> SQL AB</a:t>
            </a:r>
          </a:p>
          <a:p>
            <a:r>
              <a:rPr lang="en-GB" sz="2400" dirty="0"/>
              <a:t>Data Platform MVP</a:t>
            </a:r>
          </a:p>
          <a:p>
            <a:r>
              <a:rPr lang="en-GB" sz="2400" dirty="0"/>
              <a:t>SQL Friday</a:t>
            </a:r>
            <a:endParaRPr lang="LID4096" sz="2400" dirty="0"/>
          </a:p>
        </p:txBody>
      </p:sp>
    </p:spTree>
    <p:extLst>
      <p:ext uri="{BB962C8B-B14F-4D97-AF65-F5344CB8AC3E}">
        <p14:creationId xmlns:p14="http://schemas.microsoft.com/office/powerpoint/2010/main" val="3350649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10A57E-EBDD-FD78-4403-62A1D73DE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GB" sz="4000">
                <a:solidFill>
                  <a:srgbClr val="FFFFFF"/>
                </a:solidFill>
              </a:rPr>
              <a:t>How automate?</a:t>
            </a:r>
            <a:endParaRPr lang="LID4096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2DA6C-DAFB-FD40-45C6-665753481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GB" sz="2000" dirty="0"/>
              <a:t>Schedulers</a:t>
            </a:r>
          </a:p>
          <a:p>
            <a:pPr lvl="1"/>
            <a:r>
              <a:rPr lang="en-GB" sz="2000" dirty="0"/>
              <a:t>SQL Server Agent</a:t>
            </a:r>
          </a:p>
          <a:p>
            <a:pPr lvl="1"/>
            <a:r>
              <a:rPr lang="en-GB" sz="2000" dirty="0"/>
              <a:t>Windows Task Scheduler</a:t>
            </a:r>
          </a:p>
          <a:p>
            <a:pPr lvl="1"/>
            <a:r>
              <a:rPr lang="en-GB" sz="2000" dirty="0"/>
              <a:t>Cron jobs</a:t>
            </a:r>
          </a:p>
          <a:p>
            <a:r>
              <a:rPr lang="en-GB" sz="2000" dirty="0"/>
              <a:t>Triggers</a:t>
            </a:r>
          </a:p>
          <a:p>
            <a:pPr lvl="1"/>
            <a:r>
              <a:rPr lang="en-GB" sz="2000" dirty="0"/>
              <a:t>SQL Server Agent</a:t>
            </a:r>
          </a:p>
          <a:p>
            <a:pPr lvl="1"/>
            <a:r>
              <a:rPr lang="en-GB" sz="2000" dirty="0"/>
              <a:t>Pipelines</a:t>
            </a:r>
          </a:p>
          <a:p>
            <a:r>
              <a:rPr lang="en-GB" sz="2000" dirty="0"/>
              <a:t>Languages</a:t>
            </a:r>
          </a:p>
          <a:p>
            <a:pPr lvl="1"/>
            <a:r>
              <a:rPr lang="en-GB" sz="2000" dirty="0"/>
              <a:t>SQL</a:t>
            </a:r>
          </a:p>
          <a:p>
            <a:pPr lvl="1"/>
            <a:r>
              <a:rPr lang="en-GB" sz="2000" dirty="0"/>
              <a:t>Compiled programs</a:t>
            </a:r>
          </a:p>
          <a:p>
            <a:pPr lvl="1"/>
            <a:r>
              <a:rPr lang="en-GB" sz="2000" dirty="0"/>
              <a:t>PowerShell</a:t>
            </a:r>
          </a:p>
          <a:p>
            <a:r>
              <a:rPr lang="en-GB" sz="2000" dirty="0"/>
              <a:t>Today we will use PowerShell</a:t>
            </a:r>
          </a:p>
          <a:p>
            <a:pPr lvl="1"/>
            <a:r>
              <a:rPr lang="en-GB" sz="2000" dirty="0"/>
              <a:t>Combined with different triggers and schedulers</a:t>
            </a:r>
          </a:p>
          <a:p>
            <a:pPr marL="0" indent="0">
              <a:buNone/>
            </a:pPr>
            <a:endParaRPr lang="en-GB" sz="2000" dirty="0"/>
          </a:p>
          <a:p>
            <a:endParaRPr lang="LID4096" sz="2000" dirty="0"/>
          </a:p>
        </p:txBody>
      </p:sp>
    </p:spTree>
    <p:extLst>
      <p:ext uri="{BB962C8B-B14F-4D97-AF65-F5344CB8AC3E}">
        <p14:creationId xmlns:p14="http://schemas.microsoft.com/office/powerpoint/2010/main" val="2072418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6216841-A2AF-90DB-DC18-1EF591C2E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GB" sz="4800"/>
              <a:t>Why metadata?</a:t>
            </a:r>
            <a:endParaRPr lang="LID4096" sz="480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D5A4D9-02C8-6120-4E96-595814690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GB" sz="2400"/>
              <a:t>Centralised configuration</a:t>
            </a:r>
          </a:p>
          <a:p>
            <a:pPr lvl="1"/>
            <a:r>
              <a:rPr lang="en-GB" dirty="0"/>
              <a:t>No need to login to servers</a:t>
            </a:r>
          </a:p>
          <a:p>
            <a:r>
              <a:rPr lang="en-GB" sz="2400"/>
              <a:t>Peer review of configuration changes</a:t>
            </a:r>
          </a:p>
          <a:p>
            <a:pPr lvl="1"/>
            <a:endParaRPr lang="en-GB" dirty="0"/>
          </a:p>
          <a:p>
            <a:endParaRPr lang="en-GB" sz="2400"/>
          </a:p>
          <a:p>
            <a:endParaRPr lang="LID4096" sz="240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1301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B55B23-6C19-78DC-A809-6B91765B0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963" y="1238080"/>
            <a:ext cx="9849751" cy="1349671"/>
          </a:xfrm>
        </p:spPr>
        <p:txBody>
          <a:bodyPr anchor="b">
            <a:normAutofit/>
          </a:bodyPr>
          <a:lstStyle/>
          <a:p>
            <a:r>
              <a:rPr lang="en-GB" sz="5400"/>
              <a:t>What kind of metadata?</a:t>
            </a:r>
            <a:endParaRPr lang="LID4096" sz="5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5D58E-4E49-2237-5F83-246B11373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304" y="2902913"/>
            <a:ext cx="9849751" cy="3032168"/>
          </a:xfrm>
        </p:spPr>
        <p:txBody>
          <a:bodyPr anchor="ctr">
            <a:normAutofit/>
          </a:bodyPr>
          <a:lstStyle/>
          <a:p>
            <a:r>
              <a:rPr lang="en-GB" sz="1100"/>
              <a:t>Server configuration</a:t>
            </a:r>
          </a:p>
          <a:p>
            <a:pPr lvl="1"/>
            <a:r>
              <a:rPr lang="en-GB" sz="1100"/>
              <a:t>Local policies</a:t>
            </a:r>
          </a:p>
          <a:p>
            <a:pPr lvl="1"/>
            <a:r>
              <a:rPr lang="en-GB" sz="1100"/>
              <a:t>Registry keys</a:t>
            </a:r>
          </a:p>
          <a:p>
            <a:r>
              <a:rPr lang="en-GB" sz="1100"/>
              <a:t>Instance configuration</a:t>
            </a:r>
          </a:p>
          <a:p>
            <a:pPr lvl="1"/>
            <a:r>
              <a:rPr lang="en-GB" sz="1100"/>
              <a:t>SQL Server memory</a:t>
            </a:r>
          </a:p>
          <a:p>
            <a:pPr lvl="1"/>
            <a:r>
              <a:rPr lang="en-GB" sz="1100"/>
              <a:t>sp_configure options</a:t>
            </a:r>
          </a:p>
          <a:p>
            <a:pPr lvl="1"/>
            <a:r>
              <a:rPr lang="en-GB" sz="1100"/>
              <a:t>Credentials for storage blobs</a:t>
            </a:r>
          </a:p>
          <a:p>
            <a:r>
              <a:rPr lang="en-GB" sz="1100"/>
              <a:t>Database configuration</a:t>
            </a:r>
          </a:p>
          <a:p>
            <a:pPr lvl="1"/>
            <a:r>
              <a:rPr lang="en-GB" sz="1100"/>
              <a:t>Auto Close (or not)</a:t>
            </a:r>
          </a:p>
          <a:p>
            <a:pPr lvl="1"/>
            <a:r>
              <a:rPr lang="en-GB" sz="1100"/>
              <a:t>Read Committed snapshot</a:t>
            </a:r>
          </a:p>
          <a:p>
            <a:r>
              <a:rPr lang="en-GB" sz="1100"/>
              <a:t>Job schedules</a:t>
            </a:r>
          </a:p>
          <a:p>
            <a:pPr lvl="1"/>
            <a:r>
              <a:rPr lang="en-GB" sz="1100"/>
              <a:t>Backup schedule</a:t>
            </a:r>
          </a:p>
          <a:p>
            <a:pPr lvl="1"/>
            <a:r>
              <a:rPr lang="en-GB" sz="1100"/>
              <a:t>CheckDB schedule</a:t>
            </a:r>
            <a:endParaRPr lang="LID4096" sz="1100"/>
          </a:p>
        </p:txBody>
      </p:sp>
    </p:spTree>
    <p:extLst>
      <p:ext uri="{BB962C8B-B14F-4D97-AF65-F5344CB8AC3E}">
        <p14:creationId xmlns:p14="http://schemas.microsoft.com/office/powerpoint/2010/main" val="3740780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C46B1C-57A2-5BE9-1408-0EE3FB77B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GB" sz="5400"/>
              <a:t>Store and access metadata</a:t>
            </a:r>
            <a:endParaRPr lang="LID4096" sz="540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DAA9A-659E-E85D-07F8-B65EDF310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GB" sz="1700"/>
              <a:t>Start simple</a:t>
            </a:r>
          </a:p>
          <a:p>
            <a:pPr lvl="1"/>
            <a:r>
              <a:rPr lang="en-GB" sz="1700"/>
              <a:t>Store metadata in csv or json</a:t>
            </a:r>
          </a:p>
          <a:p>
            <a:pPr lvl="1"/>
            <a:r>
              <a:rPr lang="en-GB" sz="1700"/>
              <a:t>On a network drive</a:t>
            </a:r>
          </a:p>
          <a:p>
            <a:r>
              <a:rPr lang="en-GB" sz="1700"/>
              <a:t>..or don’t start simple</a:t>
            </a:r>
          </a:p>
          <a:p>
            <a:pPr lvl="1"/>
            <a:r>
              <a:rPr lang="en-GB" sz="1700"/>
              <a:t>Create your central metadata database</a:t>
            </a:r>
          </a:p>
          <a:p>
            <a:r>
              <a:rPr lang="en-GB" sz="1700"/>
              <a:t>..or start simple and then change</a:t>
            </a:r>
          </a:p>
          <a:p>
            <a:r>
              <a:rPr lang="en-GB" sz="1700"/>
              <a:t>Create your own abstraction layer</a:t>
            </a:r>
          </a:p>
          <a:p>
            <a:pPr lvl="1"/>
            <a:r>
              <a:rPr lang="en-GB" sz="1700"/>
              <a:t>PowerShell module</a:t>
            </a:r>
          </a:p>
          <a:p>
            <a:pPr lvl="1"/>
            <a:r>
              <a:rPr lang="en-GB" sz="1700"/>
              <a:t>REST-API</a:t>
            </a:r>
          </a:p>
          <a:p>
            <a:pPr lvl="1"/>
            <a:r>
              <a:rPr lang="en-GB" sz="1700"/>
              <a:t>Something else</a:t>
            </a:r>
            <a:endParaRPr lang="LID4096" sz="1700"/>
          </a:p>
        </p:txBody>
      </p:sp>
    </p:spTree>
    <p:extLst>
      <p:ext uri="{BB962C8B-B14F-4D97-AF65-F5344CB8AC3E}">
        <p14:creationId xmlns:p14="http://schemas.microsoft.com/office/powerpoint/2010/main" val="1157973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299CAB-C506-454B-90FC-406572829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D99311-F254-40F1-8AB5-EE3E7B9B6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17585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530513-1FB6-E18F-71C4-8E2968DEB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054" y="1070149"/>
            <a:ext cx="8959893" cy="1004836"/>
          </a:xfrm>
        </p:spPr>
        <p:txBody>
          <a:bodyPr anchor="ctr">
            <a:normAutofit/>
          </a:bodyPr>
          <a:lstStyle/>
          <a:p>
            <a:pPr algn="ctr"/>
            <a:r>
              <a:rPr lang="en-GB" sz="3200">
                <a:solidFill>
                  <a:srgbClr val="595959"/>
                </a:solidFill>
              </a:rPr>
              <a:t>Demo metadata</a:t>
            </a:r>
            <a:endParaRPr lang="LID4096" sz="3200">
              <a:solidFill>
                <a:srgbClr val="595959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89E3CB-00ED-4691-9F0F-F23EA3564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016" y="2444376"/>
            <a:ext cx="10824184" cy="3727824"/>
          </a:xfrm>
          <a:prstGeom prst="rect">
            <a:avLst/>
          </a:prstGeom>
          <a:solidFill>
            <a:schemeClr val="accent2">
              <a:lumMod val="20000"/>
              <a:lumOff val="8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A7B24-0248-9BF6-CE4F-2B76F6E96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6054" y="2768321"/>
            <a:ext cx="8959892" cy="2828543"/>
          </a:xfrm>
        </p:spPr>
        <p:txBody>
          <a:bodyPr anchor="t">
            <a:normAutofit/>
          </a:bodyPr>
          <a:lstStyle/>
          <a:p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Json storage</a:t>
            </a:r>
          </a:p>
          <a:p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On a Windows box</a:t>
            </a:r>
          </a:p>
          <a:p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With a </a:t>
            </a:r>
            <a:r>
              <a:rPr lang="en-GB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Pode</a:t>
            </a: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REST-API that uses the PowerShell module</a:t>
            </a:r>
          </a:p>
          <a:p>
            <a:pPr lvl="1"/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And, which we will later see, which exposes ways to start some specific SQL Server actions</a:t>
            </a:r>
          </a:p>
          <a:p>
            <a:endParaRPr lang="LID4096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9692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7">
            <a:extLst>
              <a:ext uri="{FF2B5EF4-FFF2-40B4-BE49-F238E27FC236}">
                <a16:creationId xmlns:a16="http://schemas.microsoft.com/office/drawing/2014/main" id="{8B9AA7C6-5E5A-498E-A6DF-A943376E0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9">
            <a:extLst>
              <a:ext uri="{FF2B5EF4-FFF2-40B4-BE49-F238E27FC236}">
                <a16:creationId xmlns:a16="http://schemas.microsoft.com/office/drawing/2014/main" id="{83EAB11A-76F7-48F4-9B4F-5BFDF4BF9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300" y="2385102"/>
            <a:ext cx="574091" cy="2087796"/>
            <a:chOff x="209668" y="2857422"/>
            <a:chExt cx="463662" cy="208779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4D4C416-D5F4-4F6F-A6F1-87A21CD4F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423947" y="2857422"/>
              <a:ext cx="249383" cy="20877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11">
              <a:extLst>
                <a:ext uri="{FF2B5EF4-FFF2-40B4-BE49-F238E27FC236}">
                  <a16:creationId xmlns:a16="http://schemas.microsoft.com/office/drawing/2014/main" id="{C6AC1C30-21C6-4BF6-93EE-B211D7A85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09668" y="2857423"/>
              <a:ext cx="1" cy="208779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13">
            <a:extLst>
              <a:ext uri="{FF2B5EF4-FFF2-40B4-BE49-F238E27FC236}">
                <a16:creationId xmlns:a16="http://schemas.microsoft.com/office/drawing/2014/main" id="{81E140AE-0ABF-47C8-BF32-7D2F0CF2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15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631767"/>
            <a:ext cx="11111729" cy="5752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E31043-A38B-FF98-0EE6-39A73E5B0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618" y="1239927"/>
            <a:ext cx="4008586" cy="4680583"/>
          </a:xfrm>
        </p:spPr>
        <p:txBody>
          <a:bodyPr anchor="ctr">
            <a:normAutofit/>
          </a:bodyPr>
          <a:lstStyle/>
          <a:p>
            <a:r>
              <a:rPr lang="en-GB" sz="5200"/>
              <a:t>Automate using metadata</a:t>
            </a:r>
            <a:endParaRPr lang="LID4096" sz="5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9B47E-FD20-117A-31B2-F562EE304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1923" y="1239927"/>
            <a:ext cx="4971824" cy="4680583"/>
          </a:xfrm>
        </p:spPr>
        <p:txBody>
          <a:bodyPr anchor="ctr">
            <a:normAutofit/>
          </a:bodyPr>
          <a:lstStyle/>
          <a:p>
            <a:r>
              <a:rPr lang="en-GB" sz="2000" dirty="0"/>
              <a:t>Let metadata describe how SQL Server Agent jobs should look</a:t>
            </a:r>
          </a:p>
          <a:p>
            <a:pPr lvl="1"/>
            <a:r>
              <a:rPr lang="en-GB" sz="2000" dirty="0"/>
              <a:t>Re-deploy jobs when metadata changes</a:t>
            </a:r>
          </a:p>
          <a:p>
            <a:r>
              <a:rPr lang="en-GB" sz="2000" dirty="0"/>
              <a:t>Or let metadata describe which actions to perform and when, and let a job server/script server perform those actions.</a:t>
            </a:r>
          </a:p>
          <a:p>
            <a:pPr lvl="1"/>
            <a:r>
              <a:rPr lang="en-GB" sz="2000" dirty="0"/>
              <a:t>“Continuous” jobs read metadata and perform actions based on schedules and logs.</a:t>
            </a:r>
          </a:p>
          <a:p>
            <a:r>
              <a:rPr lang="en-GB" sz="2000" dirty="0"/>
              <a:t>Or combine the two strategies</a:t>
            </a:r>
          </a:p>
        </p:txBody>
      </p:sp>
    </p:spTree>
    <p:extLst>
      <p:ext uri="{BB962C8B-B14F-4D97-AF65-F5344CB8AC3E}">
        <p14:creationId xmlns:p14="http://schemas.microsoft.com/office/powerpoint/2010/main" val="563688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307</Words>
  <Application>Microsoft Office PowerPoint</Application>
  <PresentationFormat>Bredbild</PresentationFormat>
  <Paragraphs>76</Paragraphs>
  <Slides>10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6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10</vt:i4>
      </vt:variant>
    </vt:vector>
  </HeadingPairs>
  <TitlesOfParts>
    <vt:vector size="17" baseType="lpstr">
      <vt:lpstr>Aptos</vt:lpstr>
      <vt:lpstr>Aptos Display</vt:lpstr>
      <vt:lpstr>Arial</vt:lpstr>
      <vt:lpstr>Calibri</vt:lpstr>
      <vt:lpstr>Roboto</vt:lpstr>
      <vt:lpstr>Roboto Black</vt:lpstr>
      <vt:lpstr>Office Theme</vt:lpstr>
      <vt:lpstr>Become a metadata driven DBA</vt:lpstr>
      <vt:lpstr>Session contents</vt:lpstr>
      <vt:lpstr>Magnus Ahlkvist</vt:lpstr>
      <vt:lpstr>How automate?</vt:lpstr>
      <vt:lpstr>Why metadata?</vt:lpstr>
      <vt:lpstr>What kind of metadata?</vt:lpstr>
      <vt:lpstr>Store and access metadata</vt:lpstr>
      <vt:lpstr>Demo metadata</vt:lpstr>
      <vt:lpstr>Automate using metadata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Become a metadata driven DBA</dc:title>
  <dc:creator>Magnus Ahlkvist</dc:creator>
  <cp:lastModifiedBy>Magnus Ahlkvist</cp:lastModifiedBy>
  <cp:revision>3</cp:revision>
  <dcterms:created xsi:type="dcterms:W3CDTF">2024-04-15T14:26:17Z</dcterms:created>
  <dcterms:modified xsi:type="dcterms:W3CDTF">2024-06-13T00:39:02Z</dcterms:modified>
</cp:coreProperties>
</file>