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2"/>
  </p:notesMasterIdLst>
  <p:sldIdLst>
    <p:sldId id="260" r:id="rId5"/>
    <p:sldId id="312" r:id="rId6"/>
    <p:sldId id="313" r:id="rId7"/>
    <p:sldId id="284" r:id="rId8"/>
    <p:sldId id="291" r:id="rId9"/>
    <p:sldId id="292" r:id="rId10"/>
    <p:sldId id="285" r:id="rId11"/>
    <p:sldId id="294" r:id="rId12"/>
    <p:sldId id="295" r:id="rId13"/>
    <p:sldId id="296" r:id="rId14"/>
    <p:sldId id="293" r:id="rId15"/>
    <p:sldId id="297" r:id="rId16"/>
    <p:sldId id="298" r:id="rId17"/>
    <p:sldId id="299" r:id="rId18"/>
    <p:sldId id="274" r:id="rId19"/>
    <p:sldId id="290" r:id="rId20"/>
    <p:sldId id="300" r:id="rId21"/>
    <p:sldId id="301" r:id="rId22"/>
    <p:sldId id="302" r:id="rId23"/>
    <p:sldId id="304" r:id="rId24"/>
    <p:sldId id="305" r:id="rId25"/>
    <p:sldId id="306" r:id="rId26"/>
    <p:sldId id="307" r:id="rId27"/>
    <p:sldId id="308" r:id="rId28"/>
    <p:sldId id="310" r:id="rId29"/>
    <p:sldId id="311" r:id="rId30"/>
    <p:sldId id="30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D700"/>
    <a:srgbClr val="E5E4E2"/>
    <a:srgbClr val="C0C0C0"/>
    <a:srgbClr val="CD7F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68971" autoAdjust="0"/>
  </p:normalViewPr>
  <p:slideViewPr>
    <p:cSldViewPr snapToGrid="0">
      <p:cViewPr varScale="1">
        <p:scale>
          <a:sx n="54" d="100"/>
          <a:sy n="54" d="100"/>
        </p:scale>
        <p:origin x="114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12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D3B2D-3924-0B48-B558-93C031AA9A0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2716D-3A19-4347-B553-E4062DD46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15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2716D-3A19-4347-B553-E4062DD467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95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8" name="Bild 17">
            <a:extLst>
              <a:ext uri="{FF2B5EF4-FFF2-40B4-BE49-F238E27FC236}">
                <a16:creationId xmlns:a16="http://schemas.microsoft.com/office/drawing/2014/main" id="{42BCFCD7-74CB-442B-9206-4BBDA1D162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47593" y="4100975"/>
            <a:ext cx="2736965" cy="27369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 för 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t eller fals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100000">
              <a:srgbClr val="FFCCC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Bild 8">
            <a:extLst>
              <a:ext uri="{FF2B5EF4-FFF2-40B4-BE49-F238E27FC236}">
                <a16:creationId xmlns:a16="http://schemas.microsoft.com/office/drawing/2014/main" id="{40A61AF8-6CA2-4DC0-AB0C-54B2BDCB308E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634870" y="4988252"/>
            <a:ext cx="1849688" cy="18496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Roboto Light" panose="02000000000000000000" pitchFamily="2" charset="0"/>
          <a:ea typeface="Roboto Light" panose="02000000000000000000" pitchFamily="2" charset="0"/>
          <a:cs typeface="Roboto Light" panose="02000000000000000000" pitchFamily="2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www.tsql.nu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hyperlink" Target="http://www.transmokopter.se/" TargetMode="External"/><Relationship Id="rId4" Type="http://schemas.openxmlformats.org/officeDocument/2006/relationships/hyperlink" Target="http://www.sqlfriday.net/" TargetMode="External"/><Relationship Id="rId9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EC31-E066-4E62-BAAB-C170893FF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0986" y="1363287"/>
            <a:ext cx="10668000" cy="2115312"/>
          </a:xfrm>
        </p:spPr>
        <p:txBody>
          <a:bodyPr/>
          <a:lstStyle/>
          <a:p>
            <a:r>
              <a:rPr lang="en-GB" sz="3200" dirty="0"/>
              <a:t>DBA? Sure. But you’re also a developer.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B0E28-205D-4B8D-B72F-75D77CF216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Magnus Ahlkvist</a:t>
            </a:r>
          </a:p>
        </p:txBody>
      </p:sp>
      <p:pic>
        <p:nvPicPr>
          <p:cNvPr id="5" name="Picture 4" descr="A picture containing person, looking, cellphone, phone&#10;&#10;Description automatically generated">
            <a:extLst>
              <a:ext uri="{FF2B5EF4-FFF2-40B4-BE49-F238E27FC236}">
                <a16:creationId xmlns:a16="http://schemas.microsoft.com/office/drawing/2014/main" id="{099A75BC-ED83-4232-8CE1-447DBDA9BC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96"/>
          <a:stretch/>
        </p:blipFill>
        <p:spPr>
          <a:xfrm>
            <a:off x="0" y="0"/>
            <a:ext cx="42699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88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52AA752C-959C-DEB5-1C24-91762CC304E8}"/>
              </a:ext>
            </a:extLst>
          </p:cNvPr>
          <p:cNvSpPr txBox="1">
            <a:spLocks/>
          </p:cNvSpPr>
          <p:nvPr/>
        </p:nvSpPr>
        <p:spPr>
          <a:xfrm>
            <a:off x="1878676" y="1947670"/>
            <a:ext cx="8138160" cy="275825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7200" dirty="0"/>
              <a:t>We backed up to tape. Off-site was my bedroom.</a:t>
            </a:r>
            <a:endParaRPr lang="LID4096" sz="7200" dirty="0"/>
          </a:p>
        </p:txBody>
      </p:sp>
    </p:spTree>
    <p:extLst>
      <p:ext uri="{BB962C8B-B14F-4D97-AF65-F5344CB8AC3E}">
        <p14:creationId xmlns:p14="http://schemas.microsoft.com/office/powerpoint/2010/main" val="2941851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52AA752C-959C-DEB5-1C24-91762CC304E8}"/>
              </a:ext>
            </a:extLst>
          </p:cNvPr>
          <p:cNvSpPr txBox="1">
            <a:spLocks/>
          </p:cNvSpPr>
          <p:nvPr/>
        </p:nvSpPr>
        <p:spPr>
          <a:xfrm>
            <a:off x="1878676" y="1947670"/>
            <a:ext cx="8138160" cy="2758258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7200" dirty="0"/>
              <a:t>My current client has around 80 SQL-instances, only for test</a:t>
            </a:r>
            <a:endParaRPr lang="LID4096" sz="7200" dirty="0"/>
          </a:p>
        </p:txBody>
      </p:sp>
    </p:spTree>
    <p:extLst>
      <p:ext uri="{BB962C8B-B14F-4D97-AF65-F5344CB8AC3E}">
        <p14:creationId xmlns:p14="http://schemas.microsoft.com/office/powerpoint/2010/main" val="3747047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52AA752C-959C-DEB5-1C24-91762CC304E8}"/>
              </a:ext>
            </a:extLst>
          </p:cNvPr>
          <p:cNvSpPr txBox="1">
            <a:spLocks/>
          </p:cNvSpPr>
          <p:nvPr/>
        </p:nvSpPr>
        <p:spPr>
          <a:xfrm>
            <a:off x="1878676" y="1947670"/>
            <a:ext cx="8138160" cy="2758258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7200" dirty="0"/>
              <a:t>The main system has 1TB databases, and not just one of them.</a:t>
            </a:r>
            <a:endParaRPr lang="LID4096" sz="7200" dirty="0"/>
          </a:p>
        </p:txBody>
      </p:sp>
    </p:spTree>
    <p:extLst>
      <p:ext uri="{BB962C8B-B14F-4D97-AF65-F5344CB8AC3E}">
        <p14:creationId xmlns:p14="http://schemas.microsoft.com/office/powerpoint/2010/main" val="2682924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52AA752C-959C-DEB5-1C24-91762CC304E8}"/>
              </a:ext>
            </a:extLst>
          </p:cNvPr>
          <p:cNvSpPr txBox="1">
            <a:spLocks/>
          </p:cNvSpPr>
          <p:nvPr/>
        </p:nvSpPr>
        <p:spPr>
          <a:xfrm>
            <a:off x="1878676" y="1947670"/>
            <a:ext cx="8138160" cy="2758258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7200" dirty="0"/>
              <a:t>We can’t tape them, can we? I can’t have the backups in my bedroom, can I?</a:t>
            </a:r>
            <a:endParaRPr lang="LID4096" sz="7200" dirty="0"/>
          </a:p>
        </p:txBody>
      </p:sp>
    </p:spTree>
    <p:extLst>
      <p:ext uri="{BB962C8B-B14F-4D97-AF65-F5344CB8AC3E}">
        <p14:creationId xmlns:p14="http://schemas.microsoft.com/office/powerpoint/2010/main" val="3165673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52AA752C-959C-DEB5-1C24-91762CC304E8}"/>
              </a:ext>
            </a:extLst>
          </p:cNvPr>
          <p:cNvSpPr txBox="1">
            <a:spLocks/>
          </p:cNvSpPr>
          <p:nvPr/>
        </p:nvSpPr>
        <p:spPr>
          <a:xfrm>
            <a:off x="1878676" y="1947670"/>
            <a:ext cx="8138160" cy="2758258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7200" dirty="0"/>
              <a:t>Automation:</a:t>
            </a:r>
          </a:p>
          <a:p>
            <a:r>
              <a:rPr lang="en-GB" sz="7200" dirty="0"/>
              <a:t>Replace random mistakes with consistent errors.</a:t>
            </a:r>
            <a:endParaRPr lang="LID4096" sz="7200" dirty="0"/>
          </a:p>
        </p:txBody>
      </p:sp>
    </p:spTree>
    <p:extLst>
      <p:ext uri="{BB962C8B-B14F-4D97-AF65-F5344CB8AC3E}">
        <p14:creationId xmlns:p14="http://schemas.microsoft.com/office/powerpoint/2010/main" val="394027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B9B0E28-205D-4B8D-B72F-75D77CF21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6783" y="325271"/>
            <a:ext cx="6260069" cy="368449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Magnus Ahlkvist</a:t>
            </a:r>
          </a:p>
          <a:p>
            <a:pPr algn="l"/>
            <a:r>
              <a:rPr lang="en-US" dirty="0"/>
              <a:t>He/him</a:t>
            </a:r>
          </a:p>
          <a:p>
            <a:pPr algn="l"/>
            <a:r>
              <a:rPr lang="en-US" dirty="0"/>
              <a:t>Mail: magnus@transmokopter.se</a:t>
            </a:r>
          </a:p>
          <a:p>
            <a:pPr algn="l"/>
            <a:r>
              <a:rPr lang="en-US" dirty="0"/>
              <a:t>Twitter: @transmokopter</a:t>
            </a:r>
          </a:p>
          <a:p>
            <a:pPr algn="l"/>
            <a:r>
              <a:rPr lang="en-US" dirty="0" err="1"/>
              <a:t>Github</a:t>
            </a:r>
            <a:r>
              <a:rPr lang="en-US" dirty="0"/>
              <a:t>: github.com/</a:t>
            </a:r>
            <a:r>
              <a:rPr lang="en-US" dirty="0" err="1"/>
              <a:t>transmokopter</a:t>
            </a:r>
            <a:endParaRPr lang="en-US" dirty="0"/>
          </a:p>
          <a:p>
            <a:pPr algn="l"/>
            <a:r>
              <a:rPr lang="en-US" dirty="0">
                <a:hlinkClick r:id="rId3"/>
              </a:rPr>
              <a:t>ww.tsql.nu</a:t>
            </a:r>
            <a:r>
              <a:rPr lang="en-US" dirty="0"/>
              <a:t>				- some sort of blog</a:t>
            </a:r>
          </a:p>
          <a:p>
            <a:pPr algn="l"/>
            <a:r>
              <a:rPr lang="en-US" dirty="0">
                <a:hlinkClick r:id="rId4"/>
              </a:rPr>
              <a:t>www.sqlfriday.net</a:t>
            </a:r>
            <a:r>
              <a:rPr lang="en-US" dirty="0"/>
              <a:t>			- free weekly online event</a:t>
            </a:r>
          </a:p>
          <a:p>
            <a:pPr algn="l"/>
            <a:r>
              <a:rPr lang="en-US" dirty="0">
                <a:hlinkClick r:id="rId5"/>
              </a:rPr>
              <a:t>www.transmokopter.se</a:t>
            </a:r>
            <a:r>
              <a:rPr lang="en-US" dirty="0"/>
              <a:t>		- pays my bills</a:t>
            </a:r>
          </a:p>
          <a:p>
            <a:pPr algn="l"/>
            <a:endParaRPr lang="en-US" dirty="0"/>
          </a:p>
        </p:txBody>
      </p:sp>
      <p:pic>
        <p:nvPicPr>
          <p:cNvPr id="5" name="Picture 4" descr="A picture containing person, looking, cellphone, phone&#10;&#10;Description automatically generated">
            <a:extLst>
              <a:ext uri="{FF2B5EF4-FFF2-40B4-BE49-F238E27FC236}">
                <a16:creationId xmlns:a16="http://schemas.microsoft.com/office/drawing/2014/main" id="{099A75BC-ED83-4232-8CE1-447DBDA9BC2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0596"/>
          <a:stretch/>
        </p:blipFill>
        <p:spPr>
          <a:xfrm>
            <a:off x="0" y="0"/>
            <a:ext cx="4269917" cy="6858000"/>
          </a:xfrm>
          <a:prstGeom prst="rect">
            <a:avLst/>
          </a:prstGeom>
        </p:spPr>
      </p:pic>
      <p:pic>
        <p:nvPicPr>
          <p:cNvPr id="1028" name="Picture 4" descr="2023 Microsoft Most Valuable Professional (MVP) badge image. Validation. Issued by Microsoft Next Generation Experiences">
            <a:extLst>
              <a:ext uri="{FF2B5EF4-FFF2-40B4-BE49-F238E27FC236}">
                <a16:creationId xmlns:a16="http://schemas.microsoft.com/office/drawing/2014/main" id="{C4503B1A-5017-6FF2-9C0B-99B368126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868" y="5554286"/>
            <a:ext cx="881842" cy="88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icrosoft Certified: Azure Database Administrator Associate badge image. Issued by Microsoft">
            <a:extLst>
              <a:ext uri="{FF2B5EF4-FFF2-40B4-BE49-F238E27FC236}">
                <a16:creationId xmlns:a16="http://schemas.microsoft.com/office/drawing/2014/main" id="{67F83B29-82B7-79AC-C1A3-D56C9ECA9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079" y="5554286"/>
            <a:ext cx="881842" cy="88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CSE: Data Management and Analytics — Certified 2016 badge image. Issued by Microsoft">
            <a:extLst>
              <a:ext uri="{FF2B5EF4-FFF2-40B4-BE49-F238E27FC236}">
                <a16:creationId xmlns:a16="http://schemas.microsoft.com/office/drawing/2014/main" id="{F695620E-BDAE-53A2-1A62-2901DFA28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290" y="5554286"/>
            <a:ext cx="978443" cy="978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435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68AA5B09-0C81-C9F3-ADD6-B89ED3959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521482"/>
            <a:ext cx="10020300" cy="1325563"/>
          </a:xfrm>
        </p:spPr>
        <p:txBody>
          <a:bodyPr/>
          <a:lstStyle/>
          <a:p>
            <a:r>
              <a:rPr lang="en-GB" dirty="0"/>
              <a:t>Today’s contents</a:t>
            </a:r>
            <a:endParaRPr lang="LID4096" dirty="0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A9C03834-C74B-5F1D-C731-42F7BC11E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1574800"/>
            <a:ext cx="10515600" cy="4374737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Git for source control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err="1"/>
              <a:t>Vscode</a:t>
            </a:r>
            <a:r>
              <a:rPr lang="en-GB" dirty="0"/>
              <a:t> for writing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err="1"/>
              <a:t>dbatools</a:t>
            </a:r>
            <a:r>
              <a:rPr lang="en-GB" dirty="0"/>
              <a:t> to help you stay awesome at scale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Azure DevOps pipelines to safeguard your mental health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If time allows: </a:t>
            </a:r>
            <a:r>
              <a:rPr lang="en-GB" dirty="0" err="1"/>
              <a:t>Pode</a:t>
            </a:r>
            <a:r>
              <a:rPr lang="en-GB" dirty="0"/>
              <a:t> – create pages and </a:t>
            </a:r>
            <a:r>
              <a:rPr lang="en-GB" dirty="0" err="1"/>
              <a:t>RestAPIs</a:t>
            </a:r>
            <a:r>
              <a:rPr lang="en-GB" dirty="0"/>
              <a:t> from awesome PowerShell-code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198668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F7203-BF5A-A4F9-5A31-4241804E0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064D1-4E4B-C811-4469-485FD5C0C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Protect your stable version of the code base</a:t>
            </a:r>
          </a:p>
          <a:p>
            <a:r>
              <a:rPr lang="en-GB" dirty="0"/>
              <a:t>Work in feature branches</a:t>
            </a:r>
          </a:p>
          <a:p>
            <a:r>
              <a:rPr lang="en-GB" dirty="0"/>
              <a:t>Use pull requests to merge your feature into the stable code base</a:t>
            </a:r>
          </a:p>
          <a:p>
            <a:pPr lvl="1"/>
            <a:r>
              <a:rPr lang="en-GB" dirty="0"/>
              <a:t>Peer review is a good thing!</a:t>
            </a:r>
          </a:p>
          <a:p>
            <a:r>
              <a:rPr lang="en-GB" dirty="0"/>
              <a:t>Get your new team members up to speed faster</a:t>
            </a:r>
          </a:p>
        </p:txBody>
      </p:sp>
    </p:spTree>
    <p:extLst>
      <p:ext uri="{BB962C8B-B14F-4D97-AF65-F5344CB8AC3E}">
        <p14:creationId xmlns:p14="http://schemas.microsoft.com/office/powerpoint/2010/main" val="272046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5D15-814A-EC11-5A91-246117CA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useful git commands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BADF8-D140-9FF1-D934-2AE330BB7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0160"/>
            <a:ext cx="8596668" cy="5120639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latin typeface="Consolas" panose="020B0609020204030204" pitchFamily="49" charset="0"/>
              </a:rPr>
              <a:t>git branch</a:t>
            </a:r>
          </a:p>
          <a:p>
            <a:pPr lvl="1"/>
            <a:r>
              <a:rPr lang="en-GB" dirty="0"/>
              <a:t>Inspect which branches you have</a:t>
            </a:r>
          </a:p>
          <a:p>
            <a:r>
              <a:rPr lang="en-GB" dirty="0">
                <a:latin typeface="Consolas" panose="020B0609020204030204" pitchFamily="49" charset="0"/>
              </a:rPr>
              <a:t>git checkout</a:t>
            </a:r>
          </a:p>
          <a:p>
            <a:pPr lvl="1"/>
            <a:r>
              <a:rPr lang="en-GB" dirty="0"/>
              <a:t>Switch your working branch. With the –b option, create a new branch</a:t>
            </a:r>
          </a:p>
          <a:p>
            <a:r>
              <a:rPr lang="en-GB" dirty="0">
                <a:latin typeface="Consolas" panose="020B0609020204030204" pitchFamily="49" charset="0"/>
              </a:rPr>
              <a:t>git pull</a:t>
            </a:r>
          </a:p>
          <a:p>
            <a:pPr lvl="1"/>
            <a:r>
              <a:rPr lang="en-GB" dirty="0"/>
              <a:t>Download changes from the remote branch and merge them with your local branch</a:t>
            </a:r>
          </a:p>
          <a:p>
            <a:r>
              <a:rPr lang="en-GB" dirty="0">
                <a:latin typeface="Consolas" panose="020B0609020204030204" pitchFamily="49" charset="0"/>
              </a:rPr>
              <a:t>git pull origin &lt;</a:t>
            </a:r>
            <a:r>
              <a:rPr lang="en-GB" dirty="0" err="1">
                <a:latin typeface="Consolas" panose="020B0609020204030204" pitchFamily="49" charset="0"/>
              </a:rPr>
              <a:t>branchname</a:t>
            </a:r>
            <a:r>
              <a:rPr lang="en-GB" dirty="0"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GB" dirty="0"/>
              <a:t>pull the changes made to _another_ branch than your working branch into your working branch. Very useful for updating your working branch with changes made to the stable branch.</a:t>
            </a:r>
          </a:p>
          <a:p>
            <a:r>
              <a:rPr lang="en-GB" dirty="0">
                <a:latin typeface="Consolas" panose="020B0609020204030204" pitchFamily="49" charset="0"/>
              </a:rPr>
              <a:t>git add</a:t>
            </a:r>
          </a:p>
          <a:p>
            <a:pPr lvl="1"/>
            <a:r>
              <a:rPr lang="en-GB" dirty="0"/>
              <a:t>Stage your local changes into a working changeset</a:t>
            </a:r>
          </a:p>
          <a:p>
            <a:r>
              <a:rPr lang="en-GB" dirty="0">
                <a:latin typeface="Consolas" panose="020B0609020204030204" pitchFamily="49" charset="0"/>
              </a:rPr>
              <a:t>git commit</a:t>
            </a:r>
          </a:p>
          <a:p>
            <a:pPr lvl="1"/>
            <a:r>
              <a:rPr lang="en-GB" dirty="0"/>
              <a:t>Commit your  working changeset</a:t>
            </a:r>
          </a:p>
          <a:p>
            <a:r>
              <a:rPr lang="en-GB" dirty="0">
                <a:latin typeface="Consolas" panose="020B0609020204030204" pitchFamily="49" charset="0"/>
              </a:rPr>
              <a:t>git push</a:t>
            </a:r>
          </a:p>
          <a:p>
            <a:pPr lvl="1"/>
            <a:r>
              <a:rPr lang="en-GB" dirty="0"/>
              <a:t>Push your changes to a remote location (your central repository </a:t>
            </a:r>
            <a:r>
              <a:rPr lang="en-GB" dirty="0" err="1"/>
              <a:t>eg</a:t>
            </a:r>
            <a:r>
              <a:rPr lang="en-GB" dirty="0"/>
              <a:t>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16187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2CE9F-188A-FB6C-F30E-8F759F5DF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goes into source control?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19AF5-D954-EED3-F5FC-3ED5B1C7D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Everything!</a:t>
            </a:r>
          </a:p>
          <a:p>
            <a:r>
              <a:rPr lang="en-GB" dirty="0"/>
              <a:t>Really. Everything.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80881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419F638-8B7C-5BEB-6795-5F0CC795F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did</a:t>
            </a:r>
            <a:r>
              <a:rPr lang="sv-SE" dirty="0"/>
              <a:t> the DBA </a:t>
            </a:r>
            <a:r>
              <a:rPr lang="sv-SE" dirty="0" err="1"/>
              <a:t>tell</a:t>
            </a:r>
            <a:r>
              <a:rPr lang="sv-SE" dirty="0"/>
              <a:t> the </a:t>
            </a:r>
            <a:r>
              <a:rPr lang="sv-SE" dirty="0" err="1"/>
              <a:t>Developer</a:t>
            </a:r>
            <a:r>
              <a:rPr lang="sv-SE" dirty="0"/>
              <a:t>?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D8652CE-042B-40C8-D5AB-38471632F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It </a:t>
            </a:r>
            <a:r>
              <a:rPr lang="sv-SE" dirty="0" err="1"/>
              <a:t>doesn’t</a:t>
            </a:r>
            <a:r>
              <a:rPr lang="sv-SE" dirty="0"/>
              <a:t> </a:t>
            </a:r>
            <a:r>
              <a:rPr lang="sv-SE" dirty="0" err="1"/>
              <a:t>matter</a:t>
            </a:r>
            <a:r>
              <a:rPr lang="sv-SE" dirty="0"/>
              <a:t>. The </a:t>
            </a:r>
            <a:r>
              <a:rPr lang="sv-SE" dirty="0" err="1"/>
              <a:t>Developer</a:t>
            </a:r>
            <a:r>
              <a:rPr lang="sv-SE" dirty="0"/>
              <a:t> </a:t>
            </a:r>
            <a:r>
              <a:rPr lang="sv-SE" dirty="0" err="1"/>
              <a:t>wasn’t</a:t>
            </a:r>
            <a:r>
              <a:rPr lang="sv-SE" dirty="0"/>
              <a:t> </a:t>
            </a:r>
            <a:r>
              <a:rPr lang="sv-SE" dirty="0" err="1"/>
              <a:t>paying</a:t>
            </a:r>
            <a:r>
              <a:rPr lang="sv-SE" dirty="0"/>
              <a:t> attention </a:t>
            </a:r>
            <a:r>
              <a:rPr lang="sv-SE" dirty="0" err="1"/>
              <a:t>anyway</a:t>
            </a:r>
            <a:r>
              <a:rPr lang="sv-S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007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52AA752C-959C-DEB5-1C24-91762CC304E8}"/>
              </a:ext>
            </a:extLst>
          </p:cNvPr>
          <p:cNvSpPr txBox="1">
            <a:spLocks/>
          </p:cNvSpPr>
          <p:nvPr/>
        </p:nvSpPr>
        <p:spPr>
          <a:xfrm>
            <a:off x="1878676" y="1947670"/>
            <a:ext cx="8138160" cy="275825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7200" dirty="0"/>
              <a:t>DEMO git</a:t>
            </a:r>
            <a:endParaRPr lang="LID4096" sz="7200" dirty="0"/>
          </a:p>
        </p:txBody>
      </p:sp>
    </p:spTree>
    <p:extLst>
      <p:ext uri="{BB962C8B-B14F-4D97-AF65-F5344CB8AC3E}">
        <p14:creationId xmlns:p14="http://schemas.microsoft.com/office/powerpoint/2010/main" val="1692210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F7203-BF5A-A4F9-5A31-4241804E0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vscode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064D1-4E4B-C811-4469-485FD5C0C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Free IDE for just about everything about code</a:t>
            </a:r>
          </a:p>
          <a:p>
            <a:r>
              <a:rPr lang="en-GB" dirty="0"/>
              <a:t>THE development text editor</a:t>
            </a:r>
          </a:p>
          <a:p>
            <a:pPr lvl="1"/>
            <a:r>
              <a:rPr lang="en-GB" dirty="0"/>
              <a:t>If you now say “What about vi”, feel free to leave the room </a:t>
            </a:r>
            <a:r>
              <a:rPr lang="en-GB" dirty="0">
                <a:sym typeface="Wingdings" panose="05000000000000000000" pitchFamily="2" charset="2"/>
              </a:rPr>
              <a:t></a:t>
            </a:r>
          </a:p>
          <a:p>
            <a:r>
              <a:rPr lang="en-GB" dirty="0">
                <a:sym typeface="Wingdings" panose="05000000000000000000" pitchFamily="2" charset="2"/>
              </a:rPr>
              <a:t>Has </a:t>
            </a:r>
            <a:r>
              <a:rPr lang="en-GB" dirty="0" err="1">
                <a:sym typeface="Wingdings" panose="05000000000000000000" pitchFamily="2" charset="2"/>
              </a:rPr>
              <a:t>darkmode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>
                <a:sym typeface="Wingdings" panose="05000000000000000000" pitchFamily="2" charset="2"/>
              </a:rPr>
              <a:t>But also cute-mode, Twilight Sparkle-mode, PowerShell ISE-mode etc</a:t>
            </a:r>
          </a:p>
          <a:p>
            <a:r>
              <a:rPr lang="en-GB" dirty="0">
                <a:sym typeface="Wingdings" panose="05000000000000000000" pitchFamily="2" charset="2"/>
              </a:rPr>
              <a:t>Missing something? There’s an extension for it, 100%</a:t>
            </a:r>
          </a:p>
          <a:p>
            <a:r>
              <a:rPr lang="en-GB" dirty="0">
                <a:sym typeface="Wingdings" panose="05000000000000000000" pitchFamily="2" charset="2"/>
              </a:rPr>
              <a:t>Git integration</a:t>
            </a:r>
          </a:p>
          <a:p>
            <a:r>
              <a:rPr lang="en-GB" dirty="0">
                <a:sym typeface="Wingdings" panose="05000000000000000000" pitchFamily="2" charset="2"/>
              </a:rPr>
              <a:t>SQL Server Database projects</a:t>
            </a:r>
          </a:p>
          <a:p>
            <a:r>
              <a:rPr lang="en-GB" dirty="0">
                <a:sym typeface="Wingdings" panose="05000000000000000000" pitchFamily="2" charset="2"/>
              </a:rPr>
              <a:t>Awesome terminal integration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505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52AA752C-959C-DEB5-1C24-91762CC304E8}"/>
              </a:ext>
            </a:extLst>
          </p:cNvPr>
          <p:cNvSpPr txBox="1">
            <a:spLocks/>
          </p:cNvSpPr>
          <p:nvPr/>
        </p:nvSpPr>
        <p:spPr>
          <a:xfrm>
            <a:off x="1878676" y="1947670"/>
            <a:ext cx="8138160" cy="275825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7200" dirty="0"/>
              <a:t>DEMO git</a:t>
            </a:r>
            <a:endParaRPr lang="LID4096" sz="7200" dirty="0"/>
          </a:p>
        </p:txBody>
      </p:sp>
    </p:spTree>
    <p:extLst>
      <p:ext uri="{BB962C8B-B14F-4D97-AF65-F5344CB8AC3E}">
        <p14:creationId xmlns:p14="http://schemas.microsoft.com/office/powerpoint/2010/main" val="1761197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F7203-BF5A-A4F9-5A31-4241804E0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dbatools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064D1-4E4B-C811-4469-485FD5C0C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source </a:t>
            </a:r>
            <a:r>
              <a:rPr lang="en-GB" dirty="0" err="1"/>
              <a:t>PoSh</a:t>
            </a:r>
            <a:r>
              <a:rPr lang="en-GB" dirty="0"/>
              <a:t>-module</a:t>
            </a:r>
          </a:p>
          <a:p>
            <a:r>
              <a:rPr lang="en-GB" dirty="0">
                <a:sym typeface="Wingdings" panose="05000000000000000000" pitchFamily="2" charset="2"/>
              </a:rPr>
              <a:t>Community driven – by DBAs, for DBAs</a:t>
            </a:r>
          </a:p>
          <a:p>
            <a:r>
              <a:rPr lang="en-GB" dirty="0">
                <a:sym typeface="Wingdings" panose="05000000000000000000" pitchFamily="2" charset="2"/>
              </a:rPr>
              <a:t>Is it in Management Studio? Then it’s in </a:t>
            </a:r>
            <a:r>
              <a:rPr lang="en-GB" dirty="0" err="1">
                <a:sym typeface="Wingdings" panose="05000000000000000000" pitchFamily="2" charset="2"/>
              </a:rPr>
              <a:t>dbatools</a:t>
            </a:r>
            <a:r>
              <a:rPr lang="en-GB" dirty="0">
                <a:sym typeface="Wingdings" panose="05000000000000000000" pitchFamily="2" charset="2"/>
              </a:rPr>
              <a:t> as well.</a:t>
            </a:r>
          </a:p>
          <a:p>
            <a:r>
              <a:rPr lang="en-GB" dirty="0">
                <a:sym typeface="Wingdings" panose="05000000000000000000" pitchFamily="2" charset="2"/>
              </a:rPr>
              <a:t>Stay awesome – at scale. </a:t>
            </a:r>
          </a:p>
          <a:p>
            <a:endParaRPr lang="en-GB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6540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52AA752C-959C-DEB5-1C24-91762CC304E8}"/>
              </a:ext>
            </a:extLst>
          </p:cNvPr>
          <p:cNvSpPr txBox="1">
            <a:spLocks/>
          </p:cNvSpPr>
          <p:nvPr/>
        </p:nvSpPr>
        <p:spPr>
          <a:xfrm>
            <a:off x="1878676" y="1947670"/>
            <a:ext cx="8138160" cy="275825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7200" dirty="0"/>
              <a:t>DEMO </a:t>
            </a:r>
            <a:r>
              <a:rPr lang="en-GB" sz="7200" dirty="0" err="1"/>
              <a:t>dbatools</a:t>
            </a:r>
            <a:endParaRPr lang="LID4096" sz="7200" dirty="0"/>
          </a:p>
        </p:txBody>
      </p:sp>
    </p:spTree>
    <p:extLst>
      <p:ext uri="{BB962C8B-B14F-4D97-AF65-F5344CB8AC3E}">
        <p14:creationId xmlns:p14="http://schemas.microsoft.com/office/powerpoint/2010/main" val="5536409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F7203-BF5A-A4F9-5A31-4241804E0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DevOps pipelines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064D1-4E4B-C811-4469-485FD5C0C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Build an application</a:t>
            </a:r>
          </a:p>
          <a:p>
            <a:r>
              <a:rPr lang="en-GB" dirty="0"/>
              <a:t>Deploy an application</a:t>
            </a:r>
          </a:p>
          <a:p>
            <a:r>
              <a:rPr lang="en-GB" dirty="0"/>
              <a:t>Run tasks against a remote target in a controlled way</a:t>
            </a:r>
          </a:p>
          <a:p>
            <a:r>
              <a:rPr lang="en-GB" dirty="0"/>
              <a:t>If a pipeline (or rather an agent) has permission to do </a:t>
            </a:r>
            <a:r>
              <a:rPr lang="en-GB" dirty="0" err="1"/>
              <a:t>xyz</a:t>
            </a:r>
            <a:r>
              <a:rPr lang="en-GB" dirty="0"/>
              <a:t>, I don’t need to have those permissions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251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252013-5C53-73F4-051B-E8882412D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332" y="0"/>
            <a:ext cx="54853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844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52AA752C-959C-DEB5-1C24-91762CC304E8}"/>
              </a:ext>
            </a:extLst>
          </p:cNvPr>
          <p:cNvSpPr txBox="1">
            <a:spLocks/>
          </p:cNvSpPr>
          <p:nvPr/>
        </p:nvSpPr>
        <p:spPr>
          <a:xfrm>
            <a:off x="1878676" y="1947670"/>
            <a:ext cx="8138160" cy="275825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7200" dirty="0"/>
              <a:t>DEMO pipelines</a:t>
            </a:r>
            <a:endParaRPr lang="LID4096" sz="7200" dirty="0"/>
          </a:p>
        </p:txBody>
      </p:sp>
    </p:spTree>
    <p:extLst>
      <p:ext uri="{BB962C8B-B14F-4D97-AF65-F5344CB8AC3E}">
        <p14:creationId xmlns:p14="http://schemas.microsoft.com/office/powerpoint/2010/main" val="138120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419F638-8B7C-5BEB-6795-5F0CC795F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did</a:t>
            </a:r>
            <a:r>
              <a:rPr lang="sv-SE" dirty="0"/>
              <a:t> the </a:t>
            </a:r>
            <a:r>
              <a:rPr lang="sv-SE" dirty="0" err="1"/>
              <a:t>Developer</a:t>
            </a:r>
            <a:r>
              <a:rPr lang="sv-SE" dirty="0"/>
              <a:t> ask the DBA?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D8652CE-042B-40C8-D5AB-38471632F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It </a:t>
            </a:r>
            <a:r>
              <a:rPr lang="sv-SE" dirty="0" err="1"/>
              <a:t>doesn’t</a:t>
            </a:r>
            <a:r>
              <a:rPr lang="sv-SE" dirty="0"/>
              <a:t> </a:t>
            </a:r>
            <a:r>
              <a:rPr lang="sv-SE" dirty="0" err="1"/>
              <a:t>matter</a:t>
            </a:r>
            <a:r>
              <a:rPr lang="sv-SE" dirty="0"/>
              <a:t>. The </a:t>
            </a:r>
            <a:r>
              <a:rPr lang="sv-SE" dirty="0" err="1"/>
              <a:t>answer</a:t>
            </a:r>
            <a:r>
              <a:rPr lang="sv-SE" dirty="0"/>
              <a:t> </a:t>
            </a:r>
            <a:r>
              <a:rPr lang="sv-SE" dirty="0" err="1"/>
              <a:t>was</a:t>
            </a:r>
            <a:r>
              <a:rPr lang="sv-SE" dirty="0"/>
              <a:t> NO!</a:t>
            </a:r>
          </a:p>
        </p:txBody>
      </p:sp>
    </p:spTree>
    <p:extLst>
      <p:ext uri="{BB962C8B-B14F-4D97-AF65-F5344CB8AC3E}">
        <p14:creationId xmlns:p14="http://schemas.microsoft.com/office/powerpoint/2010/main" val="342687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23E278-BC88-53C8-A0E4-17D4FF50B1B6}"/>
              </a:ext>
            </a:extLst>
          </p:cNvPr>
          <p:cNvSpPr txBox="1">
            <a:spLocks/>
          </p:cNvSpPr>
          <p:nvPr/>
        </p:nvSpPr>
        <p:spPr>
          <a:xfrm>
            <a:off x="369047" y="1825625"/>
            <a:ext cx="8165353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Check if disks are near capacity</a:t>
            </a:r>
          </a:p>
          <a:p>
            <a:pPr lvl="1"/>
            <a:r>
              <a:rPr lang="en-GB" dirty="0"/>
              <a:t>Order new disks and controllers and build a new RAID array in the server</a:t>
            </a:r>
          </a:p>
          <a:p>
            <a:r>
              <a:rPr lang="en-GB" dirty="0"/>
              <a:t>Replace faulty disks</a:t>
            </a:r>
          </a:p>
          <a:p>
            <a:r>
              <a:rPr lang="en-GB" dirty="0"/>
              <a:t>Add a new CPU to the database </a:t>
            </a:r>
            <a:br>
              <a:rPr lang="en-GB" dirty="0"/>
            </a:br>
            <a:r>
              <a:rPr lang="en-GB" dirty="0"/>
              <a:t>server</a:t>
            </a:r>
          </a:p>
          <a:p>
            <a:r>
              <a:rPr lang="en-GB" dirty="0"/>
              <a:t>Deploy database changes with manual </a:t>
            </a:r>
            <a:br>
              <a:rPr lang="en-GB" dirty="0"/>
            </a:br>
            <a:r>
              <a:rPr lang="en-GB" dirty="0"/>
              <a:t>script execution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And most of this happened IN a </a:t>
            </a:r>
            <a:r>
              <a:rPr lang="en-GB" dirty="0" err="1"/>
              <a:t>datacenter</a:t>
            </a:r>
            <a:r>
              <a:rPr lang="en-GB" dirty="0"/>
              <a:t>. Standing next to servers and network equipment.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907189-E593-4961-815B-2E0C6590CBA6}"/>
              </a:ext>
            </a:extLst>
          </p:cNvPr>
          <p:cNvSpPr txBox="1">
            <a:spLocks/>
          </p:cNvSpPr>
          <p:nvPr/>
        </p:nvSpPr>
        <p:spPr>
          <a:xfrm>
            <a:off x="369047" y="492942"/>
            <a:ext cx="9418359" cy="132556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/>
              <a:t>Some of my tasks as an accidental DBA in year 2000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56142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>
            <a:extLst>
              <a:ext uri="{FF2B5EF4-FFF2-40B4-BE49-F238E27FC236}">
                <a16:creationId xmlns:a16="http://schemas.microsoft.com/office/drawing/2014/main" id="{4AF2A47E-CC84-FD29-16A8-924127978B6A}"/>
              </a:ext>
            </a:extLst>
          </p:cNvPr>
          <p:cNvSpPr txBox="1">
            <a:spLocks/>
          </p:cNvSpPr>
          <p:nvPr/>
        </p:nvSpPr>
        <p:spPr>
          <a:xfrm>
            <a:off x="1878676" y="1947670"/>
            <a:ext cx="8138160" cy="275825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7200" dirty="0"/>
              <a:t>Main job though:</a:t>
            </a:r>
          </a:p>
          <a:p>
            <a:pPr marL="857250" indent="-857250">
              <a:buFontTx/>
              <a:buChar char="-"/>
            </a:pPr>
            <a:r>
              <a:rPr lang="en-GB" sz="7200" dirty="0"/>
              <a:t>Take backups</a:t>
            </a:r>
          </a:p>
          <a:p>
            <a:pPr marL="857250" indent="-857250">
              <a:buFontTx/>
              <a:buChar char="-"/>
            </a:pPr>
            <a:r>
              <a:rPr lang="en-GB" sz="7200" dirty="0"/>
              <a:t>Move backups off-site</a:t>
            </a:r>
          </a:p>
        </p:txBody>
      </p:sp>
    </p:spTree>
    <p:extLst>
      <p:ext uri="{BB962C8B-B14F-4D97-AF65-F5344CB8AC3E}">
        <p14:creationId xmlns:p14="http://schemas.microsoft.com/office/powerpoint/2010/main" val="1828270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>
            <a:extLst>
              <a:ext uri="{FF2B5EF4-FFF2-40B4-BE49-F238E27FC236}">
                <a16:creationId xmlns:a16="http://schemas.microsoft.com/office/drawing/2014/main" id="{4AF2A47E-CC84-FD29-16A8-924127978B6A}"/>
              </a:ext>
            </a:extLst>
          </p:cNvPr>
          <p:cNvSpPr txBox="1">
            <a:spLocks/>
          </p:cNvSpPr>
          <p:nvPr/>
        </p:nvSpPr>
        <p:spPr>
          <a:xfrm>
            <a:off x="1878676" y="1947670"/>
            <a:ext cx="8138160" cy="275825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7200" dirty="0"/>
              <a:t>These are still a DBAs top priorities</a:t>
            </a:r>
          </a:p>
        </p:txBody>
      </p:sp>
    </p:spTree>
    <p:extLst>
      <p:ext uri="{BB962C8B-B14F-4D97-AF65-F5344CB8AC3E}">
        <p14:creationId xmlns:p14="http://schemas.microsoft.com/office/powerpoint/2010/main" val="730739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52AA752C-959C-DEB5-1C24-91762CC304E8}"/>
              </a:ext>
            </a:extLst>
          </p:cNvPr>
          <p:cNvSpPr txBox="1">
            <a:spLocks/>
          </p:cNvSpPr>
          <p:nvPr/>
        </p:nvSpPr>
        <p:spPr>
          <a:xfrm>
            <a:off x="1878676" y="1947670"/>
            <a:ext cx="8138160" cy="275825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7200" dirty="0"/>
              <a:t>BUT WE HAD TWO DATABASE SERVERS</a:t>
            </a:r>
            <a:endParaRPr lang="LID4096" sz="7200" dirty="0"/>
          </a:p>
        </p:txBody>
      </p:sp>
    </p:spTree>
    <p:extLst>
      <p:ext uri="{BB962C8B-B14F-4D97-AF65-F5344CB8AC3E}">
        <p14:creationId xmlns:p14="http://schemas.microsoft.com/office/powerpoint/2010/main" val="1698563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52AA752C-959C-DEB5-1C24-91762CC304E8}"/>
              </a:ext>
            </a:extLst>
          </p:cNvPr>
          <p:cNvSpPr txBox="1">
            <a:spLocks/>
          </p:cNvSpPr>
          <p:nvPr/>
        </p:nvSpPr>
        <p:spPr>
          <a:xfrm>
            <a:off x="1878676" y="1947670"/>
            <a:ext cx="8138160" cy="275825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7200" dirty="0"/>
              <a:t>They had five databases each</a:t>
            </a:r>
            <a:endParaRPr lang="LID4096" sz="7200" dirty="0"/>
          </a:p>
        </p:txBody>
      </p:sp>
    </p:spTree>
    <p:extLst>
      <p:ext uri="{BB962C8B-B14F-4D97-AF65-F5344CB8AC3E}">
        <p14:creationId xmlns:p14="http://schemas.microsoft.com/office/powerpoint/2010/main" val="516518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52AA752C-959C-DEB5-1C24-91762CC304E8}"/>
              </a:ext>
            </a:extLst>
          </p:cNvPr>
          <p:cNvSpPr txBox="1">
            <a:spLocks/>
          </p:cNvSpPr>
          <p:nvPr/>
        </p:nvSpPr>
        <p:spPr>
          <a:xfrm>
            <a:off x="1878676" y="1947670"/>
            <a:ext cx="8138160" cy="275825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7200" dirty="0"/>
              <a:t>A VLDB was 50 GB</a:t>
            </a:r>
            <a:endParaRPr lang="LID4096" sz="7200" dirty="0"/>
          </a:p>
        </p:txBody>
      </p:sp>
    </p:spTree>
    <p:extLst>
      <p:ext uri="{BB962C8B-B14F-4D97-AF65-F5344CB8AC3E}">
        <p14:creationId xmlns:p14="http://schemas.microsoft.com/office/powerpoint/2010/main" val="3308681610"/>
      </p:ext>
    </p:extLst>
  </p:cSld>
  <p:clrMapOvr>
    <a:masterClrMapping/>
  </p:clrMapOvr>
</p:sld>
</file>

<file path=ppt/theme/theme1.xml><?xml version="1.0" encoding="utf-8"?>
<a:theme xmlns:a="http://schemas.openxmlformats.org/drawingml/2006/main" name="Fasett">
  <a:themeElements>
    <a:clrScheme name="Varm blå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oupBy_Eight_hours_of_work_in_20_minutes_Partitioning_Rox.pptx" id="{70D7657E-FDF3-4AF8-B760-E8DCE5C23891}" vid="{32728EFA-864A-41EB-A785-94AF657B65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9DF362DDD05A45B86D781376AAC476" ma:contentTypeVersion="7" ma:contentTypeDescription="Create a new document." ma:contentTypeScope="" ma:versionID="3a57987203f074c548de98d113b4286b">
  <xsd:schema xmlns:xsd="http://www.w3.org/2001/XMLSchema" xmlns:xs="http://www.w3.org/2001/XMLSchema" xmlns:p="http://schemas.microsoft.com/office/2006/metadata/properties" xmlns:ns2="d199752a-3aa5-47db-8ae7-beef1561cea0" targetNamespace="http://schemas.microsoft.com/office/2006/metadata/properties" ma:root="true" ma:fieldsID="70b53b01044eee4a42e00434b4075c16" ns2:_="">
    <xsd:import namespace="d199752a-3aa5-47db-8ae7-beef1561ce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99752a-3aa5-47db-8ae7-beef1561c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AA9653-386D-4377-A986-DC4A02C60CD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542A527-91EE-49D6-AF42-393E29B986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6C713D-8D2B-492D-A52A-375696712C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99752a-3aa5-47db-8ae7-beef1561ce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PPTMALL</Template>
  <TotalTime>44</TotalTime>
  <Words>621</Words>
  <Application>Microsoft Office PowerPoint</Application>
  <PresentationFormat>Bredbild</PresentationFormat>
  <Paragraphs>93</Paragraphs>
  <Slides>27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7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27</vt:i4>
      </vt:variant>
    </vt:vector>
  </HeadingPairs>
  <TitlesOfParts>
    <vt:vector size="35" baseType="lpstr">
      <vt:lpstr>Arial</vt:lpstr>
      <vt:lpstr>Calibri</vt:lpstr>
      <vt:lpstr>Consolas</vt:lpstr>
      <vt:lpstr>Roboto Light</vt:lpstr>
      <vt:lpstr>Source Sans Pro</vt:lpstr>
      <vt:lpstr>Trebuchet MS</vt:lpstr>
      <vt:lpstr>Wingdings 3</vt:lpstr>
      <vt:lpstr>Fasett</vt:lpstr>
      <vt:lpstr>DBA? Sure. But you’re also a developer.</vt:lpstr>
      <vt:lpstr>What did the DBA tell the Developer?</vt:lpstr>
      <vt:lpstr>What did the Developer ask the DBA?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Today’s contents</vt:lpstr>
      <vt:lpstr>git</vt:lpstr>
      <vt:lpstr>Some useful git commands</vt:lpstr>
      <vt:lpstr>What goes into source control?</vt:lpstr>
      <vt:lpstr>PowerPoint-presentation</vt:lpstr>
      <vt:lpstr>vscode</vt:lpstr>
      <vt:lpstr>PowerPoint-presentation</vt:lpstr>
      <vt:lpstr>dbatools</vt:lpstr>
      <vt:lpstr>PowerPoint-presentation</vt:lpstr>
      <vt:lpstr>Azure DevOps pipelines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Magnus Ahlkvist</dc:creator>
  <cp:lastModifiedBy>Magnus Ahlkvist</cp:lastModifiedBy>
  <cp:revision>28</cp:revision>
  <dcterms:created xsi:type="dcterms:W3CDTF">2019-10-13T08:45:28Z</dcterms:created>
  <dcterms:modified xsi:type="dcterms:W3CDTF">2023-10-06T10:26:23Z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0x010100BE9DF362DDD05A45B86D781376AAC476</vt:lpwstr>
  </property>
</Properties>
</file>