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DBFE-28A2-C337-1495-2EA76A03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E194-48C5-FE33-887B-3C8B7E39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4A0A-BDB5-6983-0669-F44B62D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38EE-6721-B45A-374D-CE4C083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974F-323C-D578-C070-FFADE00F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22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302B-6B6B-E3C7-B644-CFB696D2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BC80A-B7A3-C900-EF0B-C1636E86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B901-63CD-88BA-0150-380BA52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92E4F-FF44-E7CD-BD2C-FBB6F60D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D3F22-A337-374B-B251-FAF4AA87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1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1C387-83CD-98F0-83C5-0B501FF02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E2B64-E15E-7CE4-3C6A-00A99AEC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A5DD-861F-1AED-6ADA-E04F5404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E792-9695-7D31-AB70-0B210D0C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13A8-761A-E4E8-E754-395D3E2C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64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BE50-B8D4-BE6C-3B7E-E1C55F55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E4B5-30D4-F02F-E122-0880C2D0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7421E-D872-396F-E8F0-1E692D0F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83-35CE-3007-EF8C-1081B718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178BD-8AA4-C71E-A1A2-4CA3BDA5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71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6AE-CD34-3D4F-979E-2C194DCC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D684-8A49-75B5-5B1F-0B6FEC3A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1F10-D2A2-4B68-9281-B1C2B02F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5807-044F-D379-760E-E97993A5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EB8E-664C-D693-F098-B8BE96FC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213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B3E7-D443-A0A0-8F71-0CDCFD73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AF2-A877-DADA-509F-22339CEA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604D-819D-F9A9-C5E5-DDD19F60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B40B8-B6B3-3D19-FA3F-3100630C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94D5-4A0B-1339-3020-DCFABBA7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15D0-AF91-41DB-BF2E-AD6F0590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808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710-8370-D591-5B4C-46AEA498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D37B-DF99-47DF-7701-51B9A1B7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BF7D-390A-40BB-8272-609458A6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73923-50FE-D16D-6026-DE7A8881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85A00F-81BC-606B-9155-7CCB8670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C6D88-A4E9-77CB-7FD1-311C03BF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8FFFB-3EAE-FD55-DB7C-9D4A2A73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10D6-676B-3F48-477A-BFCCB401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608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5937-3850-242A-8265-D244D958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15762-5680-AB9A-B4AE-F4C643B9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FC7CD-BE69-3522-25CD-0B882A77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3230-00BA-7813-CB90-9F3ED538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31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147C9-D350-8A32-6ADB-67A103C6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2E11E-0578-40CB-695B-7E055137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0786-D28E-C060-E613-0B4FAB7F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47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CEE3-DEA0-9C25-80B9-75EAE4DD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73ED-A5D0-3BCA-CD2E-0293FD3B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D760-31DC-4476-7EBA-BC418A43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0E343-DC66-C3E9-871C-22016D65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CE31B-D4CD-9F69-5FBD-F54324A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1AFD-D3EA-EF52-5855-6E74EA04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99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6A8E-BAAF-CB8A-957C-5C07E5ED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54E06-A6FF-0480-FE74-ABC3FDDBA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79FB6-2F3C-3FF8-9142-8F5F1E7FE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6FC07-CE4F-061C-125F-92664A8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C227-B84D-FACB-3910-0B99217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5DD14-3BAB-5AD2-67B7-53A07B93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38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1BCEC-C418-37D8-4319-E2F550A0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2FF07-4AB2-8614-C601-33087AA5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F618-209E-CD4A-BF55-5E794D77F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9C624-DE7C-4C92-B706-E4A2487C993D}" type="datetimeFigureOut">
              <a:rPr lang="LID4096" smtClean="0"/>
              <a:t>05/22/2024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3E08-A824-2B1B-CEAD-C2E0E8F2A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1E924-277E-174F-8485-74545EAD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FD38B-692B-4B34-8B2D-739CC2ED8EC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225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ofpoint.com/us/blog/information-protection/2024-data-loss-landscape-report-dl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F9539-A255-7F8D-F466-40D670B0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4800"/>
              <a:t>SQL Server Worst Practices</a:t>
            </a:r>
            <a:endParaRPr lang="LID4096" sz="4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person holding a phone and a pile of data&#10;&#10;Description automatically generated">
            <a:extLst>
              <a:ext uri="{FF2B5EF4-FFF2-40B4-BE49-F238E27FC236}">
                <a16:creationId xmlns:a16="http://schemas.microsoft.com/office/drawing/2014/main" id="{8A02193C-C8D8-8F90-8477-694BD4FAB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D46E723-36CF-FF30-6F83-F8801A37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Magnus Ahlkvist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SQL Server Specialist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Transmokopter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SQL AB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@transmokopter on social media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Data Platform MVP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Maker of mistakes</a:t>
            </a:r>
          </a:p>
        </p:txBody>
      </p:sp>
      <p:sp>
        <p:nvSpPr>
          <p:cNvPr id="26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9AD5C30-BFB8-32B6-FA55-373B0A70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sv-SE" dirty="0"/>
              <a:t>No, </a:t>
            </a:r>
            <a:r>
              <a:rPr lang="sv-SE" dirty="0" err="1"/>
              <a:t>maybe</a:t>
            </a:r>
            <a:r>
              <a:rPr lang="sv-SE" dirty="0"/>
              <a:t> not.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CDCA4F-1498-1B33-5356-0A94BAA41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sv-SE" sz="1700" dirty="0" err="1"/>
              <a:t>Agree</a:t>
            </a:r>
            <a:r>
              <a:rPr lang="sv-SE" sz="1700" dirty="0"/>
              <a:t> on a </a:t>
            </a:r>
            <a:r>
              <a:rPr lang="sv-SE" sz="1700" dirty="0" err="1"/>
              <a:t>naming</a:t>
            </a:r>
            <a:r>
              <a:rPr lang="sv-SE" sz="1700" dirty="0"/>
              <a:t> </a:t>
            </a:r>
            <a:r>
              <a:rPr lang="sv-SE" sz="1700" dirty="0" err="1"/>
              <a:t>convention</a:t>
            </a:r>
            <a:endParaRPr lang="sv-SE" sz="1700" dirty="0"/>
          </a:p>
          <a:p>
            <a:r>
              <a:rPr lang="sv-SE" sz="1700" dirty="0"/>
              <a:t>Make sure </a:t>
            </a:r>
            <a:r>
              <a:rPr lang="sv-SE" sz="1700" dirty="0" err="1"/>
              <a:t>it’s</a:t>
            </a:r>
            <a:r>
              <a:rPr lang="sv-SE" sz="1700" dirty="0"/>
              <a:t> </a:t>
            </a:r>
            <a:r>
              <a:rPr lang="sv-SE" sz="1700" dirty="0" err="1"/>
              <a:t>followed</a:t>
            </a:r>
            <a:endParaRPr lang="sv-SE" sz="1700" dirty="0"/>
          </a:p>
          <a:p>
            <a:r>
              <a:rPr lang="sv-SE" sz="1700" dirty="0" err="1"/>
              <a:t>Use</a:t>
            </a:r>
            <a:r>
              <a:rPr lang="sv-SE" sz="1700" dirty="0"/>
              <a:t> </a:t>
            </a:r>
            <a:r>
              <a:rPr lang="sv-SE" sz="1700" dirty="0" err="1"/>
              <a:t>any</a:t>
            </a:r>
            <a:r>
              <a:rPr lang="sv-SE" sz="1700" dirty="0"/>
              <a:t> </a:t>
            </a:r>
            <a:r>
              <a:rPr lang="sv-SE" sz="1700" dirty="0" err="1"/>
              <a:t>naming</a:t>
            </a:r>
            <a:r>
              <a:rPr lang="sv-SE" sz="1700" dirty="0"/>
              <a:t> </a:t>
            </a:r>
            <a:r>
              <a:rPr lang="sv-SE" sz="1700" dirty="0" err="1"/>
              <a:t>convention</a:t>
            </a:r>
            <a:r>
              <a:rPr lang="sv-SE" sz="1700" dirty="0"/>
              <a:t>. Camel-</a:t>
            </a:r>
            <a:r>
              <a:rPr lang="sv-SE" sz="1700" dirty="0" err="1"/>
              <a:t>case</a:t>
            </a:r>
            <a:r>
              <a:rPr lang="sv-SE" sz="1700" dirty="0"/>
              <a:t>, Pascal-</a:t>
            </a:r>
            <a:r>
              <a:rPr lang="sv-SE" sz="1700" dirty="0" err="1"/>
              <a:t>case</a:t>
            </a:r>
            <a:r>
              <a:rPr lang="sv-SE" sz="1700" dirty="0"/>
              <a:t>, </a:t>
            </a:r>
            <a:r>
              <a:rPr lang="sv-SE" sz="1700" dirty="0" err="1"/>
              <a:t>whatever-case</a:t>
            </a:r>
            <a:r>
              <a:rPr lang="sv-SE" sz="1700" dirty="0"/>
              <a:t>.</a:t>
            </a:r>
          </a:p>
          <a:p>
            <a:r>
              <a:rPr lang="sv-SE" sz="1700" dirty="0"/>
              <a:t>Prefix </a:t>
            </a:r>
            <a:r>
              <a:rPr lang="sv-SE" sz="1700" dirty="0" err="1"/>
              <a:t>whichever</a:t>
            </a:r>
            <a:r>
              <a:rPr lang="sv-SE" sz="1700" dirty="0"/>
              <a:t> </a:t>
            </a:r>
            <a:r>
              <a:rPr lang="sv-SE" sz="1700" dirty="0" err="1"/>
              <a:t>you</a:t>
            </a:r>
            <a:r>
              <a:rPr lang="sv-SE" sz="1700" dirty="0"/>
              <a:t> </a:t>
            </a:r>
            <a:r>
              <a:rPr lang="sv-SE" sz="1700" dirty="0" err="1"/>
              <a:t>want</a:t>
            </a:r>
            <a:r>
              <a:rPr lang="sv-SE" sz="1700" dirty="0"/>
              <a:t>, </a:t>
            </a:r>
            <a:r>
              <a:rPr lang="sv-SE" sz="1700" dirty="0" err="1"/>
              <a:t>but</a:t>
            </a:r>
            <a:r>
              <a:rPr lang="sv-SE" sz="1700" dirty="0"/>
              <a:t> </a:t>
            </a:r>
            <a:r>
              <a:rPr lang="sv-SE" sz="1700" dirty="0" err="1"/>
              <a:t>follow</a:t>
            </a:r>
            <a:r>
              <a:rPr lang="sv-SE" sz="1700" dirty="0"/>
              <a:t> the </a:t>
            </a:r>
            <a:r>
              <a:rPr lang="sv-SE" sz="1700" dirty="0" err="1"/>
              <a:t>conventions</a:t>
            </a:r>
            <a:r>
              <a:rPr lang="sv-SE" sz="1700" dirty="0"/>
              <a:t> </a:t>
            </a:r>
            <a:r>
              <a:rPr lang="sv-SE" sz="1700" dirty="0" err="1"/>
              <a:t>you</a:t>
            </a:r>
            <a:r>
              <a:rPr lang="sv-SE" sz="1700" dirty="0"/>
              <a:t> </a:t>
            </a:r>
            <a:r>
              <a:rPr lang="sv-SE" sz="1700" dirty="0" err="1"/>
              <a:t>decided</a:t>
            </a:r>
            <a:r>
              <a:rPr lang="sv-SE" sz="1700" dirty="0"/>
              <a:t> </a:t>
            </a:r>
            <a:r>
              <a:rPr lang="sv-SE" sz="1700" dirty="0" err="1"/>
              <a:t>upon</a:t>
            </a:r>
            <a:r>
              <a:rPr lang="sv-SE" sz="1700" dirty="0"/>
              <a:t>.</a:t>
            </a:r>
          </a:p>
          <a:p>
            <a:r>
              <a:rPr lang="sv-SE" sz="1700" dirty="0"/>
              <a:t>BUT NEVER EVER NAME STORED PROCEDURES </a:t>
            </a:r>
            <a:r>
              <a:rPr lang="sv-SE" sz="1700" dirty="0" err="1"/>
              <a:t>sp_procname</a:t>
            </a:r>
            <a:r>
              <a:rPr lang="sv-SE" sz="1700" dirty="0"/>
              <a:t>. </a:t>
            </a:r>
            <a:r>
              <a:rPr lang="sv-SE" sz="1700" dirty="0" err="1"/>
              <a:t>It’s</a:t>
            </a:r>
            <a:r>
              <a:rPr lang="sv-SE" sz="1700" dirty="0"/>
              <a:t> UGLY. And it </a:t>
            </a:r>
            <a:r>
              <a:rPr lang="sv-SE" sz="1700" dirty="0" err="1"/>
              <a:t>will</a:t>
            </a:r>
            <a:r>
              <a:rPr lang="sv-SE" sz="1700" dirty="0"/>
              <a:t> </a:t>
            </a:r>
            <a:r>
              <a:rPr lang="sv-SE" sz="1700" dirty="0" err="1"/>
              <a:t>bite</a:t>
            </a:r>
            <a:r>
              <a:rPr lang="sv-SE" sz="1700" dirty="0"/>
              <a:t> </a:t>
            </a:r>
            <a:r>
              <a:rPr lang="sv-SE" sz="1700" dirty="0" err="1"/>
              <a:t>you</a:t>
            </a:r>
            <a:r>
              <a:rPr lang="sv-SE" sz="1700" dirty="0"/>
              <a:t>.</a:t>
            </a:r>
          </a:p>
        </p:txBody>
      </p:sp>
      <p:pic>
        <p:nvPicPr>
          <p:cNvPr id="2050" name="Picture 2" descr="three young developers of diverse genders reviewing the naming convention for database objects they just agreed on, with a whiteboard displaying the conventions">
            <a:extLst>
              <a:ext uri="{FF2B5EF4-FFF2-40B4-BE49-F238E27FC236}">
                <a16:creationId xmlns:a16="http://schemas.microsoft.com/office/drawing/2014/main" id="{9B105F22-70F7-6962-2F0B-C34A2FFB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4073" y="661916"/>
            <a:ext cx="5557909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0CC4C72-5F75-8BBD-CEB9-91FF8949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v-SE" sz="3700"/>
              <a:t>.NET </a:t>
            </a:r>
            <a:r>
              <a:rPr lang="sv-SE" sz="3700" err="1"/>
              <a:t>developers</a:t>
            </a:r>
            <a:r>
              <a:rPr lang="sv-SE" sz="3700"/>
              <a:t> </a:t>
            </a:r>
            <a:r>
              <a:rPr lang="sv-SE" sz="3700" err="1"/>
              <a:t>use</a:t>
            </a:r>
            <a:r>
              <a:rPr lang="sv-SE" sz="3700"/>
              <a:t> </a:t>
            </a:r>
            <a:r>
              <a:rPr lang="sv-SE" sz="3700" err="1"/>
              <a:t>git</a:t>
            </a:r>
            <a:r>
              <a:rPr lang="sv-SE" sz="3700"/>
              <a:t> and pipelines. </a:t>
            </a:r>
            <a:r>
              <a:rPr lang="sv-SE" sz="3700" err="1"/>
              <a:t>Databases</a:t>
            </a:r>
            <a:r>
              <a:rPr lang="sv-SE" sz="3700"/>
              <a:t> </a:t>
            </a:r>
            <a:r>
              <a:rPr lang="sv-SE" sz="3700" err="1"/>
              <a:t>are</a:t>
            </a:r>
            <a:r>
              <a:rPr lang="sv-SE" sz="3700"/>
              <a:t> different, right?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DBA883-2636-1608-7418-AEBB3030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 lnSpcReduction="10000"/>
          </a:bodyPr>
          <a:lstStyle/>
          <a:p>
            <a:r>
              <a:rPr lang="sv-SE" sz="2000" dirty="0"/>
              <a:t>NOOOOOOOOOO</a:t>
            </a:r>
          </a:p>
          <a:p>
            <a:r>
              <a:rPr lang="sv-SE" sz="2000" dirty="0"/>
              <a:t>If </a:t>
            </a:r>
            <a:r>
              <a:rPr lang="sv-SE" sz="2000" dirty="0" err="1"/>
              <a:t>you</a:t>
            </a:r>
            <a:r>
              <a:rPr lang="sv-SE" sz="2000" dirty="0"/>
              <a:t> </a:t>
            </a:r>
            <a:r>
              <a:rPr lang="sv-SE" sz="2000" dirty="0" err="1"/>
              <a:t>write</a:t>
            </a:r>
            <a:r>
              <a:rPr lang="sv-SE" sz="2000" dirty="0"/>
              <a:t> </a:t>
            </a:r>
            <a:r>
              <a:rPr lang="sv-SE" sz="2000" dirty="0" err="1"/>
              <a:t>database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, </a:t>
            </a:r>
            <a:r>
              <a:rPr lang="sv-SE" sz="2000" dirty="0" err="1"/>
              <a:t>you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a </a:t>
            </a:r>
            <a:r>
              <a:rPr lang="sv-SE" sz="2000" dirty="0" err="1"/>
              <a:t>developer</a:t>
            </a:r>
            <a:r>
              <a:rPr lang="sv-SE" sz="2000" dirty="0"/>
              <a:t>.</a:t>
            </a:r>
          </a:p>
          <a:p>
            <a:r>
              <a:rPr lang="sv-SE" sz="2000" dirty="0" err="1"/>
              <a:t>Code</a:t>
            </a:r>
            <a:r>
              <a:rPr lang="sv-SE" sz="2000" dirty="0"/>
              <a:t> goes </a:t>
            </a:r>
            <a:r>
              <a:rPr lang="sv-SE" sz="2000" dirty="0" err="1"/>
              <a:t>into</a:t>
            </a:r>
            <a:r>
              <a:rPr lang="sv-SE" sz="2000" dirty="0"/>
              <a:t> </a:t>
            </a:r>
            <a:r>
              <a:rPr lang="sv-SE" sz="2000" dirty="0" err="1"/>
              <a:t>git</a:t>
            </a:r>
            <a:r>
              <a:rPr lang="sv-SE" sz="2000"/>
              <a:t>.</a:t>
            </a:r>
            <a:endParaRPr lang="sv-SE" sz="2000" dirty="0"/>
          </a:p>
          <a:p>
            <a:r>
              <a:rPr lang="sv-SE" sz="2000" dirty="0"/>
              <a:t>If </a:t>
            </a:r>
            <a:r>
              <a:rPr lang="sv-SE" sz="2000" dirty="0" err="1"/>
              <a:t>this</a:t>
            </a:r>
            <a:r>
              <a:rPr lang="sv-SE" sz="2000" dirty="0"/>
              <a:t> </a:t>
            </a:r>
            <a:r>
              <a:rPr lang="sv-SE" sz="2000" dirty="0" err="1"/>
              <a:t>database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happens</a:t>
            </a:r>
            <a:r>
              <a:rPr lang="sv-SE" sz="2000" dirty="0"/>
              <a:t> to be DBA-</a:t>
            </a:r>
            <a:r>
              <a:rPr lang="sv-SE" sz="2000" dirty="0" err="1"/>
              <a:t>thingamajigs</a:t>
            </a:r>
            <a:r>
              <a:rPr lang="sv-SE" sz="2000" dirty="0"/>
              <a:t>, IT IS STILL CODE. </a:t>
            </a:r>
            <a:r>
              <a:rPr lang="sv-SE" sz="2000" dirty="0" err="1"/>
              <a:t>Code</a:t>
            </a:r>
            <a:r>
              <a:rPr lang="sv-SE" sz="2000" dirty="0"/>
              <a:t> goes </a:t>
            </a:r>
            <a:r>
              <a:rPr lang="sv-SE" sz="2000" dirty="0" err="1"/>
              <a:t>into</a:t>
            </a:r>
            <a:r>
              <a:rPr lang="sv-SE" sz="2000" dirty="0"/>
              <a:t> </a:t>
            </a:r>
            <a:r>
              <a:rPr lang="sv-SE" sz="2000" dirty="0" err="1"/>
              <a:t>git</a:t>
            </a:r>
            <a:r>
              <a:rPr lang="sv-SE" sz="2000" dirty="0"/>
              <a:t>.</a:t>
            </a:r>
          </a:p>
          <a:p>
            <a:r>
              <a:rPr lang="sv-SE" sz="2000" dirty="0"/>
              <a:t>Or </a:t>
            </a:r>
            <a:r>
              <a:rPr lang="sv-SE" sz="2000" dirty="0" err="1"/>
              <a:t>svn</a:t>
            </a:r>
            <a:r>
              <a:rPr lang="sv-SE" sz="2000" dirty="0"/>
              <a:t> or </a:t>
            </a:r>
            <a:r>
              <a:rPr lang="sv-SE" sz="2000" dirty="0" err="1"/>
              <a:t>whatever</a:t>
            </a:r>
            <a:r>
              <a:rPr lang="sv-SE" sz="2000" dirty="0"/>
              <a:t> source </a:t>
            </a:r>
            <a:r>
              <a:rPr lang="sv-SE" sz="2000" dirty="0" err="1"/>
              <a:t>control</a:t>
            </a:r>
            <a:r>
              <a:rPr lang="sv-SE" sz="2000" dirty="0"/>
              <a:t> system </a:t>
            </a:r>
            <a:r>
              <a:rPr lang="sv-SE" sz="2000" dirty="0" err="1"/>
              <a:t>you</a:t>
            </a:r>
            <a:r>
              <a:rPr lang="sv-SE" sz="2000" dirty="0"/>
              <a:t> </a:t>
            </a:r>
            <a:r>
              <a:rPr lang="sv-SE" sz="2000" dirty="0" err="1"/>
              <a:t>use</a:t>
            </a:r>
            <a:r>
              <a:rPr lang="sv-SE" sz="2000" dirty="0"/>
              <a:t>. </a:t>
            </a:r>
            <a:r>
              <a:rPr lang="sv-SE" sz="2000" dirty="0" err="1"/>
              <a:t>Don’t</a:t>
            </a:r>
            <a:r>
              <a:rPr lang="sv-SE" sz="2000" dirty="0"/>
              <a:t> be </a:t>
            </a:r>
            <a:r>
              <a:rPr lang="sv-SE" sz="2000" dirty="0" err="1"/>
              <a:t>nosy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me.</a:t>
            </a:r>
            <a:endParaRPr lang="sv-SE" sz="2000" dirty="0"/>
          </a:p>
          <a:p>
            <a:r>
              <a:rPr lang="sv-SE" sz="2000" dirty="0" err="1"/>
              <a:t>Deploy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using</a:t>
            </a:r>
            <a:r>
              <a:rPr lang="sv-SE" sz="2000" dirty="0"/>
              <a:t> </a:t>
            </a:r>
            <a:r>
              <a:rPr lang="sv-SE" sz="2000" dirty="0" err="1"/>
              <a:t>deployment</a:t>
            </a:r>
            <a:r>
              <a:rPr lang="sv-SE" sz="2000" dirty="0"/>
              <a:t> </a:t>
            </a:r>
            <a:r>
              <a:rPr lang="sv-SE" sz="2000" dirty="0" err="1"/>
              <a:t>tools</a:t>
            </a:r>
            <a:r>
              <a:rPr lang="sv-SE" sz="2000" dirty="0"/>
              <a:t>. </a:t>
            </a:r>
            <a:r>
              <a:rPr lang="sv-SE" sz="2000" dirty="0" err="1"/>
              <a:t>Database</a:t>
            </a:r>
            <a:r>
              <a:rPr lang="sv-SE" sz="2000" dirty="0"/>
              <a:t> </a:t>
            </a:r>
            <a:r>
              <a:rPr lang="sv-SE" sz="2000" dirty="0" err="1"/>
              <a:t>code</a:t>
            </a:r>
            <a:r>
              <a:rPr lang="sv-SE" sz="2000" dirty="0"/>
              <a:t> </a:t>
            </a:r>
            <a:r>
              <a:rPr lang="sv-SE" sz="2000" dirty="0" err="1"/>
              <a:t>too</a:t>
            </a:r>
            <a:r>
              <a:rPr lang="sv-SE" sz="2000" dirty="0"/>
              <a:t>.</a:t>
            </a:r>
          </a:p>
        </p:txBody>
      </p:sp>
      <p:pic>
        <p:nvPicPr>
          <p:cNvPr id="3074" name="Picture 2" descr="an overworked DBA deploying directly to production">
            <a:extLst>
              <a:ext uri="{FF2B5EF4-FFF2-40B4-BE49-F238E27FC236}">
                <a16:creationId xmlns:a16="http://schemas.microsoft.com/office/drawing/2014/main" id="{9125AC9A-34F2-3A6D-8FFB-EDD2D7D5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8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 bild som visar inomhus, klädsel, person, möbler&#10;&#10;Automatiskt genererad beskrivning">
            <a:extLst>
              <a:ext uri="{FF2B5EF4-FFF2-40B4-BE49-F238E27FC236}">
                <a16:creationId xmlns:a16="http://schemas.microsoft.com/office/drawing/2014/main" id="{C3AC07DD-5280-D520-A2FA-44A5B832C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79" r="9089" b="-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97D046C-8378-99B4-92AE-619EA6DF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Test environments – build them, use them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9C3B7A-DB97-0C2B-874B-AF6CB358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is when Magnus tells you about when he went from working with databases to becoming a DBA.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06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1F822079-BEAA-2733-7249-D877095A5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3" b="323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59AA38-7B9B-8154-F108-2C89BCB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How to make your SQL queries run really slow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E6815-7B93-E2D5-8EF8-C98CEB97ACD5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rgbClr val="FFFFFF"/>
                </a:solidFill>
              </a:rPr>
              <a:t>Let’s start simple</a:t>
            </a:r>
          </a:p>
        </p:txBody>
      </p:sp>
    </p:spTree>
    <p:extLst>
      <p:ext uri="{BB962C8B-B14F-4D97-AF65-F5344CB8AC3E}">
        <p14:creationId xmlns:p14="http://schemas.microsoft.com/office/powerpoint/2010/main" val="3635893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E67F-8EC1-1832-1A47-8476D8A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GB" sz="2800">
                <a:solidFill>
                  <a:schemeClr val="bg1"/>
                </a:solidFill>
              </a:rPr>
              <a:t>Bring your C# knowledge into your T-SQL programming</a:t>
            </a:r>
            <a:endParaRPr lang="LID4096" sz="28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with colorful lines&#10;&#10;Description automatically generated">
            <a:extLst>
              <a:ext uri="{FF2B5EF4-FFF2-40B4-BE49-F238E27FC236}">
                <a16:creationId xmlns:a16="http://schemas.microsoft.com/office/drawing/2014/main" id="{19A54A7E-12CE-B946-BBB9-326494F7C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r="2200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2EA644-0B66-8102-377F-3E97E222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Code reusability is awesome, let’s use functions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54858-4747-B282-BE34-697BC8EB4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 b="192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2E067-CBE2-C323-0D00-4D3F950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GB" sz="5000">
                <a:ln w="22225">
                  <a:solidFill>
                    <a:srgbClr val="FFFFFF"/>
                  </a:solidFill>
                </a:ln>
                <a:solidFill>
                  <a:schemeClr val="bg1"/>
                </a:solidFill>
              </a:rPr>
              <a:t>Be in total control</a:t>
            </a:r>
            <a:endParaRPr lang="LID4096" sz="5000">
              <a:ln w="22225">
                <a:solidFill>
                  <a:srgbClr val="FFFFFF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EE9CF8-F713-F936-BE3A-E87EB597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Cursors – look at every row and decide what to do with it based on column values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Business logic should be in the application, not in the database – now let’s create our annual reports…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heard the word “RBAR” and that’s exactly what I want to do – mastering every row in the database!</a:t>
            </a:r>
          </a:p>
        </p:txBody>
      </p:sp>
    </p:spTree>
    <p:extLst>
      <p:ext uri="{BB962C8B-B14F-4D97-AF65-F5344CB8AC3E}">
        <p14:creationId xmlns:p14="http://schemas.microsoft.com/office/powerpoint/2010/main" val="122409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7E4FF-D84B-1C7F-72E0-AA15C3C9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/>
              <a:t>Don’t let your databases grow out of control</a:t>
            </a:r>
            <a:endParaRPr lang="LID4096" sz="4200"/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1320-0D6D-B1FF-B8E1-47C9C662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Free space in files = evil, right?</a:t>
            </a:r>
          </a:p>
          <a:p>
            <a:r>
              <a:rPr lang="en-GB" sz="2200" dirty="0"/>
              <a:t>Let’s use </a:t>
            </a:r>
            <a:r>
              <a:rPr lang="en-GB" sz="2200" dirty="0" err="1"/>
              <a:t>autoshrink</a:t>
            </a:r>
            <a:endParaRPr lang="en-GB" sz="2200" dirty="0"/>
          </a:p>
          <a:p>
            <a:r>
              <a:rPr lang="en-GB" sz="2200" dirty="0"/>
              <a:t>Or at least shrink them manually once per day..</a:t>
            </a:r>
          </a:p>
          <a:p>
            <a:r>
              <a:rPr lang="en-GB" sz="2200" dirty="0"/>
              <a:t>Index maintenance tends to grow the transaction log file. SHRINK IT IMMEDIATELY AFTER</a:t>
            </a:r>
          </a:p>
          <a:p>
            <a:r>
              <a:rPr lang="en-GB" sz="900" dirty="0"/>
              <a:t>You do know I’m kidding, right?</a:t>
            </a:r>
            <a:endParaRPr lang="LID4096" sz="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5EA77-0E73-55CA-AA4D-3DDC63D53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FB92DFE-CBAD-B81E-0B3F-29763559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v-SE" sz="5000"/>
              <a:t>Taking backups is pretty cool.</a:t>
            </a:r>
          </a:p>
        </p:txBody>
      </p:sp>
      <p:sp>
        <p:nvSpPr>
          <p:cNvPr id="104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DDA1D0-D19C-C73B-AD74-7031964D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v-SE" sz="2200" dirty="0" err="1"/>
              <a:t>Being</a:t>
            </a:r>
            <a:r>
              <a:rPr lang="sv-SE" sz="2200" dirty="0"/>
              <a:t> </a:t>
            </a:r>
            <a:r>
              <a:rPr lang="sv-SE" sz="2200" dirty="0" err="1"/>
              <a:t>able</a:t>
            </a:r>
            <a:r>
              <a:rPr lang="sv-SE" sz="2200" dirty="0"/>
              <a:t> to </a:t>
            </a:r>
            <a:r>
              <a:rPr lang="sv-SE" sz="2200" dirty="0" err="1"/>
              <a:t>restore</a:t>
            </a:r>
            <a:r>
              <a:rPr lang="sv-SE" sz="2200" dirty="0"/>
              <a:t> backups is </a:t>
            </a:r>
            <a:r>
              <a:rPr lang="sv-SE" sz="2200" dirty="0" err="1"/>
              <a:t>way</a:t>
            </a:r>
            <a:r>
              <a:rPr lang="sv-SE" sz="2200" dirty="0"/>
              <a:t> </a:t>
            </a:r>
            <a:r>
              <a:rPr lang="sv-SE" sz="2200" dirty="0" err="1"/>
              <a:t>cooler</a:t>
            </a:r>
            <a:r>
              <a:rPr lang="sv-SE" sz="2200" dirty="0"/>
              <a:t>.</a:t>
            </a:r>
          </a:p>
          <a:p>
            <a:pPr marL="0" indent="0">
              <a:buNone/>
            </a:pPr>
            <a:endParaRPr lang="sv-SE" sz="2200" dirty="0"/>
          </a:p>
          <a:p>
            <a:pPr>
              <a:buFontTx/>
              <a:buChar char="-"/>
            </a:pPr>
            <a:r>
              <a:rPr lang="sv-SE" sz="2200" dirty="0"/>
              <a:t>The backup </a:t>
            </a:r>
            <a:r>
              <a:rPr lang="sv-SE" sz="2200" dirty="0" err="1"/>
              <a:t>job</a:t>
            </a:r>
            <a:r>
              <a:rPr lang="sv-SE" sz="2200" dirty="0"/>
              <a:t> </a:t>
            </a:r>
            <a:r>
              <a:rPr lang="sv-SE" sz="2200" dirty="0" err="1"/>
              <a:t>finished</a:t>
            </a:r>
            <a:r>
              <a:rPr lang="sv-SE" sz="2200" dirty="0"/>
              <a:t> </a:t>
            </a:r>
            <a:r>
              <a:rPr lang="sv-SE" sz="2200" dirty="0" err="1"/>
              <a:t>successfully</a:t>
            </a:r>
            <a:r>
              <a:rPr lang="sv-SE" sz="2200" dirty="0"/>
              <a:t>. </a:t>
            </a:r>
            <a:r>
              <a:rPr lang="sv-SE" sz="2200" dirty="0" err="1"/>
              <a:t>Did</a:t>
            </a:r>
            <a:r>
              <a:rPr lang="sv-SE" sz="2200" dirty="0"/>
              <a:t> it do </a:t>
            </a:r>
            <a:r>
              <a:rPr lang="sv-SE" sz="2200" dirty="0" err="1"/>
              <a:t>anything</a:t>
            </a:r>
            <a:r>
              <a:rPr lang="sv-SE" sz="2200" dirty="0"/>
              <a:t>?</a:t>
            </a:r>
          </a:p>
          <a:p>
            <a:pPr>
              <a:buFontTx/>
              <a:buChar char="-"/>
            </a:pPr>
            <a:r>
              <a:rPr lang="sv-SE" sz="2200" dirty="0" err="1"/>
              <a:t>Where</a:t>
            </a:r>
            <a:r>
              <a:rPr lang="sv-SE" sz="2200" dirty="0"/>
              <a:t> do </a:t>
            </a:r>
            <a:r>
              <a:rPr lang="sv-SE" sz="2200" dirty="0" err="1"/>
              <a:t>you</a:t>
            </a:r>
            <a:r>
              <a:rPr lang="sv-SE" sz="2200" dirty="0"/>
              <a:t> store backups?</a:t>
            </a:r>
          </a:p>
          <a:p>
            <a:pPr>
              <a:buFontTx/>
              <a:buChar char="-"/>
            </a:pPr>
            <a:r>
              <a:rPr lang="sv-SE" sz="2200" dirty="0" err="1"/>
              <a:t>Where</a:t>
            </a:r>
            <a:r>
              <a:rPr lang="sv-SE" sz="2200" dirty="0"/>
              <a:t> do </a:t>
            </a:r>
            <a:r>
              <a:rPr lang="sv-SE" sz="2200" dirty="0" err="1"/>
              <a:t>you</a:t>
            </a:r>
            <a:r>
              <a:rPr lang="sv-SE" sz="2200" dirty="0"/>
              <a:t> test backups?</a:t>
            </a:r>
          </a:p>
          <a:p>
            <a:pPr lvl="1">
              <a:buFontTx/>
              <a:buChar char="-"/>
            </a:pPr>
            <a:r>
              <a:rPr lang="sv-SE" sz="2200" dirty="0" err="1"/>
              <a:t>Yes</a:t>
            </a:r>
            <a:r>
              <a:rPr lang="sv-SE" sz="2200" dirty="0"/>
              <a:t>. </a:t>
            </a:r>
            <a:r>
              <a:rPr lang="sv-SE" sz="2200" dirty="0" err="1"/>
              <a:t>That’s</a:t>
            </a:r>
            <a:r>
              <a:rPr lang="sv-SE" sz="2200" dirty="0"/>
              <a:t> a </a:t>
            </a:r>
            <a:r>
              <a:rPr lang="sv-SE" sz="2200" dirty="0" err="1"/>
              <a:t>thing</a:t>
            </a:r>
            <a:r>
              <a:rPr lang="sv-SE" sz="2200" dirty="0"/>
              <a:t>. It </a:t>
            </a:r>
            <a:r>
              <a:rPr lang="sv-SE" sz="2200" dirty="0" err="1"/>
              <a:t>really</a:t>
            </a:r>
            <a:r>
              <a:rPr lang="sv-SE" sz="2200" dirty="0"/>
              <a:t> is.</a:t>
            </a:r>
            <a:endParaRPr lang="sv-SE" sz="2600" dirty="0"/>
          </a:p>
          <a:p>
            <a:pPr marL="0" indent="0">
              <a:buNone/>
            </a:pPr>
            <a:endParaRPr lang="sv-SE" sz="2200" dirty="0"/>
          </a:p>
        </p:txBody>
      </p:sp>
      <p:pic>
        <p:nvPicPr>
          <p:cNvPr id="1028" name="Picture 4" descr="a database ripping his hair in agony after a database restore has failed">
            <a:extLst>
              <a:ext uri="{FF2B5EF4-FFF2-40B4-BE49-F238E27FC236}">
                <a16:creationId xmlns:a16="http://schemas.microsoft.com/office/drawing/2014/main" id="{E0F8E64D-48BB-82B8-AE7F-DF43149E8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42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B92DFE-CBAD-B81E-0B3F-29763559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v-SE" sz="3600" dirty="0" err="1"/>
              <a:t>But</a:t>
            </a:r>
            <a:r>
              <a:rPr lang="sv-SE" sz="3600" dirty="0"/>
              <a:t> Magnus, </a:t>
            </a:r>
            <a:r>
              <a:rPr lang="sv-SE" sz="3600" dirty="0" err="1"/>
              <a:t>that</a:t>
            </a:r>
            <a:r>
              <a:rPr lang="sv-SE" sz="3600" dirty="0"/>
              <a:t> </a:t>
            </a:r>
            <a:r>
              <a:rPr lang="sv-SE" sz="3600" dirty="0" err="1"/>
              <a:t>would</a:t>
            </a:r>
            <a:r>
              <a:rPr lang="sv-SE" sz="3600" dirty="0"/>
              <a:t> never </a:t>
            </a:r>
            <a:r>
              <a:rPr lang="sv-SE" sz="3600" dirty="0" err="1"/>
              <a:t>happen</a:t>
            </a:r>
            <a:r>
              <a:rPr lang="sv-SE" sz="3600" dirty="0"/>
              <a:t> in a ”real shop”, right?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DDA1D0-D19C-C73B-AD74-7031964D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964159"/>
            <a:ext cx="4243589" cy="156847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v-SE" sz="2200" dirty="0" err="1"/>
              <a:t>Take</a:t>
            </a:r>
            <a:r>
              <a:rPr lang="sv-SE" sz="2200" dirty="0"/>
              <a:t> a backup</a:t>
            </a:r>
          </a:p>
          <a:p>
            <a:pPr>
              <a:buFontTx/>
              <a:buChar char="-"/>
            </a:pPr>
            <a:r>
              <a:rPr lang="sv-SE" sz="2200" dirty="0"/>
              <a:t>Test it</a:t>
            </a:r>
          </a:p>
          <a:p>
            <a:pPr>
              <a:buFontTx/>
              <a:buChar char="-"/>
            </a:pPr>
            <a:r>
              <a:rPr lang="sv-SE" sz="2200" dirty="0"/>
              <a:t>Store it as far from </a:t>
            </a:r>
            <a:r>
              <a:rPr lang="sv-SE" sz="2200" dirty="0" err="1"/>
              <a:t>your</a:t>
            </a:r>
            <a:r>
              <a:rPr lang="sv-SE" sz="2200" dirty="0"/>
              <a:t> data </a:t>
            </a:r>
            <a:r>
              <a:rPr lang="sv-SE" sz="2200" dirty="0" err="1"/>
              <a:t>files</a:t>
            </a:r>
            <a:r>
              <a:rPr lang="sv-SE" sz="2200" dirty="0"/>
              <a:t> as </a:t>
            </a:r>
            <a:r>
              <a:rPr lang="sv-SE" sz="2200" dirty="0" err="1"/>
              <a:t>you</a:t>
            </a:r>
            <a:r>
              <a:rPr lang="sv-SE" sz="2200" dirty="0"/>
              <a:t> </a:t>
            </a:r>
            <a:r>
              <a:rPr lang="sv-SE" sz="2200" dirty="0" err="1"/>
              <a:t>possibly</a:t>
            </a:r>
            <a:r>
              <a:rPr lang="sv-SE" sz="2200" dirty="0"/>
              <a:t> </a:t>
            </a:r>
            <a:r>
              <a:rPr lang="sv-SE" sz="2200" dirty="0" err="1"/>
              <a:t>can</a:t>
            </a:r>
            <a:r>
              <a:rPr lang="sv-SE" sz="2200" dirty="0"/>
              <a:t>!</a:t>
            </a:r>
          </a:p>
        </p:txBody>
      </p:sp>
      <p:pic>
        <p:nvPicPr>
          <p:cNvPr id="1028" name="Picture 4" descr="a database ripping his hair in agony after a database restore has failed">
            <a:extLst>
              <a:ext uri="{FF2B5EF4-FFF2-40B4-BE49-F238E27FC236}">
                <a16:creationId xmlns:a16="http://schemas.microsoft.com/office/drawing/2014/main" id="{E0F8E64D-48BB-82B8-AE7F-DF43149E8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l 3">
            <a:extLst>
              <a:ext uri="{FF2B5EF4-FFF2-40B4-BE49-F238E27FC236}">
                <a16:creationId xmlns:a16="http://schemas.microsoft.com/office/drawing/2014/main" id="{6C575C17-AB25-D24C-15BB-7D20D304C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16377"/>
              </p:ext>
            </p:extLst>
          </p:nvPr>
        </p:nvGraphicFramePr>
        <p:xfrm>
          <a:off x="114662" y="2953366"/>
          <a:ext cx="5045530" cy="1678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106">
                  <a:extLst>
                    <a:ext uri="{9D8B030D-6E8A-4147-A177-3AD203B41FA5}">
                      <a16:colId xmlns:a16="http://schemas.microsoft.com/office/drawing/2014/main" val="4054115538"/>
                    </a:ext>
                  </a:extLst>
                </a:gridCol>
                <a:gridCol w="1009106">
                  <a:extLst>
                    <a:ext uri="{9D8B030D-6E8A-4147-A177-3AD203B41FA5}">
                      <a16:colId xmlns:a16="http://schemas.microsoft.com/office/drawing/2014/main" val="262542270"/>
                    </a:ext>
                  </a:extLst>
                </a:gridCol>
                <a:gridCol w="1009106">
                  <a:extLst>
                    <a:ext uri="{9D8B030D-6E8A-4147-A177-3AD203B41FA5}">
                      <a16:colId xmlns:a16="http://schemas.microsoft.com/office/drawing/2014/main" val="2496504217"/>
                    </a:ext>
                  </a:extLst>
                </a:gridCol>
                <a:gridCol w="1009106">
                  <a:extLst>
                    <a:ext uri="{9D8B030D-6E8A-4147-A177-3AD203B41FA5}">
                      <a16:colId xmlns:a16="http://schemas.microsoft.com/office/drawing/2014/main" val="3018041008"/>
                    </a:ext>
                  </a:extLst>
                </a:gridCol>
                <a:gridCol w="1009106">
                  <a:extLst>
                    <a:ext uri="{9D8B030D-6E8A-4147-A177-3AD203B41FA5}">
                      <a16:colId xmlns:a16="http://schemas.microsoft.com/office/drawing/2014/main" val="3295760725"/>
                    </a:ext>
                  </a:extLst>
                </a:gridCol>
              </a:tblGrid>
              <a:tr h="703164">
                <a:tc>
                  <a:txBody>
                    <a:bodyPr/>
                    <a:lstStyle/>
                    <a:p>
                      <a:r>
                        <a:rPr lang="sv-SE" sz="1300" dirty="0" err="1"/>
                        <a:t>Organi-sations</a:t>
                      </a:r>
                      <a:r>
                        <a:rPr lang="sv-SE" sz="1300" dirty="0"/>
                        <a:t> </a:t>
                      </a:r>
                      <a:r>
                        <a:rPr lang="sv-SE" sz="1300" dirty="0" err="1"/>
                        <a:t>affected</a:t>
                      </a:r>
                      <a:endParaRPr lang="sv-S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Data loss incidents per </a:t>
                      </a:r>
                      <a:r>
                        <a:rPr lang="sv-SE" sz="1300" dirty="0" err="1"/>
                        <a:t>year</a:t>
                      </a:r>
                      <a:endParaRPr lang="sv-S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Business dis-</a:t>
                      </a:r>
                      <a:r>
                        <a:rPr lang="sv-SE" sz="1300" dirty="0" err="1"/>
                        <a:t>ruptions</a:t>
                      </a:r>
                      <a:endParaRPr lang="sv-S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Reputation </a:t>
                      </a:r>
                      <a:r>
                        <a:rPr lang="sv-SE" sz="1300" dirty="0" err="1"/>
                        <a:t>setback</a:t>
                      </a:r>
                      <a:endParaRPr lang="sv-SE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 err="1"/>
                        <a:t>Issued</a:t>
                      </a:r>
                      <a:r>
                        <a:rPr lang="sv-SE" sz="1300" dirty="0"/>
                        <a:t> </a:t>
                      </a:r>
                      <a:r>
                        <a:rPr lang="sv-SE" sz="1300" dirty="0" err="1"/>
                        <a:t>regulatory</a:t>
                      </a:r>
                      <a:r>
                        <a:rPr lang="sv-SE" sz="1300" dirty="0"/>
                        <a:t> fines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02949"/>
                  </a:ext>
                </a:extLst>
              </a:tr>
              <a:tr h="226827">
                <a:tc>
                  <a:txBody>
                    <a:bodyPr/>
                    <a:lstStyle/>
                    <a:p>
                      <a:r>
                        <a:rPr lang="sv-SE" sz="13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3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11495"/>
                  </a:ext>
                </a:extLst>
              </a:tr>
              <a:tr h="226827">
                <a:tc gridSpan="5">
                  <a:txBody>
                    <a:bodyPr/>
                    <a:lstStyle/>
                    <a:p>
                      <a:r>
                        <a:rPr lang="sv-SE" sz="1300" dirty="0" err="1"/>
                        <a:t>Proofpoint</a:t>
                      </a:r>
                      <a:r>
                        <a:rPr lang="sv-SE" sz="1300" dirty="0"/>
                        <a:t> 2024 Data Loss Landscape </a:t>
                      </a:r>
                      <a:r>
                        <a:rPr lang="sv-SE" sz="1300" dirty="0" err="1"/>
                        <a:t>report</a:t>
                      </a:r>
                      <a:r>
                        <a:rPr lang="sv-SE" sz="1300" dirty="0"/>
                        <a:t>.</a:t>
                      </a:r>
                      <a:br>
                        <a:rPr lang="sv-SE" sz="1300" dirty="0"/>
                      </a:br>
                      <a:r>
                        <a:rPr lang="sv-SE" sz="1300" dirty="0">
                          <a:hlinkClick r:id="rId3"/>
                        </a:rPr>
                        <a:t>https://www.proofpoint.com/us/blog/information-protection/2024-data-loss-landscape-report-dlp</a:t>
                      </a:r>
                      <a:r>
                        <a:rPr lang="sv-SE" sz="13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v-SE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6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6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happy male junior DBA who is unknowingly messing up settings in a database, with visual cues of disarray in the database settings">
            <a:extLst>
              <a:ext uri="{FF2B5EF4-FFF2-40B4-BE49-F238E27FC236}">
                <a16:creationId xmlns:a16="http://schemas.microsoft.com/office/drawing/2014/main" id="{5F2BBB67-4EA5-5D07-2160-F9C0DF0E2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7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Rectangle 206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FEB17B7-D27D-D44D-D772-E6DC1AC4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sv-SE" sz="4000"/>
              <a:t>If you don’t know, don’t change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41EF0E-5017-5500-041C-A16AF3E9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900" dirty="0"/>
              <a:t>If </a:t>
            </a:r>
            <a:r>
              <a:rPr lang="sv-SE" sz="1900" dirty="0" err="1"/>
              <a:t>you</a:t>
            </a:r>
            <a:r>
              <a:rPr lang="sv-SE" sz="1900" dirty="0"/>
              <a:t> </a:t>
            </a:r>
            <a:r>
              <a:rPr lang="sv-SE" sz="1900" dirty="0" err="1"/>
              <a:t>googled</a:t>
            </a:r>
            <a:r>
              <a:rPr lang="sv-SE" sz="1900" dirty="0"/>
              <a:t> for </a:t>
            </a:r>
            <a:r>
              <a:rPr lang="sv-SE" sz="1900" dirty="0" err="1"/>
              <a:t>some</a:t>
            </a:r>
            <a:r>
              <a:rPr lang="sv-SE" sz="1900" dirty="0"/>
              <a:t> </a:t>
            </a:r>
            <a:r>
              <a:rPr lang="sv-SE" sz="1900" dirty="0" err="1"/>
              <a:t>advice</a:t>
            </a:r>
            <a:r>
              <a:rPr lang="sv-SE" sz="1900" dirty="0"/>
              <a:t>, </a:t>
            </a:r>
            <a:r>
              <a:rPr lang="sv-SE" sz="1900" dirty="0" err="1"/>
              <a:t>found</a:t>
            </a:r>
            <a:r>
              <a:rPr lang="sv-SE" sz="1900" dirty="0"/>
              <a:t> it </a:t>
            </a:r>
            <a:r>
              <a:rPr lang="sv-SE" sz="1900" dirty="0" err="1"/>
              <a:t>but</a:t>
            </a:r>
            <a:r>
              <a:rPr lang="sv-SE" sz="1900" dirty="0"/>
              <a:t> </a:t>
            </a:r>
            <a:r>
              <a:rPr lang="sv-SE" sz="1900" dirty="0" err="1"/>
              <a:t>didn’t</a:t>
            </a:r>
            <a:r>
              <a:rPr lang="sv-SE" sz="1900" dirty="0"/>
              <a:t> </a:t>
            </a:r>
            <a:r>
              <a:rPr lang="sv-SE" sz="1900" dirty="0" err="1"/>
              <a:t>really</a:t>
            </a:r>
            <a:r>
              <a:rPr lang="sv-SE" sz="1900" dirty="0"/>
              <a:t> understand the reasoning </a:t>
            </a:r>
            <a:r>
              <a:rPr lang="sv-SE" sz="1900" dirty="0" err="1"/>
              <a:t>behind</a:t>
            </a:r>
            <a:r>
              <a:rPr lang="sv-SE" sz="1900" dirty="0"/>
              <a:t> it: </a:t>
            </a:r>
            <a:r>
              <a:rPr lang="sv-SE" sz="1900" dirty="0" err="1"/>
              <a:t>You</a:t>
            </a:r>
            <a:r>
              <a:rPr lang="sv-SE" sz="1900" dirty="0"/>
              <a:t> still </a:t>
            </a:r>
            <a:r>
              <a:rPr lang="sv-SE" sz="1900" dirty="0" err="1"/>
              <a:t>don’t</a:t>
            </a:r>
            <a:r>
              <a:rPr lang="sv-SE" sz="1900" dirty="0"/>
              <a:t> </a:t>
            </a:r>
            <a:r>
              <a:rPr lang="sv-SE" sz="1900" dirty="0" err="1"/>
              <a:t>know</a:t>
            </a:r>
            <a:r>
              <a:rPr lang="sv-SE" sz="1900" dirty="0"/>
              <a:t>. Hands off!</a:t>
            </a:r>
          </a:p>
          <a:p>
            <a:pPr marL="0" indent="0">
              <a:buNone/>
            </a:pPr>
            <a:endParaRPr lang="sv-SE" sz="1900" dirty="0"/>
          </a:p>
          <a:p>
            <a:pPr marL="0" indent="0">
              <a:buNone/>
            </a:pPr>
            <a:r>
              <a:rPr lang="sv-SE" sz="1900" dirty="0" err="1"/>
              <a:t>This</a:t>
            </a:r>
            <a:r>
              <a:rPr lang="sv-SE" sz="1900" dirty="0"/>
              <a:t> </a:t>
            </a:r>
            <a:r>
              <a:rPr lang="sv-SE" sz="1900" dirty="0" err="1"/>
              <a:t>includes</a:t>
            </a:r>
            <a:r>
              <a:rPr lang="sv-SE" sz="1900" dirty="0"/>
              <a:t>, </a:t>
            </a:r>
            <a:r>
              <a:rPr lang="sv-SE" sz="1900" dirty="0" err="1"/>
              <a:t>but</a:t>
            </a:r>
            <a:r>
              <a:rPr lang="sv-SE" sz="1900" dirty="0"/>
              <a:t> is not </a:t>
            </a:r>
            <a:r>
              <a:rPr lang="sv-SE" sz="1900" dirty="0" err="1"/>
              <a:t>limited</a:t>
            </a:r>
            <a:r>
              <a:rPr lang="sv-SE" sz="1900" dirty="0"/>
              <a:t> to:</a:t>
            </a:r>
          </a:p>
          <a:p>
            <a:pPr>
              <a:buFontTx/>
              <a:buChar char="-"/>
            </a:pPr>
            <a:r>
              <a:rPr lang="sv-SE" sz="1900" dirty="0" err="1"/>
              <a:t>Database</a:t>
            </a:r>
            <a:r>
              <a:rPr lang="sv-SE" sz="1900" dirty="0"/>
              <a:t> </a:t>
            </a:r>
            <a:r>
              <a:rPr lang="sv-SE" sz="1900" dirty="0" err="1"/>
              <a:t>Recovery</a:t>
            </a:r>
            <a:r>
              <a:rPr lang="sv-SE" sz="1900" dirty="0"/>
              <a:t> </a:t>
            </a:r>
            <a:r>
              <a:rPr lang="sv-SE" sz="1900" dirty="0" err="1"/>
              <a:t>Model</a:t>
            </a:r>
            <a:endParaRPr lang="sv-SE" sz="1900" dirty="0"/>
          </a:p>
          <a:p>
            <a:pPr>
              <a:buFontTx/>
              <a:buChar char="-"/>
            </a:pPr>
            <a:r>
              <a:rPr lang="sv-SE" sz="1900" dirty="0" err="1"/>
              <a:t>Fillfactor</a:t>
            </a:r>
            <a:r>
              <a:rPr lang="sv-SE" sz="1900" dirty="0"/>
              <a:t> (Not Phil </a:t>
            </a:r>
            <a:r>
              <a:rPr lang="sv-SE" sz="1900" dirty="0" err="1"/>
              <a:t>Factor</a:t>
            </a:r>
            <a:r>
              <a:rPr lang="sv-SE" sz="1900" dirty="0"/>
              <a:t>)</a:t>
            </a:r>
          </a:p>
          <a:p>
            <a:pPr marL="0" indent="0">
              <a:buNone/>
            </a:pPr>
            <a:r>
              <a:rPr lang="sv-SE" sz="1900" dirty="0"/>
              <a:t>(to </a:t>
            </a:r>
            <a:r>
              <a:rPr lang="sv-SE" sz="1900" dirty="0" err="1"/>
              <a:t>name</a:t>
            </a:r>
            <a:r>
              <a:rPr lang="sv-SE" sz="1900" dirty="0"/>
              <a:t> </a:t>
            </a:r>
            <a:r>
              <a:rPr lang="sv-SE" sz="1900" dirty="0" err="1"/>
              <a:t>only</a:t>
            </a:r>
            <a:r>
              <a:rPr lang="sv-SE" sz="1900" dirty="0"/>
              <a:t> </a:t>
            </a:r>
            <a:r>
              <a:rPr lang="sv-SE" sz="1900" dirty="0" err="1"/>
              <a:t>two</a:t>
            </a:r>
            <a:r>
              <a:rPr lang="sv-SE" sz="1900" dirty="0"/>
              <a:t> </a:t>
            </a:r>
            <a:r>
              <a:rPr lang="sv-SE" sz="1900" dirty="0" err="1"/>
              <a:t>things</a:t>
            </a:r>
            <a:r>
              <a:rPr lang="sv-SE" sz="1900" dirty="0"/>
              <a:t> I </a:t>
            </a:r>
            <a:r>
              <a:rPr lang="sv-SE" sz="1900" dirty="0" err="1"/>
              <a:t>completely</a:t>
            </a:r>
            <a:r>
              <a:rPr lang="sv-SE" sz="1900" dirty="0"/>
              <a:t> </a:t>
            </a:r>
            <a:r>
              <a:rPr lang="sv-SE" sz="1900" dirty="0" err="1"/>
              <a:t>messed</a:t>
            </a:r>
            <a:r>
              <a:rPr lang="sv-SE" sz="1900" dirty="0"/>
              <a:t> </a:t>
            </a:r>
            <a:r>
              <a:rPr lang="sv-SE" sz="1900" dirty="0" err="1"/>
              <a:t>up</a:t>
            </a:r>
            <a:r>
              <a:rPr lang="sv-SE" sz="1900" dirty="0"/>
              <a:t> as a junior)</a:t>
            </a:r>
          </a:p>
          <a:p>
            <a:endParaRPr lang="sv-SE" sz="1900" dirty="0"/>
          </a:p>
          <a:p>
            <a:pPr marL="0" indent="0">
              <a:buNone/>
            </a:pPr>
            <a:endParaRPr lang="sv-SE" sz="1900" dirty="0"/>
          </a:p>
        </p:txBody>
      </p:sp>
    </p:spTree>
    <p:extLst>
      <p:ext uri="{BB962C8B-B14F-4D97-AF65-F5344CB8AC3E}">
        <p14:creationId xmlns:p14="http://schemas.microsoft.com/office/powerpoint/2010/main" val="935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B536CB8-AC13-C6D1-9FA2-13664028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sv-SE" sz="2800" dirty="0" err="1"/>
              <a:t>Naming</a:t>
            </a:r>
            <a:r>
              <a:rPr lang="sv-SE" sz="2800" dirty="0"/>
              <a:t> </a:t>
            </a:r>
            <a:r>
              <a:rPr lang="sv-SE" sz="2800" dirty="0" err="1"/>
              <a:t>conventions</a:t>
            </a:r>
            <a:r>
              <a:rPr lang="sv-SE" sz="2800" dirty="0"/>
              <a:t> </a:t>
            </a:r>
            <a:r>
              <a:rPr lang="sv-SE" sz="2800" dirty="0" err="1"/>
              <a:t>are</a:t>
            </a:r>
            <a:r>
              <a:rPr lang="sv-SE" sz="2800" dirty="0"/>
              <a:t> </a:t>
            </a:r>
            <a:r>
              <a:rPr lang="sv-SE" sz="2800" dirty="0" err="1"/>
              <a:t>great</a:t>
            </a:r>
            <a:r>
              <a:rPr lang="sv-SE" sz="2800" dirty="0"/>
              <a:t>. </a:t>
            </a:r>
          </a:p>
        </p:txBody>
      </p:sp>
      <p:pic>
        <p:nvPicPr>
          <p:cNvPr id="1026" name="Picture 2" descr="three young developers of diverse genders involved in a heated discussion about naming conventions for database objects">
            <a:extLst>
              <a:ext uri="{FF2B5EF4-FFF2-40B4-BE49-F238E27FC236}">
                <a16:creationId xmlns:a16="http://schemas.microsoft.com/office/drawing/2014/main" id="{DF7438DD-98AC-06D4-D67D-6CDF04B7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CC294F-E1EE-B8FF-9081-BDD359E5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r>
              <a:rPr lang="sv-SE" sz="1900" dirty="0"/>
              <a:t>Prefix </a:t>
            </a:r>
            <a:r>
              <a:rPr lang="sv-SE" sz="1900" dirty="0" err="1"/>
              <a:t>objects</a:t>
            </a:r>
            <a:r>
              <a:rPr lang="sv-SE" sz="1900" dirty="0"/>
              <a:t> to </a:t>
            </a:r>
            <a:r>
              <a:rPr lang="sv-SE" sz="1900" dirty="0" err="1"/>
              <a:t>know</a:t>
            </a:r>
            <a:r>
              <a:rPr lang="sv-SE" sz="1900" dirty="0"/>
              <a:t> </a:t>
            </a:r>
            <a:r>
              <a:rPr lang="sv-SE" sz="1900" dirty="0" err="1"/>
              <a:t>what</a:t>
            </a:r>
            <a:r>
              <a:rPr lang="sv-SE" sz="1900" dirty="0"/>
              <a:t> </a:t>
            </a:r>
            <a:r>
              <a:rPr lang="sv-SE" sz="1900" dirty="0" err="1"/>
              <a:t>they</a:t>
            </a:r>
            <a:r>
              <a:rPr lang="sv-SE" sz="1900" dirty="0"/>
              <a:t> </a:t>
            </a:r>
            <a:r>
              <a:rPr lang="sv-SE" sz="1900" dirty="0" err="1"/>
              <a:t>are</a:t>
            </a:r>
            <a:endParaRPr lang="sv-SE" sz="1900" dirty="0"/>
          </a:p>
          <a:p>
            <a:pPr lvl="1"/>
            <a:r>
              <a:rPr lang="sv-SE" sz="1900" dirty="0" err="1"/>
              <a:t>tbl_tablename</a:t>
            </a:r>
            <a:endParaRPr lang="sv-SE" sz="1900" dirty="0"/>
          </a:p>
          <a:p>
            <a:pPr lvl="1"/>
            <a:r>
              <a:rPr lang="sv-SE" sz="1900" dirty="0" err="1"/>
              <a:t>sp_procedurename</a:t>
            </a:r>
            <a:endParaRPr lang="sv-SE" sz="1900" dirty="0"/>
          </a:p>
          <a:p>
            <a:pPr lvl="1"/>
            <a:r>
              <a:rPr lang="sv-SE" sz="1900" dirty="0" err="1"/>
              <a:t>fn_functionname</a:t>
            </a:r>
            <a:endParaRPr lang="sv-SE" sz="1900" dirty="0"/>
          </a:p>
          <a:p>
            <a:r>
              <a:rPr lang="sv-SE" sz="1900" dirty="0" err="1"/>
              <a:t>Every</a:t>
            </a:r>
            <a:r>
              <a:rPr lang="sv-SE" sz="1900" dirty="0"/>
              <a:t> </a:t>
            </a:r>
            <a:r>
              <a:rPr lang="sv-SE" sz="1900" dirty="0" err="1"/>
              <a:t>year</a:t>
            </a:r>
            <a:r>
              <a:rPr lang="sv-SE" sz="1900" dirty="0"/>
              <a:t>, </a:t>
            </a:r>
            <a:r>
              <a:rPr lang="sv-SE" sz="1900" dirty="0" err="1"/>
              <a:t>change</a:t>
            </a:r>
            <a:r>
              <a:rPr lang="sv-SE" sz="1900" dirty="0"/>
              <a:t> </a:t>
            </a:r>
            <a:r>
              <a:rPr lang="sv-SE" sz="1900" dirty="0" err="1"/>
              <a:t>naming</a:t>
            </a:r>
            <a:r>
              <a:rPr lang="sv-SE" sz="1900" dirty="0"/>
              <a:t> </a:t>
            </a:r>
            <a:r>
              <a:rPr lang="sv-SE" sz="1900" dirty="0" err="1"/>
              <a:t>conventions</a:t>
            </a:r>
            <a:r>
              <a:rPr lang="sv-SE" sz="1900" dirty="0"/>
              <a:t>, </a:t>
            </a:r>
            <a:r>
              <a:rPr lang="sv-SE" sz="1900" dirty="0" err="1"/>
              <a:t>but</a:t>
            </a:r>
            <a:r>
              <a:rPr lang="sv-SE" sz="1900" dirty="0"/>
              <a:t> </a:t>
            </a:r>
            <a:r>
              <a:rPr lang="sv-SE" sz="1900" dirty="0" err="1"/>
              <a:t>don’t</a:t>
            </a:r>
            <a:r>
              <a:rPr lang="sv-SE" sz="1900" dirty="0"/>
              <a:t> </a:t>
            </a:r>
            <a:r>
              <a:rPr lang="sv-SE" sz="1900" dirty="0" err="1"/>
              <a:t>update</a:t>
            </a:r>
            <a:r>
              <a:rPr lang="sv-SE" sz="1900" dirty="0"/>
              <a:t> old </a:t>
            </a:r>
            <a:r>
              <a:rPr lang="sv-SE" sz="1900" dirty="0" err="1"/>
              <a:t>objects</a:t>
            </a:r>
            <a:endParaRPr lang="sv-SE" sz="1900" dirty="0"/>
          </a:p>
          <a:p>
            <a:pPr lvl="1"/>
            <a:r>
              <a:rPr lang="sv-SE" sz="1900" dirty="0" err="1"/>
              <a:t>tbl_tableName</a:t>
            </a:r>
            <a:endParaRPr lang="sv-SE" sz="1900" dirty="0"/>
          </a:p>
          <a:p>
            <a:pPr lvl="1"/>
            <a:r>
              <a:rPr lang="sv-SE" sz="1900" dirty="0" err="1"/>
              <a:t>tbl_TableName</a:t>
            </a:r>
            <a:endParaRPr lang="sv-SE" sz="1900" dirty="0"/>
          </a:p>
          <a:p>
            <a:pPr lvl="1"/>
            <a:r>
              <a:rPr lang="sv-SE" sz="1900" dirty="0" err="1"/>
              <a:t>tblTableName</a:t>
            </a:r>
            <a:endParaRPr lang="sv-SE" sz="1900" dirty="0"/>
          </a:p>
          <a:p>
            <a:pPr lvl="1"/>
            <a:r>
              <a:rPr lang="sv-SE" sz="1900" dirty="0" err="1"/>
              <a:t>tbl_table_name</a:t>
            </a:r>
            <a:endParaRPr lang="sv-SE" sz="1900" dirty="0"/>
          </a:p>
          <a:p>
            <a:pPr lvl="1"/>
            <a:r>
              <a:rPr lang="sv-SE" sz="1900" dirty="0" err="1"/>
              <a:t>TBL_TAbleNAMe</a:t>
            </a:r>
            <a:endParaRPr lang="sv-SE" sz="1900" dirty="0"/>
          </a:p>
          <a:p>
            <a:pPr marL="457200" lvl="1" indent="0">
              <a:buNone/>
            </a:pPr>
            <a:endParaRPr lang="sv-SE" sz="1900" dirty="0"/>
          </a:p>
        </p:txBody>
      </p:sp>
    </p:spTree>
    <p:extLst>
      <p:ext uri="{BB962C8B-B14F-4D97-AF65-F5344CB8AC3E}">
        <p14:creationId xmlns:p14="http://schemas.microsoft.com/office/powerpoint/2010/main" val="170253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568</Words>
  <Application>Microsoft Office PowerPoint</Application>
  <PresentationFormat>Bredbild</PresentationFormat>
  <Paragraphs>76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SQL Server Worst Practices</vt:lpstr>
      <vt:lpstr>How to make your SQL queries run really slow</vt:lpstr>
      <vt:lpstr>Bring your C# knowledge into your T-SQL programming</vt:lpstr>
      <vt:lpstr>Be in total control</vt:lpstr>
      <vt:lpstr>Don’t let your databases grow out of control</vt:lpstr>
      <vt:lpstr>Taking backups is pretty cool.</vt:lpstr>
      <vt:lpstr>But Magnus, that would never happen in a ”real shop”, right?</vt:lpstr>
      <vt:lpstr>If you don’t know, don’t change</vt:lpstr>
      <vt:lpstr>Naming conventions are great. </vt:lpstr>
      <vt:lpstr>No, maybe not.</vt:lpstr>
      <vt:lpstr>.NET developers use git and pipelines. Databases are different, right?</vt:lpstr>
      <vt:lpstr>Test environments – build them, use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Ahlkvist</dc:creator>
  <cp:lastModifiedBy>Magnus Ahlkvist</cp:lastModifiedBy>
  <cp:revision>9</cp:revision>
  <dcterms:created xsi:type="dcterms:W3CDTF">2024-04-18T18:52:54Z</dcterms:created>
  <dcterms:modified xsi:type="dcterms:W3CDTF">2024-05-23T18:33:48Z</dcterms:modified>
</cp:coreProperties>
</file>