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60" r:id="rId5"/>
    <p:sldId id="281" r:id="rId6"/>
    <p:sldId id="261" r:id="rId7"/>
    <p:sldId id="273" r:id="rId8"/>
    <p:sldId id="276" r:id="rId9"/>
    <p:sldId id="282" r:id="rId10"/>
    <p:sldId id="277" r:id="rId11"/>
    <p:sldId id="278" r:id="rId12"/>
    <p:sldId id="279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D700"/>
    <a:srgbClr val="E5E4E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68971" autoAdjust="0"/>
  </p:normalViewPr>
  <p:slideViewPr>
    <p:cSldViewPr snapToGrid="0">
      <p:cViewPr varScale="1">
        <p:scale>
          <a:sx n="79" d="100"/>
          <a:sy n="79" d="100"/>
        </p:scale>
        <p:origin x="54" y="10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1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DATE_BUCKET a number of seconds, days, weeks etc. For any given date and origin date, give me the first date-value of the bucket. Example:</a:t>
            </a:r>
            <a:br>
              <a:rPr lang="en-GB" dirty="0"/>
            </a:br>
            <a:r>
              <a:rPr lang="en-GB" dirty="0"/>
              <a:t>DATE_BUCKET(day, 5, CURRENT_TIMESTAMP, ‘2022-01-01’) will make up 5-day buckets starting at 2022-01-01 and return the first date in the bucket that CURRENT_TIMESTAMP is in</a:t>
            </a:r>
          </a:p>
          <a:p>
            <a:endParaRPr lang="en-GB" dirty="0"/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2716D-3A19-4347-B553-E4062DD467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8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friday.net/" TargetMode="External"/><Relationship Id="rId2" Type="http://schemas.openxmlformats.org/officeDocument/2006/relationships/hyperlink" Target="http://www.tsql.nu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hyperlink" Target="http://www.transmokopter.s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friday.net/" TargetMode="External"/><Relationship Id="rId2" Type="http://schemas.openxmlformats.org/officeDocument/2006/relationships/hyperlink" Target="http://www.tsql.nu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hyperlink" Target="http://www.transmokopter.s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sql-friday" TargetMode="External"/><Relationship Id="rId2" Type="http://schemas.openxmlformats.org/officeDocument/2006/relationships/hyperlink" Target="http://www.sqlfriday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c/transmokopte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986" y="1832297"/>
            <a:ext cx="10668000" cy="1646302"/>
          </a:xfrm>
        </p:spPr>
        <p:txBody>
          <a:bodyPr/>
          <a:lstStyle/>
          <a:p>
            <a:r>
              <a:rPr lang="en-US" sz="3200" dirty="0"/>
              <a:t>SQL Server 2022.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Magnus Ahlkvist</a:t>
            </a:r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6783" y="325271"/>
            <a:ext cx="6260069" cy="368449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Magnus Ahlkvist</a:t>
            </a:r>
          </a:p>
          <a:p>
            <a:pPr algn="l"/>
            <a:r>
              <a:rPr lang="en-US" dirty="0"/>
              <a:t>Mail: magnus@transmokopter.se</a:t>
            </a:r>
          </a:p>
          <a:p>
            <a:pPr algn="l"/>
            <a:r>
              <a:rPr lang="en-US" dirty="0"/>
              <a:t>Twitter: @transmokopter</a:t>
            </a:r>
          </a:p>
          <a:p>
            <a:pPr algn="l"/>
            <a:r>
              <a:rPr lang="en-US" dirty="0" err="1"/>
              <a:t>Github</a:t>
            </a:r>
            <a:r>
              <a:rPr lang="en-US" dirty="0"/>
              <a:t>: github.com/</a:t>
            </a:r>
            <a:r>
              <a:rPr lang="en-US" dirty="0" err="1"/>
              <a:t>transmokopter</a:t>
            </a:r>
            <a:endParaRPr lang="en-US" dirty="0"/>
          </a:p>
          <a:p>
            <a:pPr algn="l"/>
            <a:r>
              <a:rPr lang="en-US" dirty="0" err="1"/>
              <a:t>Blogg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www.tsql.nu</a:t>
            </a:r>
            <a:endParaRPr lang="en-US" dirty="0"/>
          </a:p>
          <a:p>
            <a:pPr algn="l"/>
            <a:r>
              <a:rPr lang="en-US" dirty="0"/>
              <a:t>SQL Friday: </a:t>
            </a:r>
            <a:r>
              <a:rPr lang="en-US" dirty="0">
                <a:hlinkClick r:id="rId3"/>
              </a:rPr>
              <a:t>www.sqlfriday.net</a:t>
            </a:r>
            <a:endParaRPr lang="en-US" dirty="0"/>
          </a:p>
          <a:p>
            <a:pPr algn="l"/>
            <a:r>
              <a:rPr lang="en-US" dirty="0" err="1"/>
              <a:t>Transmokopter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www.transmokopter.se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3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6783" y="325271"/>
            <a:ext cx="6260069" cy="368449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Magnus Ahlkvist</a:t>
            </a:r>
          </a:p>
          <a:p>
            <a:pPr algn="l"/>
            <a:r>
              <a:rPr lang="en-US" dirty="0"/>
              <a:t>Mail: magnus@transmokopter.se</a:t>
            </a:r>
          </a:p>
          <a:p>
            <a:pPr algn="l"/>
            <a:r>
              <a:rPr lang="en-US" dirty="0"/>
              <a:t>Twitter: @transmokopter</a:t>
            </a:r>
          </a:p>
          <a:p>
            <a:pPr algn="l"/>
            <a:r>
              <a:rPr lang="en-US" dirty="0" err="1"/>
              <a:t>Github</a:t>
            </a:r>
            <a:r>
              <a:rPr lang="en-US" dirty="0"/>
              <a:t>: github.com/</a:t>
            </a:r>
            <a:r>
              <a:rPr lang="en-US" dirty="0" err="1"/>
              <a:t>transmokopter</a:t>
            </a:r>
            <a:endParaRPr lang="en-US" dirty="0"/>
          </a:p>
          <a:p>
            <a:pPr algn="l"/>
            <a:r>
              <a:rPr lang="en-US" dirty="0" err="1"/>
              <a:t>Blogg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www.tsql.nu</a:t>
            </a:r>
            <a:endParaRPr lang="en-US" dirty="0"/>
          </a:p>
          <a:p>
            <a:pPr algn="l"/>
            <a:r>
              <a:rPr lang="en-US" dirty="0"/>
              <a:t>SQL Friday: </a:t>
            </a:r>
            <a:r>
              <a:rPr lang="en-US" dirty="0">
                <a:hlinkClick r:id="rId3"/>
              </a:rPr>
              <a:t>www.sqlfriday.net</a:t>
            </a:r>
            <a:endParaRPr lang="en-US" dirty="0"/>
          </a:p>
          <a:p>
            <a:pPr algn="l"/>
            <a:r>
              <a:rPr lang="en-US" dirty="0" err="1"/>
              <a:t>Transmokopter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www.transmokopter.se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2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C438DB-20F7-4B34-8E2C-4BF45E72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Shameless</a:t>
            </a:r>
            <a:r>
              <a:rPr lang="sv-SE" dirty="0"/>
              <a:t> </a:t>
            </a:r>
            <a:r>
              <a:rPr lang="sv-SE" dirty="0" err="1"/>
              <a:t>plugs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08BB25-8932-48AF-AEB6-FF932D5D4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hlinkClick r:id="rId2"/>
              </a:rPr>
              <a:t>www.sqlfriday.net</a:t>
            </a:r>
            <a:r>
              <a:rPr lang="sv-SE" dirty="0"/>
              <a:t> – </a:t>
            </a:r>
            <a:r>
              <a:rPr lang="sv-SE" dirty="0" err="1"/>
              <a:t>Fridays</a:t>
            </a:r>
            <a:r>
              <a:rPr lang="sv-SE" dirty="0"/>
              <a:t> </a:t>
            </a:r>
            <a:r>
              <a:rPr lang="sv-SE" dirty="0" err="1"/>
              <a:t>noon</a:t>
            </a:r>
            <a:r>
              <a:rPr lang="sv-SE" dirty="0"/>
              <a:t>,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hour</a:t>
            </a:r>
            <a:r>
              <a:rPr lang="sv-SE" dirty="0"/>
              <a:t> Central </a:t>
            </a:r>
            <a:r>
              <a:rPr lang="sv-SE" dirty="0" err="1"/>
              <a:t>European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. </a:t>
            </a:r>
            <a:r>
              <a:rPr lang="sv-SE" dirty="0" err="1"/>
              <a:t>Geeks</a:t>
            </a:r>
            <a:r>
              <a:rPr lang="sv-SE" dirty="0"/>
              <a:t> talk SQL on Teams. </a:t>
            </a:r>
          </a:p>
          <a:p>
            <a:pPr lvl="1"/>
            <a:r>
              <a:rPr lang="sv-SE" dirty="0">
                <a:hlinkClick r:id="rId3"/>
              </a:rPr>
              <a:t>www.meetup.com/sql-friday</a:t>
            </a:r>
            <a:r>
              <a:rPr lang="sv-SE" dirty="0"/>
              <a:t> </a:t>
            </a:r>
          </a:p>
          <a:p>
            <a:r>
              <a:rPr lang="sv-SE" dirty="0">
                <a:hlinkClick r:id="rId4"/>
              </a:rPr>
              <a:t>www.youtube.com/c/transmokopter</a:t>
            </a:r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59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Session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1B441-DB1E-0855-7C56-DC1FAEA2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SQL Server 2022 – Intelligent Query Processing.</a:t>
            </a:r>
          </a:p>
          <a:p>
            <a:pPr lvl="1"/>
            <a:r>
              <a:rPr lang="en-GB" dirty="0"/>
              <a:t>Demo</a:t>
            </a:r>
          </a:p>
          <a:p>
            <a:r>
              <a:rPr lang="en-GB" dirty="0"/>
              <a:t>SQL Server 2022 – Managed Instance Link</a:t>
            </a:r>
          </a:p>
          <a:p>
            <a:r>
              <a:rPr lang="en-GB" dirty="0"/>
              <a:t>SQL Server 2022 – T-SQL Language additions</a:t>
            </a:r>
          </a:p>
          <a:p>
            <a:pPr lvl="1"/>
            <a:r>
              <a:rPr lang="en-GB" dirty="0"/>
              <a:t>Demo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1309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4CBEE-72EA-B042-66FE-513D7A99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Intelligent Query Processing - IQP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0794B-4D1F-C0A1-15B3-4E4536D5A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Query Store on Availability Group readable secondary replica (preview feature, needs </a:t>
            </a:r>
            <a:r>
              <a:rPr lang="en-GB" dirty="0" err="1"/>
              <a:t>traceflag</a:t>
            </a:r>
            <a:r>
              <a:rPr lang="en-GB" dirty="0"/>
              <a:t>)</a:t>
            </a:r>
          </a:p>
          <a:p>
            <a:r>
              <a:rPr lang="en-GB" dirty="0"/>
              <a:t>Query Store Hints</a:t>
            </a:r>
          </a:p>
          <a:p>
            <a:r>
              <a:rPr lang="en-GB" dirty="0"/>
              <a:t>Improvements to Memory Grant Feedback</a:t>
            </a:r>
          </a:p>
          <a:p>
            <a:pPr lvl="1"/>
            <a:r>
              <a:rPr lang="en-GB" dirty="0" err="1"/>
              <a:t>Persistance</a:t>
            </a:r>
            <a:r>
              <a:rPr lang="en-GB" dirty="0"/>
              <a:t> – store feedback information in Query Store</a:t>
            </a:r>
          </a:p>
          <a:p>
            <a:pPr lvl="1"/>
            <a:r>
              <a:rPr lang="en-GB" dirty="0"/>
              <a:t>Percentile – store feedback information in Query Store</a:t>
            </a:r>
          </a:p>
          <a:p>
            <a:r>
              <a:rPr lang="en-GB" dirty="0"/>
              <a:t>Parameter Sensitive Plan Optimization</a:t>
            </a:r>
          </a:p>
          <a:p>
            <a:pPr lvl="1"/>
            <a:r>
              <a:rPr lang="en-GB" dirty="0"/>
              <a:t>Parameter sniffing and skewed data</a:t>
            </a:r>
          </a:p>
          <a:p>
            <a:r>
              <a:rPr lang="en-GB" dirty="0"/>
              <a:t>DOP feedback</a:t>
            </a:r>
          </a:p>
          <a:p>
            <a:r>
              <a:rPr lang="en-GB" dirty="0"/>
              <a:t>Cardinality Estimation Feedback</a:t>
            </a:r>
          </a:p>
          <a:p>
            <a:pPr lvl="1"/>
            <a:r>
              <a:rPr lang="en-GB" dirty="0"/>
              <a:t>Maybe, just maybe we don’t need to use “Legacy Cardinality Estimation”.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304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245773-5091-662D-C581-82D05821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C737926-F163-6375-22D1-34963FED5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Database</a:t>
            </a:r>
            <a:r>
              <a:rPr lang="sv-SE" dirty="0"/>
              <a:t> </a:t>
            </a:r>
            <a:r>
              <a:rPr lang="sv-SE" dirty="0" err="1"/>
              <a:t>Scoped</a:t>
            </a:r>
            <a:r>
              <a:rPr lang="sv-SE" dirty="0"/>
              <a:t> </a:t>
            </a:r>
            <a:r>
              <a:rPr lang="sv-SE" dirty="0" err="1"/>
              <a:t>Configurations</a:t>
            </a:r>
            <a:r>
              <a:rPr lang="sv-SE" dirty="0"/>
              <a:t> for IQP</a:t>
            </a:r>
          </a:p>
          <a:p>
            <a:r>
              <a:rPr lang="sv-SE" dirty="0"/>
              <a:t>Parameter Sensitive Plan (PSP) </a:t>
            </a:r>
            <a:r>
              <a:rPr lang="sv-SE" dirty="0" err="1"/>
              <a:t>Optimization</a:t>
            </a:r>
            <a:endParaRPr lang="sv-SE" dirty="0"/>
          </a:p>
          <a:p>
            <a:r>
              <a:rPr lang="sv-SE" dirty="0" err="1"/>
              <a:t>Memory</a:t>
            </a:r>
            <a:r>
              <a:rPr lang="sv-SE" dirty="0"/>
              <a:t> Grant Feedback</a:t>
            </a:r>
          </a:p>
          <a:p>
            <a:r>
              <a:rPr lang="sv-SE" dirty="0" err="1"/>
              <a:t>Cardinality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r>
              <a:rPr lang="sv-SE" dirty="0"/>
              <a:t> Feedback</a:t>
            </a:r>
          </a:p>
        </p:txBody>
      </p:sp>
    </p:spTree>
    <p:extLst>
      <p:ext uri="{BB962C8B-B14F-4D97-AF65-F5344CB8AC3E}">
        <p14:creationId xmlns:p14="http://schemas.microsoft.com/office/powerpoint/2010/main" val="377702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4F6D-54C1-72E0-1EE8-31F8E04F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 Link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3DB9-8521-5BA2-E14F-593459293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2080"/>
            <a:ext cx="9563946" cy="5090159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Prereqs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SQL instance exists, in VM in Azure or somehow on-prem</a:t>
            </a:r>
          </a:p>
          <a:p>
            <a:pPr lvl="2"/>
            <a:r>
              <a:rPr lang="en-GB" dirty="0"/>
              <a:t>SQL Server 2016 SP3 w Azure Connect Pack on Windows</a:t>
            </a:r>
          </a:p>
          <a:p>
            <a:pPr lvl="2"/>
            <a:r>
              <a:rPr lang="en-GB" dirty="0"/>
              <a:t>SQL Server 2019 CU20+ on Windows</a:t>
            </a:r>
          </a:p>
          <a:p>
            <a:pPr lvl="2"/>
            <a:r>
              <a:rPr lang="en-GB" dirty="0"/>
              <a:t>SQL Server 2022 on Windows or Linux</a:t>
            </a:r>
          </a:p>
          <a:p>
            <a:pPr lvl="1"/>
            <a:r>
              <a:rPr lang="en-GB" dirty="0"/>
              <a:t>Azure SQL MI exists</a:t>
            </a:r>
          </a:p>
          <a:p>
            <a:pPr lvl="1"/>
            <a:r>
              <a:rPr lang="en-GB" dirty="0"/>
              <a:t>Connectivity</a:t>
            </a:r>
          </a:p>
          <a:p>
            <a:r>
              <a:rPr lang="en-GB" dirty="0"/>
              <a:t>In SQL Server</a:t>
            </a:r>
          </a:p>
          <a:p>
            <a:pPr lvl="1"/>
            <a:r>
              <a:rPr lang="en-GB" dirty="0"/>
              <a:t>Create one-node availability group, if you don’t already have an availability group. </a:t>
            </a:r>
          </a:p>
          <a:p>
            <a:pPr lvl="1"/>
            <a:r>
              <a:rPr lang="en-GB" dirty="0"/>
              <a:t>Create a distributed availability group, with your on-prem AG and your MI as nodes.</a:t>
            </a:r>
          </a:p>
          <a:p>
            <a:r>
              <a:rPr lang="en-GB" dirty="0"/>
              <a:t>Create MI link with Azure CLI or PowerShell Az</a:t>
            </a:r>
          </a:p>
          <a:p>
            <a:r>
              <a:rPr lang="en-GB" dirty="0"/>
              <a:t>Failover to Managed Instance</a:t>
            </a:r>
          </a:p>
          <a:p>
            <a:r>
              <a:rPr lang="en-GB" dirty="0"/>
              <a:t>COPY_ONLY-backup from Managed Instance to SQL Server 2022</a:t>
            </a:r>
          </a:p>
          <a:p>
            <a:r>
              <a:rPr lang="en-GB" dirty="0"/>
              <a:t>Failover from Managed Instance to SQL Server 2022</a:t>
            </a:r>
          </a:p>
          <a:p>
            <a:pPr marL="0" indent="0">
              <a:buNone/>
            </a:pPr>
            <a:endParaRPr lang="en-GB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5946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9A9F-4258-59B0-0DB8-CC264AB7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T-SQL language additions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84607-F2F7-3F0A-68C8-A111B638D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Resumable add table constraints and index operations</a:t>
            </a:r>
          </a:p>
          <a:p>
            <a:r>
              <a:rPr lang="en-GB" dirty="0"/>
              <a:t>AUTO_DROP on statistics to avoid DDL-blocking</a:t>
            </a:r>
          </a:p>
          <a:p>
            <a:r>
              <a:rPr lang="en-GB" dirty="0"/>
              <a:t>Named WINDOWs (!!!)</a:t>
            </a:r>
          </a:p>
          <a:p>
            <a:r>
              <a:rPr lang="en-GB" dirty="0"/>
              <a:t>IS DISTINCT FROM and IS NOT DISTINCT FROM – we all hate NULLs don’t we?</a:t>
            </a:r>
          </a:p>
          <a:p>
            <a:r>
              <a:rPr lang="en-GB" dirty="0"/>
              <a:t>DATE_BUCKET – “funky” at first glance, but really useful</a:t>
            </a:r>
          </a:p>
          <a:p>
            <a:r>
              <a:rPr lang="en-GB" dirty="0"/>
              <a:t>GENERATE_SERIES – completely ruins my CTE/CROSS JOIN Tally Table demos</a:t>
            </a:r>
          </a:p>
          <a:p>
            <a:r>
              <a:rPr lang="en-GB" dirty="0"/>
              <a:t>FIRST_VALUE and LAST_VALUE – RESPECT NULLS and IGNORE NULLS</a:t>
            </a:r>
          </a:p>
          <a:p>
            <a:r>
              <a:rPr lang="en-GB" dirty="0"/>
              <a:t>JSON</a:t>
            </a:r>
          </a:p>
          <a:p>
            <a:pPr lvl="1"/>
            <a:r>
              <a:rPr lang="en-GB" dirty="0"/>
              <a:t>ISJSON, JSON_PATH_EXISTS, JSON_OBJECT, JSON_ARRAY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7727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22C0-8EF4-BDA7-C45A-07C8A771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T-SQL language additions cont..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7C061-6330-9197-3ABF-109FBAA63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APPROX_PERCENTILE_CONT and APPROX_PERCENTILE_DISC</a:t>
            </a:r>
          </a:p>
          <a:p>
            <a:pPr lvl="1"/>
            <a:r>
              <a:rPr lang="en-GB" dirty="0"/>
              <a:t>Faster. And not accurate.</a:t>
            </a:r>
          </a:p>
          <a:p>
            <a:r>
              <a:rPr lang="en-GB" dirty="0" err="1"/>
              <a:t>enable_ordinal</a:t>
            </a:r>
            <a:r>
              <a:rPr lang="en-GB" dirty="0"/>
              <a:t> in STRING_SPLIT</a:t>
            </a:r>
          </a:p>
          <a:p>
            <a:r>
              <a:rPr lang="en-GB" dirty="0"/>
              <a:t>GREATEST and LEAST</a:t>
            </a:r>
          </a:p>
          <a:p>
            <a:r>
              <a:rPr lang="en-GB" dirty="0"/>
              <a:t>DATETRUNC – “truncate” a date value to the first date value for the given </a:t>
            </a:r>
            <a:r>
              <a:rPr lang="en-GB" dirty="0" err="1"/>
              <a:t>datepart</a:t>
            </a:r>
            <a:endParaRPr lang="en-GB" dirty="0"/>
          </a:p>
          <a:p>
            <a:r>
              <a:rPr lang="en-GB" dirty="0"/>
              <a:t>LTRIM, RTRIM, TRIM</a:t>
            </a:r>
          </a:p>
          <a:p>
            <a:pPr lvl="1"/>
            <a:r>
              <a:rPr lang="en-GB" dirty="0"/>
              <a:t>Trim off a specific string from beginning or end.</a:t>
            </a:r>
          </a:p>
          <a:p>
            <a:pPr lvl="1"/>
            <a:r>
              <a:rPr lang="en-GB" dirty="0"/>
              <a:t>TRIM supports direction parameter (LEADING, TRAILING, BOTH)</a:t>
            </a:r>
          </a:p>
          <a:p>
            <a:r>
              <a:rPr lang="en-GB" dirty="0"/>
              <a:t>True bitwise operations</a:t>
            </a:r>
          </a:p>
          <a:p>
            <a:pPr lvl="1"/>
            <a:r>
              <a:rPr lang="en-GB" dirty="0"/>
              <a:t>LEFT_SHIFT, RIGHT_SHIFT, BIT_COUNT, GET_BIT, SET_BIT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9382141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PPTMALL</Template>
  <TotalTime>1684</TotalTime>
  <Words>617</Words>
  <Application>Microsoft Office PowerPoint</Application>
  <PresentationFormat>Bredbild</PresentationFormat>
  <Paragraphs>81</Paragraphs>
  <Slides>10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7" baseType="lpstr">
      <vt:lpstr>Arial</vt:lpstr>
      <vt:lpstr>Calibri</vt:lpstr>
      <vt:lpstr>Roboto Light</vt:lpstr>
      <vt:lpstr>Source Sans Pro</vt:lpstr>
      <vt:lpstr>Trebuchet MS</vt:lpstr>
      <vt:lpstr>Wingdings 3</vt:lpstr>
      <vt:lpstr>Fasett</vt:lpstr>
      <vt:lpstr>SQL Server 2022.  </vt:lpstr>
      <vt:lpstr>PowerPoint-presentation</vt:lpstr>
      <vt:lpstr>Shameless plugs</vt:lpstr>
      <vt:lpstr>Session contents</vt:lpstr>
      <vt:lpstr>Intelligent Query Processing - IQP</vt:lpstr>
      <vt:lpstr>DEMO</vt:lpstr>
      <vt:lpstr>MI Link</vt:lpstr>
      <vt:lpstr>T-SQL language additions</vt:lpstr>
      <vt:lpstr>T-SQL language additions cont..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Magnus Ahlkvist</dc:creator>
  <cp:lastModifiedBy>Magnus Ahlkvist</cp:lastModifiedBy>
  <cp:revision>24</cp:revision>
  <dcterms:created xsi:type="dcterms:W3CDTF">2019-10-13T08:45:28Z</dcterms:created>
  <dcterms:modified xsi:type="dcterms:W3CDTF">2023-06-16T03:32:48Z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0x010100BE9DF362DDD05A45B86D781376AAC476</vt:lpwstr>
  </property>
</Properties>
</file>