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60" r:id="rId5"/>
    <p:sldId id="273" r:id="rId6"/>
    <p:sldId id="283" r:id="rId7"/>
    <p:sldId id="261" r:id="rId8"/>
    <p:sldId id="276" r:id="rId9"/>
    <p:sldId id="282" r:id="rId10"/>
    <p:sldId id="277" r:id="rId11"/>
    <p:sldId id="278" r:id="rId12"/>
    <p:sldId id="27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8971" autoAdjust="0"/>
  </p:normalViewPr>
  <p:slideViewPr>
    <p:cSldViewPr snapToGrid="0">
      <p:cViewPr varScale="1">
        <p:scale>
          <a:sx n="101" d="100"/>
          <a:sy n="101" d="100"/>
        </p:scale>
        <p:origin x="48" y="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7616C-3736-49AB-8672-C3193BC183CF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612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DATE_BUCKET a number of seconds, days, weeks etc. For any given date and origin date, give me the first date-value of the bucket. Example:</a:t>
            </a:r>
            <a:br>
              <a:rPr lang="en-GB" dirty="0"/>
            </a:br>
            <a:r>
              <a:rPr lang="en-GB" dirty="0"/>
              <a:t>DATE_BUCKET(day, 5, CURRENT_TIMESTAMP, ‘2022-01-01’) will make up 5-day buckets starting at 2022-01-01 and return the first date in the bucket that CURRENT_TIMESTAMP is in</a:t>
            </a:r>
          </a:p>
          <a:p>
            <a:endParaRPr lang="en-GB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716D-3A19-4347-B553-E4062DD46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ql.n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transmokopter.se/" TargetMode="External"/><Relationship Id="rId4" Type="http://schemas.openxmlformats.org/officeDocument/2006/relationships/hyperlink" Target="http://www.sqlfriday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ql-friday" TargetMode="External"/><Relationship Id="rId2" Type="http://schemas.openxmlformats.org/officeDocument/2006/relationships/hyperlink" Target="http://www.sqlfriday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c/transmokopt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832297"/>
            <a:ext cx="10668000" cy="1646302"/>
          </a:xfrm>
        </p:spPr>
        <p:txBody>
          <a:bodyPr/>
          <a:lstStyle/>
          <a:p>
            <a:r>
              <a:rPr lang="en-US" sz="3200" dirty="0"/>
              <a:t>SQL Server 2022.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B441-DB1E-0855-7C56-DC1FAEA2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2022 – Intelligent Query Processing.</a:t>
            </a:r>
          </a:p>
          <a:p>
            <a:pPr lvl="1"/>
            <a:r>
              <a:rPr lang="en-GB" dirty="0"/>
              <a:t>Demo</a:t>
            </a:r>
          </a:p>
          <a:p>
            <a:r>
              <a:rPr lang="en-GB" dirty="0"/>
              <a:t>SQL Server 2022 – Managed Instance Link</a:t>
            </a:r>
          </a:p>
          <a:p>
            <a:r>
              <a:rPr lang="en-GB" dirty="0"/>
              <a:t>SQL Server 2022 – T-SQL Language additions</a:t>
            </a:r>
          </a:p>
          <a:p>
            <a:pPr lvl="1"/>
            <a:r>
              <a:rPr lang="en-GB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13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4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FDAAC-F11D-CE4F-0F7A-35823FE19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3951" y="3673371"/>
            <a:ext cx="10412107" cy="1646302"/>
          </a:xfrm>
        </p:spPr>
        <p:txBody>
          <a:bodyPr/>
          <a:lstStyle/>
          <a:p>
            <a:r>
              <a:rPr lang="en-US" sz="3200" dirty="0"/>
              <a:t>Hello</a:t>
            </a:r>
            <a:br>
              <a:rPr lang="en-US" sz="3200" dirty="0"/>
            </a:br>
            <a:r>
              <a:rPr lang="en-US" sz="3200" dirty="0"/>
              <a:t>This is me</a:t>
            </a:r>
            <a:br>
              <a:rPr lang="en-US" sz="3200" dirty="0"/>
            </a:br>
            <a:r>
              <a:rPr lang="en-US" sz="3200" dirty="0"/>
              <a:t>I’m your DBA for today</a:t>
            </a:r>
          </a:p>
        </p:txBody>
      </p:sp>
    </p:spTree>
    <p:extLst>
      <p:ext uri="{BB962C8B-B14F-4D97-AF65-F5344CB8AC3E}">
        <p14:creationId xmlns:p14="http://schemas.microsoft.com/office/powerpoint/2010/main" val="146430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Shameless</a:t>
            </a:r>
            <a:r>
              <a:rPr lang="sv-SE" dirty="0"/>
              <a:t> </a:t>
            </a:r>
            <a:r>
              <a:rPr lang="sv-SE" dirty="0" err="1"/>
              <a:t>plugs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www.sqlfriday.net</a:t>
            </a:r>
            <a:r>
              <a:rPr lang="sv-SE" dirty="0"/>
              <a:t> – </a:t>
            </a:r>
            <a:r>
              <a:rPr lang="sv-SE" dirty="0" err="1"/>
              <a:t>Fridays</a:t>
            </a:r>
            <a:r>
              <a:rPr lang="sv-SE" dirty="0"/>
              <a:t> </a:t>
            </a:r>
            <a:r>
              <a:rPr lang="sv-SE" dirty="0" err="1"/>
              <a:t>noon</a:t>
            </a:r>
            <a:r>
              <a:rPr lang="sv-SE" dirty="0"/>
              <a:t>,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hour</a:t>
            </a:r>
            <a:r>
              <a:rPr lang="sv-SE" dirty="0"/>
              <a:t> Central </a:t>
            </a:r>
            <a:r>
              <a:rPr lang="sv-SE" dirty="0" err="1"/>
              <a:t>European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r>
              <a:rPr lang="sv-SE" dirty="0" err="1"/>
              <a:t>Geeks</a:t>
            </a:r>
            <a:r>
              <a:rPr lang="sv-SE" dirty="0"/>
              <a:t> talk SQL on Teams. </a:t>
            </a:r>
          </a:p>
          <a:p>
            <a:pPr lvl="1"/>
            <a:r>
              <a:rPr lang="sv-SE" dirty="0">
                <a:hlinkClick r:id="rId3"/>
              </a:rPr>
              <a:t>www.meetup.com/sql-friday</a:t>
            </a:r>
            <a:r>
              <a:rPr lang="sv-SE" dirty="0"/>
              <a:t> </a:t>
            </a:r>
          </a:p>
          <a:p>
            <a:r>
              <a:rPr lang="sv-SE" dirty="0">
                <a:hlinkClick r:id="rId4"/>
              </a:rPr>
              <a:t>www.youtube.com/c/transmokopter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CBEE-72EA-B042-66FE-513D7A99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Intelligent Query Processing - IQP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794B-4D1F-C0A1-15B3-4E4536D5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Query Store on Availability Group readable secondary replica (preview feature, needs </a:t>
            </a:r>
            <a:r>
              <a:rPr lang="en-GB" dirty="0" err="1"/>
              <a:t>traceflag</a:t>
            </a:r>
            <a:r>
              <a:rPr lang="en-GB" dirty="0"/>
              <a:t>)</a:t>
            </a:r>
          </a:p>
          <a:p>
            <a:r>
              <a:rPr lang="en-GB" dirty="0"/>
              <a:t>Query Store Hints</a:t>
            </a:r>
          </a:p>
          <a:p>
            <a:r>
              <a:rPr lang="en-GB" dirty="0"/>
              <a:t>Improvements to Memory Grant Feedback</a:t>
            </a:r>
          </a:p>
          <a:p>
            <a:pPr lvl="1"/>
            <a:r>
              <a:rPr lang="en-GB" dirty="0" err="1"/>
              <a:t>Persistance</a:t>
            </a:r>
            <a:r>
              <a:rPr lang="en-GB" dirty="0"/>
              <a:t> – store feedback information in Query Store</a:t>
            </a:r>
          </a:p>
          <a:p>
            <a:pPr lvl="1"/>
            <a:r>
              <a:rPr lang="en-GB" dirty="0"/>
              <a:t>Percentile – store feedback information in Query Store</a:t>
            </a:r>
          </a:p>
          <a:p>
            <a:r>
              <a:rPr lang="en-GB" dirty="0"/>
              <a:t>Parameter Sensitive Plan Optimization</a:t>
            </a:r>
          </a:p>
          <a:p>
            <a:pPr lvl="1"/>
            <a:r>
              <a:rPr lang="en-GB" dirty="0"/>
              <a:t>Parameter sniffing and skewed data</a:t>
            </a:r>
          </a:p>
          <a:p>
            <a:r>
              <a:rPr lang="en-GB" dirty="0"/>
              <a:t>DOP feedback</a:t>
            </a:r>
          </a:p>
          <a:p>
            <a:r>
              <a:rPr lang="en-GB" dirty="0"/>
              <a:t>Cardinality Estimation Feedback</a:t>
            </a:r>
          </a:p>
          <a:p>
            <a:pPr lvl="1"/>
            <a:r>
              <a:rPr lang="en-GB" dirty="0"/>
              <a:t>Maybe, just maybe we don’t need to use “Legacy Cardinality Estimation”.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04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245773-5091-662D-C581-82D0582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737926-F163-6375-22D1-34963FED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Scoped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for IQP</a:t>
            </a:r>
          </a:p>
          <a:p>
            <a:r>
              <a:rPr lang="sv-SE" dirty="0"/>
              <a:t>Parameter Sensitive Plan (PSP) </a:t>
            </a:r>
            <a:r>
              <a:rPr lang="sv-SE" dirty="0" err="1"/>
              <a:t>Optimization</a:t>
            </a:r>
            <a:endParaRPr lang="sv-SE" dirty="0"/>
          </a:p>
          <a:p>
            <a:r>
              <a:rPr lang="sv-SE" dirty="0" err="1"/>
              <a:t>Memory</a:t>
            </a:r>
            <a:r>
              <a:rPr lang="sv-SE" dirty="0"/>
              <a:t> Grant Feedback</a:t>
            </a:r>
          </a:p>
        </p:txBody>
      </p:sp>
    </p:spTree>
    <p:extLst>
      <p:ext uri="{BB962C8B-B14F-4D97-AF65-F5344CB8AC3E}">
        <p14:creationId xmlns:p14="http://schemas.microsoft.com/office/powerpoint/2010/main" val="377702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4F6D-54C1-72E0-1EE8-31F8E04F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 Link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DB9-8521-5BA2-E14F-59345929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0"/>
            <a:ext cx="9563946" cy="509015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Prereqs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SQL instance exists, in VM in Azure or somehow on-prem</a:t>
            </a:r>
          </a:p>
          <a:p>
            <a:pPr lvl="2"/>
            <a:r>
              <a:rPr lang="en-GB" dirty="0"/>
              <a:t>SQL Server 2016 SP3 w Azure Connect Pack on Windows</a:t>
            </a:r>
          </a:p>
          <a:p>
            <a:pPr lvl="2"/>
            <a:r>
              <a:rPr lang="en-GB" dirty="0"/>
              <a:t>SQL Server 2019 CU20+ on Windows</a:t>
            </a:r>
          </a:p>
          <a:p>
            <a:pPr lvl="2"/>
            <a:r>
              <a:rPr lang="en-GB" dirty="0"/>
              <a:t>SQL Server 2022 on Windows or Linux</a:t>
            </a:r>
          </a:p>
          <a:p>
            <a:pPr lvl="1"/>
            <a:r>
              <a:rPr lang="en-GB" dirty="0"/>
              <a:t>Azure SQL MI exists</a:t>
            </a:r>
          </a:p>
          <a:p>
            <a:pPr lvl="1"/>
            <a:r>
              <a:rPr lang="en-GB" dirty="0"/>
              <a:t>Connectivity</a:t>
            </a:r>
          </a:p>
          <a:p>
            <a:r>
              <a:rPr lang="en-GB" dirty="0"/>
              <a:t>In SQL Server</a:t>
            </a:r>
          </a:p>
          <a:p>
            <a:pPr lvl="1"/>
            <a:r>
              <a:rPr lang="en-GB" dirty="0"/>
              <a:t>Create one-node availability group, if you don’t already have an availability group. </a:t>
            </a:r>
          </a:p>
          <a:p>
            <a:pPr lvl="1"/>
            <a:r>
              <a:rPr lang="en-GB" dirty="0"/>
              <a:t>Create a distributed availability group, with your on-prem AG and your MI as nodes.</a:t>
            </a:r>
          </a:p>
          <a:p>
            <a:r>
              <a:rPr lang="en-GB" dirty="0"/>
              <a:t>Create MI link with Azure CLI or PowerShell Az</a:t>
            </a:r>
          </a:p>
          <a:p>
            <a:r>
              <a:rPr lang="en-GB" dirty="0"/>
              <a:t>Failover to Managed Instance</a:t>
            </a:r>
          </a:p>
          <a:p>
            <a:r>
              <a:rPr lang="en-GB" dirty="0"/>
              <a:t>COPY_ONLY-backup from Managed Instance to SQL Server 2022</a:t>
            </a:r>
          </a:p>
          <a:p>
            <a:r>
              <a:rPr lang="en-GB" dirty="0"/>
              <a:t>Failover from Managed Instance to SQL Server 2022</a:t>
            </a:r>
          </a:p>
          <a:p>
            <a:pPr marL="0" indent="0">
              <a:buNone/>
            </a:pP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94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9A9F-4258-59B0-0DB8-CC264AB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T-SQL language additions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4607-F2F7-3F0A-68C8-A111B638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Resumable add table constraints and index operations</a:t>
            </a:r>
          </a:p>
          <a:p>
            <a:r>
              <a:rPr lang="en-GB" dirty="0"/>
              <a:t>AUTO_DROP on statistics to avoid DDL-blocking</a:t>
            </a:r>
          </a:p>
          <a:p>
            <a:r>
              <a:rPr lang="en-GB" dirty="0"/>
              <a:t>Named WINDOWs (!!!)</a:t>
            </a:r>
          </a:p>
          <a:p>
            <a:r>
              <a:rPr lang="en-GB" dirty="0"/>
              <a:t>IS DISTINCT FROM and IS NOT DISTINCT FROM – we all hate NULLs don’t we?</a:t>
            </a:r>
          </a:p>
          <a:p>
            <a:r>
              <a:rPr lang="en-GB" dirty="0"/>
              <a:t>DATE_BUCKET – “funky” at first glance, but really useful</a:t>
            </a:r>
          </a:p>
          <a:p>
            <a:r>
              <a:rPr lang="en-GB" dirty="0"/>
              <a:t>GENERATE_SERIES – completely ruins my CTE/CROSS JOIN Tally Table demos</a:t>
            </a:r>
          </a:p>
          <a:p>
            <a:r>
              <a:rPr lang="en-GB" dirty="0"/>
              <a:t>FIRST_VALUE and LAST_VALUE – RESPECT NULLS and IGNORE NULLS</a:t>
            </a:r>
          </a:p>
          <a:p>
            <a:r>
              <a:rPr lang="en-GB" dirty="0"/>
              <a:t>JSON</a:t>
            </a:r>
          </a:p>
          <a:p>
            <a:pPr lvl="1"/>
            <a:r>
              <a:rPr lang="en-GB" dirty="0"/>
              <a:t>ISJSON, JSON_PATH_EXISTS, JSON_OBJECT, JSON_ARRAY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7727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22C0-8EF4-BDA7-C45A-07C8A771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T-SQL language additions cont..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C061-6330-9197-3ABF-109FBAA6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APPROX_PERCENTILE_CONT and APPROX_PERCENTILE_DISC</a:t>
            </a:r>
          </a:p>
          <a:p>
            <a:pPr lvl="1"/>
            <a:r>
              <a:rPr lang="en-GB" dirty="0"/>
              <a:t>Faster. And not accurate.</a:t>
            </a:r>
          </a:p>
          <a:p>
            <a:r>
              <a:rPr lang="en-GB" dirty="0" err="1"/>
              <a:t>enable_ordinal</a:t>
            </a:r>
            <a:r>
              <a:rPr lang="en-GB" dirty="0"/>
              <a:t> in STRING_SPLIT</a:t>
            </a:r>
          </a:p>
          <a:p>
            <a:r>
              <a:rPr lang="en-GB" dirty="0"/>
              <a:t>GREATEST and LEAST</a:t>
            </a:r>
          </a:p>
          <a:p>
            <a:r>
              <a:rPr lang="en-GB" dirty="0"/>
              <a:t>DATETRUNC – “truncate” a date value to the first date value for the given </a:t>
            </a:r>
            <a:r>
              <a:rPr lang="en-GB" dirty="0" err="1"/>
              <a:t>datepart</a:t>
            </a:r>
            <a:endParaRPr lang="en-GB" dirty="0"/>
          </a:p>
          <a:p>
            <a:r>
              <a:rPr lang="en-GB" dirty="0"/>
              <a:t>LTRIM, RTRIM, TRIM</a:t>
            </a:r>
          </a:p>
          <a:p>
            <a:pPr lvl="1"/>
            <a:r>
              <a:rPr lang="en-GB" dirty="0"/>
              <a:t>Trim off a specific string from beginning or end.</a:t>
            </a:r>
          </a:p>
          <a:p>
            <a:pPr lvl="1"/>
            <a:r>
              <a:rPr lang="en-GB" dirty="0"/>
              <a:t>TRIM supports direction parameter (LEADING, TRAILING, BOTH)</a:t>
            </a:r>
          </a:p>
          <a:p>
            <a:r>
              <a:rPr lang="en-GB" dirty="0"/>
              <a:t>True bitwise operations</a:t>
            </a:r>
          </a:p>
          <a:p>
            <a:pPr lvl="1"/>
            <a:r>
              <a:rPr lang="en-GB" dirty="0"/>
              <a:t>LEFT_SHIFT, RIGHT_SHIFT, BIT_COUNT, GET_BIT, SET_BIT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938214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0</TotalTime>
  <Words>626</Words>
  <Application>Microsoft Office PowerPoint</Application>
  <PresentationFormat>Widescreen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SQL Server 2022.  </vt:lpstr>
      <vt:lpstr>Session contents</vt:lpstr>
      <vt:lpstr>Hello This is me I’m your DBA for today</vt:lpstr>
      <vt:lpstr>Shameless plugs</vt:lpstr>
      <vt:lpstr>Intelligent Query Processing - IQP</vt:lpstr>
      <vt:lpstr>DEMO</vt:lpstr>
      <vt:lpstr>MI Link</vt:lpstr>
      <vt:lpstr>T-SQL language additions</vt:lpstr>
      <vt:lpstr>T-SQL language additions cont..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26</cp:revision>
  <dcterms:created xsi:type="dcterms:W3CDTF">2019-10-13T08:45:28Z</dcterms:created>
  <dcterms:modified xsi:type="dcterms:W3CDTF">2023-06-17T10:01:25Z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