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5"/>
  </p:notesMasterIdLst>
  <p:sldIdLst>
    <p:sldId id="260" r:id="rId6"/>
    <p:sldId id="257" r:id="rId7"/>
    <p:sldId id="287" r:id="rId8"/>
    <p:sldId id="274" r:id="rId9"/>
    <p:sldId id="269" r:id="rId10"/>
    <p:sldId id="270" r:id="rId11"/>
    <p:sldId id="280" r:id="rId12"/>
    <p:sldId id="284" r:id="rId13"/>
    <p:sldId id="272" r:id="rId14"/>
    <p:sldId id="279" r:id="rId15"/>
    <p:sldId id="288" r:id="rId16"/>
    <p:sldId id="275" r:id="rId17"/>
    <p:sldId id="276" r:id="rId18"/>
    <p:sldId id="286" r:id="rId19"/>
    <p:sldId id="277" r:id="rId20"/>
    <p:sldId id="281" r:id="rId21"/>
    <p:sldId id="285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8" d="100"/>
          <a:sy n="11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19:58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2478,'0'-1320,"-1"1291,-1 1,-9-54,6 51,1 0,-1-39,4-490,3 269,-2 257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20:53.7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1,'2'37,"1"1,1-1,1 0,1 0,14 51,-11-52,-1 1,-1 0,-1 0,-1 1,1 48,-8 1231,1-1284,-1 0,-8 46,-3 48,0 28,7-101,-2 85,9 752,0-862,1 1,8 49,-5-47,-1 0,1 36,-4 6,13 116,-7-119,-2 2,-3-1,-7 145,3-198,-1-1,-1 0,0 0,0-1,-1 0,-1 0,0 0,-1-1,-14 27,12-25,0 1,1 0,1 1,0 0,1 0,-5 26,10-37,0 0,0 1,1-1,0 1,0-1,0 0,1 1,0-1,3 14,24 88,-7-31,0 69,-9-51,-8-67,-1-2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0.png"/><Relationship Id="rId2" Type="http://schemas.openxmlformats.org/officeDocument/2006/relationships/hyperlink" Target="https://blogs.msdn.microsoft.com/saponsqlserver/2011/09/07/changes-to-automatic-update-statistics-in-sql-server-traceflag-23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weekender.com/" TargetMode="External"/><Relationship Id="rId2" Type="http://schemas.openxmlformats.org/officeDocument/2006/relationships/hyperlink" Target="https://sqlfriday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</a:t>
            </a:r>
            <a:r>
              <a:rPr lang="en-US" sz="3200"/>
              <a:t>Unreliable Friend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42" y="2404534"/>
            <a:ext cx="9063078" cy="1646302"/>
          </a:xfrm>
        </p:spPr>
        <p:txBody>
          <a:bodyPr/>
          <a:lstStyle/>
          <a:p>
            <a:r>
              <a:rPr lang="sv-SE" dirty="0"/>
              <a:t>DBCC SHOW_STATISTICS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It’s the </a:t>
            </a:r>
            <a:r>
              <a:rPr lang="sv-SE" dirty="0" err="1"/>
              <a:t>statistics</a:t>
            </a:r>
            <a:r>
              <a:rPr lang="sv-SE" dirty="0"/>
              <a:t>. </a:t>
            </a:r>
            <a:r>
              <a:rPr lang="sv-SE" dirty="0" err="1"/>
              <a:t>They’re</a:t>
            </a:r>
            <a:r>
              <a:rPr lang="sv-SE" dirty="0"/>
              <a:t> </a:t>
            </a:r>
            <a:r>
              <a:rPr lang="sv-SE" dirty="0" err="1"/>
              <a:t>lying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05C4E-2082-4627-AEE1-E8B8335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(or lies) in SQL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42598-2675-4FF8-94CD-BA78F773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an index or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/>
              <a:t>Histogram or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11798"/>
              </p:ext>
            </p:extLst>
          </p:nvPr>
        </p:nvGraphicFramePr>
        <p:xfrm>
          <a:off x="381368" y="1523844"/>
          <a:ext cx="11429260" cy="366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between RANGE_HI_KEY and the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</a:t>
                      </a:r>
                      <a:r>
                        <a:rPr lang="sv-SE" sz="1900" dirty="0" err="1"/>
                        <a:t>range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12496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0,004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0,004 x 3 124 374 = 12497</a:t>
            </a:r>
          </a:p>
          <a:p>
            <a:r>
              <a:rPr lang="sv-SE" dirty="0"/>
              <a:t>2020-08-25: 0,004 x 3 124 374 = 12497</a:t>
            </a:r>
          </a:p>
          <a:p>
            <a:r>
              <a:rPr lang="sv-SE" dirty="0"/>
              <a:t>Then </a:t>
            </a:r>
            <a:r>
              <a:rPr lang="sv-SE" dirty="0" err="1"/>
              <a:t>came</a:t>
            </a:r>
            <a:r>
              <a:rPr lang="sv-SE" dirty="0"/>
              <a:t>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. More on that later…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key-in-the-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  <a:p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bad </a:t>
            </a:r>
            <a:r>
              <a:rPr lang="sv-SE" dirty="0" err="1"/>
              <a:t>estimates</a:t>
            </a:r>
            <a:r>
              <a:rPr lang="sv-SE" dirty="0"/>
              <a:t> even with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v-SE" dirty="0"/>
              <a:t>Ok Magnus. </a:t>
            </a:r>
            <a:br>
              <a:rPr lang="sv-SE" dirty="0"/>
            </a:br>
            <a:r>
              <a:rPr lang="sv-SE" dirty="0"/>
              <a:t>It’s broken. </a:t>
            </a:r>
            <a:br>
              <a:rPr lang="sv-SE" dirty="0"/>
            </a:br>
            <a:r>
              <a:rPr lang="sv-SE" dirty="0" err="1"/>
              <a:t>Can</a:t>
            </a:r>
            <a:r>
              <a:rPr lang="sv-SE" dirty="0"/>
              <a:t> we fix it?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68B8B1-DAF6-4E82-8026-F6113FA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10D47B-B8A7-40DB-8008-F9D7A7E9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Key problem,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. Use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when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outside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statistics</a:t>
            </a:r>
            <a:r>
              <a:rPr lang="sv-SE" dirty="0"/>
              <a:t> Histogram. </a:t>
            </a:r>
            <a:r>
              <a:rPr lang="sv-SE" dirty="0" err="1"/>
              <a:t>Sometimes</a:t>
            </a:r>
            <a:r>
              <a:rPr lang="sv-SE" dirty="0"/>
              <a:t>. And </a:t>
            </a:r>
            <a:r>
              <a:rPr lang="sv-SE" dirty="0" err="1"/>
              <a:t>sometimes</a:t>
            </a:r>
            <a:r>
              <a:rPr lang="sv-SE" dirty="0"/>
              <a:t> use SQRT(</a:t>
            </a:r>
            <a:r>
              <a:rPr lang="sv-SE" dirty="0" err="1"/>
              <a:t>Rowcount</a:t>
            </a:r>
            <a:r>
              <a:rPr lang="sv-SE" dirty="0"/>
              <a:t>).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confusing</a:t>
            </a:r>
            <a:r>
              <a:rPr lang="sv-SE" dirty="0"/>
              <a:t>.</a:t>
            </a:r>
          </a:p>
          <a:p>
            <a:r>
              <a:rPr lang="sv-SE" dirty="0"/>
              <a:t>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lvl="1"/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in the same table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(</a:t>
            </a:r>
            <a:r>
              <a:rPr lang="sv-SE" dirty="0" err="1"/>
              <a:t>BrandName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</a:t>
            </a:r>
            <a:r>
              <a:rPr lang="sv-SE" dirty="0" err="1"/>
              <a:t>ModelName</a:t>
            </a:r>
            <a:r>
              <a:rPr lang="sv-SE" dirty="0"/>
              <a:t> and Color)</a:t>
            </a:r>
          </a:p>
          <a:p>
            <a:pPr lvl="1"/>
            <a:r>
              <a:rPr lang="sv-SE" dirty="0" err="1"/>
              <a:t>Assume</a:t>
            </a:r>
            <a:r>
              <a:rPr lang="sv-SE" dirty="0"/>
              <a:t> non-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predicates</a:t>
            </a:r>
            <a:r>
              <a:rPr lang="sv-SE" dirty="0"/>
              <a:t> in different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related</a:t>
            </a:r>
            <a:r>
              <a:rPr lang="sv-SE" dirty="0"/>
              <a:t>.</a:t>
            </a:r>
          </a:p>
          <a:p>
            <a:r>
              <a:rPr lang="sv-SE" dirty="0"/>
              <a:t>Same Auto </a:t>
            </a:r>
            <a:r>
              <a:rPr lang="sv-SE" dirty="0" err="1"/>
              <a:t>Update</a:t>
            </a:r>
            <a:r>
              <a:rPr lang="sv-SE" dirty="0"/>
              <a:t> Stats as ”</a:t>
            </a:r>
            <a:r>
              <a:rPr lang="sv-SE" dirty="0" err="1"/>
              <a:t>always</a:t>
            </a:r>
            <a:r>
              <a:rPr lang="sv-SE" dirty="0"/>
              <a:t>”:</a:t>
            </a:r>
          </a:p>
          <a:p>
            <a:pPr lvl="1"/>
            <a:r>
              <a:rPr lang="sv-SE" dirty="0"/>
              <a:t>20%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been </a:t>
            </a:r>
            <a:r>
              <a:rPr lang="sv-SE" dirty="0" err="1"/>
              <a:t>changed</a:t>
            </a:r>
            <a:r>
              <a:rPr lang="sv-SE" dirty="0"/>
              <a:t> (</a:t>
            </a:r>
            <a:r>
              <a:rPr lang="sv-SE" dirty="0" err="1"/>
              <a:t>inserted</a:t>
            </a:r>
            <a:r>
              <a:rPr lang="sv-SE" dirty="0"/>
              <a:t>, </a:t>
            </a:r>
            <a:r>
              <a:rPr lang="sv-SE" dirty="0" err="1"/>
              <a:t>updated</a:t>
            </a:r>
            <a:r>
              <a:rPr lang="sv-SE" dirty="0"/>
              <a:t> or </a:t>
            </a:r>
            <a:r>
              <a:rPr lang="sv-SE" dirty="0" err="1"/>
              <a:t>deleted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For our 5 million </a:t>
            </a:r>
            <a:r>
              <a:rPr lang="sv-SE" dirty="0" err="1"/>
              <a:t>row</a:t>
            </a:r>
            <a:r>
              <a:rPr lang="sv-SE" dirty="0"/>
              <a:t> table, that </a:t>
            </a:r>
            <a:r>
              <a:rPr lang="sv-SE" dirty="0" err="1"/>
              <a:t>means</a:t>
            </a:r>
            <a:r>
              <a:rPr lang="sv-SE" dirty="0"/>
              <a:t> 1 million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Traceflag</a:t>
            </a:r>
            <a:r>
              <a:rPr lang="sv-SE" dirty="0"/>
              <a:t> 2371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55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60EA4-58DB-4A2F-AC5B-3B525BD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C7AF3-9FF3-4AC7-B14E-3BDC21F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0123"/>
            <a:ext cx="8596668" cy="2468560"/>
          </a:xfrm>
        </p:spPr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as SQL Server 2014</a:t>
            </a:r>
          </a:p>
          <a:p>
            <a:r>
              <a:rPr lang="sv-SE" dirty="0"/>
              <a:t>Auto </a:t>
            </a:r>
            <a:r>
              <a:rPr lang="sv-SE" dirty="0" err="1"/>
              <a:t>Update</a:t>
            </a:r>
            <a:r>
              <a:rPr lang="sv-SE" dirty="0"/>
              <a:t> Stats </a:t>
            </a:r>
            <a:r>
              <a:rPr lang="sv-SE" dirty="0" err="1"/>
              <a:t>percent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gets </a:t>
            </a:r>
            <a:r>
              <a:rPr lang="sv-SE" dirty="0" err="1"/>
              <a:t>lower</a:t>
            </a:r>
            <a:r>
              <a:rPr lang="sv-SE" dirty="0"/>
              <a:t> as the table </a:t>
            </a:r>
            <a:r>
              <a:rPr lang="sv-SE" dirty="0" err="1"/>
              <a:t>grows</a:t>
            </a:r>
            <a:r>
              <a:rPr lang="sv-SE" dirty="0"/>
              <a:t> </a:t>
            </a:r>
            <a:r>
              <a:rPr lang="sv-SE" dirty="0" err="1"/>
              <a:t>bigger</a:t>
            </a:r>
            <a:endParaRPr lang="sv-SE" dirty="0"/>
          </a:p>
          <a:p>
            <a:pPr lvl="1"/>
            <a:r>
              <a:rPr lang="sv-SE" dirty="0"/>
              <a:t>Up to 25k </a:t>
            </a:r>
            <a:r>
              <a:rPr lang="sv-SE" dirty="0" err="1"/>
              <a:t>rows</a:t>
            </a:r>
            <a:r>
              <a:rPr lang="sv-SE" dirty="0"/>
              <a:t>, 20% </a:t>
            </a:r>
            <a:r>
              <a:rPr lang="sv-SE" dirty="0" err="1"/>
              <a:t>threshold</a:t>
            </a:r>
            <a:r>
              <a:rPr lang="sv-SE" dirty="0"/>
              <a:t> is used</a:t>
            </a:r>
          </a:p>
          <a:p>
            <a:pPr lvl="1"/>
            <a:r>
              <a:rPr lang="sv-SE" dirty="0"/>
              <a:t>With more than 25k </a:t>
            </a:r>
            <a:r>
              <a:rPr lang="sv-SE" dirty="0" err="1"/>
              <a:t>rows</a:t>
            </a:r>
            <a:r>
              <a:rPr lang="sv-SE" dirty="0"/>
              <a:t>, </a:t>
            </a:r>
            <a:r>
              <a:rPr lang="sv-SE" dirty="0" err="1"/>
              <a:t>threshold</a:t>
            </a:r>
            <a:r>
              <a:rPr lang="sv-SE" dirty="0"/>
              <a:t> is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decreased</a:t>
            </a:r>
            <a:r>
              <a:rPr lang="sv-SE" dirty="0"/>
              <a:t> in relation to </a:t>
            </a:r>
            <a:r>
              <a:rPr lang="sv-SE" dirty="0" err="1"/>
              <a:t>rowcount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table.</a:t>
            </a:r>
          </a:p>
          <a:p>
            <a:pPr marL="0" indent="0">
              <a:buNone/>
            </a:pPr>
            <a:r>
              <a:rPr lang="sv-SE" b="0" i="0" u="none" strike="noStrike" dirty="0">
                <a:solidFill>
                  <a:srgbClr val="336DC2"/>
                </a:solidFill>
                <a:effectLst/>
                <a:latin typeface="Roboto" panose="02000000000000000000" pitchFamily="2" charset="0"/>
                <a:hlinkClick r:id="rId2"/>
              </a:rPr>
              <a:t>https://blogs.msdn.microsoft.com/saponsqlserver/2011/09/07/changes-to-automatic-update-statistics-in-sql-server-traceflag-2371/</a:t>
            </a:r>
            <a:endParaRPr lang="sv-SE" b="0" i="0" u="none" strike="noStrike" dirty="0">
              <a:solidFill>
                <a:srgbClr val="336DC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53DE1-CA9B-4FF8-9393-E43ED085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9" r="2659" b="3289"/>
          <a:stretch/>
        </p:blipFill>
        <p:spPr bwMode="auto">
          <a:xfrm>
            <a:off x="677333" y="3928683"/>
            <a:ext cx="6804695" cy="2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14:cNvPr>
              <p14:cNvContentPartPr/>
              <p14:nvPr/>
            </p14:nvContentPartPr>
            <p14:xfrm>
              <a:off x="5771400" y="5256531"/>
              <a:ext cx="10800" cy="891813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400" y="5148476"/>
                <a:ext cx="118440" cy="110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14:cNvPr>
              <p14:cNvContentPartPr/>
              <p14:nvPr/>
            </p14:nvContentPartPr>
            <p14:xfrm>
              <a:off x="3727110" y="4086838"/>
              <a:ext cx="46440" cy="1911179"/>
            </p14:xfrm>
          </p:contentPart>
        </mc:Choice>
        <mc:Fallback xmlns=""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470" y="3979181"/>
                <a:ext cx="154080" cy="212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Data </a:t>
            </a:r>
            <a:r>
              <a:rPr lang="sv-SE" dirty="0" err="1"/>
              <a:t>Platform</a:t>
            </a:r>
            <a:r>
              <a:rPr lang="sv-SE" dirty="0"/>
              <a:t> MVP, Microsoft </a:t>
            </a:r>
            <a:r>
              <a:rPr lang="sv-SE" dirty="0" err="1"/>
              <a:t>Certified</a:t>
            </a:r>
            <a:r>
              <a:rPr lang="sv-SE" dirty="0"/>
              <a:t> </a:t>
            </a:r>
            <a:r>
              <a:rPr lang="sv-SE" dirty="0" err="1"/>
              <a:t>Trainer</a:t>
            </a:r>
            <a:r>
              <a:rPr lang="sv-SE" dirty="0"/>
              <a:t>, </a:t>
            </a:r>
            <a:r>
              <a:rPr lang="sv-SE" dirty="0" err="1"/>
              <a:t>some</a:t>
            </a:r>
            <a:r>
              <a:rPr lang="sv-SE" dirty="0"/>
              <a:t> Boy Scout </a:t>
            </a:r>
            <a:r>
              <a:rPr lang="sv-SE" dirty="0" err="1"/>
              <a:t>badges</a:t>
            </a:r>
            <a:endParaRPr lang="sv-SE" dirty="0"/>
          </a:p>
          <a:p>
            <a:r>
              <a:rPr lang="sv-SE" dirty="0"/>
              <a:t>Community </a:t>
            </a:r>
            <a:r>
              <a:rPr lang="sv-SE" dirty="0" err="1"/>
              <a:t>organiser</a:t>
            </a:r>
            <a:endParaRPr lang="sv-SE" dirty="0"/>
          </a:p>
          <a:p>
            <a:pPr lvl="1"/>
            <a:r>
              <a:rPr lang="sv-SE" dirty="0" err="1"/>
              <a:t>Sql</a:t>
            </a:r>
            <a:r>
              <a:rPr lang="sv-SE" dirty="0"/>
              <a:t> </a:t>
            </a:r>
            <a:r>
              <a:rPr lang="sv-SE" dirty="0" err="1"/>
              <a:t>Friday</a:t>
            </a:r>
            <a:r>
              <a:rPr lang="sv-SE" dirty="0"/>
              <a:t> – </a:t>
            </a:r>
            <a:r>
              <a:rPr lang="sv-SE" dirty="0">
                <a:hlinkClick r:id="rId2"/>
              </a:rPr>
              <a:t>https://sqlfriday.net</a:t>
            </a:r>
            <a:r>
              <a:rPr lang="sv-SE" dirty="0"/>
              <a:t> – Noon Central </a:t>
            </a:r>
            <a:r>
              <a:rPr lang="sv-SE" dirty="0" err="1"/>
              <a:t>European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(</a:t>
            </a:r>
            <a:r>
              <a:rPr lang="sv-SE" dirty="0" err="1"/>
              <a:t>currently</a:t>
            </a:r>
            <a:r>
              <a:rPr lang="sv-SE" dirty="0"/>
              <a:t> 10:00 UTC)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Friday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Data Weekender – </a:t>
            </a:r>
            <a:r>
              <a:rPr lang="sv-SE" dirty="0">
                <a:hlinkClick r:id="rId3"/>
              </a:rPr>
              <a:t>www.dataweekender.com</a:t>
            </a:r>
            <a:r>
              <a:rPr lang="sv-SE" dirty="0"/>
              <a:t> –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Data </a:t>
            </a:r>
            <a:r>
              <a:rPr lang="sv-SE" dirty="0" err="1"/>
              <a:t>Platform</a:t>
            </a:r>
            <a:r>
              <a:rPr lang="sv-SE" dirty="0"/>
              <a:t> </a:t>
            </a:r>
            <a:r>
              <a:rPr lang="sv-SE" dirty="0" err="1"/>
              <a:t>conferences</a:t>
            </a:r>
            <a:endParaRPr lang="sv-SE" dirty="0"/>
          </a:p>
          <a:p>
            <a:pPr lvl="1"/>
            <a:r>
              <a:rPr lang="sv-SE" dirty="0"/>
              <a:t>SQL Server </a:t>
            </a:r>
            <a:r>
              <a:rPr lang="sv-SE" dirty="0" err="1"/>
              <a:t>Usergroup</a:t>
            </a:r>
            <a:r>
              <a:rPr lang="sv-SE" dirty="0"/>
              <a:t> Sweden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0E0938-D91E-47B0-A3AF-1A2616A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"There are three kinds of lies: lies, damned lies, and statistics."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8EDE28-1BC3-435F-907B-58CD31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i="1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24142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DBA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”Your database is super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when we need it to be fast. Fix it!”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What more </a:t>
            </a:r>
            <a:r>
              <a:rPr lang="sv-SE" dirty="0" err="1"/>
              <a:t>can</a:t>
            </a:r>
            <a:r>
              <a:rPr lang="sv-SE" dirty="0"/>
              <a:t> I do?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This was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days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Query Store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1594</TotalTime>
  <Words>752</Words>
  <Application>Microsoft Office PowerPoint</Application>
  <PresentationFormat>Bredbild</PresentationFormat>
  <Paragraphs>100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Source Sans Pro</vt:lpstr>
      <vt:lpstr>Trebuchet MS</vt:lpstr>
      <vt:lpstr>Wingdings 3</vt:lpstr>
      <vt:lpstr>Fasett</vt:lpstr>
      <vt:lpstr>Anpassad formgivning</vt:lpstr>
      <vt:lpstr>Statistics, an Unreliable Friend</vt:lpstr>
      <vt:lpstr>About Magnus</vt:lpstr>
      <vt:lpstr> "There are three kinds of lies: lies, damned lies, and statistics."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DBCC SHOW_STATISTICS</vt:lpstr>
      <vt:lpstr>Statistics (or lies) in SQL Server</vt:lpstr>
      <vt:lpstr>Statistics histogram</vt:lpstr>
      <vt:lpstr>Statistics density vector</vt:lpstr>
      <vt:lpstr>Estimated number of rows</vt:lpstr>
      <vt:lpstr>Ascending Key Problem</vt:lpstr>
      <vt:lpstr>Ok Magnus.  It’s broken.  Can we fix it?</vt:lpstr>
      <vt:lpstr>Other causes of bad guessing on Optimizer part </vt:lpstr>
      <vt:lpstr>SQL Server 2014</vt:lpstr>
      <vt:lpstr>SQL Server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32</cp:revision>
  <dcterms:created xsi:type="dcterms:W3CDTF">2019-10-13T08:45:28Z</dcterms:created>
  <dcterms:modified xsi:type="dcterms:W3CDTF">2021-04-24T10:38:00Z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