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60" r:id="rId5"/>
    <p:sldId id="257" r:id="rId6"/>
    <p:sldId id="261" r:id="rId7"/>
    <p:sldId id="262" r:id="rId8"/>
    <p:sldId id="263" r:id="rId9"/>
    <p:sldId id="264" r:id="rId10"/>
    <p:sldId id="265" r:id="rId11"/>
    <p:sldId id="266" r:id="rId12"/>
    <p:sldId id="267" r:id="rId13"/>
    <p:sldId id="268" r:id="rId14"/>
    <p:sldId id="269" r:id="rId15"/>
    <p:sldId id="272"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D700"/>
    <a:srgbClr val="E5E4E2"/>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1379" autoAdjust="0"/>
  </p:normalViewPr>
  <p:slideViewPr>
    <p:cSldViewPr snapToGrid="0">
      <p:cViewPr varScale="1">
        <p:scale>
          <a:sx n="103" d="100"/>
          <a:sy n="103" d="100"/>
        </p:scale>
        <p:origin x="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3B2D-3924-0B48-B558-93C031AA9A06}"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2716D-3A19-4347-B553-E4062DD467E2}" type="slidenum">
              <a:rPr lang="en-US" smtClean="0"/>
              <a:t>‹#›</a:t>
            </a:fld>
            <a:endParaRPr lang="en-US"/>
          </a:p>
        </p:txBody>
      </p:sp>
    </p:spTree>
    <p:extLst>
      <p:ext uri="{BB962C8B-B14F-4D97-AF65-F5344CB8AC3E}">
        <p14:creationId xmlns:p14="http://schemas.microsoft.com/office/powerpoint/2010/main" val="44951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pic>
        <p:nvPicPr>
          <p:cNvPr id="18" name="Bild 17">
            <a:extLst>
              <a:ext uri="{FF2B5EF4-FFF2-40B4-BE49-F238E27FC236}">
                <a16:creationId xmlns:a16="http://schemas.microsoft.com/office/drawing/2014/main" id="{42BCFCD7-74CB-442B-9206-4BBDA1D162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47593" y="4100975"/>
            <a:ext cx="2736965" cy="2736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5C6B4A9-1611-4792-9094-5F34BCA07E0B}" type="datetimeFigureOut">
              <a:rPr lang="en-US"/>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Date Placeholder 4"/>
          <p:cNvSpPr>
            <a:spLocks noGrp="1"/>
          </p:cNvSpPr>
          <p:nvPr>
            <p:ph type="dt" sz="half" idx="10"/>
          </p:nvPr>
        </p:nvSpPr>
        <p:spPr/>
        <p:txBody>
          <a:bodyPr/>
          <a:lstStyle/>
          <a:p>
            <a:fld id="{EB712588-04B1-427B-82EE-E8DB90309F08}" type="datetimeFigureOut">
              <a:rPr lang="en-US"/>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v-SE"/>
              <a:t>Klicka här för att ändra mall för rubrikformat</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v-SE"/>
              <a:t>Klicka här för att ändra mall för rubrikformat</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2A54C80-263E-416B-A8E0-580EDEADCBDC}" type="datetimeFigureOut">
              <a:rPr lang="en-US"/>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v-SE"/>
              <a:t>Klicka här för att ändra mall för rubrikformat</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rgbClr val="FFCCCC"/>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10/4/2022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9" name="Bild 8">
            <a:extLst>
              <a:ext uri="{FF2B5EF4-FFF2-40B4-BE49-F238E27FC236}">
                <a16:creationId xmlns:a16="http://schemas.microsoft.com/office/drawing/2014/main" id="{40A61AF8-6CA2-4DC0-AB0C-54B2BDCB308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634870" y="4988252"/>
            <a:ext cx="1849688" cy="18496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ctrTitle"/>
          </p:nvPr>
        </p:nvSpPr>
        <p:spPr>
          <a:xfrm>
            <a:off x="1290986" y="1832297"/>
            <a:ext cx="10668000" cy="1646302"/>
          </a:xfrm>
        </p:spPr>
        <p:txBody>
          <a:bodyPr/>
          <a:lstStyle/>
          <a:p>
            <a:r>
              <a:rPr lang="en-US" sz="3200" dirty="0"/>
              <a:t>Indexes are special</a:t>
            </a:r>
          </a:p>
        </p:txBody>
      </p:sp>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p:txBody>
          <a:bodyPr>
            <a:normAutofit/>
          </a:bodyPr>
          <a:lstStyle/>
          <a:p>
            <a:r>
              <a:rPr lang="en-US" dirty="0"/>
              <a:t>Magnus Ahlkvist</a:t>
            </a: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2"/>
          <a:srcRect l="40596"/>
          <a:stretch/>
        </p:blipFill>
        <p:spPr>
          <a:xfrm>
            <a:off x="0" y="0"/>
            <a:ext cx="4269917" cy="6858000"/>
          </a:xfrm>
          <a:prstGeom prst="rect">
            <a:avLst/>
          </a:prstGeom>
        </p:spPr>
      </p:pic>
    </p:spTree>
    <p:extLst>
      <p:ext uri="{BB962C8B-B14F-4D97-AF65-F5344CB8AC3E}">
        <p14:creationId xmlns:p14="http://schemas.microsoft.com/office/powerpoint/2010/main" val="184718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2D20-975D-870D-BA71-EC81ABD4A1AC}"/>
              </a:ext>
            </a:extLst>
          </p:cNvPr>
          <p:cNvSpPr>
            <a:spLocks noGrp="1"/>
          </p:cNvSpPr>
          <p:nvPr>
            <p:ph type="title"/>
          </p:nvPr>
        </p:nvSpPr>
        <p:spPr/>
        <p:txBody>
          <a:bodyPr/>
          <a:lstStyle/>
          <a:p>
            <a:r>
              <a:rPr lang="en-GB" dirty="0" err="1"/>
              <a:t>Columnstore</a:t>
            </a:r>
            <a:r>
              <a:rPr lang="en-GB" dirty="0"/>
              <a:t> indexes</a:t>
            </a:r>
            <a:endParaRPr lang="LID4096" dirty="0"/>
          </a:p>
        </p:txBody>
      </p:sp>
      <p:sp>
        <p:nvSpPr>
          <p:cNvPr id="3" name="Content Placeholder 2">
            <a:extLst>
              <a:ext uri="{FF2B5EF4-FFF2-40B4-BE49-F238E27FC236}">
                <a16:creationId xmlns:a16="http://schemas.microsoft.com/office/drawing/2014/main" id="{9F075C63-6200-6582-FFDB-A3CE2527A27F}"/>
              </a:ext>
            </a:extLst>
          </p:cNvPr>
          <p:cNvSpPr>
            <a:spLocks noGrp="1"/>
          </p:cNvSpPr>
          <p:nvPr>
            <p:ph idx="1"/>
          </p:nvPr>
        </p:nvSpPr>
        <p:spPr/>
        <p:txBody>
          <a:bodyPr>
            <a:normAutofit lnSpcReduction="10000"/>
          </a:bodyPr>
          <a:lstStyle/>
          <a:p>
            <a:r>
              <a:rPr lang="en-GB" dirty="0"/>
              <a:t>Different creature than a ROWSTORE index (“normal indexes” are called ROWSTORES).</a:t>
            </a:r>
          </a:p>
          <a:p>
            <a:r>
              <a:rPr lang="en-GB" dirty="0"/>
              <a:t>Stores data in column segments instead of </a:t>
            </a:r>
            <a:r>
              <a:rPr lang="en-GB" dirty="0" err="1"/>
              <a:t>keeing</a:t>
            </a:r>
            <a:r>
              <a:rPr lang="en-GB" dirty="0"/>
              <a:t> rows together.</a:t>
            </a:r>
          </a:p>
          <a:p>
            <a:r>
              <a:rPr lang="en-GB" dirty="0"/>
              <a:t>Since column values are often repeated and are always same datatype, an extremely effective compression can be used.</a:t>
            </a:r>
          </a:p>
          <a:p>
            <a:r>
              <a:rPr lang="en-GB" dirty="0"/>
              <a:t>Storage of </a:t>
            </a:r>
            <a:r>
              <a:rPr lang="en-GB" dirty="0" err="1"/>
              <a:t>columnstore</a:t>
            </a:r>
            <a:r>
              <a:rPr lang="en-GB" dirty="0"/>
              <a:t> index is usually less than 10% of that of a ROWSTORE index.</a:t>
            </a:r>
          </a:p>
          <a:p>
            <a:r>
              <a:rPr lang="en-GB" dirty="0"/>
              <a:t>Aggregations are _extremely_ fast. Like unbelievably fast.</a:t>
            </a:r>
          </a:p>
          <a:p>
            <a:r>
              <a:rPr lang="en-GB" dirty="0"/>
              <a:t>Inserts _can_ be slower. But: Inserts are stored in a DELTA </a:t>
            </a:r>
            <a:r>
              <a:rPr lang="en-GB" dirty="0" err="1"/>
              <a:t>rowstore</a:t>
            </a:r>
            <a:r>
              <a:rPr lang="en-GB" dirty="0"/>
              <a:t>. When a DELTA </a:t>
            </a:r>
            <a:r>
              <a:rPr lang="en-GB" dirty="0" err="1"/>
              <a:t>rowstore</a:t>
            </a:r>
            <a:r>
              <a:rPr lang="en-GB" dirty="0"/>
              <a:t> is full ( 2</a:t>
            </a:r>
            <a:r>
              <a:rPr lang="en-GB" baseline="30000" dirty="0"/>
              <a:t>20</a:t>
            </a:r>
            <a:r>
              <a:rPr lang="en-GB" dirty="0"/>
              <a:t> rows ) =&gt; DELTA </a:t>
            </a:r>
            <a:r>
              <a:rPr lang="en-GB" dirty="0" err="1"/>
              <a:t>rowstore</a:t>
            </a:r>
            <a:r>
              <a:rPr lang="en-GB" dirty="0"/>
              <a:t> is compressed into a new segment.</a:t>
            </a:r>
          </a:p>
          <a:p>
            <a:r>
              <a:rPr lang="en-GB" dirty="0"/>
              <a:t>Deletes are soft deletes – bitmap in the segment is marked as deleted. </a:t>
            </a:r>
          </a:p>
          <a:p>
            <a:r>
              <a:rPr lang="en-GB" dirty="0"/>
              <a:t>Updates are inserts and soft delete of old row.</a:t>
            </a:r>
            <a:endParaRPr lang="LID4096" dirty="0"/>
          </a:p>
        </p:txBody>
      </p:sp>
    </p:spTree>
    <p:extLst>
      <p:ext uri="{BB962C8B-B14F-4D97-AF65-F5344CB8AC3E}">
        <p14:creationId xmlns:p14="http://schemas.microsoft.com/office/powerpoint/2010/main" val="113223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6E41-82B1-B66C-852E-0C87EAB8B4A7}"/>
              </a:ext>
            </a:extLst>
          </p:cNvPr>
          <p:cNvSpPr>
            <a:spLocks noGrp="1"/>
          </p:cNvSpPr>
          <p:nvPr>
            <p:ph type="title"/>
          </p:nvPr>
        </p:nvSpPr>
        <p:spPr/>
        <p:txBody>
          <a:bodyPr/>
          <a:lstStyle/>
          <a:p>
            <a:r>
              <a:rPr lang="en-GB" dirty="0"/>
              <a:t>Key columns and included columns</a:t>
            </a:r>
            <a:endParaRPr lang="LID4096" dirty="0"/>
          </a:p>
        </p:txBody>
      </p:sp>
      <p:sp>
        <p:nvSpPr>
          <p:cNvPr id="3" name="Content Placeholder 2">
            <a:extLst>
              <a:ext uri="{FF2B5EF4-FFF2-40B4-BE49-F238E27FC236}">
                <a16:creationId xmlns:a16="http://schemas.microsoft.com/office/drawing/2014/main" id="{9CE256F0-5B0B-C35B-5461-7AB62F33FD94}"/>
              </a:ext>
            </a:extLst>
          </p:cNvPr>
          <p:cNvSpPr>
            <a:spLocks noGrp="1"/>
          </p:cNvSpPr>
          <p:nvPr>
            <p:ph idx="1"/>
          </p:nvPr>
        </p:nvSpPr>
        <p:spPr/>
        <p:txBody>
          <a:bodyPr/>
          <a:lstStyle/>
          <a:p>
            <a:r>
              <a:rPr lang="en-GB" dirty="0"/>
              <a:t>Key columns = columns which are included in the B-tree for sorting index data.</a:t>
            </a:r>
          </a:p>
          <a:p>
            <a:r>
              <a:rPr lang="en-GB" dirty="0"/>
              <a:t>Included columns are stored along with the key columns on the leaf level of the B-tree.</a:t>
            </a:r>
          </a:p>
          <a:p>
            <a:r>
              <a:rPr lang="en-GB" dirty="0"/>
              <a:t>Included columns are only for non-clustered index. For a clustered index, the leaf level is the row data, meaning all columns are included.</a:t>
            </a:r>
          </a:p>
        </p:txBody>
      </p:sp>
    </p:spTree>
    <p:extLst>
      <p:ext uri="{BB962C8B-B14F-4D97-AF65-F5344CB8AC3E}">
        <p14:creationId xmlns:p14="http://schemas.microsoft.com/office/powerpoint/2010/main" val="1379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EA9-F72E-F8FA-0CB5-BBBE899235BA}"/>
              </a:ext>
            </a:extLst>
          </p:cNvPr>
          <p:cNvSpPr>
            <a:spLocks noGrp="1"/>
          </p:cNvSpPr>
          <p:nvPr>
            <p:ph type="title"/>
          </p:nvPr>
        </p:nvSpPr>
        <p:spPr/>
        <p:txBody>
          <a:bodyPr/>
          <a:lstStyle/>
          <a:p>
            <a:r>
              <a:rPr lang="en-GB" dirty="0"/>
              <a:t>Filtered indexes</a:t>
            </a:r>
            <a:endParaRPr lang="LID4096" dirty="0"/>
          </a:p>
        </p:txBody>
      </p:sp>
      <p:sp>
        <p:nvSpPr>
          <p:cNvPr id="3" name="Content Placeholder 2">
            <a:extLst>
              <a:ext uri="{FF2B5EF4-FFF2-40B4-BE49-F238E27FC236}">
                <a16:creationId xmlns:a16="http://schemas.microsoft.com/office/drawing/2014/main" id="{30EBF5CC-2AE4-BBDB-24DD-CB61EB427339}"/>
              </a:ext>
            </a:extLst>
          </p:cNvPr>
          <p:cNvSpPr>
            <a:spLocks noGrp="1"/>
          </p:cNvSpPr>
          <p:nvPr>
            <p:ph idx="1"/>
          </p:nvPr>
        </p:nvSpPr>
        <p:spPr/>
        <p:txBody>
          <a:bodyPr/>
          <a:lstStyle/>
          <a:p>
            <a:r>
              <a:rPr lang="en-GB" dirty="0"/>
              <a:t>Filtered indexes are indexes containing a subset of the table rows.</a:t>
            </a:r>
          </a:p>
          <a:p>
            <a:r>
              <a:rPr lang="en-GB" dirty="0"/>
              <a:t>A filtered index is created just like any other non-clustered index, but with a WHERE-clause with predicates.</a:t>
            </a:r>
            <a:br>
              <a:rPr lang="en-GB" dirty="0"/>
            </a:br>
            <a:r>
              <a:rPr lang="en-GB" dirty="0">
                <a:latin typeface="Consolas" panose="020B0609020204030204" pitchFamily="49" charset="0"/>
              </a:rPr>
              <a:t>CREATE INDEX</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ix_Person_LastName_FirstName_MiddleName_FILTER_PersonTypeEM</a:t>
            </a:r>
            <a:br>
              <a:rPr lang="en-GB" dirty="0">
                <a:latin typeface="Consolas" panose="020B0609020204030204" pitchFamily="49" charset="0"/>
              </a:rPr>
            </a:br>
            <a:r>
              <a:rPr lang="en-GB" dirty="0">
                <a:latin typeface="Consolas" panose="020B0609020204030204" pitchFamily="49" charset="0"/>
              </a:rPr>
              <a:t>  ON </a:t>
            </a:r>
            <a:r>
              <a:rPr lang="en-GB" dirty="0" err="1">
                <a:latin typeface="Consolas" panose="020B0609020204030204" pitchFamily="49" charset="0"/>
              </a:rPr>
              <a:t>Person.Person</a:t>
            </a:r>
            <a:r>
              <a:rPr lang="en-GB" dirty="0">
                <a:latin typeface="Consolas" panose="020B0609020204030204" pitchFamily="49" charset="0"/>
              </a:rPr>
              <a:t>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LastName</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FirstName,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MiddleName</a:t>
            </a:r>
            <a:br>
              <a:rPr lang="en-GB" dirty="0">
                <a:latin typeface="Consolas" panose="020B0609020204030204" pitchFamily="49" charset="0"/>
              </a:rPr>
            </a:br>
            <a:r>
              <a:rPr lang="en-GB" dirty="0">
                <a:latin typeface="Consolas" panose="020B0609020204030204" pitchFamily="49" charset="0"/>
              </a:rPr>
              <a:t>  ) </a:t>
            </a:r>
            <a:br>
              <a:rPr lang="en-GB" dirty="0">
                <a:latin typeface="Consolas" panose="020B0609020204030204" pitchFamily="49" charset="0"/>
              </a:rPr>
            </a:br>
            <a:r>
              <a:rPr lang="en-GB" dirty="0">
                <a:latin typeface="Consolas" panose="020B0609020204030204" pitchFamily="49" charset="0"/>
              </a:rPr>
              <a:t>WHERE </a:t>
            </a:r>
            <a:r>
              <a:rPr lang="en-GB" dirty="0" err="1">
                <a:latin typeface="Consolas" panose="020B0609020204030204" pitchFamily="49" charset="0"/>
              </a:rPr>
              <a:t>PersonType</a:t>
            </a:r>
            <a:r>
              <a:rPr lang="en-GB" dirty="0">
                <a:latin typeface="Consolas" panose="020B0609020204030204" pitchFamily="49" charset="0"/>
              </a:rPr>
              <a:t> = ‘EM’;</a:t>
            </a:r>
          </a:p>
          <a:p>
            <a:r>
              <a:rPr lang="en-GB" dirty="0"/>
              <a:t>Very useful for tables with a small subset of data which is often queried for.</a:t>
            </a:r>
            <a:endParaRPr lang="LID4096" dirty="0"/>
          </a:p>
        </p:txBody>
      </p:sp>
    </p:spTree>
    <p:extLst>
      <p:ext uri="{BB962C8B-B14F-4D97-AF65-F5344CB8AC3E}">
        <p14:creationId xmlns:p14="http://schemas.microsoft.com/office/powerpoint/2010/main" val="325885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AD0-BF45-10D5-A356-E92A1966D4E8}"/>
              </a:ext>
            </a:extLst>
          </p:cNvPr>
          <p:cNvSpPr>
            <a:spLocks noGrp="1"/>
          </p:cNvSpPr>
          <p:nvPr>
            <p:ph type="title"/>
          </p:nvPr>
        </p:nvSpPr>
        <p:spPr/>
        <p:txBody>
          <a:bodyPr/>
          <a:lstStyle/>
          <a:p>
            <a:r>
              <a:rPr lang="en-GB" dirty="0"/>
              <a:t>Index strategy</a:t>
            </a:r>
            <a:endParaRPr lang="LID4096" dirty="0"/>
          </a:p>
        </p:txBody>
      </p:sp>
      <p:sp>
        <p:nvSpPr>
          <p:cNvPr id="3" name="Content Placeholder 2">
            <a:extLst>
              <a:ext uri="{FF2B5EF4-FFF2-40B4-BE49-F238E27FC236}">
                <a16:creationId xmlns:a16="http://schemas.microsoft.com/office/drawing/2014/main" id="{A24DE74F-8F65-1698-7203-8731A408967D}"/>
              </a:ext>
            </a:extLst>
          </p:cNvPr>
          <p:cNvSpPr>
            <a:spLocks noGrp="1"/>
          </p:cNvSpPr>
          <p:nvPr>
            <p:ph idx="1"/>
          </p:nvPr>
        </p:nvSpPr>
        <p:spPr/>
        <p:txBody>
          <a:bodyPr>
            <a:normAutofit fontScale="92500" lnSpcReduction="20000"/>
          </a:bodyPr>
          <a:lstStyle/>
          <a:p>
            <a:r>
              <a:rPr lang="en-GB" dirty="0"/>
              <a:t>Clustered index</a:t>
            </a:r>
          </a:p>
          <a:p>
            <a:pPr lvl="1"/>
            <a:r>
              <a:rPr lang="en-GB" dirty="0"/>
              <a:t>Should be unique</a:t>
            </a:r>
          </a:p>
          <a:p>
            <a:pPr lvl="1"/>
            <a:r>
              <a:rPr lang="en-GB" dirty="0"/>
              <a:t>Remember clustered index key columns are included on leaf level of every other index. Meaning large clustered index = less rows fit on each leaf level page in the non-clustered index.</a:t>
            </a:r>
          </a:p>
          <a:p>
            <a:pPr lvl="1"/>
            <a:r>
              <a:rPr lang="en-GB" dirty="0"/>
              <a:t>Always have a clustered index. Even when you don’t have it, the leaf level of the </a:t>
            </a:r>
            <a:r>
              <a:rPr lang="en-GB" dirty="0" err="1"/>
              <a:t>nonclustered</a:t>
            </a:r>
            <a:r>
              <a:rPr lang="en-GB" dirty="0"/>
              <a:t> index contains a unique RID instead of the clustered index key, so space used actually INCREASE when indexing heaps with non-clustered indexes vs non-clustered indexes on top of clustered index.</a:t>
            </a:r>
          </a:p>
          <a:p>
            <a:r>
              <a:rPr lang="en-GB" dirty="0"/>
              <a:t>Any index, clustered or non-clustered: Know your SELECT- and UPDATE-queries before starting to index.</a:t>
            </a:r>
          </a:p>
          <a:p>
            <a:pPr lvl="1"/>
            <a:r>
              <a:rPr lang="en-GB" dirty="0"/>
              <a:t>One index per column vs compound index. Depends on your search predicates.</a:t>
            </a:r>
          </a:p>
          <a:p>
            <a:pPr lvl="1"/>
            <a:r>
              <a:rPr lang="en-GB" dirty="0" err="1"/>
              <a:t>INCLUDEd</a:t>
            </a:r>
            <a:r>
              <a:rPr lang="en-GB" dirty="0"/>
              <a:t> columns when it makes sense. Don’t overuse it. </a:t>
            </a:r>
            <a:r>
              <a:rPr lang="en-GB" dirty="0" err="1"/>
              <a:t>INCLUDEd</a:t>
            </a:r>
            <a:r>
              <a:rPr lang="en-GB" dirty="0"/>
              <a:t> columns can help you get rid of Key Lookups. Key Lookups can be very “expensive” if performed often in a query.</a:t>
            </a:r>
          </a:p>
          <a:p>
            <a:r>
              <a:rPr lang="en-GB" dirty="0"/>
              <a:t>Foreign key columns should be indexed. But not always with one index per FK. Depends on your JOIN-predicates.</a:t>
            </a:r>
          </a:p>
        </p:txBody>
      </p:sp>
    </p:spTree>
    <p:extLst>
      <p:ext uri="{BB962C8B-B14F-4D97-AF65-F5344CB8AC3E}">
        <p14:creationId xmlns:p14="http://schemas.microsoft.com/office/powerpoint/2010/main" val="280737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6403-F9DB-E12D-227A-7005D86AC294}"/>
              </a:ext>
            </a:extLst>
          </p:cNvPr>
          <p:cNvSpPr>
            <a:spLocks noGrp="1"/>
          </p:cNvSpPr>
          <p:nvPr>
            <p:ph type="title"/>
          </p:nvPr>
        </p:nvSpPr>
        <p:spPr/>
        <p:txBody>
          <a:bodyPr/>
          <a:lstStyle/>
          <a:p>
            <a:r>
              <a:rPr lang="en-GB" dirty="0"/>
              <a:t>DEMO</a:t>
            </a:r>
            <a:endParaRPr lang="LID4096" dirty="0"/>
          </a:p>
        </p:txBody>
      </p:sp>
    </p:spTree>
    <p:extLst>
      <p:ext uri="{BB962C8B-B14F-4D97-AF65-F5344CB8AC3E}">
        <p14:creationId xmlns:p14="http://schemas.microsoft.com/office/powerpoint/2010/main" val="300241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Content</a:t>
            </a:r>
            <a:endParaRPr lang="sv-SE" dirty="0"/>
          </a:p>
        </p:txBody>
      </p:sp>
      <p:sp>
        <p:nvSpPr>
          <p:cNvPr id="3" name="Platshållare för innehåll 2"/>
          <p:cNvSpPr>
            <a:spLocks noGrp="1"/>
          </p:cNvSpPr>
          <p:nvPr>
            <p:ph idx="1"/>
          </p:nvPr>
        </p:nvSpPr>
        <p:spPr/>
        <p:txBody>
          <a:bodyPr>
            <a:normAutofit/>
          </a:bodyPr>
          <a:lstStyle/>
          <a:p>
            <a:r>
              <a:rPr lang="sv-SE" dirty="0"/>
              <a:t>Table </a:t>
            </a:r>
            <a:r>
              <a:rPr lang="sv-SE" dirty="0" err="1"/>
              <a:t>storage</a:t>
            </a:r>
            <a:endParaRPr lang="sv-SE" dirty="0"/>
          </a:p>
          <a:p>
            <a:r>
              <a:rPr lang="sv-SE" dirty="0" err="1"/>
              <a:t>Clustered</a:t>
            </a:r>
            <a:r>
              <a:rPr lang="sv-SE" dirty="0"/>
              <a:t> index</a:t>
            </a:r>
          </a:p>
          <a:p>
            <a:r>
              <a:rPr lang="sv-SE" dirty="0" err="1"/>
              <a:t>Nonclustered</a:t>
            </a:r>
            <a:r>
              <a:rPr lang="sv-SE" dirty="0"/>
              <a:t> index</a:t>
            </a:r>
          </a:p>
          <a:p>
            <a:r>
              <a:rPr lang="sv-SE" dirty="0" err="1"/>
              <a:t>Compression</a:t>
            </a:r>
            <a:r>
              <a:rPr lang="sv-SE" dirty="0"/>
              <a:t>, index FILLFACTOR and </a:t>
            </a:r>
            <a:r>
              <a:rPr lang="sv-SE" dirty="0" err="1"/>
              <a:t>fragmentation</a:t>
            </a:r>
            <a:endParaRPr lang="sv-SE" dirty="0"/>
          </a:p>
          <a:p>
            <a:r>
              <a:rPr lang="sv-SE" dirty="0" err="1"/>
              <a:t>Columnstore</a:t>
            </a:r>
            <a:r>
              <a:rPr lang="sv-SE" dirty="0"/>
              <a:t> index</a:t>
            </a:r>
          </a:p>
          <a:p>
            <a:r>
              <a:rPr lang="sv-SE" dirty="0"/>
              <a:t>Scenarios / index </a:t>
            </a:r>
            <a:r>
              <a:rPr lang="sv-SE" dirty="0" err="1"/>
              <a:t>strategy</a:t>
            </a:r>
            <a:endParaRPr lang="sv-SE" dirty="0"/>
          </a:p>
          <a:p>
            <a:pPr lvl="1"/>
            <a:endParaRPr lang="sv-SE" dirty="0"/>
          </a:p>
          <a:p>
            <a:endParaRPr lang="sv-SE" dirty="0"/>
          </a:p>
        </p:txBody>
      </p:sp>
    </p:spTree>
    <p:extLst>
      <p:ext uri="{BB962C8B-B14F-4D97-AF65-F5344CB8AC3E}">
        <p14:creationId xmlns:p14="http://schemas.microsoft.com/office/powerpoint/2010/main" val="668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5E68-E36B-D745-798D-F3D295BC8240}"/>
              </a:ext>
            </a:extLst>
          </p:cNvPr>
          <p:cNvSpPr>
            <a:spLocks noGrp="1"/>
          </p:cNvSpPr>
          <p:nvPr>
            <p:ph type="title"/>
          </p:nvPr>
        </p:nvSpPr>
        <p:spPr/>
        <p:txBody>
          <a:bodyPr/>
          <a:lstStyle/>
          <a:p>
            <a:r>
              <a:rPr lang="en-GB" dirty="0"/>
              <a:t>Table Storage</a:t>
            </a:r>
            <a:endParaRPr lang="LID4096" dirty="0"/>
          </a:p>
        </p:txBody>
      </p:sp>
      <p:sp>
        <p:nvSpPr>
          <p:cNvPr id="3" name="Content Placeholder 2">
            <a:extLst>
              <a:ext uri="{FF2B5EF4-FFF2-40B4-BE49-F238E27FC236}">
                <a16:creationId xmlns:a16="http://schemas.microsoft.com/office/drawing/2014/main" id="{87744931-4177-AB0D-E676-B68FD0005544}"/>
              </a:ext>
            </a:extLst>
          </p:cNvPr>
          <p:cNvSpPr>
            <a:spLocks noGrp="1"/>
          </p:cNvSpPr>
          <p:nvPr>
            <p:ph idx="1"/>
          </p:nvPr>
        </p:nvSpPr>
        <p:spPr/>
        <p:txBody>
          <a:bodyPr/>
          <a:lstStyle/>
          <a:p>
            <a:r>
              <a:rPr lang="en-GB" dirty="0"/>
              <a:t>Pages</a:t>
            </a:r>
          </a:p>
          <a:p>
            <a:pPr lvl="1"/>
            <a:r>
              <a:rPr lang="en-GB" dirty="0"/>
              <a:t>8kb</a:t>
            </a:r>
          </a:p>
          <a:p>
            <a:pPr lvl="1"/>
            <a:r>
              <a:rPr lang="en-GB" dirty="0"/>
              <a:t>Page header information</a:t>
            </a:r>
          </a:p>
          <a:p>
            <a:pPr lvl="1"/>
            <a:r>
              <a:rPr lang="en-GB" dirty="0"/>
              <a:t>Row data</a:t>
            </a:r>
          </a:p>
          <a:p>
            <a:r>
              <a:rPr lang="en-GB" dirty="0"/>
              <a:t>Extents</a:t>
            </a:r>
          </a:p>
          <a:p>
            <a:pPr lvl="1"/>
            <a:r>
              <a:rPr lang="en-GB" dirty="0"/>
              <a:t>8 pages = 64kb</a:t>
            </a:r>
          </a:p>
          <a:p>
            <a:pPr lvl="1"/>
            <a:r>
              <a:rPr lang="en-GB" dirty="0"/>
              <a:t>Storage engine reads minimum one extent</a:t>
            </a:r>
          </a:p>
          <a:p>
            <a:pPr lvl="1"/>
            <a:r>
              <a:rPr lang="en-GB" dirty="0"/>
              <a:t>Mixed extents: Pages from different object stored on same extent </a:t>
            </a:r>
          </a:p>
          <a:p>
            <a:pPr lvl="2"/>
            <a:r>
              <a:rPr lang="en-GB" dirty="0"/>
              <a:t>Not common anymore, from the bad old days when disk and memory was super expensive</a:t>
            </a:r>
          </a:p>
          <a:p>
            <a:pPr marL="0" indent="0">
              <a:buNone/>
            </a:pPr>
            <a:endParaRPr lang="en-GB" dirty="0"/>
          </a:p>
          <a:p>
            <a:pPr marL="0" indent="0">
              <a:buNone/>
            </a:pPr>
            <a:endParaRPr lang="LID4096" dirty="0"/>
          </a:p>
        </p:txBody>
      </p:sp>
    </p:spTree>
    <p:extLst>
      <p:ext uri="{BB962C8B-B14F-4D97-AF65-F5344CB8AC3E}">
        <p14:creationId xmlns:p14="http://schemas.microsoft.com/office/powerpoint/2010/main" val="115435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0681-2E52-5E68-F2FE-5620B170FD65}"/>
              </a:ext>
            </a:extLst>
          </p:cNvPr>
          <p:cNvSpPr>
            <a:spLocks noGrp="1"/>
          </p:cNvSpPr>
          <p:nvPr>
            <p:ph type="title"/>
          </p:nvPr>
        </p:nvSpPr>
        <p:spPr/>
        <p:txBody>
          <a:bodyPr/>
          <a:lstStyle/>
          <a:p>
            <a:r>
              <a:rPr lang="en-GB" dirty="0"/>
              <a:t>Clustered index</a:t>
            </a:r>
            <a:endParaRPr lang="LID4096" dirty="0"/>
          </a:p>
        </p:txBody>
      </p:sp>
      <p:sp>
        <p:nvSpPr>
          <p:cNvPr id="3" name="Content Placeholder 2">
            <a:extLst>
              <a:ext uri="{FF2B5EF4-FFF2-40B4-BE49-F238E27FC236}">
                <a16:creationId xmlns:a16="http://schemas.microsoft.com/office/drawing/2014/main" id="{07F6F895-08C2-C94D-4FD5-031A07582444}"/>
              </a:ext>
            </a:extLst>
          </p:cNvPr>
          <p:cNvSpPr>
            <a:spLocks noGrp="1"/>
          </p:cNvSpPr>
          <p:nvPr>
            <p:ph idx="1"/>
          </p:nvPr>
        </p:nvSpPr>
        <p:spPr/>
        <p:txBody>
          <a:bodyPr>
            <a:normAutofit fontScale="85000" lnSpcReduction="20000"/>
          </a:bodyPr>
          <a:lstStyle/>
          <a:p>
            <a:r>
              <a:rPr lang="en-GB" dirty="0"/>
              <a:t>Clustered index is the index that contains the table rows</a:t>
            </a:r>
          </a:p>
          <a:p>
            <a:r>
              <a:rPr lang="en-GB" dirty="0"/>
              <a:t>B-Tree with key-columns</a:t>
            </a:r>
          </a:p>
          <a:p>
            <a:r>
              <a:rPr lang="en-GB" dirty="0"/>
              <a:t>Leaf level is data pages from the table</a:t>
            </a:r>
          </a:p>
          <a:p>
            <a:r>
              <a:rPr lang="en-GB" dirty="0"/>
              <a:t>Leaf level is this way sorted</a:t>
            </a:r>
          </a:p>
          <a:p>
            <a:r>
              <a:rPr lang="en-GB" dirty="0"/>
              <a:t>Leaf level pages connected with double linked list – makes it easy to perform seek followed by partial scan</a:t>
            </a:r>
          </a:p>
          <a:p>
            <a:r>
              <a:rPr lang="en-GB" dirty="0"/>
              <a:t>Search predicate using clustered index key columns is Clustered Index Search operator</a:t>
            </a:r>
          </a:p>
          <a:p>
            <a:r>
              <a:rPr lang="en-GB" dirty="0"/>
              <a:t>Clustered index Scan operator = scan without using the key columns</a:t>
            </a:r>
          </a:p>
          <a:p>
            <a:endParaRPr lang="en-GB" dirty="0"/>
          </a:p>
          <a:p>
            <a:r>
              <a:rPr lang="en-GB" dirty="0"/>
              <a:t>Tables without Clustered indexes are “heaps”</a:t>
            </a:r>
          </a:p>
          <a:p>
            <a:pPr lvl="1"/>
            <a:r>
              <a:rPr lang="en-GB" dirty="0"/>
              <a:t>No B-tree structure on top of the data pages.</a:t>
            </a:r>
          </a:p>
          <a:p>
            <a:pPr lvl="1"/>
            <a:r>
              <a:rPr lang="en-GB" dirty="0"/>
              <a:t>Only double linked list to the next page</a:t>
            </a:r>
          </a:p>
          <a:p>
            <a:pPr lvl="1"/>
            <a:r>
              <a:rPr lang="en-GB" dirty="0"/>
              <a:t>Table Scan operator when searching in Heaps</a:t>
            </a:r>
            <a:endParaRPr lang="LID4096" dirty="0"/>
          </a:p>
        </p:txBody>
      </p:sp>
    </p:spTree>
    <p:extLst>
      <p:ext uri="{BB962C8B-B14F-4D97-AF65-F5344CB8AC3E}">
        <p14:creationId xmlns:p14="http://schemas.microsoft.com/office/powerpoint/2010/main" val="26527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F079-8139-30DF-D384-BD69DB418E9B}"/>
              </a:ext>
            </a:extLst>
          </p:cNvPr>
          <p:cNvSpPr>
            <a:spLocks noGrp="1"/>
          </p:cNvSpPr>
          <p:nvPr>
            <p:ph type="title"/>
          </p:nvPr>
        </p:nvSpPr>
        <p:spPr/>
        <p:txBody>
          <a:bodyPr/>
          <a:lstStyle/>
          <a:p>
            <a:r>
              <a:rPr lang="en-GB" dirty="0"/>
              <a:t>Non-clustered index</a:t>
            </a:r>
            <a:endParaRPr lang="LID4096" dirty="0"/>
          </a:p>
        </p:txBody>
      </p:sp>
      <p:sp>
        <p:nvSpPr>
          <p:cNvPr id="3" name="Content Placeholder 2">
            <a:extLst>
              <a:ext uri="{FF2B5EF4-FFF2-40B4-BE49-F238E27FC236}">
                <a16:creationId xmlns:a16="http://schemas.microsoft.com/office/drawing/2014/main" id="{ADD2731F-FF63-76C5-8968-6F15781F83A7}"/>
              </a:ext>
            </a:extLst>
          </p:cNvPr>
          <p:cNvSpPr>
            <a:spLocks noGrp="1"/>
          </p:cNvSpPr>
          <p:nvPr>
            <p:ph idx="1"/>
          </p:nvPr>
        </p:nvSpPr>
        <p:spPr/>
        <p:txBody>
          <a:bodyPr/>
          <a:lstStyle/>
          <a:p>
            <a:r>
              <a:rPr lang="en-GB" dirty="0"/>
              <a:t>B-tree with key columns</a:t>
            </a:r>
          </a:p>
          <a:p>
            <a:r>
              <a:rPr lang="en-GB" dirty="0"/>
              <a:t>Leaf level contains key columns and included columns, plus the key columns for the clustered index. The later are used to find the data row.</a:t>
            </a:r>
          </a:p>
          <a:p>
            <a:pPr lvl="1"/>
            <a:r>
              <a:rPr lang="en-GB" dirty="0"/>
              <a:t>When clustered key in leaf level from non-clustered index is used to find data rows in clustered index, a Key Lookup operator is used in execution plans</a:t>
            </a:r>
          </a:p>
          <a:p>
            <a:r>
              <a:rPr lang="en-GB" dirty="0"/>
              <a:t>When there is no clustered index (table is a heap), a RID-pointer is used to locate the corresponding data row</a:t>
            </a:r>
          </a:p>
          <a:p>
            <a:pPr lvl="1"/>
            <a:r>
              <a:rPr lang="en-GB" dirty="0"/>
              <a:t>Lookup using RID pointer is RID lookup</a:t>
            </a:r>
          </a:p>
          <a:p>
            <a:r>
              <a:rPr lang="en-GB" dirty="0"/>
              <a:t>Leaf level is a double linked list, making it easy for SQL Server to perform a seek followed by a partial scan.</a:t>
            </a:r>
            <a:endParaRPr lang="LID4096" dirty="0"/>
          </a:p>
        </p:txBody>
      </p:sp>
    </p:spTree>
    <p:extLst>
      <p:ext uri="{BB962C8B-B14F-4D97-AF65-F5344CB8AC3E}">
        <p14:creationId xmlns:p14="http://schemas.microsoft.com/office/powerpoint/2010/main" val="376181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459F-67FA-B25B-7DDF-EE2870312D07}"/>
              </a:ext>
            </a:extLst>
          </p:cNvPr>
          <p:cNvSpPr>
            <a:spLocks noGrp="1"/>
          </p:cNvSpPr>
          <p:nvPr>
            <p:ph type="title"/>
          </p:nvPr>
        </p:nvSpPr>
        <p:spPr/>
        <p:txBody>
          <a:bodyPr/>
          <a:lstStyle/>
          <a:p>
            <a:r>
              <a:rPr lang="en-GB" dirty="0"/>
              <a:t>Compression</a:t>
            </a:r>
            <a:endParaRPr lang="LID4096" dirty="0"/>
          </a:p>
        </p:txBody>
      </p:sp>
      <p:sp>
        <p:nvSpPr>
          <p:cNvPr id="3" name="Content Placeholder 2">
            <a:extLst>
              <a:ext uri="{FF2B5EF4-FFF2-40B4-BE49-F238E27FC236}">
                <a16:creationId xmlns:a16="http://schemas.microsoft.com/office/drawing/2014/main" id="{41702243-30AE-865B-FC25-9F599B23E1A6}"/>
              </a:ext>
            </a:extLst>
          </p:cNvPr>
          <p:cNvSpPr>
            <a:spLocks noGrp="1"/>
          </p:cNvSpPr>
          <p:nvPr>
            <p:ph idx="1"/>
          </p:nvPr>
        </p:nvSpPr>
        <p:spPr>
          <a:xfrm>
            <a:off x="677334" y="2160589"/>
            <a:ext cx="9980370" cy="3880773"/>
          </a:xfrm>
        </p:spPr>
        <p:txBody>
          <a:bodyPr>
            <a:normAutofit lnSpcReduction="10000"/>
          </a:bodyPr>
          <a:lstStyle/>
          <a:p>
            <a:r>
              <a:rPr lang="en-GB" dirty="0"/>
              <a:t>Compression levels: NONE, ROW and PAGE</a:t>
            </a:r>
          </a:p>
          <a:p>
            <a:r>
              <a:rPr lang="en-GB" dirty="0"/>
              <a:t>NONE: No compression.</a:t>
            </a:r>
          </a:p>
          <a:p>
            <a:r>
              <a:rPr lang="en-GB" dirty="0"/>
              <a:t>ROW: Datatypes are changed to always use the smallest compatible datatype.</a:t>
            </a:r>
          </a:p>
          <a:p>
            <a:pPr lvl="1"/>
            <a:r>
              <a:rPr lang="en-GB" dirty="0"/>
              <a:t>An int value of 3 will be stored as a </a:t>
            </a:r>
            <a:r>
              <a:rPr lang="en-GB" dirty="0" err="1"/>
              <a:t>tinyint</a:t>
            </a:r>
            <a:r>
              <a:rPr lang="en-GB" dirty="0"/>
              <a:t>, using one byte instead of four</a:t>
            </a:r>
          </a:p>
          <a:p>
            <a:pPr lvl="1"/>
            <a:r>
              <a:rPr lang="en-GB" dirty="0"/>
              <a:t>A char(100) value ‘123’ will be used storing four bytes instead of 100 bytes (four bytes because it will use three bytes to store the characters and one byte for string terminator)</a:t>
            </a:r>
          </a:p>
          <a:p>
            <a:pPr lvl="1"/>
            <a:r>
              <a:rPr lang="en-GB" dirty="0"/>
              <a:t>Bit columns are stored together, with up to eight bit columns sharing the same byte</a:t>
            </a:r>
          </a:p>
          <a:p>
            <a:r>
              <a:rPr lang="en-GB" dirty="0"/>
              <a:t>PAGE: Row compression, plus prefix and dictionary compression</a:t>
            </a:r>
          </a:p>
          <a:p>
            <a:pPr lvl="1"/>
            <a:r>
              <a:rPr lang="en-GB" dirty="0"/>
              <a:t>If most common prefix to a string is ‘</a:t>
            </a:r>
            <a:r>
              <a:rPr lang="en-GB" dirty="0" err="1"/>
              <a:t>abc</a:t>
            </a:r>
            <a:r>
              <a:rPr lang="en-GB" dirty="0"/>
              <a:t>’, </a:t>
            </a:r>
            <a:r>
              <a:rPr lang="en-GB" dirty="0" err="1"/>
              <a:t>abc</a:t>
            </a:r>
            <a:r>
              <a:rPr lang="en-GB" dirty="0"/>
              <a:t> is stored in dictionary, and all ‘</a:t>
            </a:r>
            <a:r>
              <a:rPr lang="en-GB" dirty="0" err="1"/>
              <a:t>abc</a:t>
            </a:r>
            <a:r>
              <a:rPr lang="en-GB" dirty="0"/>
              <a:t>’ are replaced with the prefix ID instead. Then second most common prefix etc.</a:t>
            </a:r>
          </a:p>
          <a:p>
            <a:pPr lvl="1"/>
            <a:r>
              <a:rPr lang="en-GB" dirty="0"/>
              <a:t>After prefix compression is applied, dictionary compression is applied = replace patterns with dictionary ID.</a:t>
            </a:r>
            <a:endParaRPr lang="LID4096" dirty="0"/>
          </a:p>
        </p:txBody>
      </p:sp>
      <p:pic>
        <p:nvPicPr>
          <p:cNvPr id="1026" name="Picture 2" descr="Page before prefix compression">
            <a:extLst>
              <a:ext uri="{FF2B5EF4-FFF2-40B4-BE49-F238E27FC236}">
                <a16:creationId xmlns:a16="http://schemas.microsoft.com/office/drawing/2014/main" id="{D8A4B3AA-DCC9-9DB9-A7C9-BB458F520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083" y="102973"/>
            <a:ext cx="1431107" cy="1491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 after prefix compression">
            <a:extLst>
              <a:ext uri="{FF2B5EF4-FFF2-40B4-BE49-F238E27FC236}">
                <a16:creationId xmlns:a16="http://schemas.microsoft.com/office/drawing/2014/main" id="{4FD5F53E-C1AC-52E4-0B0E-8C88BDF12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190" y="102973"/>
            <a:ext cx="1431107" cy="1491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 after dictionary compression">
            <a:extLst>
              <a:ext uri="{FF2B5EF4-FFF2-40B4-BE49-F238E27FC236}">
                <a16:creationId xmlns:a16="http://schemas.microsoft.com/office/drawing/2014/main" id="{AB6A0712-1DDB-A385-85B3-744BD5F710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297" y="102973"/>
            <a:ext cx="1468571" cy="14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7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0785-8305-0DAF-4C54-C0F3015BFC39}"/>
              </a:ext>
            </a:extLst>
          </p:cNvPr>
          <p:cNvSpPr>
            <a:spLocks noGrp="1"/>
          </p:cNvSpPr>
          <p:nvPr>
            <p:ph type="title"/>
          </p:nvPr>
        </p:nvSpPr>
        <p:spPr/>
        <p:txBody>
          <a:bodyPr/>
          <a:lstStyle/>
          <a:p>
            <a:r>
              <a:rPr lang="en-GB" dirty="0"/>
              <a:t>Compression </a:t>
            </a:r>
            <a:r>
              <a:rPr lang="en-GB" dirty="0" err="1"/>
              <a:t>cont</a:t>
            </a:r>
            <a:endParaRPr lang="LID4096" dirty="0"/>
          </a:p>
        </p:txBody>
      </p:sp>
      <p:sp>
        <p:nvSpPr>
          <p:cNvPr id="3" name="Content Placeholder 2">
            <a:extLst>
              <a:ext uri="{FF2B5EF4-FFF2-40B4-BE49-F238E27FC236}">
                <a16:creationId xmlns:a16="http://schemas.microsoft.com/office/drawing/2014/main" id="{06EB5F01-A02A-C2FF-685F-92CD8D1E4F59}"/>
              </a:ext>
            </a:extLst>
          </p:cNvPr>
          <p:cNvSpPr>
            <a:spLocks noGrp="1"/>
          </p:cNvSpPr>
          <p:nvPr>
            <p:ph idx="1"/>
          </p:nvPr>
        </p:nvSpPr>
        <p:spPr/>
        <p:txBody>
          <a:bodyPr/>
          <a:lstStyle/>
          <a:p>
            <a:r>
              <a:rPr lang="en-GB" dirty="0" err="1"/>
              <a:t>sys.sp_estimate_data_compression_savings</a:t>
            </a:r>
            <a:endParaRPr lang="en-GB" dirty="0"/>
          </a:p>
          <a:p>
            <a:r>
              <a:rPr lang="en-GB" dirty="0"/>
              <a:t>ROW compression = free lunch. Always use at least ROW compression</a:t>
            </a:r>
          </a:p>
          <a:p>
            <a:r>
              <a:rPr lang="en-GB" dirty="0"/>
              <a:t>PAGE compression = most often free lunch</a:t>
            </a:r>
          </a:p>
          <a:p>
            <a:pPr lvl="1"/>
            <a:r>
              <a:rPr lang="en-GB" dirty="0"/>
              <a:t>Prefix and Dictionary decompression uses some CPU.</a:t>
            </a:r>
          </a:p>
          <a:p>
            <a:pPr lvl="1"/>
            <a:r>
              <a:rPr lang="en-GB" dirty="0"/>
              <a:t>Usually CPU is not the contained resource for a database – I/O is</a:t>
            </a:r>
          </a:p>
          <a:p>
            <a:pPr lvl="1"/>
            <a:r>
              <a:rPr lang="en-GB" dirty="0"/>
              <a:t>Higher compression level = more data fits in buffer cache</a:t>
            </a:r>
          </a:p>
          <a:p>
            <a:pPr lvl="1"/>
            <a:r>
              <a:rPr lang="en-GB" dirty="0"/>
              <a:t>Row searched more likely to already be in buffer cache = less disk I/O</a:t>
            </a:r>
          </a:p>
          <a:p>
            <a:pPr lvl="1"/>
            <a:r>
              <a:rPr lang="en-GB" dirty="0"/>
              <a:t>Less disk I/O (and less buffer cache I/O for mangling large data sets) = better performance</a:t>
            </a:r>
          </a:p>
          <a:p>
            <a:pPr marL="0" indent="0">
              <a:buNone/>
            </a:pPr>
            <a:endParaRPr lang="en-GB" dirty="0"/>
          </a:p>
        </p:txBody>
      </p:sp>
    </p:spTree>
    <p:extLst>
      <p:ext uri="{BB962C8B-B14F-4D97-AF65-F5344CB8AC3E}">
        <p14:creationId xmlns:p14="http://schemas.microsoft.com/office/powerpoint/2010/main" val="47743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8B5C-0D6E-794F-3BCE-A4AC4F661B80}"/>
              </a:ext>
            </a:extLst>
          </p:cNvPr>
          <p:cNvSpPr>
            <a:spLocks noGrp="1"/>
          </p:cNvSpPr>
          <p:nvPr>
            <p:ph type="title"/>
          </p:nvPr>
        </p:nvSpPr>
        <p:spPr/>
        <p:txBody>
          <a:bodyPr/>
          <a:lstStyle/>
          <a:p>
            <a:r>
              <a:rPr lang="en-GB" dirty="0"/>
              <a:t>FILLFACTOR</a:t>
            </a:r>
            <a:endParaRPr lang="LID4096" dirty="0"/>
          </a:p>
        </p:txBody>
      </p:sp>
      <p:sp>
        <p:nvSpPr>
          <p:cNvPr id="3" name="Content Placeholder 2">
            <a:extLst>
              <a:ext uri="{FF2B5EF4-FFF2-40B4-BE49-F238E27FC236}">
                <a16:creationId xmlns:a16="http://schemas.microsoft.com/office/drawing/2014/main" id="{6554DF39-E1F8-9CFB-01EF-B535B1F2F5FE}"/>
              </a:ext>
            </a:extLst>
          </p:cNvPr>
          <p:cNvSpPr>
            <a:spLocks noGrp="1"/>
          </p:cNvSpPr>
          <p:nvPr>
            <p:ph idx="1"/>
          </p:nvPr>
        </p:nvSpPr>
        <p:spPr/>
        <p:txBody>
          <a:bodyPr>
            <a:normAutofit fontScale="62500" lnSpcReduction="20000"/>
          </a:bodyPr>
          <a:lstStyle/>
          <a:p>
            <a:r>
              <a:rPr lang="en-GB" dirty="0"/>
              <a:t>FILLFACTOR = To what percentage level should each page be filled when </a:t>
            </a:r>
            <a:r>
              <a:rPr lang="en-GB" dirty="0" err="1"/>
              <a:t>CREATEing</a:t>
            </a:r>
            <a:r>
              <a:rPr lang="en-GB" dirty="0"/>
              <a:t> the index or </a:t>
            </a:r>
            <a:r>
              <a:rPr lang="en-GB" dirty="0" err="1"/>
              <a:t>REBUILDing</a:t>
            </a:r>
            <a:r>
              <a:rPr lang="en-GB" dirty="0"/>
              <a:t> the index?</a:t>
            </a:r>
          </a:p>
          <a:p>
            <a:r>
              <a:rPr lang="en-GB" dirty="0"/>
              <a:t>FILLFACTOR default is 100%</a:t>
            </a:r>
          </a:p>
          <a:p>
            <a:r>
              <a:rPr lang="en-GB" dirty="0"/>
              <a:t>When an insert is done to a page which is already full, BAD PAGE SPLIT happens.</a:t>
            </a:r>
          </a:p>
          <a:p>
            <a:pPr lvl="1"/>
            <a:r>
              <a:rPr lang="en-GB" dirty="0"/>
              <a:t>Location of the new row is found. Data up until that location in the page remains on the page.</a:t>
            </a:r>
          </a:p>
          <a:p>
            <a:pPr lvl="1"/>
            <a:r>
              <a:rPr lang="en-GB" dirty="0"/>
              <a:t>New page is allocated to which the rest of the data is written, as well as the linked list pointer to the next page and the pointer back to the old page. </a:t>
            </a:r>
            <a:r>
              <a:rPr lang="en-GB" b="1" dirty="0"/>
              <a:t>1 I/O operation</a:t>
            </a:r>
            <a:endParaRPr lang="en-GB" dirty="0"/>
          </a:p>
          <a:p>
            <a:pPr lvl="1"/>
            <a:r>
              <a:rPr lang="en-GB" dirty="0"/>
              <a:t>New row is written to the old page and linked list pointer on the old page is updated to point to the newly allocated page. </a:t>
            </a:r>
            <a:r>
              <a:rPr lang="en-GB" b="1" dirty="0"/>
              <a:t>2 I/O operations</a:t>
            </a:r>
            <a:endParaRPr lang="en-GB" dirty="0"/>
          </a:p>
          <a:p>
            <a:pPr lvl="1"/>
            <a:r>
              <a:rPr lang="en-GB" dirty="0"/>
              <a:t>Linked list backward pointer on the page where the old page used to point to is updated to point to the newly allocated page. </a:t>
            </a:r>
            <a:r>
              <a:rPr lang="en-GB" b="1" dirty="0"/>
              <a:t>3 I/O operations</a:t>
            </a:r>
            <a:endParaRPr lang="en-GB" dirty="0"/>
          </a:p>
          <a:p>
            <a:r>
              <a:rPr lang="en-GB" dirty="0"/>
              <a:t>For inserts to index with ever increasing key value and where rows rarely change = 100% FILLFACTOR is OK</a:t>
            </a:r>
          </a:p>
          <a:p>
            <a:r>
              <a:rPr lang="en-GB" dirty="0"/>
              <a:t>For inserts of more randomized data (GUID values </a:t>
            </a:r>
            <a:r>
              <a:rPr lang="en-GB" dirty="0" err="1"/>
              <a:t>eg</a:t>
            </a:r>
            <a:r>
              <a:rPr lang="en-GB" dirty="0"/>
              <a:t>), lower FILLFACTOR makes for less BAD PAGE SPLITs.</a:t>
            </a:r>
          </a:p>
          <a:p>
            <a:r>
              <a:rPr lang="en-GB" dirty="0"/>
              <a:t>Which FILLFACTOR should be used?</a:t>
            </a:r>
          </a:p>
          <a:p>
            <a:pPr lvl="1"/>
            <a:r>
              <a:rPr lang="en-GB" dirty="0"/>
              <a:t>It depends. Testing is good. When I can’t test beforehand, I use 90% FILLFACTOR to a heavily written to table.</a:t>
            </a:r>
          </a:p>
          <a:p>
            <a:r>
              <a:rPr lang="en-GB" dirty="0"/>
              <a:t>Index maintenance: Don’t ever REORGANIZE indexes with FILLFACTOR &lt; 100. REORGANIZE doesn’t respect FILLFACTOR but will instead always COMPACT pages = fill them to 100%</a:t>
            </a:r>
          </a:p>
          <a:p>
            <a:r>
              <a:rPr lang="en-GB" dirty="0"/>
              <a:t>Index maintenance: REBUILD even on low fragmentation. Remember to rebuild with ONLINE=ON option. Use MAXDOP=1 on REBUILD index for good sorting in the index.</a:t>
            </a:r>
            <a:endParaRPr lang="LID4096" dirty="0"/>
          </a:p>
        </p:txBody>
      </p:sp>
    </p:spTree>
    <p:extLst>
      <p:ext uri="{BB962C8B-B14F-4D97-AF65-F5344CB8AC3E}">
        <p14:creationId xmlns:p14="http://schemas.microsoft.com/office/powerpoint/2010/main" val="368771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2C00-D4C9-C262-5403-CD71B3CC6C99}"/>
              </a:ext>
            </a:extLst>
          </p:cNvPr>
          <p:cNvSpPr>
            <a:spLocks noGrp="1"/>
          </p:cNvSpPr>
          <p:nvPr>
            <p:ph type="title"/>
          </p:nvPr>
        </p:nvSpPr>
        <p:spPr/>
        <p:txBody>
          <a:bodyPr/>
          <a:lstStyle/>
          <a:p>
            <a:r>
              <a:rPr lang="en-GB" dirty="0"/>
              <a:t>FRAGMENTATION</a:t>
            </a:r>
            <a:endParaRPr lang="LID4096" dirty="0"/>
          </a:p>
        </p:txBody>
      </p:sp>
      <p:sp>
        <p:nvSpPr>
          <p:cNvPr id="3" name="Content Placeholder 2">
            <a:extLst>
              <a:ext uri="{FF2B5EF4-FFF2-40B4-BE49-F238E27FC236}">
                <a16:creationId xmlns:a16="http://schemas.microsoft.com/office/drawing/2014/main" id="{A2837F03-639C-85CB-6A34-D02FB7E1846D}"/>
              </a:ext>
            </a:extLst>
          </p:cNvPr>
          <p:cNvSpPr>
            <a:spLocks noGrp="1"/>
          </p:cNvSpPr>
          <p:nvPr>
            <p:ph idx="1"/>
          </p:nvPr>
        </p:nvSpPr>
        <p:spPr/>
        <p:txBody>
          <a:bodyPr/>
          <a:lstStyle/>
          <a:p>
            <a:r>
              <a:rPr lang="en-GB" dirty="0"/>
              <a:t>Different types</a:t>
            </a:r>
          </a:p>
          <a:p>
            <a:r>
              <a:rPr lang="en-GB" dirty="0"/>
              <a:t>Half full pages = internal fragmentation. Don’t worry about internal fragmentation.</a:t>
            </a:r>
          </a:p>
          <a:p>
            <a:r>
              <a:rPr lang="en-GB" dirty="0"/>
              <a:t>External fragmentation = pages out of order. </a:t>
            </a:r>
          </a:p>
          <a:p>
            <a:pPr lvl="1"/>
            <a:r>
              <a:rPr lang="en-GB" dirty="0"/>
              <a:t>For an index or a table where you most often do LOOKUP, don’t worry about external fragmentation. </a:t>
            </a:r>
          </a:p>
          <a:p>
            <a:pPr lvl="1"/>
            <a:r>
              <a:rPr lang="en-GB" dirty="0"/>
              <a:t>For an index where you most often do SCAN (usually seek followed by partial scan), external fragmentation will potentially make your queries slower (perhaps not, because SSD is “random access”). </a:t>
            </a:r>
          </a:p>
          <a:p>
            <a:pPr lvl="2"/>
            <a:r>
              <a:rPr lang="en-GB" dirty="0"/>
              <a:t>But even when you still get good scan behaviour, you will use more memory because:</a:t>
            </a:r>
            <a:br>
              <a:rPr lang="en-GB" dirty="0"/>
            </a:br>
            <a:r>
              <a:rPr lang="en-GB" dirty="0"/>
              <a:t>Perfect linked lists = one page is followed by another page IN THE SAME EXTENT</a:t>
            </a:r>
            <a:br>
              <a:rPr lang="en-GB" dirty="0"/>
            </a:br>
            <a:r>
              <a:rPr lang="en-GB" dirty="0"/>
              <a:t>External fragmentation = page on extent A points to next page on extent B, which points to next page on extent C. If you need to read these three pages in a scan operation, all three extents are put into the buffer cache, possibly evicting other extents which were in buffer cache before.</a:t>
            </a:r>
          </a:p>
        </p:txBody>
      </p:sp>
    </p:spTree>
    <p:extLst>
      <p:ext uri="{BB962C8B-B14F-4D97-AF65-F5344CB8AC3E}">
        <p14:creationId xmlns:p14="http://schemas.microsoft.com/office/powerpoint/2010/main" val="2449136902"/>
      </p:ext>
    </p:extLst>
  </p:cSld>
  <p:clrMapOvr>
    <a:masterClrMapping/>
  </p:clrMapOvr>
</p:sld>
</file>

<file path=ppt/theme/theme1.xml><?xml version="1.0" encoding="utf-8"?>
<a:theme xmlns:a="http://schemas.openxmlformats.org/drawingml/2006/main" name="Fasett">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roupBy_Eight_hours_of_work_in_20_minutes_Partitioning_Rox.pptx" id="{70D7657E-FDF3-4AF8-B760-E8DCE5C23891}" vid="{32728EFA-864A-41EB-A785-94AF657B65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9DF362DDD05A45B86D781376AAC476" ma:contentTypeVersion="7" ma:contentTypeDescription="Create a new document." ma:contentTypeScope="" ma:versionID="3a57987203f074c548de98d113b4286b">
  <xsd:schema xmlns:xsd="http://www.w3.org/2001/XMLSchema" xmlns:xs="http://www.w3.org/2001/XMLSchema" xmlns:p="http://schemas.microsoft.com/office/2006/metadata/properties" xmlns:ns2="d199752a-3aa5-47db-8ae7-beef1561cea0" targetNamespace="http://schemas.microsoft.com/office/2006/metadata/properties" ma:root="true" ma:fieldsID="70b53b01044eee4a42e00434b4075c16" ns2:_="">
    <xsd:import namespace="d199752a-3aa5-47db-8ae7-beef1561c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9752a-3aa5-47db-8ae7-beef1561ce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2A527-91EE-49D6-AF42-393E29B98637}">
  <ds:schemaRefs>
    <ds:schemaRef ds:uri="http://schemas.microsoft.com/sharepoint/v3/contenttype/forms"/>
  </ds:schemaRefs>
</ds:datastoreItem>
</file>

<file path=customXml/itemProps2.xml><?xml version="1.0" encoding="utf-8"?>
<ds:datastoreItem xmlns:ds="http://schemas.openxmlformats.org/officeDocument/2006/customXml" ds:itemID="{A5AA9653-386D-4377-A986-DC4A02C60C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6C713D-8D2B-492D-A52A-375696712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9752a-3aa5-47db-8ae7-beef1561c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PPTMALL</Template>
  <TotalTime>0</TotalTime>
  <Words>1500</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Roboto Light</vt:lpstr>
      <vt:lpstr>Source Sans Pro</vt:lpstr>
      <vt:lpstr>Trebuchet MS</vt:lpstr>
      <vt:lpstr>Wingdings 3</vt:lpstr>
      <vt:lpstr>Fasett</vt:lpstr>
      <vt:lpstr>Indexes are special</vt:lpstr>
      <vt:lpstr>Content</vt:lpstr>
      <vt:lpstr>Table Storage</vt:lpstr>
      <vt:lpstr>Clustered index</vt:lpstr>
      <vt:lpstr>Non-clustered index</vt:lpstr>
      <vt:lpstr>Compression</vt:lpstr>
      <vt:lpstr>Compression cont</vt:lpstr>
      <vt:lpstr>FILLFACTOR</vt:lpstr>
      <vt:lpstr>FRAGMENTATION</vt:lpstr>
      <vt:lpstr>Columnstore indexes</vt:lpstr>
      <vt:lpstr>Key columns and included columns</vt:lpstr>
      <vt:lpstr>Filtered indexes</vt:lpstr>
      <vt:lpstr>Index strategy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Magnus Ahlkvist</dc:creator>
  <cp:lastModifiedBy>Magnus Ahlkvist</cp:lastModifiedBy>
  <cp:revision>12</cp:revision>
  <dcterms:created xsi:type="dcterms:W3CDTF">2019-10-13T08:45:28Z</dcterms:created>
  <dcterms:modified xsi:type="dcterms:W3CDTF">2022-10-04T19:56:21Z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0x010100BE9DF362DDD05A45B86D781376AAC476</vt:lpwstr>
  </property>
</Properties>
</file>