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260" r:id="rId5"/>
    <p:sldId id="281" r:id="rId6"/>
    <p:sldId id="261" r:id="rId7"/>
    <p:sldId id="273" r:id="rId8"/>
    <p:sldId id="275" r:id="rId9"/>
    <p:sldId id="276" r:id="rId10"/>
    <p:sldId id="277" r:id="rId11"/>
    <p:sldId id="278" r:id="rId12"/>
    <p:sldId id="279"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FFD700"/>
    <a:srgbClr val="E5E4E2"/>
    <a:srgbClr val="C0C0C0"/>
    <a:srgbClr val="CD7F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2" autoAdjust="0"/>
    <p:restoredTop sz="68971" autoAdjust="0"/>
  </p:normalViewPr>
  <p:slideViewPr>
    <p:cSldViewPr snapToGrid="0">
      <p:cViewPr varScale="1">
        <p:scale>
          <a:sx n="48" d="100"/>
          <a:sy n="48" d="100"/>
        </p:scale>
        <p:origin x="1146" y="5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5" d="100"/>
          <a:sy n="85" d="100"/>
        </p:scale>
        <p:origin x="3112"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6D3B2D-3924-0B48-B558-93C031AA9A06}" type="datetimeFigureOut">
              <a:rPr lang="en-US" smtClean="0"/>
              <a:t>9/14/2022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2716D-3A19-4347-B553-E4062DD467E2}" type="slidenum">
              <a:rPr lang="en-US" smtClean="0"/>
              <a:t>‹#›</a:t>
            </a:fld>
            <a:endParaRPr lang="en-US"/>
          </a:p>
        </p:txBody>
      </p:sp>
    </p:spTree>
    <p:extLst>
      <p:ext uri="{BB962C8B-B14F-4D97-AF65-F5344CB8AC3E}">
        <p14:creationId xmlns:p14="http://schemas.microsoft.com/office/powerpoint/2010/main" val="449515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171717"/>
                </a:solidFill>
                <a:effectLst/>
                <a:latin typeface="Segoe UI" panose="020B0502040204020203" pitchFamily="34" charset="0"/>
              </a:rPr>
              <a:t>Users must use an Azure Synapse Analytics workspace created on or after May 24, 2022, to get access to Azure Synapse Link for SQL functionality.</a:t>
            </a:r>
          </a:p>
          <a:p>
            <a:pPr algn="l">
              <a:buFont typeface="Arial" panose="020B0604020202020204" pitchFamily="34" charset="0"/>
              <a:buChar char="•"/>
            </a:pPr>
            <a:r>
              <a:rPr lang="en-GB" b="0" i="0" dirty="0">
                <a:solidFill>
                  <a:srgbClr val="171717"/>
                </a:solidFill>
                <a:effectLst/>
                <a:latin typeface="Segoe UI" panose="020B0502040204020203" pitchFamily="34" charset="0"/>
              </a:rPr>
              <a:t>Running Azure Synapse Analytics in a managed virtual network isn't supported. Users need to check "Disable Managed virtual network" and "Allow connections from all IP addresses" when creating their workspace.</a:t>
            </a:r>
          </a:p>
          <a:p>
            <a:pPr algn="l">
              <a:buFont typeface="Arial" panose="020B0604020202020204" pitchFamily="34" charset="0"/>
              <a:buChar char="•"/>
            </a:pPr>
            <a:r>
              <a:rPr lang="en-GB" b="0" i="0" dirty="0">
                <a:solidFill>
                  <a:srgbClr val="171717"/>
                </a:solidFill>
                <a:effectLst/>
                <a:latin typeface="Segoe UI" panose="020B0502040204020203" pitchFamily="34" charset="0"/>
              </a:rPr>
              <a:t>Source tables must have primary keys.</a:t>
            </a:r>
          </a:p>
          <a:p>
            <a:pPr algn="l">
              <a:buFont typeface="Arial" panose="020B0604020202020204" pitchFamily="34" charset="0"/>
              <a:buChar char="•"/>
            </a:pPr>
            <a:r>
              <a:rPr lang="en-GB" b="0" i="0" dirty="0">
                <a:solidFill>
                  <a:srgbClr val="171717"/>
                </a:solidFill>
                <a:effectLst/>
                <a:latin typeface="Segoe UI" panose="020B0502040204020203" pitchFamily="34" charset="0"/>
              </a:rPr>
              <a:t>The following data types aren't supported for primary keys in the source tables:</a:t>
            </a:r>
          </a:p>
          <a:p>
            <a:pPr marL="742950" lvl="1" indent="-285750" algn="l">
              <a:buFont typeface="Arial" panose="020B0604020202020204" pitchFamily="34" charset="0"/>
              <a:buChar char="•"/>
            </a:pPr>
            <a:r>
              <a:rPr lang="en-GB" b="0" i="0" dirty="0">
                <a:solidFill>
                  <a:srgbClr val="171717"/>
                </a:solidFill>
                <a:effectLst/>
                <a:latin typeface="Segoe UI" panose="020B0502040204020203" pitchFamily="34" charset="0"/>
              </a:rPr>
              <a:t>real</a:t>
            </a:r>
          </a:p>
          <a:p>
            <a:pPr marL="742950" lvl="1" indent="-285750" algn="l">
              <a:buFont typeface="Arial" panose="020B0604020202020204" pitchFamily="34" charset="0"/>
              <a:buChar char="•"/>
            </a:pPr>
            <a:r>
              <a:rPr lang="en-GB" b="0" i="0" dirty="0">
                <a:solidFill>
                  <a:srgbClr val="171717"/>
                </a:solidFill>
                <a:effectLst/>
                <a:latin typeface="Segoe UI" panose="020B0502040204020203" pitchFamily="34" charset="0"/>
              </a:rPr>
              <a:t>float</a:t>
            </a:r>
          </a:p>
          <a:p>
            <a:pPr marL="742950" lvl="1" indent="-285750" algn="l">
              <a:buFont typeface="Arial" panose="020B0604020202020204" pitchFamily="34" charset="0"/>
              <a:buChar char="•"/>
            </a:pPr>
            <a:r>
              <a:rPr lang="en-GB" b="0" i="0" dirty="0" err="1">
                <a:solidFill>
                  <a:srgbClr val="171717"/>
                </a:solidFill>
                <a:effectLst/>
                <a:latin typeface="Segoe UI" panose="020B0502040204020203" pitchFamily="34" charset="0"/>
              </a:rPr>
              <a:t>hierarchyid</a:t>
            </a:r>
            <a:endParaRPr lang="en-GB" b="0" i="0" dirty="0">
              <a:solidFill>
                <a:srgbClr val="171717"/>
              </a:solidFill>
              <a:effectLst/>
              <a:latin typeface="Segoe UI" panose="020B0502040204020203" pitchFamily="34" charset="0"/>
            </a:endParaRPr>
          </a:p>
          <a:p>
            <a:pPr marL="742950" lvl="1" indent="-285750" algn="l">
              <a:buFont typeface="Arial" panose="020B0604020202020204" pitchFamily="34" charset="0"/>
              <a:buChar char="•"/>
            </a:pPr>
            <a:r>
              <a:rPr lang="en-GB" b="0" i="0" dirty="0" err="1">
                <a:solidFill>
                  <a:srgbClr val="171717"/>
                </a:solidFill>
                <a:effectLst/>
                <a:latin typeface="Segoe UI" panose="020B0502040204020203" pitchFamily="34" charset="0"/>
              </a:rPr>
              <a:t>sql_variant</a:t>
            </a:r>
            <a:endParaRPr lang="en-GB" b="0" i="0" dirty="0">
              <a:solidFill>
                <a:srgbClr val="171717"/>
              </a:solidFill>
              <a:effectLst/>
              <a:latin typeface="Segoe UI" panose="020B0502040204020203" pitchFamily="34" charset="0"/>
            </a:endParaRPr>
          </a:p>
          <a:p>
            <a:pPr marL="742950" lvl="1" indent="-285750" algn="l">
              <a:buFont typeface="Arial" panose="020B0604020202020204" pitchFamily="34" charset="0"/>
              <a:buChar char="•"/>
            </a:pPr>
            <a:r>
              <a:rPr lang="en-GB" b="0" i="0" dirty="0">
                <a:solidFill>
                  <a:srgbClr val="171717"/>
                </a:solidFill>
                <a:effectLst/>
                <a:latin typeface="Segoe UI" panose="020B0502040204020203" pitchFamily="34" charset="0"/>
              </a:rPr>
              <a:t>timestamp</a:t>
            </a:r>
          </a:p>
          <a:p>
            <a:pPr algn="l">
              <a:buFont typeface="Arial" panose="020B0604020202020204" pitchFamily="34" charset="0"/>
              <a:buChar char="•"/>
            </a:pPr>
            <a:r>
              <a:rPr lang="en-GB" b="0" i="0" dirty="0">
                <a:solidFill>
                  <a:srgbClr val="171717"/>
                </a:solidFill>
                <a:effectLst/>
                <a:latin typeface="Segoe UI" panose="020B0502040204020203" pitchFamily="34" charset="0"/>
              </a:rPr>
              <a:t>Source table row size can't exceed 7,500 bytes. For tables where variable-length columns are stored off-row, a 24-byte pointer is stored in the main record.</a:t>
            </a:r>
          </a:p>
          <a:p>
            <a:pPr algn="l">
              <a:buFont typeface="Arial" panose="020B0604020202020204" pitchFamily="34" charset="0"/>
              <a:buChar char="•"/>
            </a:pPr>
            <a:r>
              <a:rPr lang="en-GB" b="0" i="0" dirty="0">
                <a:solidFill>
                  <a:srgbClr val="171717"/>
                </a:solidFill>
                <a:effectLst/>
                <a:latin typeface="Segoe UI" panose="020B0502040204020203" pitchFamily="34" charset="0"/>
              </a:rPr>
              <a:t>Tables enabled for Azure Synapse Link for SQL can have a maximum of 1,020 columns (not 1,024).</a:t>
            </a:r>
          </a:p>
          <a:p>
            <a:pPr algn="l">
              <a:buFont typeface="Arial" panose="020B0604020202020204" pitchFamily="34" charset="0"/>
              <a:buChar char="•"/>
            </a:pPr>
            <a:r>
              <a:rPr lang="en-GB" b="0" i="0" dirty="0">
                <a:solidFill>
                  <a:srgbClr val="171717"/>
                </a:solidFill>
                <a:effectLst/>
                <a:latin typeface="Segoe UI" panose="020B0502040204020203" pitchFamily="34" charset="0"/>
              </a:rPr>
              <a:t>While a database can have multiple links enabled, a given table can't belong to multiple links.</a:t>
            </a:r>
          </a:p>
          <a:p>
            <a:pPr algn="l">
              <a:buFont typeface="Arial" panose="020B0604020202020204" pitchFamily="34" charset="0"/>
              <a:buChar char="•"/>
            </a:pPr>
            <a:r>
              <a:rPr lang="en-GB" b="0" i="0" dirty="0">
                <a:solidFill>
                  <a:srgbClr val="171717"/>
                </a:solidFill>
                <a:effectLst/>
                <a:latin typeface="Segoe UI" panose="020B0502040204020203" pitchFamily="34" charset="0"/>
              </a:rPr>
              <a:t>When a database owner doesn't have a mapped log in, Azure Synapse link for SQL will run into an error when enabling a link connection. User can set database owner to a valid user with the ALTER AUTHORIZATION command to fix this issue.</a:t>
            </a:r>
          </a:p>
          <a:p>
            <a:pPr algn="l">
              <a:buFont typeface="Arial" panose="020B0604020202020204" pitchFamily="34" charset="0"/>
              <a:buChar char="•"/>
            </a:pPr>
            <a:r>
              <a:rPr lang="en-GB" b="0" i="0" dirty="0">
                <a:solidFill>
                  <a:srgbClr val="171717"/>
                </a:solidFill>
                <a:effectLst/>
                <a:latin typeface="Segoe UI" panose="020B0502040204020203" pitchFamily="34" charset="0"/>
              </a:rPr>
              <a:t>If the source table contains computed columns or columns with data types that aren't supported by Azure Synapse Analytics dedicated SQL pools, these columns won't be replicated to Azure Synapse Analytics. Unsupported columns include:</a:t>
            </a:r>
          </a:p>
          <a:p>
            <a:pPr marL="742950" lvl="1" indent="-285750" algn="l">
              <a:buFont typeface="Arial" panose="020B0604020202020204" pitchFamily="34" charset="0"/>
              <a:buChar char="•"/>
            </a:pPr>
            <a:r>
              <a:rPr lang="en-GB" b="0" i="0" dirty="0">
                <a:solidFill>
                  <a:srgbClr val="171717"/>
                </a:solidFill>
                <a:effectLst/>
                <a:latin typeface="Segoe UI" panose="020B0502040204020203" pitchFamily="34" charset="0"/>
              </a:rPr>
              <a:t>image</a:t>
            </a:r>
          </a:p>
          <a:p>
            <a:pPr marL="742950" lvl="1" indent="-285750" algn="l">
              <a:buFont typeface="Arial" panose="020B0604020202020204" pitchFamily="34" charset="0"/>
              <a:buChar char="•"/>
            </a:pPr>
            <a:r>
              <a:rPr lang="en-GB" b="0" i="0" dirty="0">
                <a:solidFill>
                  <a:srgbClr val="171717"/>
                </a:solidFill>
                <a:effectLst/>
                <a:latin typeface="Segoe UI" panose="020B0502040204020203" pitchFamily="34" charset="0"/>
              </a:rPr>
              <a:t>text</a:t>
            </a:r>
          </a:p>
          <a:p>
            <a:pPr marL="742950" lvl="1" indent="-285750" algn="l">
              <a:buFont typeface="Arial" panose="020B0604020202020204" pitchFamily="34" charset="0"/>
              <a:buChar char="•"/>
            </a:pPr>
            <a:r>
              <a:rPr lang="en-GB" b="0" i="0" dirty="0">
                <a:solidFill>
                  <a:srgbClr val="171717"/>
                </a:solidFill>
                <a:effectLst/>
                <a:latin typeface="Segoe UI" panose="020B0502040204020203" pitchFamily="34" charset="0"/>
              </a:rPr>
              <a:t>xml</a:t>
            </a:r>
          </a:p>
          <a:p>
            <a:pPr marL="742950" lvl="1" indent="-285750" algn="l">
              <a:buFont typeface="Arial" panose="020B0604020202020204" pitchFamily="34" charset="0"/>
              <a:buChar char="•"/>
            </a:pPr>
            <a:r>
              <a:rPr lang="en-GB" b="0" i="0" dirty="0">
                <a:solidFill>
                  <a:srgbClr val="171717"/>
                </a:solidFill>
                <a:effectLst/>
                <a:latin typeface="Segoe UI" panose="020B0502040204020203" pitchFamily="34" charset="0"/>
              </a:rPr>
              <a:t>timestamp</a:t>
            </a:r>
          </a:p>
          <a:p>
            <a:endParaRPr lang="LID4096" dirty="0"/>
          </a:p>
        </p:txBody>
      </p:sp>
      <p:sp>
        <p:nvSpPr>
          <p:cNvPr id="4" name="Slide Number Placeholder 3"/>
          <p:cNvSpPr>
            <a:spLocks noGrp="1"/>
          </p:cNvSpPr>
          <p:nvPr>
            <p:ph type="sldNum" sz="quarter" idx="5"/>
          </p:nvPr>
        </p:nvSpPr>
        <p:spPr/>
        <p:txBody>
          <a:bodyPr/>
          <a:lstStyle/>
          <a:p>
            <a:fld id="{C872716D-3A19-4347-B553-E4062DD467E2}" type="slidenum">
              <a:rPr lang="en-US" smtClean="0"/>
              <a:t>5</a:t>
            </a:fld>
            <a:endParaRPr lang="en-US"/>
          </a:p>
        </p:txBody>
      </p:sp>
    </p:spTree>
    <p:extLst>
      <p:ext uri="{BB962C8B-B14F-4D97-AF65-F5344CB8AC3E}">
        <p14:creationId xmlns:p14="http://schemas.microsoft.com/office/powerpoint/2010/main" val="2536287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DATE_BUCKET a number of seconds, days, weeks etc. For any given date and origin date, give me the first date-value of the bucket. Example:</a:t>
            </a:r>
            <a:br>
              <a:rPr lang="en-GB" dirty="0"/>
            </a:br>
            <a:r>
              <a:rPr lang="en-GB" dirty="0"/>
              <a:t>DATE_BUCKET(day, 5, CURRENT_TIMESTAMP, ‘2022-01-01’) will make up 5-day buckets starting at 2022-01-01 and return the first date in the bucket that CURRENT_TIMESTAMP is in</a:t>
            </a:r>
          </a:p>
          <a:p>
            <a:endParaRPr lang="en-GB" dirty="0"/>
          </a:p>
          <a:p>
            <a:endParaRPr lang="LID4096" dirty="0"/>
          </a:p>
        </p:txBody>
      </p:sp>
      <p:sp>
        <p:nvSpPr>
          <p:cNvPr id="4" name="Slide Number Placeholder 3"/>
          <p:cNvSpPr>
            <a:spLocks noGrp="1"/>
          </p:cNvSpPr>
          <p:nvPr>
            <p:ph type="sldNum" sz="quarter" idx="5"/>
          </p:nvPr>
        </p:nvSpPr>
        <p:spPr/>
        <p:txBody>
          <a:bodyPr/>
          <a:lstStyle/>
          <a:p>
            <a:fld id="{C872716D-3A19-4347-B553-E4062DD467E2}" type="slidenum">
              <a:rPr lang="en-US" smtClean="0"/>
              <a:t>8</a:t>
            </a:fld>
            <a:endParaRPr lang="en-US"/>
          </a:p>
        </p:txBody>
      </p:sp>
    </p:spTree>
    <p:extLst>
      <p:ext uri="{BB962C8B-B14F-4D97-AF65-F5344CB8AC3E}">
        <p14:creationId xmlns:p14="http://schemas.microsoft.com/office/powerpoint/2010/main" val="1486882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Rubrikbi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sv-SE"/>
              <a:t>Klicka här för att ändra mall för rubrikformat</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a:t>Klicka här för att ändra mall för underrubrikformat</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pic>
        <p:nvPicPr>
          <p:cNvPr id="18" name="Bild 17">
            <a:extLst>
              <a:ext uri="{FF2B5EF4-FFF2-40B4-BE49-F238E27FC236}">
                <a16:creationId xmlns:a16="http://schemas.microsoft.com/office/drawing/2014/main" id="{42BCFCD7-74CB-442B-9206-4BBDA1D162E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747593" y="4100975"/>
            <a:ext cx="2736965" cy="273696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och bildtext">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sv-SE"/>
              <a:t>Klicka här för att ändra mall för rubrikformat</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 med beskrivning">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sv-SE"/>
              <a:t>Klicka här för att ändra mall för rubrikformat</a:t>
            </a:r>
            <a:endParaRPr lang="en-US"/>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a:t>Klicka här för att ändra format på bakgrundstexten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nkort">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sv-SE"/>
              <a:t>Klicka här för att ändra mall för rubrikformat</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nkort för cita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sv-SE"/>
              <a:t>Klicka här för att ändra mall för rubrikformat</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a:t>Klicka här för att ändra format på bakgrundstexten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ant eller falskt">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sv-SE"/>
              <a:t>Klicka här för att ändra mall för rubrikformat</a:t>
            </a:r>
            <a:endParaRPr lang="en-US"/>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sv-SE"/>
              <a:t>Klicka här för att ändra format på bakgrundstexten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a:p>
        </p:txBody>
      </p:sp>
      <p:sp>
        <p:nvSpPr>
          <p:cNvPr id="3" name="Vertical Text Placeholder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4" name="Date Placeholder 3"/>
          <p:cNvSpPr>
            <a:spLocks noGrp="1"/>
          </p:cNvSpPr>
          <p:nvPr>
            <p:ph type="dt" sz="half" idx="10"/>
          </p:nvPr>
        </p:nvSpPr>
        <p:spPr/>
        <p:txBody>
          <a:bodyPr/>
          <a:lstStyle/>
          <a:p>
            <a:fld id="{55C6B4A9-1611-4792-9094-5F34BCA07E0B}" type="datetimeFigureOut">
              <a:rPr lang="en-US"/>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sv-SE"/>
              <a:t>Klicka här för att ändra mall för rubrikformat</a:t>
            </a:r>
            <a:endParaRPr lang="en-US"/>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4" name="Date Placeholder 3"/>
          <p:cNvSpPr>
            <a:spLocks noGrp="1"/>
          </p:cNvSpPr>
          <p:nvPr>
            <p:ph type="dt" sz="half" idx="10"/>
          </p:nvPr>
        </p:nvSpPr>
        <p:spPr/>
        <p:txBody>
          <a:bodyPr/>
          <a:lstStyle/>
          <a:p>
            <a:fld id="{B61BEF0D-F0BB-DE4B-95CE-6DB70DBA9567}" type="datetimeFigureOut">
              <a:rPr lang="en-US"/>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sv-SE"/>
              <a:t>Klicka här för att ändra mall för rubrikformat</a:t>
            </a:r>
            <a:endParaRPr lang="en-US" dirty="0"/>
          </a:p>
        </p:txBody>
      </p:sp>
      <p:sp>
        <p:nvSpPr>
          <p:cNvPr id="3" name="Content Placeholder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sv-SE"/>
              <a:t>Klicka här för att ändra mall för rubrikformat</a:t>
            </a:r>
            <a:endParaRPr lang="en-US"/>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B61BEF0D-F0BB-DE4B-95CE-6DB70DBA9567}" type="datetimeFigureOut">
              <a:rPr lang="en-US"/>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a:p>
        </p:txBody>
      </p:sp>
      <p:sp>
        <p:nvSpPr>
          <p:cNvPr id="3" name="Content Placeholder 2"/>
          <p:cNvSpPr>
            <a:spLocks noGrp="1"/>
          </p:cNvSpPr>
          <p:nvPr>
            <p:ph sz="half" idx="1"/>
          </p:nvPr>
        </p:nvSpPr>
        <p:spPr>
          <a:xfrm>
            <a:off x="677334" y="2160589"/>
            <a:ext cx="4184035" cy="3880772"/>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4" name="Content Placeholder 3"/>
          <p:cNvSpPr>
            <a:spLocks noGrp="1"/>
          </p:cNvSpPr>
          <p:nvPr>
            <p:ph sz="half" idx="2"/>
          </p:nvPr>
        </p:nvSpPr>
        <p:spPr>
          <a:xfrm>
            <a:off x="5089970" y="2160589"/>
            <a:ext cx="4184034" cy="3880773"/>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5" name="Date Placeholder 4"/>
          <p:cNvSpPr>
            <a:spLocks noGrp="1"/>
          </p:cNvSpPr>
          <p:nvPr>
            <p:ph type="dt" sz="half" idx="10"/>
          </p:nvPr>
        </p:nvSpPr>
        <p:spPr/>
        <p:txBody>
          <a:bodyPr/>
          <a:lstStyle/>
          <a:p>
            <a:fld id="{EB712588-04B1-427B-82EE-E8DB90309F08}" type="datetimeFigureOut">
              <a:rPr lang="en-US"/>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sv-SE"/>
              <a:t>Klicka här för att ändra mall för rubrikformat</a:t>
            </a:r>
            <a:endParaRPr lang="en-US"/>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7" name="Date Placeholder 6"/>
          <p:cNvSpPr>
            <a:spLocks noGrp="1"/>
          </p:cNvSpPr>
          <p:nvPr>
            <p:ph type="dt" sz="half" idx="10"/>
          </p:nvPr>
        </p:nvSpPr>
        <p:spPr/>
        <p:txBody>
          <a:bodyPr/>
          <a:lstStyle/>
          <a:p>
            <a:fld id="{B61BEF0D-F0BB-DE4B-95CE-6DB70DBA9567}" type="datetimeFigureOut">
              <a:rPr lang="en-US"/>
              <a:pPr/>
              <a:t>9/14/2022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sv-SE"/>
              <a:t>Klicka här för att ändra mall för rubrikformat</a:t>
            </a:r>
            <a:endParaRPr lang="en-US"/>
          </a:p>
        </p:txBody>
      </p:sp>
      <p:sp>
        <p:nvSpPr>
          <p:cNvPr id="3" name="Date Placeholder 2"/>
          <p:cNvSpPr>
            <a:spLocks noGrp="1"/>
          </p:cNvSpPr>
          <p:nvPr>
            <p:ph type="dt" sz="half" idx="10"/>
          </p:nvPr>
        </p:nvSpPr>
        <p:spPr/>
        <p:txBody>
          <a:bodyPr/>
          <a:lstStyle/>
          <a:p>
            <a:fld id="{B61BEF0D-F0BB-DE4B-95CE-6DB70DBA9567}" type="datetimeFigureOut">
              <a:rPr lang="en-US"/>
              <a:pPr/>
              <a:t>9/14/2022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9/14/2022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sv-SE"/>
              <a:t>Klicka här för att ändra mall för rubrikformat</a:t>
            </a:r>
            <a:endParaRPr lang="en-US"/>
          </a:p>
        </p:txBody>
      </p:sp>
      <p:sp>
        <p:nvSpPr>
          <p:cNvPr id="3" name="Content Placeholder 2"/>
          <p:cNvSpPr>
            <a:spLocks noGrp="1"/>
          </p:cNvSpPr>
          <p:nvPr>
            <p:ph idx="1"/>
          </p:nvPr>
        </p:nvSpPr>
        <p:spPr>
          <a:xfrm>
            <a:off x="4760461" y="514924"/>
            <a:ext cx="4513541" cy="5526437"/>
          </a:xfrm>
        </p:spPr>
        <p:txBody>
          <a:bodyPr>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42A54C80-263E-416B-A8E0-580EDEADCBDC}" type="datetimeFigureOut">
              <a:rPr lang="en-US"/>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sv-SE"/>
              <a:t>Klicka här för att ändra mall för rubrikformat</a:t>
            </a:r>
            <a:endParaRPr lang="en-US"/>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sv-SE"/>
              <a:t>Klicka på ikonen för att lägga till en bild</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B61BEF0D-F0BB-DE4B-95CE-6DB70DBA9567}" type="datetimeFigureOut">
              <a:rPr lang="en-US"/>
              <a:pPr/>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100000">
              <a:srgbClr val="FFCCCC"/>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sv-SE"/>
              <a:t>Klicka här för att ändra mall för rubrikformat</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9/14/2022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a:pPr/>
              <a:t>‹#›</a:t>
            </a:fld>
            <a:endParaRPr lang="en-US"/>
          </a:p>
        </p:txBody>
      </p:sp>
      <p:pic>
        <p:nvPicPr>
          <p:cNvPr id="9" name="Bild 8">
            <a:extLst>
              <a:ext uri="{FF2B5EF4-FFF2-40B4-BE49-F238E27FC236}">
                <a16:creationId xmlns:a16="http://schemas.microsoft.com/office/drawing/2014/main" id="{40A61AF8-6CA2-4DC0-AB0C-54B2BDCB308E}"/>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10634870" y="4988252"/>
            <a:ext cx="1849688" cy="184968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Roboto Light" panose="02000000000000000000" pitchFamily="2" charset="0"/>
          <a:ea typeface="Roboto Light" panose="02000000000000000000" pitchFamily="2" charset="0"/>
          <a:cs typeface="Roboto Light" panose="02000000000000000000" pitchFamily="2"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Source Sans Pro" panose="020B0503030403020204" pitchFamily="34" charset="0"/>
          <a:ea typeface="Source Sans Pro" panose="020B0503030403020204" pitchFamily="34" charset="0"/>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Source Sans Pro" panose="020B0503030403020204" pitchFamily="34" charset="0"/>
          <a:ea typeface="Source Sans Pro" panose="020B0503030403020204" pitchFamily="34" charset="0"/>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Source Sans Pro" panose="020B0503030403020204" pitchFamily="34" charset="0"/>
          <a:ea typeface="Source Sans Pro" panose="020B0503030403020204" pitchFamily="34" charset="0"/>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Source Sans Pro" panose="020B0503030403020204" pitchFamily="34" charset="0"/>
          <a:ea typeface="Source Sans Pro" panose="020B0503030403020204" pitchFamily="34" charset="0"/>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Source Sans Pro" panose="020B0503030403020204" pitchFamily="34" charset="0"/>
          <a:ea typeface="Source Sans Pro" panose="020B0503030403020204" pitchFamily="34" charset="0"/>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sqlfriday.net/" TargetMode="External"/><Relationship Id="rId2" Type="http://schemas.openxmlformats.org/officeDocument/2006/relationships/hyperlink" Target="http://www.tsql.nu/" TargetMode="Externa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hyperlink" Target="http://www.transmokopter.se/"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www.sqlfriday.net/" TargetMode="External"/><Relationship Id="rId2" Type="http://schemas.openxmlformats.org/officeDocument/2006/relationships/hyperlink" Target="http://www.tsql.nu/" TargetMode="Externa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hyperlink" Target="http://www.transmokopter.s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meetup.com/sql-friday" TargetMode="External"/><Relationship Id="rId2" Type="http://schemas.openxmlformats.org/officeDocument/2006/relationships/hyperlink" Target="http://www.sqlfriday.net/" TargetMode="External"/><Relationship Id="rId1" Type="http://schemas.openxmlformats.org/officeDocument/2006/relationships/slideLayout" Target="../slideLayouts/slideLayout2.xml"/><Relationship Id="rId4" Type="http://schemas.openxmlformats.org/officeDocument/2006/relationships/hyperlink" Target="http://www.youtube.com/c/transmokopt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EEC31-E066-4E62-BAAB-C170893FFE25}"/>
              </a:ext>
            </a:extLst>
          </p:cNvPr>
          <p:cNvSpPr>
            <a:spLocks noGrp="1"/>
          </p:cNvSpPr>
          <p:nvPr>
            <p:ph type="ctrTitle"/>
          </p:nvPr>
        </p:nvSpPr>
        <p:spPr>
          <a:xfrm>
            <a:off x="1290986" y="1832297"/>
            <a:ext cx="10668000" cy="1646302"/>
          </a:xfrm>
        </p:spPr>
        <p:txBody>
          <a:bodyPr/>
          <a:lstStyle/>
          <a:p>
            <a:r>
              <a:rPr lang="en-US" sz="3200" dirty="0"/>
              <a:t>SQL Server 2022. </a:t>
            </a:r>
            <a:br>
              <a:rPr lang="en-US" sz="3200" dirty="0"/>
            </a:br>
            <a:endParaRPr lang="en-US" sz="3200" dirty="0"/>
          </a:p>
        </p:txBody>
      </p:sp>
      <p:sp>
        <p:nvSpPr>
          <p:cNvPr id="3" name="Subtitle 2">
            <a:extLst>
              <a:ext uri="{FF2B5EF4-FFF2-40B4-BE49-F238E27FC236}">
                <a16:creationId xmlns:a16="http://schemas.microsoft.com/office/drawing/2014/main" id="{FB9B0E28-205D-4B8D-B72F-75D77CF2161D}"/>
              </a:ext>
            </a:extLst>
          </p:cNvPr>
          <p:cNvSpPr>
            <a:spLocks noGrp="1"/>
          </p:cNvSpPr>
          <p:nvPr>
            <p:ph type="subTitle" idx="1"/>
          </p:nvPr>
        </p:nvSpPr>
        <p:spPr/>
        <p:txBody>
          <a:bodyPr>
            <a:normAutofit/>
          </a:bodyPr>
          <a:lstStyle/>
          <a:p>
            <a:r>
              <a:rPr lang="en-US" dirty="0"/>
              <a:t>Magnus Ahlkvist</a:t>
            </a:r>
          </a:p>
        </p:txBody>
      </p:sp>
      <p:pic>
        <p:nvPicPr>
          <p:cNvPr id="5" name="Picture 4" descr="A picture containing person, looking, cellphone, phone&#10;&#10;Description automatically generated">
            <a:extLst>
              <a:ext uri="{FF2B5EF4-FFF2-40B4-BE49-F238E27FC236}">
                <a16:creationId xmlns:a16="http://schemas.microsoft.com/office/drawing/2014/main" id="{099A75BC-ED83-4232-8CE1-447DBDA9BC2E}"/>
              </a:ext>
            </a:extLst>
          </p:cNvPr>
          <p:cNvPicPr>
            <a:picLocks noChangeAspect="1"/>
          </p:cNvPicPr>
          <p:nvPr/>
        </p:nvPicPr>
        <p:blipFill rotWithShape="1">
          <a:blip r:embed="rId2"/>
          <a:srcRect l="40596"/>
          <a:stretch/>
        </p:blipFill>
        <p:spPr>
          <a:xfrm>
            <a:off x="0" y="0"/>
            <a:ext cx="4269917" cy="6858000"/>
          </a:xfrm>
          <a:prstGeom prst="rect">
            <a:avLst/>
          </a:prstGeom>
        </p:spPr>
      </p:pic>
    </p:spTree>
    <p:extLst>
      <p:ext uri="{BB962C8B-B14F-4D97-AF65-F5344CB8AC3E}">
        <p14:creationId xmlns:p14="http://schemas.microsoft.com/office/powerpoint/2010/main" val="1847188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B9B0E28-205D-4B8D-B72F-75D77CF2161D}"/>
              </a:ext>
            </a:extLst>
          </p:cNvPr>
          <p:cNvSpPr>
            <a:spLocks noGrp="1"/>
          </p:cNvSpPr>
          <p:nvPr>
            <p:ph type="subTitle" idx="1"/>
          </p:nvPr>
        </p:nvSpPr>
        <p:spPr>
          <a:xfrm>
            <a:off x="5776783" y="325271"/>
            <a:ext cx="6260069" cy="3684497"/>
          </a:xfrm>
        </p:spPr>
        <p:txBody>
          <a:bodyPr>
            <a:normAutofit/>
          </a:bodyPr>
          <a:lstStyle/>
          <a:p>
            <a:pPr algn="l"/>
            <a:r>
              <a:rPr lang="en-US" dirty="0"/>
              <a:t>Magnus Ahlkvist</a:t>
            </a:r>
          </a:p>
          <a:p>
            <a:pPr algn="l"/>
            <a:r>
              <a:rPr lang="en-US" dirty="0"/>
              <a:t>Mail: magnus@transmokopter.se</a:t>
            </a:r>
          </a:p>
          <a:p>
            <a:pPr algn="l"/>
            <a:r>
              <a:rPr lang="en-US" dirty="0"/>
              <a:t>Twitter: @transmokopter</a:t>
            </a:r>
          </a:p>
          <a:p>
            <a:pPr algn="l"/>
            <a:r>
              <a:rPr lang="en-US" dirty="0" err="1"/>
              <a:t>Github</a:t>
            </a:r>
            <a:r>
              <a:rPr lang="en-US" dirty="0"/>
              <a:t>: github.com/</a:t>
            </a:r>
            <a:r>
              <a:rPr lang="en-US" dirty="0" err="1"/>
              <a:t>transmokopter</a:t>
            </a:r>
            <a:endParaRPr lang="en-US" dirty="0"/>
          </a:p>
          <a:p>
            <a:pPr algn="l"/>
            <a:r>
              <a:rPr lang="en-US" dirty="0" err="1"/>
              <a:t>Blogg</a:t>
            </a:r>
            <a:r>
              <a:rPr lang="en-US" dirty="0"/>
              <a:t>: </a:t>
            </a:r>
            <a:r>
              <a:rPr lang="en-US" dirty="0">
                <a:hlinkClick r:id="rId2"/>
              </a:rPr>
              <a:t>www.tsql.nu</a:t>
            </a:r>
            <a:endParaRPr lang="en-US" dirty="0"/>
          </a:p>
          <a:p>
            <a:pPr algn="l"/>
            <a:r>
              <a:rPr lang="en-US" dirty="0"/>
              <a:t>SQL Friday: </a:t>
            </a:r>
            <a:r>
              <a:rPr lang="en-US" dirty="0">
                <a:hlinkClick r:id="rId3"/>
              </a:rPr>
              <a:t>www.sqlfriday.net</a:t>
            </a:r>
            <a:endParaRPr lang="en-US" dirty="0"/>
          </a:p>
          <a:p>
            <a:pPr algn="l"/>
            <a:r>
              <a:rPr lang="en-US" dirty="0" err="1"/>
              <a:t>Transmokopter</a:t>
            </a:r>
            <a:r>
              <a:rPr lang="en-US" dirty="0"/>
              <a:t>: </a:t>
            </a:r>
            <a:r>
              <a:rPr lang="en-US" dirty="0">
                <a:hlinkClick r:id="rId4"/>
              </a:rPr>
              <a:t>www.transmokopter.se</a:t>
            </a:r>
            <a:endParaRPr lang="en-US" dirty="0"/>
          </a:p>
          <a:p>
            <a:pPr algn="l"/>
            <a:endParaRPr lang="en-US" dirty="0"/>
          </a:p>
        </p:txBody>
      </p:sp>
      <p:pic>
        <p:nvPicPr>
          <p:cNvPr id="5" name="Picture 4" descr="A picture containing person, looking, cellphone, phone&#10;&#10;Description automatically generated">
            <a:extLst>
              <a:ext uri="{FF2B5EF4-FFF2-40B4-BE49-F238E27FC236}">
                <a16:creationId xmlns:a16="http://schemas.microsoft.com/office/drawing/2014/main" id="{099A75BC-ED83-4232-8CE1-447DBDA9BC2E}"/>
              </a:ext>
            </a:extLst>
          </p:cNvPr>
          <p:cNvPicPr>
            <a:picLocks noChangeAspect="1"/>
          </p:cNvPicPr>
          <p:nvPr/>
        </p:nvPicPr>
        <p:blipFill rotWithShape="1">
          <a:blip r:embed="rId5"/>
          <a:srcRect l="40596"/>
          <a:stretch/>
        </p:blipFill>
        <p:spPr>
          <a:xfrm>
            <a:off x="0" y="0"/>
            <a:ext cx="4269917" cy="6858000"/>
          </a:xfrm>
          <a:prstGeom prst="rect">
            <a:avLst/>
          </a:prstGeom>
        </p:spPr>
      </p:pic>
    </p:spTree>
    <p:extLst>
      <p:ext uri="{BB962C8B-B14F-4D97-AF65-F5344CB8AC3E}">
        <p14:creationId xmlns:p14="http://schemas.microsoft.com/office/powerpoint/2010/main" val="2250435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B9B0E28-205D-4B8D-B72F-75D77CF2161D}"/>
              </a:ext>
            </a:extLst>
          </p:cNvPr>
          <p:cNvSpPr>
            <a:spLocks noGrp="1"/>
          </p:cNvSpPr>
          <p:nvPr>
            <p:ph type="subTitle" idx="1"/>
          </p:nvPr>
        </p:nvSpPr>
        <p:spPr>
          <a:xfrm>
            <a:off x="5776783" y="325271"/>
            <a:ext cx="6260069" cy="3684497"/>
          </a:xfrm>
        </p:spPr>
        <p:txBody>
          <a:bodyPr>
            <a:normAutofit/>
          </a:bodyPr>
          <a:lstStyle/>
          <a:p>
            <a:pPr algn="l"/>
            <a:r>
              <a:rPr lang="en-US" dirty="0"/>
              <a:t>Magnus Ahlkvist</a:t>
            </a:r>
          </a:p>
          <a:p>
            <a:pPr algn="l"/>
            <a:r>
              <a:rPr lang="en-US" dirty="0"/>
              <a:t>Mail: magnus@transmokopter.se</a:t>
            </a:r>
          </a:p>
          <a:p>
            <a:pPr algn="l"/>
            <a:r>
              <a:rPr lang="en-US" dirty="0"/>
              <a:t>Twitter: @transmokopter</a:t>
            </a:r>
          </a:p>
          <a:p>
            <a:pPr algn="l"/>
            <a:r>
              <a:rPr lang="en-US" dirty="0" err="1"/>
              <a:t>Github</a:t>
            </a:r>
            <a:r>
              <a:rPr lang="en-US" dirty="0"/>
              <a:t>: github.com/</a:t>
            </a:r>
            <a:r>
              <a:rPr lang="en-US" dirty="0" err="1"/>
              <a:t>transmokopter</a:t>
            </a:r>
            <a:endParaRPr lang="en-US" dirty="0"/>
          </a:p>
          <a:p>
            <a:pPr algn="l"/>
            <a:r>
              <a:rPr lang="en-US" dirty="0" err="1"/>
              <a:t>Blogg</a:t>
            </a:r>
            <a:r>
              <a:rPr lang="en-US" dirty="0"/>
              <a:t>: </a:t>
            </a:r>
            <a:r>
              <a:rPr lang="en-US" dirty="0">
                <a:hlinkClick r:id="rId2"/>
              </a:rPr>
              <a:t>www.tsql.nu</a:t>
            </a:r>
            <a:endParaRPr lang="en-US" dirty="0"/>
          </a:p>
          <a:p>
            <a:pPr algn="l"/>
            <a:r>
              <a:rPr lang="en-US" dirty="0"/>
              <a:t>SQL Friday: </a:t>
            </a:r>
            <a:r>
              <a:rPr lang="en-US" dirty="0">
                <a:hlinkClick r:id="rId3"/>
              </a:rPr>
              <a:t>www.sqlfriday.net</a:t>
            </a:r>
            <a:endParaRPr lang="en-US" dirty="0"/>
          </a:p>
          <a:p>
            <a:pPr algn="l"/>
            <a:r>
              <a:rPr lang="en-US" dirty="0" err="1"/>
              <a:t>Transmokopter</a:t>
            </a:r>
            <a:r>
              <a:rPr lang="en-US" dirty="0"/>
              <a:t>: </a:t>
            </a:r>
            <a:r>
              <a:rPr lang="en-US" dirty="0">
                <a:hlinkClick r:id="rId4"/>
              </a:rPr>
              <a:t>www.transmokopter.se</a:t>
            </a:r>
            <a:endParaRPr lang="en-US" dirty="0"/>
          </a:p>
          <a:p>
            <a:pPr algn="l"/>
            <a:endParaRPr lang="en-US" dirty="0"/>
          </a:p>
        </p:txBody>
      </p:sp>
      <p:pic>
        <p:nvPicPr>
          <p:cNvPr id="5" name="Picture 4" descr="A picture containing person, looking, cellphone, phone&#10;&#10;Description automatically generated">
            <a:extLst>
              <a:ext uri="{FF2B5EF4-FFF2-40B4-BE49-F238E27FC236}">
                <a16:creationId xmlns:a16="http://schemas.microsoft.com/office/drawing/2014/main" id="{099A75BC-ED83-4232-8CE1-447DBDA9BC2E}"/>
              </a:ext>
            </a:extLst>
          </p:cNvPr>
          <p:cNvPicPr>
            <a:picLocks noChangeAspect="1"/>
          </p:cNvPicPr>
          <p:nvPr/>
        </p:nvPicPr>
        <p:blipFill rotWithShape="1">
          <a:blip r:embed="rId5"/>
          <a:srcRect l="40596"/>
          <a:stretch/>
        </p:blipFill>
        <p:spPr>
          <a:xfrm>
            <a:off x="0" y="0"/>
            <a:ext cx="4269917" cy="6858000"/>
          </a:xfrm>
          <a:prstGeom prst="rect">
            <a:avLst/>
          </a:prstGeom>
        </p:spPr>
      </p:pic>
    </p:spTree>
    <p:extLst>
      <p:ext uri="{BB962C8B-B14F-4D97-AF65-F5344CB8AC3E}">
        <p14:creationId xmlns:p14="http://schemas.microsoft.com/office/powerpoint/2010/main" val="2080522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0C438DB-20F7-4B34-8E2C-4BF45E7293A3}"/>
              </a:ext>
            </a:extLst>
          </p:cNvPr>
          <p:cNvSpPr>
            <a:spLocks noGrp="1"/>
          </p:cNvSpPr>
          <p:nvPr>
            <p:ph type="title"/>
          </p:nvPr>
        </p:nvSpPr>
        <p:spPr/>
        <p:txBody>
          <a:bodyPr/>
          <a:lstStyle/>
          <a:p>
            <a:r>
              <a:rPr lang="sv-SE" dirty="0" err="1"/>
              <a:t>Shameless</a:t>
            </a:r>
            <a:r>
              <a:rPr lang="sv-SE" dirty="0"/>
              <a:t> </a:t>
            </a:r>
            <a:r>
              <a:rPr lang="sv-SE" dirty="0" err="1"/>
              <a:t>plugs</a:t>
            </a:r>
            <a:endParaRPr lang="sv-SE" dirty="0"/>
          </a:p>
        </p:txBody>
      </p:sp>
      <p:sp>
        <p:nvSpPr>
          <p:cNvPr id="3" name="Platshållare för innehåll 2">
            <a:extLst>
              <a:ext uri="{FF2B5EF4-FFF2-40B4-BE49-F238E27FC236}">
                <a16:creationId xmlns:a16="http://schemas.microsoft.com/office/drawing/2014/main" id="{3308BB25-8932-48AF-AEB6-FF932D5D492F}"/>
              </a:ext>
            </a:extLst>
          </p:cNvPr>
          <p:cNvSpPr>
            <a:spLocks noGrp="1"/>
          </p:cNvSpPr>
          <p:nvPr>
            <p:ph idx="1"/>
          </p:nvPr>
        </p:nvSpPr>
        <p:spPr/>
        <p:txBody>
          <a:bodyPr/>
          <a:lstStyle/>
          <a:p>
            <a:r>
              <a:rPr lang="sv-SE" dirty="0">
                <a:hlinkClick r:id="rId2"/>
              </a:rPr>
              <a:t>www.sqlfriday.net</a:t>
            </a:r>
            <a:r>
              <a:rPr lang="sv-SE" dirty="0"/>
              <a:t> – </a:t>
            </a:r>
            <a:r>
              <a:rPr lang="sv-SE" dirty="0" err="1"/>
              <a:t>Fridays</a:t>
            </a:r>
            <a:r>
              <a:rPr lang="sv-SE" dirty="0"/>
              <a:t> </a:t>
            </a:r>
            <a:r>
              <a:rPr lang="sv-SE" dirty="0" err="1"/>
              <a:t>noon</a:t>
            </a:r>
            <a:r>
              <a:rPr lang="sv-SE" dirty="0"/>
              <a:t>, </a:t>
            </a:r>
            <a:r>
              <a:rPr lang="sv-SE" dirty="0" err="1"/>
              <a:t>one</a:t>
            </a:r>
            <a:r>
              <a:rPr lang="sv-SE" dirty="0"/>
              <a:t> </a:t>
            </a:r>
            <a:r>
              <a:rPr lang="sv-SE" dirty="0" err="1"/>
              <a:t>hour</a:t>
            </a:r>
            <a:r>
              <a:rPr lang="sv-SE" dirty="0"/>
              <a:t> Central </a:t>
            </a:r>
            <a:r>
              <a:rPr lang="sv-SE" dirty="0" err="1"/>
              <a:t>European</a:t>
            </a:r>
            <a:r>
              <a:rPr lang="sv-SE" dirty="0"/>
              <a:t> </a:t>
            </a:r>
            <a:r>
              <a:rPr lang="sv-SE" dirty="0" err="1"/>
              <a:t>Time</a:t>
            </a:r>
            <a:r>
              <a:rPr lang="sv-SE" dirty="0"/>
              <a:t>. </a:t>
            </a:r>
            <a:r>
              <a:rPr lang="sv-SE" dirty="0" err="1"/>
              <a:t>Geeks</a:t>
            </a:r>
            <a:r>
              <a:rPr lang="sv-SE" dirty="0"/>
              <a:t> talk SQL on Teams. </a:t>
            </a:r>
          </a:p>
          <a:p>
            <a:pPr lvl="1"/>
            <a:r>
              <a:rPr lang="sv-SE" dirty="0">
                <a:hlinkClick r:id="rId3"/>
              </a:rPr>
              <a:t>www.meetup.com/sql-friday</a:t>
            </a:r>
            <a:r>
              <a:rPr lang="sv-SE" dirty="0"/>
              <a:t> </a:t>
            </a:r>
          </a:p>
          <a:p>
            <a:r>
              <a:rPr lang="sv-SE" dirty="0">
                <a:hlinkClick r:id="rId4"/>
              </a:rPr>
              <a:t>www.youtube.com/c/transmokopter</a:t>
            </a:r>
            <a:endParaRPr lang="sv-SE" dirty="0"/>
          </a:p>
          <a:p>
            <a:endParaRPr lang="sv-SE" dirty="0"/>
          </a:p>
          <a:p>
            <a:endParaRPr lang="sv-SE" dirty="0"/>
          </a:p>
        </p:txBody>
      </p:sp>
    </p:spTree>
    <p:extLst>
      <p:ext uri="{BB962C8B-B14F-4D97-AF65-F5344CB8AC3E}">
        <p14:creationId xmlns:p14="http://schemas.microsoft.com/office/powerpoint/2010/main" val="7591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EEC31-E066-4E62-BAAB-C170893FFE25}"/>
              </a:ext>
            </a:extLst>
          </p:cNvPr>
          <p:cNvSpPr>
            <a:spLocks noGrp="1"/>
          </p:cNvSpPr>
          <p:nvPr>
            <p:ph type="title"/>
          </p:nvPr>
        </p:nvSpPr>
        <p:spPr/>
        <p:txBody>
          <a:bodyPr/>
          <a:lstStyle/>
          <a:p>
            <a:pPr algn="l"/>
            <a:r>
              <a:rPr lang="en-US" sz="3200" dirty="0"/>
              <a:t>Session contents</a:t>
            </a:r>
          </a:p>
        </p:txBody>
      </p:sp>
      <p:sp>
        <p:nvSpPr>
          <p:cNvPr id="3" name="Content Placeholder 2">
            <a:extLst>
              <a:ext uri="{FF2B5EF4-FFF2-40B4-BE49-F238E27FC236}">
                <a16:creationId xmlns:a16="http://schemas.microsoft.com/office/drawing/2014/main" id="{1FA1B441-DB1E-0855-7C56-DC1FAEA212DB}"/>
              </a:ext>
            </a:extLst>
          </p:cNvPr>
          <p:cNvSpPr>
            <a:spLocks noGrp="1"/>
          </p:cNvSpPr>
          <p:nvPr>
            <p:ph idx="1"/>
          </p:nvPr>
        </p:nvSpPr>
        <p:spPr/>
        <p:txBody>
          <a:bodyPr/>
          <a:lstStyle/>
          <a:p>
            <a:r>
              <a:rPr lang="en-GB" dirty="0"/>
              <a:t>SQL Server 2022 – Analytics improvements</a:t>
            </a:r>
          </a:p>
          <a:p>
            <a:r>
              <a:rPr lang="en-GB" dirty="0"/>
              <a:t>SQL Server 2022 – Intelligent Query Processing.</a:t>
            </a:r>
          </a:p>
          <a:p>
            <a:r>
              <a:rPr lang="en-GB" dirty="0"/>
              <a:t>SQL Server 2022 – Managed Instance Link</a:t>
            </a:r>
          </a:p>
          <a:p>
            <a:pPr lvl="1"/>
            <a:r>
              <a:rPr lang="en-GB" dirty="0"/>
              <a:t>Demo</a:t>
            </a:r>
          </a:p>
          <a:p>
            <a:r>
              <a:rPr lang="en-GB" dirty="0"/>
              <a:t>SQL Server 2022 – T-SQL Language additions</a:t>
            </a:r>
          </a:p>
          <a:p>
            <a:pPr lvl="1"/>
            <a:r>
              <a:rPr lang="en-GB" dirty="0"/>
              <a:t>Demo</a:t>
            </a:r>
            <a:endParaRPr lang="LID4096" dirty="0"/>
          </a:p>
        </p:txBody>
      </p:sp>
    </p:spTree>
    <p:extLst>
      <p:ext uri="{BB962C8B-B14F-4D97-AF65-F5344CB8AC3E}">
        <p14:creationId xmlns:p14="http://schemas.microsoft.com/office/powerpoint/2010/main" val="361309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A1261-65B2-EB2C-6799-BCD45AA5D77D}"/>
              </a:ext>
            </a:extLst>
          </p:cNvPr>
          <p:cNvSpPr>
            <a:spLocks noGrp="1"/>
          </p:cNvSpPr>
          <p:nvPr>
            <p:ph type="title"/>
          </p:nvPr>
        </p:nvSpPr>
        <p:spPr/>
        <p:txBody>
          <a:bodyPr/>
          <a:lstStyle/>
          <a:p>
            <a:r>
              <a:rPr lang="en-GB" dirty="0"/>
              <a:t>Analytical workloads</a:t>
            </a:r>
            <a:endParaRPr lang="LID4096" dirty="0"/>
          </a:p>
        </p:txBody>
      </p:sp>
      <p:sp>
        <p:nvSpPr>
          <p:cNvPr id="3" name="Content Placeholder 2">
            <a:extLst>
              <a:ext uri="{FF2B5EF4-FFF2-40B4-BE49-F238E27FC236}">
                <a16:creationId xmlns:a16="http://schemas.microsoft.com/office/drawing/2014/main" id="{23B6CCC0-79A2-9604-728C-A883163543AF}"/>
              </a:ext>
            </a:extLst>
          </p:cNvPr>
          <p:cNvSpPr>
            <a:spLocks noGrp="1"/>
          </p:cNvSpPr>
          <p:nvPr>
            <p:ph idx="1"/>
          </p:nvPr>
        </p:nvSpPr>
        <p:spPr/>
        <p:txBody>
          <a:bodyPr/>
          <a:lstStyle/>
          <a:p>
            <a:r>
              <a:rPr lang="en-GB" dirty="0"/>
              <a:t>Azure Synapse Link</a:t>
            </a:r>
          </a:p>
          <a:p>
            <a:r>
              <a:rPr lang="en-GB" dirty="0"/>
              <a:t>BACKUP TO URL now supports S3</a:t>
            </a:r>
          </a:p>
          <a:p>
            <a:r>
              <a:rPr lang="en-GB" dirty="0" err="1"/>
              <a:t>Polybase</a:t>
            </a:r>
            <a:r>
              <a:rPr lang="en-GB" dirty="0"/>
              <a:t> support for T-SQL queries against S3</a:t>
            </a:r>
          </a:p>
          <a:p>
            <a:endParaRPr lang="en-GB" dirty="0"/>
          </a:p>
          <a:p>
            <a:endParaRPr lang="LID4096" dirty="0"/>
          </a:p>
        </p:txBody>
      </p:sp>
    </p:spTree>
    <p:extLst>
      <p:ext uri="{BB962C8B-B14F-4D97-AF65-F5344CB8AC3E}">
        <p14:creationId xmlns:p14="http://schemas.microsoft.com/office/powerpoint/2010/main" val="2088604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4CBEE-72EA-B042-66FE-513D7A99C0B4}"/>
              </a:ext>
            </a:extLst>
          </p:cNvPr>
          <p:cNvSpPr>
            <a:spLocks noGrp="1"/>
          </p:cNvSpPr>
          <p:nvPr>
            <p:ph type="title"/>
          </p:nvPr>
        </p:nvSpPr>
        <p:spPr/>
        <p:txBody>
          <a:bodyPr/>
          <a:lstStyle/>
          <a:p>
            <a:r>
              <a:rPr lang="en-GB" dirty="0"/>
              <a:t>Intelligent Query Processing - IQP</a:t>
            </a:r>
            <a:endParaRPr lang="LID4096" dirty="0"/>
          </a:p>
        </p:txBody>
      </p:sp>
      <p:sp>
        <p:nvSpPr>
          <p:cNvPr id="3" name="Content Placeholder 2">
            <a:extLst>
              <a:ext uri="{FF2B5EF4-FFF2-40B4-BE49-F238E27FC236}">
                <a16:creationId xmlns:a16="http://schemas.microsoft.com/office/drawing/2014/main" id="{F790794B-4D1F-C0A1-15B3-4E4536D5ABA9}"/>
              </a:ext>
            </a:extLst>
          </p:cNvPr>
          <p:cNvSpPr>
            <a:spLocks noGrp="1"/>
          </p:cNvSpPr>
          <p:nvPr>
            <p:ph idx="1"/>
          </p:nvPr>
        </p:nvSpPr>
        <p:spPr/>
        <p:txBody>
          <a:bodyPr/>
          <a:lstStyle/>
          <a:p>
            <a:r>
              <a:rPr lang="en-GB" dirty="0"/>
              <a:t>Query Store on Availability Group readable secondary replica</a:t>
            </a:r>
          </a:p>
          <a:p>
            <a:r>
              <a:rPr lang="en-GB" dirty="0"/>
              <a:t>Query Store Hints</a:t>
            </a:r>
          </a:p>
          <a:p>
            <a:r>
              <a:rPr lang="en-GB" dirty="0"/>
              <a:t>Improvements to Memory Grant Feedback</a:t>
            </a:r>
          </a:p>
          <a:p>
            <a:pPr lvl="1"/>
            <a:r>
              <a:rPr lang="en-GB" dirty="0" err="1"/>
              <a:t>Persistance</a:t>
            </a:r>
            <a:r>
              <a:rPr lang="en-GB" dirty="0"/>
              <a:t> – store feedback information in Query Store</a:t>
            </a:r>
          </a:p>
          <a:p>
            <a:pPr lvl="1"/>
            <a:r>
              <a:rPr lang="en-GB" dirty="0"/>
              <a:t>Percentile – store feedback information in Query Store</a:t>
            </a:r>
          </a:p>
          <a:p>
            <a:r>
              <a:rPr lang="en-GB" dirty="0"/>
              <a:t>Parameter Sensitive Plan Optimization</a:t>
            </a:r>
          </a:p>
          <a:p>
            <a:pPr lvl="1"/>
            <a:r>
              <a:rPr lang="en-GB" dirty="0"/>
              <a:t>Parameter sniffing and skewed data</a:t>
            </a:r>
          </a:p>
          <a:p>
            <a:r>
              <a:rPr lang="en-GB" dirty="0"/>
              <a:t>DOP feedback</a:t>
            </a:r>
          </a:p>
          <a:p>
            <a:r>
              <a:rPr lang="en-GB" dirty="0"/>
              <a:t>Cardinality Estimation Feedback</a:t>
            </a:r>
          </a:p>
          <a:p>
            <a:pPr lvl="1"/>
            <a:r>
              <a:rPr lang="en-GB" dirty="0"/>
              <a:t>Maybe, just maybe we don’t need to use “Legacy Cardinality Estimation”. </a:t>
            </a:r>
            <a:endParaRPr lang="LID4096" dirty="0"/>
          </a:p>
        </p:txBody>
      </p:sp>
    </p:spTree>
    <p:extLst>
      <p:ext uri="{BB962C8B-B14F-4D97-AF65-F5344CB8AC3E}">
        <p14:creationId xmlns:p14="http://schemas.microsoft.com/office/powerpoint/2010/main" val="83041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14F6D-54C1-72E0-1EE8-31F8E04F800C}"/>
              </a:ext>
            </a:extLst>
          </p:cNvPr>
          <p:cNvSpPr>
            <a:spLocks noGrp="1"/>
          </p:cNvSpPr>
          <p:nvPr>
            <p:ph type="title"/>
          </p:nvPr>
        </p:nvSpPr>
        <p:spPr/>
        <p:txBody>
          <a:bodyPr/>
          <a:lstStyle/>
          <a:p>
            <a:r>
              <a:rPr lang="en-GB" dirty="0"/>
              <a:t>MI Link demo</a:t>
            </a:r>
            <a:endParaRPr lang="LID4096" dirty="0"/>
          </a:p>
        </p:txBody>
      </p:sp>
      <p:sp>
        <p:nvSpPr>
          <p:cNvPr id="3" name="Content Placeholder 2">
            <a:extLst>
              <a:ext uri="{FF2B5EF4-FFF2-40B4-BE49-F238E27FC236}">
                <a16:creationId xmlns:a16="http://schemas.microsoft.com/office/drawing/2014/main" id="{48943DB9-8521-5BA2-E14F-593459293329}"/>
              </a:ext>
            </a:extLst>
          </p:cNvPr>
          <p:cNvSpPr>
            <a:spLocks noGrp="1"/>
          </p:cNvSpPr>
          <p:nvPr>
            <p:ph idx="1"/>
          </p:nvPr>
        </p:nvSpPr>
        <p:spPr/>
        <p:txBody>
          <a:bodyPr/>
          <a:lstStyle/>
          <a:p>
            <a:r>
              <a:rPr lang="en-GB" dirty="0" err="1"/>
              <a:t>Prereqs</a:t>
            </a:r>
            <a:r>
              <a:rPr lang="en-GB" dirty="0"/>
              <a:t>:</a:t>
            </a:r>
          </a:p>
          <a:p>
            <a:pPr lvl="1"/>
            <a:r>
              <a:rPr lang="en-GB" dirty="0"/>
              <a:t>SQL instance exists, in VM in Azure or somehow on-prem</a:t>
            </a:r>
          </a:p>
          <a:p>
            <a:pPr lvl="1"/>
            <a:r>
              <a:rPr lang="en-GB" dirty="0"/>
              <a:t>Azure SQL MI exists</a:t>
            </a:r>
          </a:p>
          <a:p>
            <a:pPr lvl="1"/>
            <a:r>
              <a:rPr lang="en-GB" dirty="0"/>
              <a:t>Connectivity</a:t>
            </a:r>
            <a:endParaRPr lang="LID4096" dirty="0"/>
          </a:p>
        </p:txBody>
      </p:sp>
    </p:spTree>
    <p:extLst>
      <p:ext uri="{BB962C8B-B14F-4D97-AF65-F5344CB8AC3E}">
        <p14:creationId xmlns:p14="http://schemas.microsoft.com/office/powerpoint/2010/main" val="4259464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F9A9F-4258-59B0-0DB8-CC264AB7F4B6}"/>
              </a:ext>
            </a:extLst>
          </p:cNvPr>
          <p:cNvSpPr>
            <a:spLocks noGrp="1"/>
          </p:cNvSpPr>
          <p:nvPr>
            <p:ph type="title"/>
          </p:nvPr>
        </p:nvSpPr>
        <p:spPr/>
        <p:txBody>
          <a:bodyPr/>
          <a:lstStyle/>
          <a:p>
            <a:r>
              <a:rPr lang="en-GB" dirty="0"/>
              <a:t>T-SQL language additions</a:t>
            </a:r>
            <a:endParaRPr lang="LID4096" dirty="0"/>
          </a:p>
        </p:txBody>
      </p:sp>
      <p:sp>
        <p:nvSpPr>
          <p:cNvPr id="3" name="Content Placeholder 2">
            <a:extLst>
              <a:ext uri="{FF2B5EF4-FFF2-40B4-BE49-F238E27FC236}">
                <a16:creationId xmlns:a16="http://schemas.microsoft.com/office/drawing/2014/main" id="{D6184607-F2F7-3F0A-68C8-A111B638DDCF}"/>
              </a:ext>
            </a:extLst>
          </p:cNvPr>
          <p:cNvSpPr>
            <a:spLocks noGrp="1"/>
          </p:cNvSpPr>
          <p:nvPr>
            <p:ph idx="1"/>
          </p:nvPr>
        </p:nvSpPr>
        <p:spPr/>
        <p:txBody>
          <a:bodyPr/>
          <a:lstStyle/>
          <a:p>
            <a:r>
              <a:rPr lang="en-GB" dirty="0"/>
              <a:t>Resumable add table constraints and index operations</a:t>
            </a:r>
          </a:p>
          <a:p>
            <a:r>
              <a:rPr lang="en-GB" dirty="0"/>
              <a:t>AUTO_DROP on statistics to avoid DDL-blocking</a:t>
            </a:r>
          </a:p>
          <a:p>
            <a:r>
              <a:rPr lang="en-GB" dirty="0"/>
              <a:t>Named WINDOWs (!!!)</a:t>
            </a:r>
          </a:p>
          <a:p>
            <a:r>
              <a:rPr lang="en-GB" dirty="0"/>
              <a:t>IS DISTINCT FROM and IS NOT DISTINCT FROM – we all hate NULLs don’t we?</a:t>
            </a:r>
          </a:p>
          <a:p>
            <a:r>
              <a:rPr lang="en-GB" dirty="0"/>
              <a:t>DATE_BUCKET – “funky” at first glance, but really useful</a:t>
            </a:r>
          </a:p>
          <a:p>
            <a:r>
              <a:rPr lang="en-GB" dirty="0"/>
              <a:t>GENERATE_SERIES – completely ruins my CTE/CROSS JOIN Tally Table demos</a:t>
            </a:r>
          </a:p>
          <a:p>
            <a:r>
              <a:rPr lang="en-GB" dirty="0"/>
              <a:t>FIRST_VALUE and LAST_VALUE – RESPECT NULLS and IGNORE NULLS</a:t>
            </a:r>
          </a:p>
          <a:p>
            <a:r>
              <a:rPr lang="en-GB" dirty="0"/>
              <a:t>JSON</a:t>
            </a:r>
          </a:p>
          <a:p>
            <a:pPr lvl="1"/>
            <a:r>
              <a:rPr lang="en-GB" dirty="0"/>
              <a:t>ISJSON, JSON_PATH_EXISTS, JSON_OBJECT, JSON_ARRAY</a:t>
            </a:r>
          </a:p>
          <a:p>
            <a:pPr marL="0" indent="0">
              <a:buNone/>
            </a:pPr>
            <a:endParaRPr lang="en-GB" dirty="0"/>
          </a:p>
          <a:p>
            <a:endParaRPr lang="en-GB" dirty="0"/>
          </a:p>
          <a:p>
            <a:endParaRPr lang="LID4096" dirty="0"/>
          </a:p>
        </p:txBody>
      </p:sp>
    </p:spTree>
    <p:extLst>
      <p:ext uri="{BB962C8B-B14F-4D97-AF65-F5344CB8AC3E}">
        <p14:creationId xmlns:p14="http://schemas.microsoft.com/office/powerpoint/2010/main" val="2377270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022C0-8EF4-BDA7-C45A-07C8A7718D2D}"/>
              </a:ext>
            </a:extLst>
          </p:cNvPr>
          <p:cNvSpPr>
            <a:spLocks noGrp="1"/>
          </p:cNvSpPr>
          <p:nvPr>
            <p:ph type="title"/>
          </p:nvPr>
        </p:nvSpPr>
        <p:spPr/>
        <p:txBody>
          <a:bodyPr/>
          <a:lstStyle/>
          <a:p>
            <a:r>
              <a:rPr lang="en-GB" dirty="0"/>
              <a:t>T-SQL language additions cont..</a:t>
            </a:r>
            <a:endParaRPr lang="LID4096" dirty="0"/>
          </a:p>
        </p:txBody>
      </p:sp>
      <p:sp>
        <p:nvSpPr>
          <p:cNvPr id="3" name="Content Placeholder 2">
            <a:extLst>
              <a:ext uri="{FF2B5EF4-FFF2-40B4-BE49-F238E27FC236}">
                <a16:creationId xmlns:a16="http://schemas.microsoft.com/office/drawing/2014/main" id="{1A57C061-6330-9197-3ABF-109FBAA634FD}"/>
              </a:ext>
            </a:extLst>
          </p:cNvPr>
          <p:cNvSpPr>
            <a:spLocks noGrp="1"/>
          </p:cNvSpPr>
          <p:nvPr>
            <p:ph idx="1"/>
          </p:nvPr>
        </p:nvSpPr>
        <p:spPr/>
        <p:txBody>
          <a:bodyPr/>
          <a:lstStyle/>
          <a:p>
            <a:r>
              <a:rPr lang="en-GB" dirty="0"/>
              <a:t>APPROX_PERCENTILE_CONT and APPROX_PERCENTILE_DISC</a:t>
            </a:r>
          </a:p>
          <a:p>
            <a:pPr lvl="1"/>
            <a:r>
              <a:rPr lang="en-GB" dirty="0"/>
              <a:t>Faster. And not accurate.</a:t>
            </a:r>
          </a:p>
          <a:p>
            <a:r>
              <a:rPr lang="en-GB" dirty="0" err="1"/>
              <a:t>enable_ordinal</a:t>
            </a:r>
            <a:r>
              <a:rPr lang="en-GB" dirty="0"/>
              <a:t> in STRING_SPLIT</a:t>
            </a:r>
          </a:p>
          <a:p>
            <a:r>
              <a:rPr lang="en-GB" dirty="0"/>
              <a:t>GREATEST and LEAST</a:t>
            </a:r>
          </a:p>
          <a:p>
            <a:r>
              <a:rPr lang="en-GB" dirty="0"/>
              <a:t>DATETRUNC – “truncate” a date value to the first date value for the given </a:t>
            </a:r>
            <a:r>
              <a:rPr lang="en-GB" dirty="0" err="1"/>
              <a:t>datepart</a:t>
            </a:r>
            <a:endParaRPr lang="en-GB" dirty="0"/>
          </a:p>
          <a:p>
            <a:r>
              <a:rPr lang="en-GB" dirty="0"/>
              <a:t>LTRIM, RTRIM, TRIM</a:t>
            </a:r>
          </a:p>
          <a:p>
            <a:pPr lvl="1"/>
            <a:r>
              <a:rPr lang="en-GB" dirty="0"/>
              <a:t>Trim off a specific string from beginning or end.</a:t>
            </a:r>
          </a:p>
          <a:p>
            <a:pPr lvl="1"/>
            <a:r>
              <a:rPr lang="en-GB" dirty="0"/>
              <a:t>TRIM supports direction parameter (LEADING, TRAILING, BOTH)</a:t>
            </a:r>
          </a:p>
          <a:p>
            <a:r>
              <a:rPr lang="en-GB" dirty="0"/>
              <a:t>True bitwise operations</a:t>
            </a:r>
          </a:p>
          <a:p>
            <a:pPr lvl="1"/>
            <a:r>
              <a:rPr lang="en-GB" dirty="0"/>
              <a:t>LEFT_SHIFT, RIGHT_SHIFT, BIT_COUNT, GET_BIT, SET_BIT</a:t>
            </a:r>
            <a:endParaRPr lang="LID4096" dirty="0"/>
          </a:p>
        </p:txBody>
      </p:sp>
    </p:spTree>
    <p:extLst>
      <p:ext uri="{BB962C8B-B14F-4D97-AF65-F5344CB8AC3E}">
        <p14:creationId xmlns:p14="http://schemas.microsoft.com/office/powerpoint/2010/main" val="69382141"/>
      </p:ext>
    </p:extLst>
  </p:cSld>
  <p:clrMapOvr>
    <a:masterClrMapping/>
  </p:clrMapOvr>
</p:sld>
</file>

<file path=ppt/theme/theme1.xml><?xml version="1.0" encoding="utf-8"?>
<a:theme xmlns:a="http://schemas.openxmlformats.org/drawingml/2006/main" name="Fasett">
  <a:themeElements>
    <a:clrScheme name="Varm blå">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GroupBy_Eight_hours_of_work_in_20_minutes_Partitioning_Rox.pptx" id="{70D7657E-FDF3-4AF8-B760-E8DCE5C23891}" vid="{32728EFA-864A-41EB-A785-94AF657B65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9DF362DDD05A45B86D781376AAC476" ma:contentTypeVersion="7" ma:contentTypeDescription="Create a new document." ma:contentTypeScope="" ma:versionID="3a57987203f074c548de98d113b4286b">
  <xsd:schema xmlns:xsd="http://www.w3.org/2001/XMLSchema" xmlns:xs="http://www.w3.org/2001/XMLSchema" xmlns:p="http://schemas.microsoft.com/office/2006/metadata/properties" xmlns:ns2="d199752a-3aa5-47db-8ae7-beef1561cea0" targetNamespace="http://schemas.microsoft.com/office/2006/metadata/properties" ma:root="true" ma:fieldsID="70b53b01044eee4a42e00434b4075c16" ns2:_="">
    <xsd:import namespace="d199752a-3aa5-47db-8ae7-beef1561cea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99752a-3aa5-47db-8ae7-beef1561ce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42A527-91EE-49D6-AF42-393E29B98637}">
  <ds:schemaRefs>
    <ds:schemaRef ds:uri="http://schemas.microsoft.com/sharepoint/v3/contenttype/forms"/>
  </ds:schemaRefs>
</ds:datastoreItem>
</file>

<file path=customXml/itemProps2.xml><?xml version="1.0" encoding="utf-8"?>
<ds:datastoreItem xmlns:ds="http://schemas.openxmlformats.org/officeDocument/2006/customXml" ds:itemID="{A5AA9653-386D-4377-A986-DC4A02C60CD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76C713D-8D2B-492D-A52A-375696712C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99752a-3aa5-47db-8ae7-beef1561c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PPTMALL</Template>
  <TotalTime>0</TotalTime>
  <Words>773</Words>
  <Application>Microsoft Office PowerPoint</Application>
  <PresentationFormat>Widescreen</PresentationFormat>
  <Paragraphs>90</Paragraphs>
  <Slides>10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Roboto Light</vt:lpstr>
      <vt:lpstr>Segoe UI</vt:lpstr>
      <vt:lpstr>Source Sans Pro</vt:lpstr>
      <vt:lpstr>Trebuchet MS</vt:lpstr>
      <vt:lpstr>Wingdings 3</vt:lpstr>
      <vt:lpstr>Fasett</vt:lpstr>
      <vt:lpstr>SQL Server 2022.  </vt:lpstr>
      <vt:lpstr>PowerPoint Presentation</vt:lpstr>
      <vt:lpstr>Shameless plugs</vt:lpstr>
      <vt:lpstr>Session contents</vt:lpstr>
      <vt:lpstr>Analytical workloads</vt:lpstr>
      <vt:lpstr>Intelligent Query Processing - IQP</vt:lpstr>
      <vt:lpstr>MI Link demo</vt:lpstr>
      <vt:lpstr>T-SQL language additions</vt:lpstr>
      <vt:lpstr>T-SQL language additions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creator>Magnus Ahlkvist</dc:creator>
  <cp:lastModifiedBy>Magnus Ahlkvist</cp:lastModifiedBy>
  <cp:revision>19</cp:revision>
  <dcterms:created xsi:type="dcterms:W3CDTF">2019-10-13T08:45:28Z</dcterms:created>
  <dcterms:modified xsi:type="dcterms:W3CDTF">2022-09-14T17:41:07Z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0x010100BE9DF362DDD05A45B86D781376AAC476</vt:lpwstr>
  </property>
</Properties>
</file>