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7" r:id="rId3"/>
  </p:sldMasterIdLst>
  <p:sldIdLst>
    <p:sldId id="256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3" r:id="rId16"/>
    <p:sldId id="269" r:id="rId1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8" autoAdjust="0"/>
    <p:restoredTop sz="94660"/>
  </p:normalViewPr>
  <p:slideViewPr>
    <p:cSldViewPr snapToGrid="0">
      <p:cViewPr varScale="1">
        <p:scale>
          <a:sx n="86" d="100"/>
          <a:sy n="86" d="100"/>
        </p:scale>
        <p:origin x="40" y="6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86A58-E3F0-3C8A-881A-849FAAAD4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FDA6E-CE45-423A-BB5B-3E8AB8A24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71425-148B-2A1D-3615-C44C837CE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9F9ED-2410-4CD1-B5CD-D275AA293E22}" type="datetimeFigureOut">
              <a:rPr lang="LID4096" smtClean="0"/>
              <a:t>05/21/2022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CAB39-CBF7-5D45-B6F4-BD293D0DD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9D177-8BBA-8E9E-9608-0BF5556FA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4F4BA-9ECE-4834-A1C0-C8A764EAE6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8725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9D6B-05EA-9CC4-AC84-09F5E6340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E1A6E5-2284-09CF-3343-75CA87B3A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76383-DC31-C9F2-9FBD-A288C854C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9F9ED-2410-4CD1-B5CD-D275AA293E22}" type="datetimeFigureOut">
              <a:rPr lang="LID4096" smtClean="0"/>
              <a:t>05/21/2022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20484-B58C-3F56-BF1A-29CC155C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416E2-FC07-1FD6-31CC-1E05E2F04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4F4BA-9ECE-4834-A1C0-C8A764EAE6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69539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EF9FA1-1D44-9514-E5D3-C0D54E4AD3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793E8B-41C5-2A01-1DD5-7AA9C79F3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E87A9-E716-CB04-95A9-FD8B33DE9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9F9ED-2410-4CD1-B5CD-D275AA293E22}" type="datetimeFigureOut">
              <a:rPr lang="LID4096" smtClean="0"/>
              <a:t>05/21/2022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6FCE7-6368-C762-C73A-FEFD52875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F784D-8FA1-65B2-E0F2-BE1DA87B5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4F4BA-9ECE-4834-A1C0-C8A764EAE6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87860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8" name="Bild 17">
            <a:extLst>
              <a:ext uri="{FF2B5EF4-FFF2-40B4-BE49-F238E27FC236}">
                <a16:creationId xmlns:a16="http://schemas.microsoft.com/office/drawing/2014/main" id="{42BCFCD7-74CB-442B-9206-4BBDA1D162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47593" y="4100975"/>
            <a:ext cx="2736965" cy="273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988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93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77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03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199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420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883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14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E3A9F-9EF6-E7FB-29A9-EEEA3D202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A7EAC-5F2F-8116-CB78-F0AD50592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0CE85-1915-01DF-EA86-573A40856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9F9ED-2410-4CD1-B5CD-D275AA293E22}" type="datetimeFigureOut">
              <a:rPr lang="LID4096" smtClean="0"/>
              <a:t>05/21/2022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7D053-A688-2EDC-256A-CB825EFEE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BC8BB-E97C-D98F-9986-BB0D33C3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4F4BA-9ECE-4834-A1C0-C8A764EAE6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250003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775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23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54687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137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 för 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58797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t eller fals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806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223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343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002B0-635A-761F-AF97-2A363283C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F6ED8-423D-DBEE-895C-8636D9CC6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473C0-6E6D-54CB-C8FD-1EC1FAC08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DC6E-C46D-7F43-AFE6-45839A5E45A6}" type="datetimeFigureOut">
              <a:rPr lang="en-SE" smtClean="0"/>
              <a:t>05/21/2022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BF062-FD02-DEDF-FB32-FEACFA244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95A6A-AC4E-3761-DCE5-1EFC74A1E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6431-81D0-6742-A668-81A4A6A5E5C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452520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EC056-CE9C-811A-6C4A-36C0712D6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B3243-C713-2DB7-FA51-061E3F9C9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D9B96-2A70-44AC-960D-4ADB29FF1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DC6E-C46D-7F43-AFE6-45839A5E45A6}" type="datetimeFigureOut">
              <a:rPr lang="en-SE" smtClean="0"/>
              <a:t>05/21/2022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A764C-A10C-4C42-9524-25D10CD19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A7450-7C66-9554-EDA7-01A44F048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6431-81D0-6742-A668-81A4A6A5E5C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0733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68191-2D06-5F08-B4A1-354DCCF70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0FAB5-754C-84D7-94E6-9AB3B163A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131B7-2BD9-5A2F-91BB-BF96FFB95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9F9ED-2410-4CD1-B5CD-D275AA293E22}" type="datetimeFigureOut">
              <a:rPr lang="LID4096" smtClean="0"/>
              <a:t>05/21/2022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0D639-6C18-47C4-D912-7D1689E53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7D33F-7410-572D-04FB-4A7618DA9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4F4BA-9ECE-4834-A1C0-C8A764EAE6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183062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9C23B-488A-944E-EFE4-7C9FBC1AF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4B54E-FF5A-B629-6D86-1F5D693B1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60EA6-2046-DD7C-6B0F-218D0EDB5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DC6E-C46D-7F43-AFE6-45839A5E45A6}" type="datetimeFigureOut">
              <a:rPr lang="en-SE" smtClean="0"/>
              <a:t>05/21/2022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BA472-10FE-C21D-422A-01E3F6AF3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E6A6D-090B-97E3-76C2-48B822D0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6431-81D0-6742-A668-81A4A6A5E5C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704196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2300D-474E-2491-795C-42C979631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A0224-D484-E7A3-6B3A-CD7E7F53C6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C877C-92B7-18BC-5A70-16386EBAD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AD59F-D28D-883D-72A6-183F0240F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DC6E-C46D-7F43-AFE6-45839A5E45A6}" type="datetimeFigureOut">
              <a:rPr lang="en-SE" smtClean="0"/>
              <a:t>05/21/2022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761E1-D1CE-BEDD-CF6A-DE4ED3783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68A64-E8E7-C368-BA5A-71A127EE5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6431-81D0-6742-A668-81A4A6A5E5C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183995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CD7C8-5C08-A6DC-C48A-766883515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356D9-BE11-79E8-4E78-B746AC600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5DC8E-C8B7-E83B-B3D5-7AEAAFCF7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DA7A8-D84F-8320-6F48-C75D192DCB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0A9D5B-7A8E-C27A-031F-7B95AF935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A532BC-6F04-901D-37B0-B2B5A3F8E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DC6E-C46D-7F43-AFE6-45839A5E45A6}" type="datetimeFigureOut">
              <a:rPr lang="en-SE" smtClean="0"/>
              <a:t>05/21/2022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9B21C6-F686-775F-8A71-FC2481905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DB9CE7-E4CB-F796-885D-03ECB8B32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6431-81D0-6742-A668-81A4A6A5E5C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442150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5E879-063F-C36F-995A-F1384E315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07F834-4E2A-2166-FC89-7217CF381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DC6E-C46D-7F43-AFE6-45839A5E45A6}" type="datetimeFigureOut">
              <a:rPr lang="en-SE" smtClean="0"/>
              <a:t>05/21/2022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1AC9E5-17F5-629A-F236-999B122C0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A78C91-6E6E-F44A-A4C0-F50D73D56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6431-81D0-6742-A668-81A4A6A5E5C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620763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2524EE-00EA-F0CA-A7FB-D74DE1183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DC6E-C46D-7F43-AFE6-45839A5E45A6}" type="datetimeFigureOut">
              <a:rPr lang="en-SE" smtClean="0"/>
              <a:t>05/21/2022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CB0059-E4B2-6BC8-7C35-9C2841B29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64262-85AC-336A-C269-E280AD043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6431-81D0-6742-A668-81A4A6A5E5C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303743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0FAB1-C297-4316-84FF-88C51D435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0FA5D-91DF-C706-8472-8E74BE4D0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94DB1-BBB5-142D-450F-5545F588E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5C2F1-C15E-64F2-6A8C-F81F4BE1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DC6E-C46D-7F43-AFE6-45839A5E45A6}" type="datetimeFigureOut">
              <a:rPr lang="en-SE" smtClean="0"/>
              <a:t>05/21/2022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328CD-6C36-7210-DD55-F9CF6AE35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0CC1A-9C61-742C-BE0D-10C1673D6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6431-81D0-6742-A668-81A4A6A5E5C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702880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0AB8C-B981-91CB-4062-271DC9999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76236B-8B93-A54B-C4D2-0C3B15452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C9A69-0691-3537-FC8E-8337D31AC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025D5-320A-170E-B234-F058CEE5F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DC6E-C46D-7F43-AFE6-45839A5E45A6}" type="datetimeFigureOut">
              <a:rPr lang="en-SE" smtClean="0"/>
              <a:t>05/21/2022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AA786-A0A0-4214-012F-DF5F2A970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6463B-D3E1-5AA1-6E1F-9C2F3E7F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6431-81D0-6742-A668-81A4A6A5E5C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695778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8CC4E-A494-B210-7FE9-F649CDAB9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D0B510-C2FA-9EAD-8C4A-BC04592CF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391D7-AC90-E71F-449C-50E37E5BA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DC6E-C46D-7F43-AFE6-45839A5E45A6}" type="datetimeFigureOut">
              <a:rPr lang="en-SE" smtClean="0"/>
              <a:t>05/21/2022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697A3-70F0-DB7A-B341-11FC4F0F6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32EFE-77CC-502F-0044-2FD3BA039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6431-81D0-6742-A668-81A4A6A5E5C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1793276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09EDA3-AEF3-7DB4-E65F-F0F6D3D6BF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506FF-7A65-FA16-BC79-5EDC5CB2F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5D361-F125-8A2B-69FC-1E3028D2B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2DC6E-C46D-7F43-AFE6-45839A5E45A6}" type="datetimeFigureOut">
              <a:rPr lang="en-SE" smtClean="0"/>
              <a:t>05/21/2022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F0E56-0B02-6F51-615F-A5CF5F744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652D8-89C2-389E-DCF0-DF704106F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6431-81D0-6742-A668-81A4A6A5E5C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43025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C2CFC-5269-E54C-873B-B7B7703BC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2E675-2389-8C66-23CB-63044824FC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4EED60-0175-C1CA-F971-131D7C620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680E6-D332-C2DE-C229-554D60299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9F9ED-2410-4CD1-B5CD-D275AA293E22}" type="datetimeFigureOut">
              <a:rPr lang="LID4096" smtClean="0"/>
              <a:t>05/21/2022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EFC58-47EC-F83A-AC0E-61E28053B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E1E1E-8835-8B75-B6FA-03E932092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4F4BA-9ECE-4834-A1C0-C8A764EAE6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7034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B2C89-999E-B67E-638D-A83B5012D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18CBF-4287-318B-F601-8715F29C7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69D72E-8694-BF73-A771-F399250E5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999BB1-2089-2649-04BD-A334E9B344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0E7F5F-2FA6-BF28-D148-32F34A8A89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0FA4CD-20F6-A7C9-E943-DEB9AC233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9F9ED-2410-4CD1-B5CD-D275AA293E22}" type="datetimeFigureOut">
              <a:rPr lang="LID4096" smtClean="0"/>
              <a:t>05/21/2022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8E906B-2C0D-8009-0882-E84E2C4AE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B9D283-0476-2EFC-E62C-11EF465D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4F4BA-9ECE-4834-A1C0-C8A764EAE6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49184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8CA06-58A8-8963-D581-739E77128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8C6D5E-F6F9-886F-0981-787452929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9F9ED-2410-4CD1-B5CD-D275AA293E22}" type="datetimeFigureOut">
              <a:rPr lang="LID4096" smtClean="0"/>
              <a:t>05/21/2022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E0F769-1E99-3825-04F1-C57A61815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A5C823-A0D8-D788-E8E9-82C80BFED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4F4BA-9ECE-4834-A1C0-C8A764EAE6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5251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36B0BD-4357-4D54-E9A6-DF754A3DE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9F9ED-2410-4CD1-B5CD-D275AA293E22}" type="datetimeFigureOut">
              <a:rPr lang="LID4096" smtClean="0"/>
              <a:t>05/21/2022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371A78-B0BD-15FD-03AA-A05B6070E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291E6B-165A-128D-4CCB-408D35B66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4F4BA-9ECE-4834-A1C0-C8A764EAE6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68981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9AB3D-2286-6FF1-632A-14EE4DC05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7F29C-D47E-B2D7-7415-2A8838D4E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59392D-9404-0BD8-D242-E1E19D36D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A76F5-2255-9CF7-8F82-9131BD4B8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9F9ED-2410-4CD1-B5CD-D275AA293E22}" type="datetimeFigureOut">
              <a:rPr lang="LID4096" smtClean="0"/>
              <a:t>05/21/2022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2E221-32FC-140F-742C-26DA52098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CFDDD0-AAB5-1049-7B08-5239B461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4F4BA-9ECE-4834-A1C0-C8A764EAE6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96334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C9C1C-5FE0-E180-1897-4FD278331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BE3449-9F82-091A-D787-9BCC4CC5AA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925B18-4F20-316B-6262-A6957E103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697CE-6801-92D3-197D-1579CD801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9F9ED-2410-4CD1-B5CD-D275AA293E22}" type="datetimeFigureOut">
              <a:rPr lang="LID4096" smtClean="0"/>
              <a:t>05/21/2022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D6206-FBEA-A984-0210-6C238BFEA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9243C-1DAA-FB38-3215-E9EA5F84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4F4BA-9ECE-4834-A1C0-C8A764EAE6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56445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61E12D-A286-B6C1-E107-F4B0D8D03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56572-87B7-2902-0728-41AFF9EE1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CB777-553E-4D23-C7D4-9D8059D401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9F9ED-2410-4CD1-B5CD-D275AA293E22}" type="datetimeFigureOut">
              <a:rPr lang="LID4096" smtClean="0"/>
              <a:t>05/21/2022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F4DEB-D6F8-9412-F14C-EEEAB909D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70F63-2481-6091-985C-7523AEF10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4F4BA-9ECE-4834-A1C0-C8A764EAE6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3542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100000">
              <a:srgbClr val="FFCCCC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5/21/2022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" name="Bild 8">
            <a:extLst>
              <a:ext uri="{FF2B5EF4-FFF2-40B4-BE49-F238E27FC236}">
                <a16:creationId xmlns:a16="http://schemas.microsoft.com/office/drawing/2014/main" id="{40A61AF8-6CA2-4DC0-AB0C-54B2BDCB308E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634870" y="4988252"/>
            <a:ext cx="1849688" cy="184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637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Roboto Light" panose="02000000000000000000" pitchFamily="2" charset="0"/>
          <a:ea typeface="Roboto Light" panose="02000000000000000000" pitchFamily="2" charset="0"/>
          <a:cs typeface="Roboto Light" panose="02000000000000000000" pitchFamily="2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E8093-1A71-1D20-58A5-06A6D7F72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0B7F6-09D0-BC49-6BA4-6FD73A220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3AD30-0396-F8BB-026E-C1C4681A4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2DC6E-C46D-7F43-AFE6-45839A5E45A6}" type="datetimeFigureOut">
              <a:rPr lang="en-SE" smtClean="0"/>
              <a:t>05/21/2022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F1DF6-904D-2B45-F318-A60BC9AB1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3C386-7B03-3813-0037-74625356C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A6431-81D0-6742-A668-81A4A6A5E5C3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5720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FC24C27F-C5BB-35AD-2766-4863FB42732E}"/>
              </a:ext>
            </a:extLst>
          </p:cNvPr>
          <p:cNvGrpSpPr/>
          <p:nvPr/>
        </p:nvGrpSpPr>
        <p:grpSpPr>
          <a:xfrm>
            <a:off x="514563" y="853730"/>
            <a:ext cx="2388531" cy="1470232"/>
            <a:chOff x="703062" y="849431"/>
            <a:chExt cx="2388531" cy="14702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446CEB4-1606-1167-413A-82ED339F9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3062" y="849431"/>
              <a:ext cx="2388531" cy="107738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9EAEBC1-FD47-28E9-727F-770EBBFA7AFF}"/>
                </a:ext>
              </a:extLst>
            </p:cNvPr>
            <p:cNvSpPr txBox="1"/>
            <p:nvPr/>
          </p:nvSpPr>
          <p:spPr>
            <a:xfrm>
              <a:off x="1499498" y="2042664"/>
              <a:ext cx="6034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Attollo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C8CBD3F-D916-635A-051F-9433B6A40D3A}"/>
              </a:ext>
            </a:extLst>
          </p:cNvPr>
          <p:cNvGrpSpPr/>
          <p:nvPr/>
        </p:nvGrpSpPr>
        <p:grpSpPr>
          <a:xfrm>
            <a:off x="3770090" y="760227"/>
            <a:ext cx="1619287" cy="1563158"/>
            <a:chOff x="3770090" y="760227"/>
            <a:chExt cx="1619287" cy="156315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B4FF34C-5518-B4D0-CE53-B4A026C25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70090" y="760227"/>
              <a:ext cx="1619287" cy="1166583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E4CB48C-D17C-7636-E76D-892FEEFE928B}"/>
                </a:ext>
              </a:extLst>
            </p:cNvPr>
            <p:cNvSpPr txBox="1"/>
            <p:nvPr/>
          </p:nvSpPr>
          <p:spPr>
            <a:xfrm>
              <a:off x="3846647" y="2046386"/>
              <a:ext cx="14661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B3 Consulting Group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176A1D3-85F7-62E5-14FB-8DDD60D4296D}"/>
              </a:ext>
            </a:extLst>
          </p:cNvPr>
          <p:cNvGrpSpPr/>
          <p:nvPr/>
        </p:nvGrpSpPr>
        <p:grpSpPr>
          <a:xfrm>
            <a:off x="6067874" y="1251160"/>
            <a:ext cx="2427123" cy="1068504"/>
            <a:chOff x="6067874" y="1251160"/>
            <a:chExt cx="2427123" cy="106850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7153BBC-DC70-26D2-94A0-09F88A344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67874" y="1251160"/>
              <a:ext cx="2427123" cy="675373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0C29BE2-418B-D57B-1965-AE5D7E4D077E}"/>
                </a:ext>
              </a:extLst>
            </p:cNvPr>
            <p:cNvSpPr txBox="1"/>
            <p:nvPr/>
          </p:nvSpPr>
          <p:spPr>
            <a:xfrm>
              <a:off x="6761318" y="2042665"/>
              <a:ext cx="11521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Quest Software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DF15753-F960-A5C8-FDBE-725F6F5EC199}"/>
              </a:ext>
            </a:extLst>
          </p:cNvPr>
          <p:cNvGrpSpPr/>
          <p:nvPr/>
        </p:nvGrpSpPr>
        <p:grpSpPr>
          <a:xfrm>
            <a:off x="9361993" y="675287"/>
            <a:ext cx="1871438" cy="1644377"/>
            <a:chOff x="9173494" y="675286"/>
            <a:chExt cx="1871438" cy="1644377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84CA2DE-9297-9251-8025-26BFF66DC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73494" y="675286"/>
              <a:ext cx="1871438" cy="1251524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DFC50C8-62D4-E610-BADD-C938559141D1}"/>
                </a:ext>
              </a:extLst>
            </p:cNvPr>
            <p:cNvSpPr txBox="1"/>
            <p:nvPr/>
          </p:nvSpPr>
          <p:spPr>
            <a:xfrm>
              <a:off x="9637866" y="2042664"/>
              <a:ext cx="9426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SQL Service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7C84C7C-F13C-D0BD-DBCE-71A41E61C870}"/>
              </a:ext>
            </a:extLst>
          </p:cNvPr>
          <p:cNvGrpSpPr/>
          <p:nvPr/>
        </p:nvGrpSpPr>
        <p:grpSpPr>
          <a:xfrm>
            <a:off x="7281435" y="2875667"/>
            <a:ext cx="1400319" cy="1507806"/>
            <a:chOff x="3373842" y="2874499"/>
            <a:chExt cx="1400319" cy="1507806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792362B-A010-E502-E297-2772FF7C4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93369" y="2874499"/>
              <a:ext cx="961264" cy="1166583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1D9A483-6089-AEED-A73F-D324A18A3DBD}"/>
                </a:ext>
              </a:extLst>
            </p:cNvPr>
            <p:cNvSpPr txBox="1"/>
            <p:nvPr/>
          </p:nvSpPr>
          <p:spPr>
            <a:xfrm>
              <a:off x="3373842" y="4105306"/>
              <a:ext cx="14003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Transmokopter SQL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51F7FA5-00FC-42F8-EE68-E7DA1CD17BEC}"/>
              </a:ext>
            </a:extLst>
          </p:cNvPr>
          <p:cNvGrpSpPr/>
          <p:nvPr/>
        </p:nvGrpSpPr>
        <p:grpSpPr>
          <a:xfrm>
            <a:off x="2551834" y="3308175"/>
            <a:ext cx="3105620" cy="1075298"/>
            <a:chOff x="5389377" y="3307006"/>
            <a:chExt cx="3105620" cy="107529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1FFFCB9-B6B2-8F48-784C-5A5EB70C6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89377" y="3307006"/>
              <a:ext cx="3105620" cy="679354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E17F4F-C4F7-F794-6E13-19520C2955CC}"/>
                </a:ext>
              </a:extLst>
            </p:cNvPr>
            <p:cNvSpPr txBox="1"/>
            <p:nvPr/>
          </p:nvSpPr>
          <p:spPr>
            <a:xfrm>
              <a:off x="6389551" y="4105305"/>
              <a:ext cx="7435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dbWatch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E5D0691-7AD7-901B-412B-9813FF04CD71}"/>
              </a:ext>
            </a:extLst>
          </p:cNvPr>
          <p:cNvGrpSpPr/>
          <p:nvPr/>
        </p:nvGrpSpPr>
        <p:grpSpPr>
          <a:xfrm>
            <a:off x="1942440" y="4994649"/>
            <a:ext cx="1218795" cy="1578131"/>
            <a:chOff x="2756561" y="5000527"/>
            <a:chExt cx="1218795" cy="157813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4EE5687-AD4F-9A24-5B4D-A46070DF5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74862" y="5000527"/>
              <a:ext cx="1182187" cy="118218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2B027F6-53D6-76FD-E710-6E626E742BB6}"/>
                </a:ext>
              </a:extLst>
            </p:cNvPr>
            <p:cNvSpPr txBox="1"/>
            <p:nvPr/>
          </p:nvSpPr>
          <p:spPr>
            <a:xfrm>
              <a:off x="2756561" y="6301659"/>
              <a:ext cx="12187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Catman Solution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2FAA5C8-1AAE-A6DD-36A0-D801107A67DA}"/>
              </a:ext>
            </a:extLst>
          </p:cNvPr>
          <p:cNvGrpSpPr/>
          <p:nvPr/>
        </p:nvGrpSpPr>
        <p:grpSpPr>
          <a:xfrm>
            <a:off x="5008516" y="4994649"/>
            <a:ext cx="1059358" cy="1584009"/>
            <a:chOff x="5120457" y="4994649"/>
            <a:chExt cx="1059358" cy="158400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3004F88-66FE-B85C-C63B-B23EE980E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120457" y="4994649"/>
              <a:ext cx="1059358" cy="1188065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E09B8C1-94C7-3EBD-E918-F7F8E6E89842}"/>
                </a:ext>
              </a:extLst>
            </p:cNvPr>
            <p:cNvSpPr txBox="1"/>
            <p:nvPr/>
          </p:nvSpPr>
          <p:spPr>
            <a:xfrm>
              <a:off x="5390289" y="6301659"/>
              <a:ext cx="5196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DB24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CF7E093-9D3B-552F-5C1E-0DB6AFF722BA}"/>
              </a:ext>
            </a:extLst>
          </p:cNvPr>
          <p:cNvGrpSpPr/>
          <p:nvPr/>
        </p:nvGrpSpPr>
        <p:grpSpPr>
          <a:xfrm>
            <a:off x="7734528" y="5457353"/>
            <a:ext cx="2877932" cy="1115427"/>
            <a:chOff x="7343223" y="5463231"/>
            <a:chExt cx="2877932" cy="111542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D9FC3AC-5680-35A1-98A2-B630D56F4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343223" y="5463231"/>
              <a:ext cx="2877932" cy="719483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4E0A394-852D-B7FF-3866-DD0BA5E298EA}"/>
                </a:ext>
              </a:extLst>
            </p:cNvPr>
            <p:cNvSpPr txBox="1"/>
            <p:nvPr/>
          </p:nvSpPr>
          <p:spPr>
            <a:xfrm>
              <a:off x="8139036" y="6301659"/>
              <a:ext cx="12863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Redgate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1194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E078C-BA94-EBB5-892E-8D75B50C2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do Test Driven Database Development?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A598C-9D16-9B0F-1195-B0F10F8C8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Same </a:t>
            </a:r>
            <a:r>
              <a:rPr lang="sv-SE" dirty="0" err="1"/>
              <a:t>basics</a:t>
            </a:r>
            <a:r>
              <a:rPr lang="sv-SE" dirty="0"/>
              <a:t> as C#, Java or </a:t>
            </a:r>
            <a:r>
              <a:rPr lang="sv-SE" dirty="0" err="1"/>
              <a:t>any</a:t>
            </a:r>
            <a:r>
              <a:rPr lang="sv-SE" dirty="0"/>
              <a:t> </a:t>
            </a:r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code’s</a:t>
            </a:r>
            <a:r>
              <a:rPr lang="sv-SE" dirty="0"/>
              <a:t> </a:t>
            </a:r>
            <a:r>
              <a:rPr lang="sv-SE" dirty="0" err="1"/>
              <a:t>unit</a:t>
            </a:r>
            <a:r>
              <a:rPr lang="sv-SE" dirty="0"/>
              <a:t> tests.</a:t>
            </a:r>
          </a:p>
          <a:p>
            <a:r>
              <a:rPr lang="sv-SE" dirty="0"/>
              <a:t>Test </a:t>
            </a:r>
            <a:r>
              <a:rPr lang="sv-SE" dirty="0" err="1"/>
              <a:t>single</a:t>
            </a:r>
            <a:r>
              <a:rPr lang="sv-SE" dirty="0"/>
              <a:t> </a:t>
            </a:r>
            <a:r>
              <a:rPr lang="sv-SE" dirty="0" err="1"/>
              <a:t>units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work</a:t>
            </a:r>
            <a:endParaRPr lang="sv-SE" dirty="0"/>
          </a:p>
          <a:p>
            <a:r>
              <a:rPr lang="sv-SE" dirty="0" err="1"/>
              <a:t>Don’t</a:t>
            </a:r>
            <a:r>
              <a:rPr lang="sv-SE" dirty="0"/>
              <a:t> </a:t>
            </a:r>
            <a:r>
              <a:rPr lang="sv-SE" dirty="0" err="1"/>
              <a:t>rely</a:t>
            </a:r>
            <a:r>
              <a:rPr lang="sv-SE" dirty="0"/>
              <a:t> on </a:t>
            </a:r>
            <a:r>
              <a:rPr lang="sv-SE" dirty="0" err="1"/>
              <a:t>other</a:t>
            </a:r>
            <a:r>
              <a:rPr lang="sv-SE" dirty="0"/>
              <a:t> services or </a:t>
            </a:r>
            <a:r>
              <a:rPr lang="sv-SE" dirty="0" err="1"/>
              <a:t>objects</a:t>
            </a:r>
            <a:endParaRPr lang="sv-SE" dirty="0"/>
          </a:p>
          <a:p>
            <a:r>
              <a:rPr lang="sv-SE" b="1" dirty="0" err="1"/>
              <a:t>Don’t</a:t>
            </a:r>
            <a:r>
              <a:rPr lang="sv-SE" b="1" dirty="0"/>
              <a:t> </a:t>
            </a:r>
            <a:r>
              <a:rPr lang="sv-SE" b="1" dirty="0" err="1"/>
              <a:t>rely</a:t>
            </a:r>
            <a:r>
              <a:rPr lang="sv-SE" b="1" dirty="0"/>
              <a:t> on data</a:t>
            </a:r>
          </a:p>
          <a:p>
            <a:pPr lvl="1"/>
            <a:r>
              <a:rPr lang="sv-SE" dirty="0" err="1"/>
              <a:t>Create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own</a:t>
            </a:r>
            <a:r>
              <a:rPr lang="sv-SE" dirty="0"/>
              <a:t> test data inside the test</a:t>
            </a:r>
          </a:p>
          <a:p>
            <a:pPr lvl="1"/>
            <a:r>
              <a:rPr lang="sv-SE" dirty="0" err="1"/>
              <a:t>Remove</a:t>
            </a:r>
            <a:r>
              <a:rPr lang="sv-SE" dirty="0"/>
              <a:t> the test data </a:t>
            </a:r>
            <a:r>
              <a:rPr lang="sv-SE" dirty="0" err="1"/>
              <a:t>once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test is </a:t>
            </a:r>
            <a:r>
              <a:rPr lang="sv-SE" dirty="0" err="1"/>
              <a:t>completed</a:t>
            </a:r>
            <a:endParaRPr lang="sv-SE" dirty="0"/>
          </a:p>
          <a:p>
            <a:pPr lvl="1"/>
            <a:r>
              <a:rPr lang="sv-SE" dirty="0" err="1"/>
              <a:t>Don’t</a:t>
            </a:r>
            <a:r>
              <a:rPr lang="sv-SE" dirty="0"/>
              <a:t> </a:t>
            </a:r>
            <a:r>
              <a:rPr lang="sv-SE" dirty="0" err="1"/>
              <a:t>destroy</a:t>
            </a:r>
            <a:r>
              <a:rPr lang="sv-SE" dirty="0"/>
              <a:t> </a:t>
            </a:r>
            <a:r>
              <a:rPr lang="sv-SE" dirty="0" err="1"/>
              <a:t>existing</a:t>
            </a:r>
            <a:r>
              <a:rPr lang="sv-SE" dirty="0"/>
              <a:t> data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694082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4B756-570C-85C0-8828-66EACEFB9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 Testing Technology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79E9E-16CA-791A-8184-7E5C98191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tSQLt</a:t>
            </a:r>
            <a:endParaRPr lang="sv-SE" dirty="0"/>
          </a:p>
          <a:p>
            <a:pPr lvl="1"/>
            <a:r>
              <a:rPr lang="sv-SE" dirty="0"/>
              <a:t>Tests </a:t>
            </a:r>
            <a:r>
              <a:rPr lang="sv-SE" dirty="0" err="1"/>
              <a:t>are</a:t>
            </a:r>
            <a:r>
              <a:rPr lang="sv-SE" dirty="0"/>
              <a:t> inside the </a:t>
            </a:r>
            <a:r>
              <a:rPr lang="sv-SE" dirty="0" err="1"/>
              <a:t>database</a:t>
            </a:r>
            <a:endParaRPr lang="sv-SE" dirty="0"/>
          </a:p>
          <a:p>
            <a:pPr lvl="1"/>
            <a:r>
              <a:rPr lang="sv-SE" dirty="0"/>
              <a:t>Supports </a:t>
            </a:r>
            <a:r>
              <a:rPr lang="sv-SE" dirty="0" err="1"/>
              <a:t>mocks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eg</a:t>
            </a:r>
            <a:r>
              <a:rPr lang="sv-SE" dirty="0"/>
              <a:t> </a:t>
            </a:r>
            <a:r>
              <a:rPr lang="sv-SE" dirty="0" err="1"/>
              <a:t>FakeTable</a:t>
            </a:r>
            <a:r>
              <a:rPr lang="sv-SE" dirty="0"/>
              <a:t>, </a:t>
            </a:r>
            <a:r>
              <a:rPr lang="sv-SE" dirty="0" err="1"/>
              <a:t>SpyProcedure</a:t>
            </a:r>
            <a:r>
              <a:rPr lang="sv-SE" dirty="0"/>
              <a:t> </a:t>
            </a:r>
            <a:r>
              <a:rPr lang="sv-SE" dirty="0" err="1"/>
              <a:t>etc</a:t>
            </a:r>
            <a:endParaRPr lang="sv-SE" dirty="0"/>
          </a:p>
          <a:p>
            <a:pPr lvl="1"/>
            <a:endParaRPr lang="sv-SE" dirty="0"/>
          </a:p>
          <a:p>
            <a:r>
              <a:rPr lang="sv-SE" dirty="0"/>
              <a:t>SSDT and Visual Studio test </a:t>
            </a:r>
            <a:r>
              <a:rPr lang="sv-SE" dirty="0" err="1"/>
              <a:t>projects</a:t>
            </a:r>
            <a:endParaRPr lang="sv-SE" dirty="0"/>
          </a:p>
          <a:p>
            <a:pPr lvl="1"/>
            <a:r>
              <a:rPr lang="sv-SE" dirty="0"/>
              <a:t>Tests </a:t>
            </a:r>
            <a:r>
              <a:rPr lang="sv-SE" dirty="0" err="1"/>
              <a:t>are</a:t>
            </a:r>
            <a:r>
              <a:rPr lang="sv-SE" dirty="0"/>
              <a:t> in Visual Studio </a:t>
            </a:r>
            <a:r>
              <a:rPr lang="sv-SE" dirty="0" err="1"/>
              <a:t>project</a:t>
            </a:r>
            <a:endParaRPr lang="sv-SE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664366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F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9A06C-9E13-71BD-F3CB-4F163C16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tSQLt</a:t>
            </a:r>
            <a:r>
              <a:rPr lang="en-GB" dirty="0"/>
              <a:t> DEMO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AFBE7-4D22-6177-4B29-409908281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IN" dirty="0"/>
              <a:t>What it is</a:t>
            </a:r>
          </a:p>
          <a:p>
            <a:pPr>
              <a:buFontTx/>
              <a:buChar char="-"/>
            </a:pPr>
            <a:r>
              <a:rPr lang="en-IN" dirty="0"/>
              <a:t>Create your first </a:t>
            </a:r>
            <a:r>
              <a:rPr lang="en-IN" dirty="0" err="1"/>
              <a:t>tSQLt</a:t>
            </a:r>
            <a:r>
              <a:rPr lang="en-IN" dirty="0"/>
              <a:t> test</a:t>
            </a:r>
          </a:p>
          <a:p>
            <a:pPr>
              <a:buFontTx/>
              <a:buChar char="-"/>
            </a:pPr>
            <a:r>
              <a:rPr lang="en-IN" dirty="0"/>
              <a:t>Mock data with </a:t>
            </a:r>
            <a:r>
              <a:rPr lang="en-IN" dirty="0" err="1"/>
              <a:t>FakeTable</a:t>
            </a:r>
            <a:endParaRPr lang="en-IN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922711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F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9A06C-9E13-71BD-F3CB-4F163C16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Visual Studio Database Test Project DEMO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AFBE7-4D22-6177-4B29-409908281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IN" dirty="0"/>
              <a:t>How to setup</a:t>
            </a:r>
          </a:p>
          <a:p>
            <a:pPr>
              <a:buFontTx/>
              <a:buChar char="-"/>
            </a:pPr>
            <a:r>
              <a:rPr lang="en-IN" dirty="0"/>
              <a:t>Create unit test</a:t>
            </a:r>
          </a:p>
          <a:p>
            <a:pPr>
              <a:buFontTx/>
              <a:buChar char="-"/>
            </a:pPr>
            <a:r>
              <a:rPr lang="en-IN" dirty="0"/>
              <a:t>First change iteration</a:t>
            </a:r>
          </a:p>
        </p:txBody>
      </p:sp>
    </p:spTree>
    <p:extLst>
      <p:ext uri="{BB962C8B-B14F-4D97-AF65-F5344CB8AC3E}">
        <p14:creationId xmlns:p14="http://schemas.microsoft.com/office/powerpoint/2010/main" val="3175270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FC24C27F-C5BB-35AD-2766-4863FB42732E}"/>
              </a:ext>
            </a:extLst>
          </p:cNvPr>
          <p:cNvGrpSpPr/>
          <p:nvPr/>
        </p:nvGrpSpPr>
        <p:grpSpPr>
          <a:xfrm>
            <a:off x="514563" y="853730"/>
            <a:ext cx="2388531" cy="1470232"/>
            <a:chOff x="703062" y="849431"/>
            <a:chExt cx="2388531" cy="14702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446CEB4-1606-1167-413A-82ED339F9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3062" y="849431"/>
              <a:ext cx="2388531" cy="107738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9EAEBC1-FD47-28E9-727F-770EBBFA7AFF}"/>
                </a:ext>
              </a:extLst>
            </p:cNvPr>
            <p:cNvSpPr txBox="1"/>
            <p:nvPr/>
          </p:nvSpPr>
          <p:spPr>
            <a:xfrm>
              <a:off x="1499498" y="2042664"/>
              <a:ext cx="6034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Attollo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C8CBD3F-D916-635A-051F-9433B6A40D3A}"/>
              </a:ext>
            </a:extLst>
          </p:cNvPr>
          <p:cNvGrpSpPr/>
          <p:nvPr/>
        </p:nvGrpSpPr>
        <p:grpSpPr>
          <a:xfrm>
            <a:off x="3770090" y="760227"/>
            <a:ext cx="1619287" cy="1563158"/>
            <a:chOff x="3770090" y="760227"/>
            <a:chExt cx="1619287" cy="156315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B4FF34C-5518-B4D0-CE53-B4A026C25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70090" y="760227"/>
              <a:ext cx="1619287" cy="1166583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E4CB48C-D17C-7636-E76D-892FEEFE928B}"/>
                </a:ext>
              </a:extLst>
            </p:cNvPr>
            <p:cNvSpPr txBox="1"/>
            <p:nvPr/>
          </p:nvSpPr>
          <p:spPr>
            <a:xfrm>
              <a:off x="3846647" y="2046386"/>
              <a:ext cx="14661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B3 Consulting Group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176A1D3-85F7-62E5-14FB-8DDD60D4296D}"/>
              </a:ext>
            </a:extLst>
          </p:cNvPr>
          <p:cNvGrpSpPr/>
          <p:nvPr/>
        </p:nvGrpSpPr>
        <p:grpSpPr>
          <a:xfrm>
            <a:off x="6067874" y="1251160"/>
            <a:ext cx="2427123" cy="1068504"/>
            <a:chOff x="6067874" y="1251160"/>
            <a:chExt cx="2427123" cy="106850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7153BBC-DC70-26D2-94A0-09F88A344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67874" y="1251160"/>
              <a:ext cx="2427123" cy="675373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0C29BE2-418B-D57B-1965-AE5D7E4D077E}"/>
                </a:ext>
              </a:extLst>
            </p:cNvPr>
            <p:cNvSpPr txBox="1"/>
            <p:nvPr/>
          </p:nvSpPr>
          <p:spPr>
            <a:xfrm>
              <a:off x="6761318" y="2042665"/>
              <a:ext cx="11521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Quest Software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DF15753-F960-A5C8-FDBE-725F6F5EC199}"/>
              </a:ext>
            </a:extLst>
          </p:cNvPr>
          <p:cNvGrpSpPr/>
          <p:nvPr/>
        </p:nvGrpSpPr>
        <p:grpSpPr>
          <a:xfrm>
            <a:off x="9361993" y="675287"/>
            <a:ext cx="1871438" cy="1644377"/>
            <a:chOff x="9173494" y="675286"/>
            <a:chExt cx="1871438" cy="1644377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84CA2DE-9297-9251-8025-26BFF66DC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73494" y="675286"/>
              <a:ext cx="1871438" cy="1251524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DFC50C8-62D4-E610-BADD-C938559141D1}"/>
                </a:ext>
              </a:extLst>
            </p:cNvPr>
            <p:cNvSpPr txBox="1"/>
            <p:nvPr/>
          </p:nvSpPr>
          <p:spPr>
            <a:xfrm>
              <a:off x="9637866" y="2042664"/>
              <a:ext cx="9426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SQL Service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7C84C7C-F13C-D0BD-DBCE-71A41E61C870}"/>
              </a:ext>
            </a:extLst>
          </p:cNvPr>
          <p:cNvGrpSpPr/>
          <p:nvPr/>
        </p:nvGrpSpPr>
        <p:grpSpPr>
          <a:xfrm>
            <a:off x="7281435" y="2875667"/>
            <a:ext cx="1400319" cy="1507806"/>
            <a:chOff x="3373842" y="2874499"/>
            <a:chExt cx="1400319" cy="1507806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792362B-A010-E502-E297-2772FF7C4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93369" y="2874499"/>
              <a:ext cx="961264" cy="1166583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1D9A483-6089-AEED-A73F-D324A18A3DBD}"/>
                </a:ext>
              </a:extLst>
            </p:cNvPr>
            <p:cNvSpPr txBox="1"/>
            <p:nvPr/>
          </p:nvSpPr>
          <p:spPr>
            <a:xfrm>
              <a:off x="3373842" y="4105306"/>
              <a:ext cx="14003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Transmokopter SQL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51F7FA5-00FC-42F8-EE68-E7DA1CD17BEC}"/>
              </a:ext>
            </a:extLst>
          </p:cNvPr>
          <p:cNvGrpSpPr/>
          <p:nvPr/>
        </p:nvGrpSpPr>
        <p:grpSpPr>
          <a:xfrm>
            <a:off x="2551834" y="3308175"/>
            <a:ext cx="3105620" cy="1075298"/>
            <a:chOff x="5389377" y="3307006"/>
            <a:chExt cx="3105620" cy="107529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1FFFCB9-B6B2-8F48-784C-5A5EB70C6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89377" y="3307006"/>
              <a:ext cx="3105620" cy="679354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E17F4F-C4F7-F794-6E13-19520C2955CC}"/>
                </a:ext>
              </a:extLst>
            </p:cNvPr>
            <p:cNvSpPr txBox="1"/>
            <p:nvPr/>
          </p:nvSpPr>
          <p:spPr>
            <a:xfrm>
              <a:off x="6389551" y="4105305"/>
              <a:ext cx="7435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dbWatch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E5D0691-7AD7-901B-412B-9813FF04CD71}"/>
              </a:ext>
            </a:extLst>
          </p:cNvPr>
          <p:cNvGrpSpPr/>
          <p:nvPr/>
        </p:nvGrpSpPr>
        <p:grpSpPr>
          <a:xfrm>
            <a:off x="1942440" y="4994649"/>
            <a:ext cx="1218795" cy="1578131"/>
            <a:chOff x="2756561" y="5000527"/>
            <a:chExt cx="1218795" cy="157813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4EE5687-AD4F-9A24-5B4D-A46070DF5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74862" y="5000527"/>
              <a:ext cx="1182187" cy="118218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2B027F6-53D6-76FD-E710-6E626E742BB6}"/>
                </a:ext>
              </a:extLst>
            </p:cNvPr>
            <p:cNvSpPr txBox="1"/>
            <p:nvPr/>
          </p:nvSpPr>
          <p:spPr>
            <a:xfrm>
              <a:off x="2756561" y="6301659"/>
              <a:ext cx="12187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Catman Solution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2FAA5C8-1AAE-A6DD-36A0-D801107A67DA}"/>
              </a:ext>
            </a:extLst>
          </p:cNvPr>
          <p:cNvGrpSpPr/>
          <p:nvPr/>
        </p:nvGrpSpPr>
        <p:grpSpPr>
          <a:xfrm>
            <a:off x="5008516" y="4994649"/>
            <a:ext cx="1059358" cy="1584009"/>
            <a:chOff x="5120457" y="4994649"/>
            <a:chExt cx="1059358" cy="158400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3004F88-66FE-B85C-C63B-B23EE980E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120457" y="4994649"/>
              <a:ext cx="1059358" cy="1188065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E09B8C1-94C7-3EBD-E918-F7F8E6E89842}"/>
                </a:ext>
              </a:extLst>
            </p:cNvPr>
            <p:cNvSpPr txBox="1"/>
            <p:nvPr/>
          </p:nvSpPr>
          <p:spPr>
            <a:xfrm>
              <a:off x="5390289" y="6301659"/>
              <a:ext cx="5196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DB24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CF7E093-9D3B-552F-5C1E-0DB6AFF722BA}"/>
              </a:ext>
            </a:extLst>
          </p:cNvPr>
          <p:cNvGrpSpPr/>
          <p:nvPr/>
        </p:nvGrpSpPr>
        <p:grpSpPr>
          <a:xfrm>
            <a:off x="7734528" y="5457353"/>
            <a:ext cx="2877932" cy="1115427"/>
            <a:chOff x="7343223" y="5463231"/>
            <a:chExt cx="2877932" cy="111542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D9FC3AC-5680-35A1-98A2-B630D56F4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343223" y="5463231"/>
              <a:ext cx="2877932" cy="719483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4E0A394-852D-B7FF-3866-DD0BA5E298EA}"/>
                </a:ext>
              </a:extLst>
            </p:cNvPr>
            <p:cNvSpPr txBox="1"/>
            <p:nvPr/>
          </p:nvSpPr>
          <p:spPr>
            <a:xfrm>
              <a:off x="8139036" y="6301659"/>
              <a:ext cx="12863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Redgate Software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2903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EC31-E066-4E62-BAAB-C170893FF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7" y="1838476"/>
            <a:ext cx="10668000" cy="1646302"/>
          </a:xfrm>
        </p:spPr>
        <p:txBody>
          <a:bodyPr/>
          <a:lstStyle/>
          <a:p>
            <a:r>
              <a:rPr lang="en-US" sz="3200" dirty="0"/>
              <a:t>Test Driven Database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B0E28-205D-4B8D-B72F-75D77CF216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Magnus Ahlkvist</a:t>
            </a:r>
          </a:p>
          <a:p>
            <a:r>
              <a:rPr lang="en-US" dirty="0"/>
              <a:t>He/Him</a:t>
            </a:r>
          </a:p>
        </p:txBody>
      </p:sp>
      <p:pic>
        <p:nvPicPr>
          <p:cNvPr id="5" name="Picture 4" descr="A picture containing person, looking, cellphone, phone&#10;&#10;Description automatically generated">
            <a:extLst>
              <a:ext uri="{FF2B5EF4-FFF2-40B4-BE49-F238E27FC236}">
                <a16:creationId xmlns:a16="http://schemas.microsoft.com/office/drawing/2014/main" id="{099A75BC-ED83-4232-8CE1-447DBDA9BC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96"/>
          <a:stretch/>
        </p:blipFill>
        <p:spPr>
          <a:xfrm>
            <a:off x="0" y="0"/>
            <a:ext cx="42699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88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About</a:t>
            </a:r>
            <a:r>
              <a:rPr lang="sv-SE" dirty="0"/>
              <a:t> Magnus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Data Community </a:t>
            </a:r>
            <a:r>
              <a:rPr lang="sv-SE" dirty="0" err="1"/>
              <a:t>Organiser</a:t>
            </a:r>
            <a:endParaRPr lang="sv-SE" dirty="0"/>
          </a:p>
          <a:p>
            <a:r>
              <a:rPr lang="sv-SE" dirty="0"/>
              <a:t>SQL Server Consultant</a:t>
            </a:r>
          </a:p>
          <a:p>
            <a:r>
              <a:rPr lang="sv-SE" dirty="0"/>
              <a:t>Scout </a:t>
            </a:r>
            <a:r>
              <a:rPr lang="sv-SE" dirty="0" err="1"/>
              <a:t>Leader</a:t>
            </a:r>
            <a:endParaRPr lang="sv-SE" dirty="0"/>
          </a:p>
          <a:p>
            <a:r>
              <a:rPr lang="sv-SE" dirty="0"/>
              <a:t>(</a:t>
            </a:r>
            <a:r>
              <a:rPr lang="sv-SE" dirty="0" err="1"/>
              <a:t>Slow</a:t>
            </a:r>
            <a:r>
              <a:rPr lang="sv-SE" dirty="0"/>
              <a:t>) </a:t>
            </a:r>
            <a:r>
              <a:rPr lang="sv-SE" dirty="0" err="1"/>
              <a:t>runner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683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0C438DB-20F7-4B34-8E2C-4BF45E729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Session </a:t>
            </a:r>
            <a:r>
              <a:rPr lang="sv-SE" dirty="0" err="1"/>
              <a:t>contents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308BB25-8932-48AF-AEB6-FF932D5D4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solidFill>
                  <a:schemeClr val="accent2"/>
                </a:solidFill>
              </a:rPr>
              <a:t>What is Test Driven Development (TDD)</a:t>
            </a:r>
          </a:p>
          <a:p>
            <a:r>
              <a:rPr lang="en-IN" sz="1800" dirty="0">
                <a:solidFill>
                  <a:schemeClr val="accent2"/>
                </a:solidFill>
              </a:rPr>
              <a:t>Demo, our first unit test and our first change iteration</a:t>
            </a:r>
          </a:p>
          <a:p>
            <a:r>
              <a:rPr lang="en-IN" sz="1800" dirty="0">
                <a:solidFill>
                  <a:schemeClr val="accent2"/>
                </a:solidFill>
              </a:rPr>
              <a:t>Why Test Driven Database Development?</a:t>
            </a:r>
          </a:p>
          <a:p>
            <a:r>
              <a:rPr lang="en-IN" sz="1800" dirty="0">
                <a:solidFill>
                  <a:schemeClr val="accent2"/>
                </a:solidFill>
              </a:rPr>
              <a:t>How can we unit test database code?</a:t>
            </a:r>
          </a:p>
          <a:p>
            <a:r>
              <a:rPr lang="en-IN" sz="1800" dirty="0" err="1">
                <a:solidFill>
                  <a:schemeClr val="accent2"/>
                </a:solidFill>
              </a:rPr>
              <a:t>tSQLt</a:t>
            </a:r>
            <a:r>
              <a:rPr lang="en-IN" sz="1800" dirty="0">
                <a:solidFill>
                  <a:schemeClr val="accent2"/>
                </a:solidFill>
              </a:rPr>
              <a:t> demo</a:t>
            </a:r>
          </a:p>
          <a:p>
            <a:r>
              <a:rPr lang="en-IN" sz="1800" dirty="0">
                <a:solidFill>
                  <a:schemeClr val="accent2"/>
                </a:solidFill>
              </a:rPr>
              <a:t>Visual Studio Test Project demo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591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0ABE2-36CA-C8B9-6789-17B8F006C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What</a:t>
            </a:r>
            <a:r>
              <a:rPr lang="sv-SE" dirty="0"/>
              <a:t> is Test Driven </a:t>
            </a:r>
            <a:r>
              <a:rPr lang="sv-SE" dirty="0" err="1"/>
              <a:t>Development</a:t>
            </a:r>
            <a:r>
              <a:rPr lang="sv-SE" dirty="0"/>
              <a:t> (TDD)?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61E14-6272-C96A-D06B-C23292155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sv-SE" dirty="0" err="1"/>
              <a:t>Write</a:t>
            </a:r>
            <a:r>
              <a:rPr lang="sv-SE" dirty="0"/>
              <a:t> </a:t>
            </a:r>
            <a:r>
              <a:rPr lang="sv-SE" dirty="0" err="1"/>
              <a:t>requirements</a:t>
            </a:r>
            <a:endParaRPr lang="sv-SE" dirty="0"/>
          </a:p>
          <a:p>
            <a:pPr marL="514350" indent="-514350">
              <a:buFont typeface="+mj-lt"/>
              <a:buAutoNum type="arabicPeriod"/>
            </a:pPr>
            <a:r>
              <a:rPr lang="sv-SE" dirty="0" err="1"/>
              <a:t>Write</a:t>
            </a:r>
            <a:r>
              <a:rPr lang="sv-SE" dirty="0"/>
              <a:t> tests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 err="1"/>
              <a:t>Run</a:t>
            </a:r>
            <a:r>
              <a:rPr lang="sv-SE" dirty="0"/>
              <a:t> (</a:t>
            </a:r>
            <a:r>
              <a:rPr lang="sv-SE" dirty="0" err="1"/>
              <a:t>fail</a:t>
            </a:r>
            <a:r>
              <a:rPr lang="sv-SE" dirty="0"/>
              <a:t>) tests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 err="1"/>
              <a:t>Write</a:t>
            </a:r>
            <a:r>
              <a:rPr lang="sv-SE" dirty="0"/>
              <a:t> </a:t>
            </a:r>
            <a:r>
              <a:rPr lang="sv-SE" dirty="0" err="1"/>
              <a:t>code</a:t>
            </a:r>
            <a:r>
              <a:rPr lang="sv-SE" dirty="0"/>
              <a:t> to fix </a:t>
            </a:r>
            <a:r>
              <a:rPr lang="sv-SE" dirty="0" err="1"/>
              <a:t>failed</a:t>
            </a:r>
            <a:r>
              <a:rPr lang="sv-SE" dirty="0"/>
              <a:t> tests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 err="1"/>
              <a:t>Repeat</a:t>
            </a:r>
            <a:r>
              <a:rPr lang="sv-SE" dirty="0"/>
              <a:t> </a:t>
            </a:r>
            <a:r>
              <a:rPr lang="sv-SE" dirty="0" err="1"/>
              <a:t>until</a:t>
            </a:r>
            <a:r>
              <a:rPr lang="sv-SE" dirty="0"/>
              <a:t> all tests </a:t>
            </a:r>
            <a:r>
              <a:rPr lang="sv-SE" dirty="0" err="1"/>
              <a:t>are</a:t>
            </a:r>
            <a:r>
              <a:rPr lang="sv-SE" dirty="0"/>
              <a:t> ”green”</a:t>
            </a:r>
          </a:p>
          <a:p>
            <a:pPr marL="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709561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22F2-E084-4CE4-10E3-248010FA1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to test with TDD?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5F6CD-55C1-07FB-21B0-3E58A855E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A </a:t>
            </a:r>
            <a:r>
              <a:rPr lang="sv-SE" dirty="0" err="1"/>
              <a:t>single</a:t>
            </a:r>
            <a:r>
              <a:rPr lang="sv-SE" dirty="0"/>
              <a:t> </a:t>
            </a:r>
            <a:r>
              <a:rPr lang="sv-SE" dirty="0" err="1"/>
              <a:t>unit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work</a:t>
            </a:r>
            <a:endParaRPr lang="sv-SE" dirty="0"/>
          </a:p>
          <a:p>
            <a:pPr lvl="1"/>
            <a:r>
              <a:rPr lang="sv-SE" dirty="0"/>
              <a:t>A </a:t>
            </a:r>
            <a:r>
              <a:rPr lang="sv-SE" dirty="0" err="1"/>
              <a:t>function</a:t>
            </a:r>
            <a:r>
              <a:rPr lang="sv-SE" dirty="0"/>
              <a:t> or </a:t>
            </a:r>
            <a:r>
              <a:rPr lang="sv-SE" dirty="0" err="1"/>
              <a:t>method</a:t>
            </a:r>
            <a:endParaRPr lang="sv-SE" dirty="0"/>
          </a:p>
          <a:p>
            <a:r>
              <a:rPr lang="sv-SE" dirty="0" err="1"/>
              <a:t>Don’t</a:t>
            </a:r>
            <a:r>
              <a:rPr lang="sv-SE" dirty="0"/>
              <a:t> </a:t>
            </a:r>
            <a:r>
              <a:rPr lang="sv-SE" dirty="0" err="1"/>
              <a:t>rely</a:t>
            </a:r>
            <a:r>
              <a:rPr lang="sv-SE" dirty="0"/>
              <a:t> on </a:t>
            </a:r>
            <a:r>
              <a:rPr lang="sv-SE" dirty="0" err="1"/>
              <a:t>external</a:t>
            </a:r>
            <a:r>
              <a:rPr lang="sv-SE" dirty="0"/>
              <a:t> </a:t>
            </a:r>
            <a:r>
              <a:rPr lang="sv-SE" dirty="0" err="1"/>
              <a:t>dependencies</a:t>
            </a:r>
            <a:endParaRPr lang="sv-SE" dirty="0"/>
          </a:p>
          <a:p>
            <a:pPr lvl="1"/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mocks</a:t>
            </a:r>
            <a:endParaRPr lang="sv-SE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287972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F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191CE-2061-D06C-EBF6-4BC7C280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E6003-F745-2F50-BBB6-0A4EC5BFB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1800" dirty="0" err="1"/>
              <a:t>Our</a:t>
            </a:r>
            <a:r>
              <a:rPr lang="sv-SE" sz="1800" dirty="0"/>
              <a:t> </a:t>
            </a:r>
            <a:r>
              <a:rPr lang="sv-SE" sz="1800" dirty="0" err="1"/>
              <a:t>first</a:t>
            </a:r>
            <a:r>
              <a:rPr lang="sv-SE" sz="1800" dirty="0"/>
              <a:t> </a:t>
            </a:r>
            <a:r>
              <a:rPr lang="sv-SE" sz="1800" dirty="0" err="1"/>
              <a:t>unit</a:t>
            </a:r>
            <a:r>
              <a:rPr lang="sv-SE" sz="1800" dirty="0"/>
              <a:t> test and </a:t>
            </a:r>
            <a:r>
              <a:rPr lang="sv-SE" sz="1800" dirty="0" err="1"/>
              <a:t>our</a:t>
            </a:r>
            <a:r>
              <a:rPr lang="sv-SE" sz="1800" dirty="0"/>
              <a:t> </a:t>
            </a:r>
            <a:r>
              <a:rPr lang="sv-SE" sz="1800" dirty="0" err="1"/>
              <a:t>first</a:t>
            </a:r>
            <a:r>
              <a:rPr lang="sv-SE" sz="1800" dirty="0"/>
              <a:t> </a:t>
            </a:r>
            <a:r>
              <a:rPr lang="sv-SE" sz="1800" dirty="0" err="1"/>
              <a:t>change</a:t>
            </a:r>
            <a:r>
              <a:rPr lang="sv-SE" sz="1800" dirty="0"/>
              <a:t> iteration</a:t>
            </a:r>
            <a:endParaRPr lang="en-GB" dirty="0"/>
          </a:p>
          <a:p>
            <a:pPr lvl="1"/>
            <a:r>
              <a:rPr lang="en-GB" dirty="0"/>
              <a:t>Simple “software project”</a:t>
            </a:r>
          </a:p>
          <a:p>
            <a:pPr lvl="1"/>
            <a:r>
              <a:rPr lang="en-GB" dirty="0"/>
              <a:t>First functional requirement: </a:t>
            </a:r>
            <a:r>
              <a:rPr lang="en-GB" dirty="0" err="1"/>
              <a:t>IsValidDate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528039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35B9C-E118-A02C-B8D4-201910800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Driven Database Development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53D88-2DC5-6C4D-4859-21E8506D4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Why?</a:t>
            </a:r>
          </a:p>
          <a:p>
            <a:r>
              <a:rPr lang="en-GB" dirty="0"/>
              <a:t>How?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605157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515B2-B502-7D47-93D3-64DA9B5F0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unit test database code?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61D60-07B0-846A-C7FE-7034E0E29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Unit</a:t>
            </a:r>
            <a:r>
              <a:rPr lang="sv-SE" dirty="0"/>
              <a:t> </a:t>
            </a:r>
            <a:r>
              <a:rPr lang="sv-SE" dirty="0" err="1"/>
              <a:t>testing</a:t>
            </a:r>
            <a:r>
              <a:rPr lang="sv-SE" dirty="0"/>
              <a:t> =&gt; </a:t>
            </a:r>
            <a:r>
              <a:rPr lang="sv-SE" dirty="0" err="1"/>
              <a:t>Mock</a:t>
            </a:r>
            <a:r>
              <a:rPr lang="sv-SE" dirty="0"/>
              <a:t> </a:t>
            </a:r>
            <a:r>
              <a:rPr lang="sv-SE" dirty="0" err="1"/>
              <a:t>external</a:t>
            </a:r>
            <a:r>
              <a:rPr lang="sv-SE" dirty="0"/>
              <a:t> </a:t>
            </a:r>
            <a:r>
              <a:rPr lang="sv-SE" dirty="0" err="1"/>
              <a:t>dependencies</a:t>
            </a:r>
            <a:endParaRPr lang="sv-SE" dirty="0"/>
          </a:p>
          <a:p>
            <a:r>
              <a:rPr lang="sv-SE" dirty="0" err="1"/>
              <a:t>Database</a:t>
            </a:r>
            <a:r>
              <a:rPr lang="sv-SE" dirty="0"/>
              <a:t> is an </a:t>
            </a:r>
            <a:r>
              <a:rPr lang="sv-SE" dirty="0" err="1"/>
              <a:t>external</a:t>
            </a:r>
            <a:r>
              <a:rPr lang="sv-SE" dirty="0"/>
              <a:t> </a:t>
            </a:r>
            <a:r>
              <a:rPr lang="sv-SE" dirty="0" err="1"/>
              <a:t>dependency</a:t>
            </a:r>
            <a:r>
              <a:rPr lang="sv-SE" dirty="0"/>
              <a:t> to the C# </a:t>
            </a:r>
            <a:r>
              <a:rPr lang="sv-SE" dirty="0" err="1"/>
              <a:t>code</a:t>
            </a:r>
            <a:r>
              <a:rPr lang="sv-SE" dirty="0"/>
              <a:t>.</a:t>
            </a:r>
          </a:p>
          <a:p>
            <a:r>
              <a:rPr lang="sv-SE" dirty="0" err="1"/>
              <a:t>Who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then</a:t>
            </a:r>
            <a:r>
              <a:rPr lang="sv-SE" dirty="0"/>
              <a:t> </a:t>
            </a:r>
            <a:r>
              <a:rPr lang="sv-SE" dirty="0" err="1"/>
              <a:t>unit</a:t>
            </a:r>
            <a:r>
              <a:rPr lang="sv-SE" dirty="0"/>
              <a:t> test the </a:t>
            </a:r>
            <a:r>
              <a:rPr lang="sv-SE" dirty="0" err="1"/>
              <a:t>database</a:t>
            </a:r>
            <a:r>
              <a:rPr lang="sv-SE" dirty="0"/>
              <a:t> </a:t>
            </a:r>
            <a:r>
              <a:rPr lang="sv-SE" dirty="0" err="1"/>
              <a:t>code</a:t>
            </a:r>
            <a:r>
              <a:rPr lang="sv-SE" dirty="0"/>
              <a:t>?</a:t>
            </a:r>
          </a:p>
          <a:p>
            <a:pPr lvl="1"/>
            <a:r>
              <a:rPr lang="sv-SE" dirty="0"/>
              <a:t>YOU </a:t>
            </a:r>
            <a:r>
              <a:rPr lang="sv-SE" dirty="0" err="1"/>
              <a:t>will</a:t>
            </a:r>
            <a:r>
              <a:rPr lang="sv-SE" dirty="0"/>
              <a:t>. Or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should</a:t>
            </a:r>
            <a:r>
              <a:rPr lang="sv-SE" dirty="0"/>
              <a:t>.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997136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sett">
  <a:themeElements>
    <a:clrScheme name="Varm blå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oupBy_Eight_hours_of_work_in_20_minutes_Partitioning_Rox.pptx" id="{70D7657E-FDF3-4AF8-B760-E8DCE5C23891}" vid="{32728EFA-864A-41EB-A785-94AF657B65F5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333</Words>
  <Application>Microsoft Office PowerPoint</Application>
  <PresentationFormat>Widescreen</PresentationFormat>
  <Paragraphs>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Calibri Light</vt:lpstr>
      <vt:lpstr>Roboto Light</vt:lpstr>
      <vt:lpstr>Source Sans Pro</vt:lpstr>
      <vt:lpstr>Trebuchet MS</vt:lpstr>
      <vt:lpstr>Wingdings 3</vt:lpstr>
      <vt:lpstr>Office Theme</vt:lpstr>
      <vt:lpstr>Fasett</vt:lpstr>
      <vt:lpstr>1_Office Theme</vt:lpstr>
      <vt:lpstr>PowerPoint Presentation</vt:lpstr>
      <vt:lpstr>Test Driven Database Development</vt:lpstr>
      <vt:lpstr>About Magnus</vt:lpstr>
      <vt:lpstr>Session contents</vt:lpstr>
      <vt:lpstr>What is Test Driven Development (TDD)?</vt:lpstr>
      <vt:lpstr>What to test with TDD?</vt:lpstr>
      <vt:lpstr>DEMO</vt:lpstr>
      <vt:lpstr>Test Driven Database Development</vt:lpstr>
      <vt:lpstr>Why unit test database code?</vt:lpstr>
      <vt:lpstr>How to do Test Driven Database Development?</vt:lpstr>
      <vt:lpstr>Unit Testing Technology</vt:lpstr>
      <vt:lpstr>tSQLt DEMO</vt:lpstr>
      <vt:lpstr>Visual Studio Database Test Project 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Magnus Ahlkvist</dc:creator>
  <cp:lastModifiedBy>Magnus Ahlkvist</cp:lastModifiedBy>
  <cp:revision>3</cp:revision>
  <dcterms:created xsi:type="dcterms:W3CDTF">2022-05-20T07:54:08Z</dcterms:created>
  <dcterms:modified xsi:type="dcterms:W3CDTF">2022-05-21T11:22:33Z</dcterms:modified>
</cp:coreProperties>
</file>