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6"/>
    <p:restoredTop sz="94718"/>
  </p:normalViewPr>
  <p:slideViewPr>
    <p:cSldViewPr snapToGrid="0" snapToObjects="1">
      <p:cViewPr>
        <p:scale>
          <a:sx n="80" d="100"/>
          <a:sy n="80" d="100"/>
        </p:scale>
        <p:origin x="9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02B0-635A-761F-AF97-2A363283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F6ED8-423D-DBEE-895C-8636D9CC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73C0-6E6D-54CB-C8FD-1EC1FAC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F062-FD02-DEDF-FB32-FEACFA24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5A6A-AC4E-3761-DCE5-1EFC74A1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689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CC4E-A494-B210-7FE9-F649CDAB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B510-C2FA-9EAD-8C4A-BC04592C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91D7-AC90-E71F-449C-50E37E5B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97A3-70F0-DB7A-B341-11FC4F0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2EFE-77CC-502F-0044-2FD3BA03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930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9EDA3-AEF3-7DB4-E65F-F0F6D3D6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06FF-7A65-FA16-BC79-5EDC5CB2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D361-F125-8A2B-69FC-1E3028D2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0E56-0B02-6F51-615F-A5CF5F74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52D8-89C2-389E-DCF0-DF704106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19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C056-CE9C-811A-6C4A-36C0712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3243-C713-2DB7-FA51-061E3F9C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9B96-2A70-44AC-960D-4ADB29F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764C-A10C-4C42-9524-25D10CD1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7450-7C66-9554-EDA7-01A44F04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12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C23B-488A-944E-EFE4-7C9FBC1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B54E-FF5A-B629-6D86-1F5D693B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0EA6-2046-DD7C-6B0F-218D0EDB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A472-10FE-C21D-422A-01E3F6AF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A6D-090B-97E3-76C2-48B822D0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166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300D-474E-2491-795C-42C97963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0224-D484-E7A3-6B3A-CD7E7F53C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77C-92B7-18BC-5A70-16386EBA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D59F-D28D-883D-72A6-183F0240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61E1-D1CE-BEDD-CF6A-DE4ED378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8A64-E8E7-C368-BA5A-71A127EE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059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7C8-5C08-A6DC-C48A-7668835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356D9-BE11-79E8-4E78-B746AC60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5DC8E-C8B7-E83B-B3D5-7AEAAFCF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A7A8-D84F-8320-6F48-C75D192D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A9D5B-7A8E-C27A-031F-7B95AF935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532BC-6F04-901D-37B0-B2B5A3F8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B21C6-F686-775F-8A71-FC248190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B9CE7-E4CB-F796-885D-03ECB8B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685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E879-063F-C36F-995A-F1384E31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7F834-4E2A-2166-FC89-7217CF38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C9E5-17F5-629A-F236-999B122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78C91-6E6E-F44A-A4C0-F50D73D5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85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524EE-00EA-F0CA-A7FB-D74DE118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B0059-E4B2-6BC8-7C35-9C2841B2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64262-85AC-336A-C269-E280AD04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589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FAB1-C297-4316-84FF-88C51D4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FA5D-91DF-C706-8472-8E74BE4D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4DB1-BBB5-142D-450F-5545F588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5C2F1-C15E-64F2-6A8C-F81F4BE1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28CD-6C36-7210-DD55-F9CF6AE3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CC1A-9C61-742C-BE0D-10C1673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868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B8C-B981-91CB-4062-271DC999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236B-8B93-A54B-C4D2-0C3B15452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C9A69-0691-3537-FC8E-8337D31A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25D5-320A-170E-B234-F058CEE5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A786-A0A0-4214-012F-DF5F2A97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463B-D3E1-5AA1-6E1F-9C2F3E7F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521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E8093-1A71-1D20-58A5-06A6D7F7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B7F6-09D0-BC49-6BA4-6FD73A22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AD30-0396-F8BB-026E-C1C4681A4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DC6E-C46D-7F43-AFE6-45839A5E45A6}" type="datetimeFigureOut">
              <a:rPr lang="en-SE" smtClean="0"/>
              <a:t>05/13/2023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1DF6-904D-2B45-F318-A60BC9AB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C386-7B03-3813-0037-74625356C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1163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ocklebeast/4719537466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613641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reate-a-high-availability-setup-with-heartbeat-and-floating-ips-on-ubuntu-16-04" TargetMode="External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e/expensive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FF34C-5518-B4D0-CE53-B4A026C2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73" y="526410"/>
            <a:ext cx="1619287" cy="11665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4CA2DE-9297-9251-8025-26BFF66D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666" y="483939"/>
            <a:ext cx="1871438" cy="1251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FFCB9-B6B2-8F48-784C-5A5EB70C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497" y="4206178"/>
            <a:ext cx="3105620" cy="679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004F88-66FE-B85C-C63B-B23EE980E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097" y="2260706"/>
            <a:ext cx="1059358" cy="1188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FC3AC-5680-35A1-98A2-B630D56F4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362" y="4120735"/>
            <a:ext cx="2877932" cy="7194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84904C-F161-70E8-BBA3-533D35870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705882"/>
            <a:ext cx="3371076" cy="8835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C0C75-A6EF-78F0-1647-134000CD15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5117" y="2416955"/>
            <a:ext cx="4044256" cy="876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0B36B3-DD49-C5A9-A7AC-98785FCA31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7555" y="5278314"/>
            <a:ext cx="2391818" cy="10858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2D26E3-B94A-5F4B-2654-E8D7CAFBE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2628" y="5642939"/>
            <a:ext cx="2340355" cy="58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DC2BFF8C-3B2D-67B4-F7CF-EA951087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20502"/>
            <a:ext cx="10905066" cy="321699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rollerblading&#10;&#10;Description automatically generated with low confidence">
            <a:extLst>
              <a:ext uri="{FF2B5EF4-FFF2-40B4-BE49-F238E27FC236}">
                <a16:creationId xmlns:a16="http://schemas.microsoft.com/office/drawing/2014/main" id="{217280EC-9EFD-EF27-959A-8323EC9CC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6248"/>
          <a:stretch/>
        </p:blipFill>
        <p:spPr>
          <a:xfrm>
            <a:off x="2283" y="6152"/>
            <a:ext cx="12174414" cy="6851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ADD38-0087-6D92-422A-012FF118E07D}"/>
              </a:ext>
            </a:extLst>
          </p:cNvPr>
          <p:cNvSpPr txBox="1"/>
          <p:nvPr/>
        </p:nvSpPr>
        <p:spPr>
          <a:xfrm>
            <a:off x="100766" y="160991"/>
            <a:ext cx="9492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sz="900" dirty="0">
                <a:solidFill>
                  <a:schemeClr val="bg1"/>
                </a:solidFill>
                <a:hlinkClick r:id="rId3" tooltip="https://www.flickr.com/photos/nocklebeast/471953746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LID4096" sz="900" dirty="0">
                <a:solidFill>
                  <a:schemeClr val="bg1"/>
                </a:solidFill>
              </a:rPr>
              <a:t> by Unknown Author is licensed under </a:t>
            </a:r>
            <a:r>
              <a:rPr lang="LID4096" sz="900" dirty="0">
                <a:solidFill>
                  <a:schemeClr val="bg1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LID4096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camera&#10;&#10;Description automatically generated with medium confidence">
            <a:extLst>
              <a:ext uri="{FF2B5EF4-FFF2-40B4-BE49-F238E27FC236}">
                <a16:creationId xmlns:a16="http://schemas.microsoft.com/office/drawing/2014/main" id="{74D836EF-65FC-A23B-879D-BC5973D4B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07" b="7888"/>
          <a:stretch/>
        </p:blipFill>
        <p:spPr>
          <a:xfrm>
            <a:off x="-9926" y="0"/>
            <a:ext cx="12201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71CAE-B7E0-B68C-A822-D4DF782C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57434" y="0"/>
            <a:ext cx="137068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0BDCA-6514-7A9B-1320-C447F0D2EE4B}"/>
              </a:ext>
            </a:extLst>
          </p:cNvPr>
          <p:cNvSpPr txBox="1"/>
          <p:nvPr/>
        </p:nvSpPr>
        <p:spPr>
          <a:xfrm>
            <a:off x="-115262" y="5762862"/>
            <a:ext cx="12286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sz="900" dirty="0">
                <a:solidFill>
                  <a:schemeClr val="bg1"/>
                </a:solidFill>
                <a:hlinkClick r:id="rId3" tooltip="https://www.digitalocean.com/community/tutorials/how-to-create-a-high-availability-setup-with-heartbeat-and-floating-ips-on-ubuntu-16-0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LID4096" sz="900" dirty="0">
                <a:solidFill>
                  <a:schemeClr val="bg1"/>
                </a:solidFill>
              </a:rPr>
              <a:t> by Unknown Author is licensed under </a:t>
            </a:r>
            <a:r>
              <a:rPr lang="LID4096" sz="900" dirty="0">
                <a:solidFill>
                  <a:schemeClr val="bg1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LID4096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9361F1DF-B3AE-AC13-6C59-5B8E1A94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259840"/>
            <a:ext cx="12192000" cy="811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39A29-02AA-6DF7-0113-5DCB2665509D}"/>
              </a:ext>
            </a:extLst>
          </p:cNvPr>
          <p:cNvSpPr txBox="1"/>
          <p:nvPr/>
        </p:nvSpPr>
        <p:spPr>
          <a:xfrm>
            <a:off x="-1" y="5727114"/>
            <a:ext cx="11245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ID4096" sz="900" dirty="0">
                <a:solidFill>
                  <a:schemeClr val="bg1"/>
                </a:solidFill>
                <a:hlinkClick r:id="rId3" tooltip="https://www.picpedia.org/highway-signs/e/expens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LID4096" sz="900" dirty="0">
                <a:solidFill>
                  <a:schemeClr val="bg1"/>
                </a:solidFill>
              </a:rPr>
              <a:t> by Unknown Author is licensed under </a:t>
            </a:r>
            <a:r>
              <a:rPr lang="LID4096" sz="900" dirty="0">
                <a:solidFill>
                  <a:schemeClr val="bg1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LID4096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5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D1657EED-1051-A1A4-F916-8647BD85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A0A02-E340-5742-7E5E-2DC7F50E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03" y="57199"/>
            <a:ext cx="3106506" cy="671677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83AC5-7A77-5E48-BCC4-21DD8D49ACCF}"/>
              </a:ext>
            </a:extLst>
          </p:cNvPr>
          <p:cNvSpPr txBox="1"/>
          <p:nvPr/>
        </p:nvSpPr>
        <p:spPr>
          <a:xfrm>
            <a:off x="1741336" y="214685"/>
            <a:ext cx="883389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dirty="0">
                <a:solidFill>
                  <a:srgbClr val="008000"/>
                </a:solidFill>
                <a:effectLst/>
                <a:latin typeface="FiraCode NF Retina Medium"/>
              </a:rPr>
              <a:t>--</a:t>
            </a:r>
            <a:r>
              <a:rPr lang="sv-SE" b="0" dirty="0" err="1">
                <a:solidFill>
                  <a:srgbClr val="008000"/>
                </a:solidFill>
                <a:effectLst/>
                <a:latin typeface="FiraCode NF Retina Medium"/>
              </a:rPr>
              <a:t>blablabla</a:t>
            </a:r>
            <a:r>
              <a:rPr lang="sv-SE" b="0" dirty="0">
                <a:solidFill>
                  <a:srgbClr val="008000"/>
                </a:solidFill>
                <a:effectLst/>
                <a:latin typeface="FiraCode NF Retina Medium"/>
              </a:rPr>
              <a:t> </a:t>
            </a:r>
            <a:r>
              <a:rPr lang="sv-SE" b="0" dirty="0" err="1">
                <a:solidFill>
                  <a:srgbClr val="008000"/>
                </a:solidFill>
                <a:effectLst/>
                <a:latin typeface="FiraCode NF Retina Medium"/>
              </a:rPr>
              <a:t>some</a:t>
            </a:r>
            <a:r>
              <a:rPr lang="sv-SE" b="0" dirty="0">
                <a:solidFill>
                  <a:srgbClr val="008000"/>
                </a:solidFill>
                <a:effectLst/>
                <a:latin typeface="FiraCode NF Retina Medium"/>
              </a:rPr>
              <a:t> </a:t>
            </a:r>
            <a:r>
              <a:rPr lang="sv-SE" b="0" dirty="0" err="1">
                <a:solidFill>
                  <a:srgbClr val="008000"/>
                </a:solidFill>
                <a:effectLst/>
                <a:latin typeface="FiraCode NF Retina Medium"/>
              </a:rPr>
              <a:t>code</a:t>
            </a:r>
            <a:r>
              <a:rPr lang="sv-SE" b="0" dirty="0">
                <a:solidFill>
                  <a:srgbClr val="008000"/>
                </a:solidFill>
                <a:effectLst/>
                <a:latin typeface="FiraCode NF Retina Medium"/>
              </a:rPr>
              <a:t> to </a:t>
            </a:r>
            <a:r>
              <a:rPr lang="sv-SE" b="0" dirty="0" err="1">
                <a:solidFill>
                  <a:srgbClr val="008000"/>
                </a:solidFill>
                <a:effectLst/>
                <a:latin typeface="FiraCode NF Retina Medium"/>
              </a:rPr>
              <a:t>create</a:t>
            </a:r>
            <a:r>
              <a:rPr lang="sv-SE" b="0" dirty="0">
                <a:solidFill>
                  <a:srgbClr val="008000"/>
                </a:solidFill>
                <a:effectLst/>
                <a:latin typeface="FiraCode NF Retina Medium"/>
              </a:rPr>
              <a:t> an </a:t>
            </a:r>
            <a:r>
              <a:rPr lang="sv-SE" b="0" dirty="0" err="1">
                <a:solidFill>
                  <a:srgbClr val="008000"/>
                </a:solidFill>
                <a:effectLst/>
                <a:latin typeface="FiraCode NF Retina Medium"/>
              </a:rPr>
              <a:t>availability</a:t>
            </a:r>
            <a:r>
              <a:rPr lang="sv-SE" b="0" dirty="0">
                <a:solidFill>
                  <a:srgbClr val="008000"/>
                </a:solidFill>
                <a:effectLst/>
                <a:latin typeface="FiraCode NF Retina Medium"/>
              </a:rPr>
              <a:t> </a:t>
            </a:r>
            <a:r>
              <a:rPr lang="sv-SE" b="0" dirty="0" err="1">
                <a:solidFill>
                  <a:srgbClr val="008000"/>
                </a:solidFill>
                <a:effectLst/>
                <a:latin typeface="FiraCode NF Retina Medium"/>
              </a:rPr>
              <a:t>group</a:t>
            </a:r>
            <a:r>
              <a:rPr lang="sv-SE" b="0" dirty="0">
                <a:solidFill>
                  <a:srgbClr val="008000"/>
                </a:solidFill>
                <a:effectLst/>
                <a:latin typeface="FiraCode NF Retina Medium"/>
              </a:rPr>
              <a:t> and backup </a:t>
            </a:r>
            <a:r>
              <a:rPr lang="sv-SE" b="0" dirty="0" err="1">
                <a:solidFill>
                  <a:srgbClr val="008000"/>
                </a:solidFill>
                <a:effectLst/>
                <a:latin typeface="FiraCode NF Retina Medium"/>
              </a:rPr>
              <a:t>keys</a:t>
            </a:r>
            <a:r>
              <a:rPr lang="sv-SE" b="0" dirty="0">
                <a:solidFill>
                  <a:srgbClr val="008000"/>
                </a:solidFill>
                <a:effectLst/>
                <a:latin typeface="FiraCode NF Retina Medium"/>
              </a:rPr>
              <a:t> and stuff</a:t>
            </a:r>
            <a:endParaRPr lang="sv-SE" b="0" dirty="0">
              <a:solidFill>
                <a:srgbClr val="3B3B3B"/>
              </a:solidFill>
              <a:effectLst/>
              <a:latin typeface="FiraCode NF Retina Medium"/>
            </a:endParaRPr>
          </a:p>
          <a:p>
            <a:b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</a:b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CREATE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AVAILABILITY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GROUP [</a:t>
            </a:r>
            <a:r>
              <a:rPr lang="sv-SE" b="0" dirty="0" err="1">
                <a:solidFill>
                  <a:srgbClr val="3B3B3B"/>
                </a:solidFill>
                <a:effectLst/>
                <a:latin typeface="FiraCode NF Retina Medium"/>
              </a:rPr>
              <a:t>agsandbox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]</a:t>
            </a:r>
          </a:p>
          <a:p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WITH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(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AUTOMATED_BACKUP_PREFERENCE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SECONDARY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</a:t>
            </a:r>
          </a:p>
          <a:p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DB_FAILOVER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OFF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</a:t>
            </a:r>
          </a:p>
          <a:p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DTC_SUPPORT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NONE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</a:t>
            </a:r>
          </a:p>
          <a:p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CLUSTER_TYPE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NONE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</a:t>
            </a:r>
          </a:p>
          <a:p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REQUIRED_SYNCHRONIZED_SECONDARIES_TO_COMMIT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98658"/>
                </a:solidFill>
                <a:effectLst/>
                <a:latin typeface="FiraCode NF Retina Medium"/>
              </a:rPr>
              <a:t>0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)</a:t>
            </a:r>
          </a:p>
          <a:p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FOR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DATABASE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[</a:t>
            </a:r>
            <a:r>
              <a:rPr lang="sv-SE" b="0" dirty="0" err="1">
                <a:solidFill>
                  <a:srgbClr val="3B3B3B"/>
                </a:solidFill>
                <a:effectLst/>
                <a:latin typeface="FiraCode NF Retina Medium"/>
              </a:rPr>
              <a:t>sandbox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]</a:t>
            </a:r>
          </a:p>
          <a:p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REPLICA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ON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</a:p>
          <a:p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   </a:t>
            </a:r>
            <a:r>
              <a:rPr lang="sv-SE" b="0" dirty="0">
                <a:solidFill>
                  <a:srgbClr val="A31515"/>
                </a:solidFill>
                <a:effectLst/>
                <a:latin typeface="FiraCode NF Retina Medium"/>
              </a:rPr>
              <a:t>N'db2'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WITH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(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ENDPOINT_URL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A31515"/>
                </a:solidFill>
                <a:effectLst/>
                <a:latin typeface="FiraCode NF Retina Medium"/>
              </a:rPr>
              <a:t>N'TCP://db2:5022'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FAILOVER_MODE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MANUAL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AVAILABILITY_MODE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SYNCHRONOUS_COMMIT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BACKUP_PRIORITY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98658"/>
                </a:solidFill>
                <a:effectLst/>
                <a:latin typeface="FiraCode NF Retina Medium"/>
              </a:rPr>
              <a:t>50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SEEDING_MODE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AUTOMATIC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SECONDARY_ROLE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(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ALLOW_CONNECTIONS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ALL)),</a:t>
            </a:r>
          </a:p>
          <a:p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   </a:t>
            </a:r>
            <a:r>
              <a:rPr lang="sv-SE" b="0" dirty="0">
                <a:solidFill>
                  <a:srgbClr val="A31515"/>
                </a:solidFill>
                <a:effectLst/>
                <a:latin typeface="FiraCode NF Retina Medium"/>
              </a:rPr>
              <a:t>N'db1'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WITH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(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ENDPOINT_URL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A31515"/>
                </a:solidFill>
                <a:effectLst/>
                <a:latin typeface="FiraCode NF Retina Medium"/>
              </a:rPr>
              <a:t>N'TCP://db1:5022'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FAILOVER_MODE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MANUAL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AVAILABILITY_MODE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SYNCHRONOUS_COMMIT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BACKUP_PRIORITY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98658"/>
                </a:solidFill>
                <a:effectLst/>
                <a:latin typeface="FiraCode NF Retina Medium"/>
              </a:rPr>
              <a:t>50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SEEDING_MODE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AUTOMATIC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,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SECONDARY_ROLE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(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ALLOW_CONNECTIONS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00"/>
                </a:solidFill>
                <a:effectLst/>
                <a:latin typeface="FiraCode NF Retina Medium"/>
              </a:rPr>
              <a:t>=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ALL));</a:t>
            </a:r>
          </a:p>
          <a:p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GO</a:t>
            </a:r>
            <a:endParaRPr lang="sv-SE" b="0" dirty="0">
              <a:solidFill>
                <a:srgbClr val="3B3B3B"/>
              </a:solidFill>
              <a:effectLst/>
              <a:latin typeface="FiraCode NF Retina Medium"/>
            </a:endParaRPr>
          </a:p>
          <a:p>
            <a:b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</a:br>
            <a:b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</a:b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BACKUP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  <a:r>
              <a:rPr lang="sv-SE" b="0" dirty="0">
                <a:solidFill>
                  <a:srgbClr val="0000FF"/>
                </a:solidFill>
                <a:effectLst/>
                <a:latin typeface="FiraCode NF Retina Medium"/>
              </a:rPr>
              <a:t>CERTIFICATE</a:t>
            </a:r>
            <a:r>
              <a:rPr lang="sv-SE" b="0" dirty="0">
                <a:solidFill>
                  <a:srgbClr val="3B3B3B"/>
                </a:solidFill>
                <a:effectLst/>
                <a:latin typeface="FiraCode NF Retina Medium"/>
              </a:rPr>
              <a:t> db1cert </a:t>
            </a:r>
          </a:p>
          <a:p>
            <a:r>
              <a:rPr lang="sv-SE" b="0" dirty="0">
                <a:solidFill>
                  <a:srgbClr val="008000"/>
                </a:solidFill>
                <a:effectLst/>
                <a:latin typeface="FiraCode NF Retina Medium"/>
              </a:rPr>
              <a:t>--</a:t>
            </a:r>
            <a:r>
              <a:rPr lang="sv-SE" b="0" dirty="0" err="1">
                <a:solidFill>
                  <a:srgbClr val="008000"/>
                </a:solidFill>
                <a:effectLst/>
                <a:latin typeface="FiraCode NF Retina Medium"/>
              </a:rPr>
              <a:t>blablabla</a:t>
            </a:r>
            <a:endParaRPr lang="sv-SE" b="0" dirty="0">
              <a:solidFill>
                <a:srgbClr val="3B3B3B"/>
              </a:solidFill>
              <a:effectLst/>
              <a:latin typeface="FiraCode NF Retin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628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83AC5-7A77-5E48-BCC4-21DD8D49ACCF}"/>
              </a:ext>
            </a:extLst>
          </p:cNvPr>
          <p:cNvSpPr txBox="1"/>
          <p:nvPr/>
        </p:nvSpPr>
        <p:spPr>
          <a:xfrm>
            <a:off x="1940422" y="1327868"/>
            <a:ext cx="88338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FiraCode NF Retina Medium"/>
                <a:ea typeface="+mn-ea"/>
                <a:cs typeface="+mn-cs"/>
              </a:rPr>
              <a:t>Then</a:t>
            </a:r>
            <a:r>
              <a:rPr kumimoji="0" lang="sv-SE" sz="3200" b="1" i="0" u="sng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FiraCode NF Retina Medium"/>
                <a:ea typeface="+mn-ea"/>
                <a:cs typeface="+mn-cs"/>
              </a:rPr>
              <a:t> copy </a:t>
            </a:r>
            <a:r>
              <a:rPr kumimoji="0" lang="sv-SE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FiraCode NF Retina Medium"/>
                <a:ea typeface="+mn-ea"/>
                <a:cs typeface="+mn-cs"/>
              </a:rPr>
              <a:t>some</a:t>
            </a:r>
            <a:r>
              <a:rPr kumimoji="0" lang="sv-SE" sz="3200" b="1" i="0" u="sng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FiraCode NF Retina Medium"/>
                <a:ea typeface="+mn-ea"/>
                <a:cs typeface="+mn-cs"/>
              </a:rPr>
              <a:t> </a:t>
            </a:r>
            <a:r>
              <a:rPr kumimoji="0" lang="sv-SE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FiraCode NF Retina Medium"/>
                <a:ea typeface="+mn-ea"/>
                <a:cs typeface="+mn-cs"/>
              </a:rPr>
              <a:t>keys</a:t>
            </a:r>
            <a:r>
              <a:rPr kumimoji="0" lang="sv-SE" sz="3200" b="1" i="0" u="sng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FiraCode NF Retina Medium"/>
                <a:ea typeface="+mn-ea"/>
                <a:cs typeface="+mn-cs"/>
              </a:rPr>
              <a:t> and stuff från db1 to db2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3200" dirty="0">
              <a:solidFill>
                <a:srgbClr val="3B3B3B"/>
              </a:solidFill>
              <a:latin typeface="FiraCode NF Retina Medium"/>
            </a:endParaRPr>
          </a:p>
          <a:p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docker</a:t>
            </a:r>
            <a:r>
              <a:rPr lang="sv-SE" sz="3200" b="0" dirty="0">
                <a:solidFill>
                  <a:srgbClr val="3B3B3B"/>
                </a:solidFill>
                <a:effectLst/>
                <a:latin typeface="FiraCode NF Retina Medium"/>
              </a:rPr>
              <a:t> cp db1: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AF00DB"/>
                </a:solidFill>
                <a:effectLst/>
                <a:latin typeface="FiraCode NF Retina Medium"/>
              </a:rPr>
              <a:t>var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opt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mssql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AF00DB"/>
                </a:solidFill>
                <a:effectLst/>
                <a:latin typeface="FiraCode NF Retina Medium"/>
              </a:rPr>
              <a:t>data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3B3B3B"/>
                </a:solidFill>
                <a:effectLst/>
                <a:latin typeface="FiraCode NF Retina Medium"/>
              </a:rPr>
              <a:t>db1cert.cer .</a:t>
            </a:r>
          </a:p>
          <a:p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docker</a:t>
            </a:r>
            <a:r>
              <a:rPr lang="sv-SE" sz="3200" b="0" dirty="0">
                <a:solidFill>
                  <a:srgbClr val="3B3B3B"/>
                </a:solidFill>
                <a:effectLst/>
                <a:latin typeface="FiraCode NF Retina Medium"/>
              </a:rPr>
              <a:t> cp db1: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AF00DB"/>
                </a:solidFill>
                <a:effectLst/>
                <a:latin typeface="FiraCode NF Retina Medium"/>
              </a:rPr>
              <a:t>var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opt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mssql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AF00DB"/>
                </a:solidFill>
                <a:effectLst/>
                <a:latin typeface="FiraCode NF Retina Medium"/>
              </a:rPr>
              <a:t>data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3B3B3B"/>
                </a:solidFill>
                <a:effectLst/>
                <a:latin typeface="FiraCode NF Retina Medium"/>
              </a:rPr>
              <a:t>db1cert.pvk 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.</a:t>
            </a:r>
            <a:r>
              <a:rPr lang="sv-SE" sz="3200" b="0" dirty="0">
                <a:solidFill>
                  <a:srgbClr val="3B3B3B"/>
                </a:solidFill>
                <a:effectLst/>
                <a:latin typeface="FiraCode NF Retina Medium"/>
              </a:rPr>
              <a:t> </a:t>
            </a:r>
          </a:p>
          <a:p>
            <a:br>
              <a:rPr lang="sv-SE" sz="3200" b="0" dirty="0">
                <a:solidFill>
                  <a:srgbClr val="3B3B3B"/>
                </a:solidFill>
                <a:effectLst/>
                <a:latin typeface="FiraCode NF Retina Medium"/>
              </a:rPr>
            </a:br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docker</a:t>
            </a:r>
            <a:r>
              <a:rPr lang="sv-SE" sz="3200" b="0" dirty="0">
                <a:solidFill>
                  <a:srgbClr val="3B3B3B"/>
                </a:solidFill>
                <a:effectLst/>
                <a:latin typeface="FiraCode NF Retina Medium"/>
              </a:rPr>
              <a:t> cp .\db1cert.cer db2: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AF00DB"/>
                </a:solidFill>
                <a:effectLst/>
                <a:latin typeface="FiraCode NF Retina Medium"/>
              </a:rPr>
              <a:t>var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opt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mssql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AF00DB"/>
                </a:solidFill>
                <a:effectLst/>
                <a:latin typeface="FiraCode NF Retina Medium"/>
              </a:rPr>
              <a:t>data</a:t>
            </a:r>
            <a:endParaRPr lang="sv-SE" sz="3200" b="0" dirty="0">
              <a:solidFill>
                <a:srgbClr val="3B3B3B"/>
              </a:solidFill>
              <a:effectLst/>
              <a:latin typeface="FiraCode NF Retina Medium"/>
            </a:endParaRPr>
          </a:p>
          <a:p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docker</a:t>
            </a:r>
            <a:r>
              <a:rPr lang="sv-SE" sz="3200" b="0" dirty="0">
                <a:solidFill>
                  <a:srgbClr val="3B3B3B"/>
                </a:solidFill>
                <a:effectLst/>
                <a:latin typeface="FiraCode NF Retina Medium"/>
              </a:rPr>
              <a:t> cp .\db1cert.pvk db2: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AF00DB"/>
                </a:solidFill>
                <a:effectLst/>
                <a:latin typeface="FiraCode NF Retina Medium"/>
              </a:rPr>
              <a:t>var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opt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 err="1">
                <a:solidFill>
                  <a:srgbClr val="3B3B3B"/>
                </a:solidFill>
                <a:effectLst/>
                <a:latin typeface="FiraCode NF Retina Medium"/>
              </a:rPr>
              <a:t>mssql</a:t>
            </a:r>
            <a:r>
              <a:rPr lang="sv-SE" sz="3200" b="0" dirty="0">
                <a:solidFill>
                  <a:srgbClr val="000000"/>
                </a:solidFill>
                <a:effectLst/>
                <a:latin typeface="FiraCode NF Retina Medium"/>
              </a:rPr>
              <a:t>/</a:t>
            </a:r>
            <a:r>
              <a:rPr lang="sv-SE" sz="3200" b="0" dirty="0">
                <a:solidFill>
                  <a:srgbClr val="AF00DB"/>
                </a:solidFill>
                <a:effectLst/>
                <a:latin typeface="FiraCode NF Retina Medium"/>
              </a:rPr>
              <a:t>data</a:t>
            </a:r>
            <a:endParaRPr lang="sv-SE" sz="3200" b="0" dirty="0">
              <a:solidFill>
                <a:srgbClr val="3B3B3B"/>
              </a:solidFill>
              <a:effectLst/>
              <a:latin typeface="FiraCode NF Retin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873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FiraCode NF Retina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Structured Concepts 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 slide</dc:title>
  <dc:subject>Data Saturday Stockholm 2022</dc:subject>
  <dc:creator>Daniel Hutmacher</dc:creator>
  <cp:keywords/>
  <dc:description/>
  <cp:lastModifiedBy>Magnus Ahlkvist</cp:lastModifiedBy>
  <cp:revision>5</cp:revision>
  <dcterms:created xsi:type="dcterms:W3CDTF">2022-05-12T18:40:33Z</dcterms:created>
  <dcterms:modified xsi:type="dcterms:W3CDTF">2023-05-13T07:41:19Z</dcterms:modified>
  <cp:category/>
</cp:coreProperties>
</file>