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342" r:id="rId2"/>
    <p:sldId id="346" r:id="rId3"/>
    <p:sldId id="344" r:id="rId4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</p:sldIdLst>
  <p:sldSz cx="9144000" cy="5143500" type="screen16x9"/>
  <p:notesSz cx="6858000" cy="9144000"/>
  <p:embeddedFontLst>
    <p:embeddedFont>
      <p:font typeface="Sniglet" panose="020B0604020202020204" charset="0"/>
      <p:regular r:id="rId14"/>
    </p:embeddedFont>
    <p:embeddedFont>
      <p:font typeface="Patrick Hand SC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Herramientas de correspondencia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4294967295"/>
          </p:nvPr>
        </p:nvSpPr>
        <p:spPr>
          <a:xfrm>
            <a:off x="8594725" y="4840288"/>
            <a:ext cx="549275" cy="3032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5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4.- Ya casi finalizamos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43584" y="845627"/>
            <a:ext cx="494921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Por último procederemos a modificar el documento para ubicar los campos en la posición correspondiente.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4" y="1265313"/>
            <a:ext cx="3459815" cy="22602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79" y="1265313"/>
            <a:ext cx="3533053" cy="2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1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52" y="2826914"/>
            <a:ext cx="333375" cy="333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7" y="2836439"/>
            <a:ext cx="304800" cy="32385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5.- Guardar/imprimir documento combinado 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43584" y="691739"/>
            <a:ext cx="4949216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Para finalizar, es necesario abrir el Navegador de bases de datos.</a:t>
            </a:r>
            <a:b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</a:b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En el Menú Ver &gt;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Origenes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de datos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Con el atajo 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Ctrl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+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Shift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+F4 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382" y="1382993"/>
            <a:ext cx="4558347" cy="126142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8474" y="2875254"/>
            <a:ext cx="665072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Una vez habilitado, podemos generar un documento combinado         o imprimir  documento combinado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5357" y="851133"/>
            <a:ext cx="659416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Consiste </a:t>
            </a:r>
            <a:r>
              <a:rPr lang="es-MX" altLang="es-MX" sz="1000" dirty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en fusionar un documento principal con una fuente de datos externa para crear una serie de documentos </a:t>
            </a:r>
            <a:r>
              <a:rPr lang="es-MX" altLang="es-MX" sz="1000" dirty="0" smtClean="0">
                <a:solidFill>
                  <a:srgbClr val="333333"/>
                </a:solidFill>
                <a:latin typeface="Sniglet" panose="020B0604020202020204" charset="0"/>
                <a:cs typeface="Arial" panose="020B0604020202020204" pitchFamily="34" charset="0"/>
              </a:rPr>
              <a:t>personalizados, comúnmente vinculados a bases de datos.</a:t>
            </a:r>
            <a:endParaRPr kumimoji="0" lang="es-MX" altLang="es-MX" sz="9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Combinación de correspondencia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84637" y="1559020"/>
            <a:ext cx="5720403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Para realizar la combinación de correspondencia debemos seguir los siguientes pasos.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Establecer </a:t>
            </a:r>
            <a:r>
              <a:rPr lang="es-MX" sz="1000" b="1" dirty="0">
                <a:solidFill>
                  <a:srgbClr val="434343"/>
                </a:solidFill>
                <a:latin typeface="Sniglet" panose="020B0604020202020204" charset="0"/>
              </a:rPr>
              <a:t>un origen de datos.</a:t>
            </a: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 </a:t>
            </a:r>
            <a:r>
              <a:rPr lang="es-MX" sz="1000" dirty="0" err="1" smtClean="0">
                <a:solidFill>
                  <a:srgbClr val="434343"/>
                </a:solidFill>
                <a:latin typeface="Sniglet" panose="020B0604020202020204" charset="0"/>
              </a:rPr>
              <a:t>Writer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 permite incorporar datos de </a:t>
            </a:r>
            <a:r>
              <a:rPr lang="es-MX" sz="1000" dirty="0" err="1" smtClean="0">
                <a:solidFill>
                  <a:srgbClr val="434343"/>
                </a:solidFill>
                <a:latin typeface="Sniglet" panose="020B0604020202020204" charset="0"/>
              </a:rPr>
              <a:t>arhivos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 con formato 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LibreOffice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 Base (*.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odb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)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, 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tablas de Access (*.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mdb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, 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accdb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)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, 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hojas de cálculo (*.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ods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, 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xls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, *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xlsx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)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, 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archivos de texto (*.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txt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, 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csv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)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, 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ficheros 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dBase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 (*.</a:t>
            </a:r>
            <a:r>
              <a:rPr lang="es-MX" sz="1000" b="1" dirty="0" err="1" smtClean="0">
                <a:solidFill>
                  <a:srgbClr val="434343"/>
                </a:solidFill>
                <a:latin typeface="Sniglet" panose="020B0604020202020204" charset="0"/>
              </a:rPr>
              <a:t>dbf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)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, y, en general, en cualquier base de datos accesible por </a:t>
            </a: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ODBC 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(tecnología estándar de conectividad entre bases de datos).</a:t>
            </a:r>
            <a:endParaRPr lang="es-MX" sz="1000" dirty="0">
              <a:solidFill>
                <a:srgbClr val="434343"/>
              </a:solidFill>
              <a:latin typeface="Sniglet" panose="020B0604020202020204" charset="0"/>
            </a:endParaRPr>
          </a:p>
          <a:p>
            <a:pPr marL="228600" indent="-228600">
              <a:buClrTx/>
              <a:buFont typeface="+mj-lt"/>
              <a:buAutoNum type="arabicPeriod"/>
            </a:pP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Establecer </a:t>
            </a:r>
            <a:r>
              <a:rPr lang="es-MX" sz="1000" b="1" dirty="0">
                <a:solidFill>
                  <a:srgbClr val="434343"/>
                </a:solidFill>
                <a:latin typeface="Sniglet" panose="020B0604020202020204" charset="0"/>
              </a:rPr>
              <a:t>un documento principal.</a:t>
            </a: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  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En </a:t>
            </a: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este documento se insertarán los </a:t>
            </a:r>
            <a:r>
              <a:rPr lang="es-MX" sz="1000" b="1" dirty="0">
                <a:solidFill>
                  <a:srgbClr val="434343"/>
                </a:solidFill>
                <a:latin typeface="Sniglet" panose="020B0604020202020204" charset="0"/>
              </a:rPr>
              <a:t>campos de combinación</a:t>
            </a: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, a modo de marcadores de posición, que serán sustituidos por los datos de nuestra base de datos </a:t>
            </a:r>
            <a:r>
              <a:rPr lang="es-MX" sz="1000" dirty="0" smtClean="0">
                <a:solidFill>
                  <a:srgbClr val="434343"/>
                </a:solidFill>
                <a:latin typeface="Sniglet" panose="020B0604020202020204" charset="0"/>
              </a:rPr>
              <a:t>externa.</a:t>
            </a:r>
          </a:p>
          <a:p>
            <a:pPr marL="228600" indent="-228600">
              <a:buClrTx/>
              <a:buFont typeface="+mj-lt"/>
              <a:buAutoNum type="arabicPeriod"/>
            </a:pPr>
            <a:r>
              <a:rPr lang="es-MX" sz="1000" b="1" dirty="0" smtClean="0">
                <a:solidFill>
                  <a:srgbClr val="434343"/>
                </a:solidFill>
                <a:latin typeface="Sniglet" panose="020B0604020202020204" charset="0"/>
              </a:rPr>
              <a:t>Ejecutar </a:t>
            </a:r>
            <a:r>
              <a:rPr lang="es-MX" sz="1000" b="1" dirty="0">
                <a:solidFill>
                  <a:srgbClr val="434343"/>
                </a:solidFill>
                <a:latin typeface="Sniglet" panose="020B0604020202020204" charset="0"/>
              </a:rPr>
              <a:t>la combinación de correspondencia</a:t>
            </a:r>
            <a:r>
              <a:rPr lang="es-MX" sz="1000" dirty="0">
                <a:solidFill>
                  <a:srgbClr val="434343"/>
                </a:solidFill>
                <a:latin typeface="Sniglet" panose="020B0604020202020204" charset="0"/>
              </a:rPr>
              <a:t>. </a:t>
            </a:r>
            <a:endParaRPr kumimoji="0" lang="es-MX" altLang="es-MX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Suena difícil ¿No?, mejor hagamos un ejercicio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2882" y="866781"/>
            <a:ext cx="572040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En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TiGali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, creemos que la mejor forma de aprender es realizando ejercicios prácticos, así que manos a la obra…</a:t>
            </a:r>
          </a:p>
          <a:p>
            <a:pPr>
              <a:buClrTx/>
            </a:pPr>
            <a:endParaRPr kumimoji="0" lang="es-MX" altLang="es-MX" sz="1000" i="0" u="none" strike="noStrike" cap="none" normalizeH="0" baseline="0" dirty="0">
              <a:ln>
                <a:noFill/>
              </a:ln>
              <a:solidFill>
                <a:srgbClr val="43434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Primero descarguemos los archivos adjuntos en esta presentación. (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Oficio.odt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y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datos.ods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)</a:t>
            </a:r>
            <a:endParaRPr kumimoji="0" lang="es-MX" altLang="es-MX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1" y="1686559"/>
            <a:ext cx="3229042" cy="2113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91" y="1686559"/>
            <a:ext cx="3443424" cy="112553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60091" y="2959980"/>
            <a:ext cx="344342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Abrimos </a:t>
            </a: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Oficio.odt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y vamos al </a:t>
            </a:r>
            <a:r>
              <a:rPr lang="es-MX" altLang="es-MX" sz="1000" dirty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menú </a:t>
            </a:r>
            <a:r>
              <a:rPr lang="es-MX" altLang="es-MX" sz="1000" b="1" dirty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Herramientas &gt; Asistente para combinar correspondencia.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5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1.- Selección del documento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3841" y="2457782"/>
            <a:ext cx="354584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Como ya hemos preparado un modelo de carta optaremos por la primera opción Utilizar el documento actual.  Para avanzar, pulsaremos el botón Siguiente, o directamente en el panel lateral, seleccionar el paso deseado.</a:t>
            </a:r>
            <a:endParaRPr kumimoji="0" lang="es-MX" altLang="es-MX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5" y="980307"/>
            <a:ext cx="3504765" cy="2611120"/>
          </a:xfrm>
          <a:prstGeom prst="rect">
            <a:avLst/>
          </a:prstGeom>
        </p:spPr>
      </p:pic>
      <p:sp>
        <p:nvSpPr>
          <p:cNvPr id="11" name="Google Shape;309;p38"/>
          <p:cNvSpPr/>
          <p:nvPr/>
        </p:nvSpPr>
        <p:spPr>
          <a:xfrm>
            <a:off x="4409440" y="1435333"/>
            <a:ext cx="264401" cy="2989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3841" y="1057974"/>
            <a:ext cx="368808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Utilizar el documento actual, </a:t>
            </a:r>
            <a:r>
              <a:rPr lang="es-MX" altLang="es-MX" sz="1000" dirty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Utilizará el actual documento.</a:t>
            </a: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Crear un documento nuevo.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Iniciará el proceso con un documento nuevo.</a:t>
            </a: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Iniciar a partir de un documento existente.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Si se tiene un documento guardado se ocupara para iniciar el proceso.</a:t>
            </a: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Iniciar a partir de una plantilla.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Iniciará el proceso con una plantilla previamente guardada.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4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2.- Seleccione el tipo de documento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3841" y="2611670"/>
            <a:ext cx="35458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Para la ejecución de este ejercicio ocuparemos la opción carta.</a:t>
            </a:r>
            <a:endParaRPr kumimoji="0" lang="es-MX" altLang="es-MX" sz="10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" name="Google Shape;309;p38"/>
          <p:cNvSpPr/>
          <p:nvPr/>
        </p:nvSpPr>
        <p:spPr>
          <a:xfrm>
            <a:off x="4409440" y="1435333"/>
            <a:ext cx="264401" cy="2989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3841" y="1057974"/>
            <a:ext cx="368808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err="1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Writer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 permite la creación de 2 tipos de documentos</a:t>
            </a:r>
          </a:p>
          <a:p>
            <a:pPr>
              <a:buClrTx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Carta, 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Mensaje de correo electrónico. 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La diferencia entre los 2 depende de si existe el campo email o no en los datos vinculados.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2" y="944879"/>
            <a:ext cx="3424158" cy="255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3.- Selección de los datos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63681" y="1074376"/>
            <a:ext cx="3688080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Los pasos a seguir son:</a:t>
            </a:r>
          </a:p>
          <a:p>
            <a:pPr>
              <a:buClrTx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228600" indent="-228600">
              <a:buClrTx/>
              <a:buFont typeface="+mj-lt"/>
              <a:buAutoNum type="arabicPeriod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Seleccionar lista de direcciones.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Mostrará el cuadro de selección de archivo, el cual puede se una base de datos, un archivo Excel, etc.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2" y="1057974"/>
            <a:ext cx="3449797" cy="25340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87" y="2021840"/>
            <a:ext cx="2158444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3.- Selección de los datos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63681" y="997432"/>
            <a:ext cx="368808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Los pasos a seguir son:</a:t>
            </a:r>
          </a:p>
          <a:p>
            <a:pPr>
              <a:buClrTx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228600" indent="-228600">
              <a:buClrTx/>
              <a:buFont typeface="+mj-lt"/>
              <a:buAutoNum type="arabicPeriod" startAt="2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Correspondencia de campos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Una vez seleccionado el bloque de direcciones, es momento de relacionarlo con los campos de los datos de origen.</a:t>
            </a: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228600" indent="-228600">
              <a:buClrTx/>
              <a:buFont typeface="+mj-lt"/>
              <a:buAutoNum type="arabicPeriod" startAt="2"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2" y="851133"/>
            <a:ext cx="3758434" cy="27838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59" y="2013095"/>
            <a:ext cx="2663324" cy="20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3.- Selección de los datos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63681" y="920488"/>
            <a:ext cx="3688080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Los pasos a seguir son:</a:t>
            </a:r>
          </a:p>
          <a:p>
            <a:pPr>
              <a:buClrTx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228600" indent="-228600">
              <a:buClrTx/>
              <a:buFont typeface="+mj-lt"/>
              <a:buAutoNum type="arabicPeriod" startAt="3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Crear saludo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Permite agregar un saludo personalizado al documento.</a:t>
            </a:r>
          </a:p>
          <a:p>
            <a:pPr marL="228600" indent="-228600">
              <a:buClrTx/>
              <a:buFont typeface="+mj-lt"/>
              <a:buAutoNum type="arabicPeriod" startAt="3"/>
            </a:pPr>
            <a:endParaRPr lang="es-MX" altLang="es-MX" sz="1000" b="1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Para la ejecución de este ejemplo, se deshabilitará esta opción.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85" y="997432"/>
            <a:ext cx="3725931" cy="27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882" y="543356"/>
            <a:ext cx="66453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MX" altLang="es-MX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niglet" panose="020B0604020202020204" charset="0"/>
                <a:cs typeface="Arial" panose="020B0604020202020204" pitchFamily="34" charset="0"/>
              </a:rPr>
              <a:t>Paso 3.- Selección de los datos</a:t>
            </a:r>
            <a:endParaRPr kumimoji="0" lang="es-MX" altLang="es-MX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niglet" panose="020B0604020202020204" charset="0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63681" y="1151320"/>
            <a:ext cx="368808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Los pasos a seguir son:</a:t>
            </a:r>
          </a:p>
          <a:p>
            <a:pPr>
              <a:buClrTx/>
            </a:pPr>
            <a:endParaRPr lang="es-MX" altLang="es-MX" sz="1000" dirty="0" smtClean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  <a:p>
            <a:pPr marL="228600" indent="-228600">
              <a:buClrTx/>
              <a:buFont typeface="+mj-lt"/>
              <a:buAutoNum type="arabicPeriod" startAt="4"/>
            </a:pPr>
            <a:r>
              <a:rPr lang="es-MX" altLang="es-MX" sz="1000" b="1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Ajustar disposición. </a:t>
            </a:r>
            <a:r>
              <a:rPr lang="es-MX" altLang="es-MX" sz="1000" dirty="0" smtClean="0">
                <a:solidFill>
                  <a:srgbClr val="434343"/>
                </a:solidFill>
                <a:latin typeface="Sniglet" panose="020B0604020202020204" charset="0"/>
                <a:cs typeface="Arial" panose="020B0604020202020204" pitchFamily="34" charset="0"/>
              </a:rPr>
              <a:t>Se ajustará la posición de la correspondencia.</a:t>
            </a:r>
            <a:endParaRPr lang="es-MX" altLang="es-MX" sz="1000" dirty="0">
              <a:solidFill>
                <a:srgbClr val="434343"/>
              </a:solidFill>
              <a:latin typeface="Sniglet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2" y="920488"/>
            <a:ext cx="3763299" cy="27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28614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469</Words>
  <Application>Microsoft Office PowerPoint</Application>
  <PresentationFormat>Presentación en pantalla 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Sniglet</vt:lpstr>
      <vt:lpstr>Patrick Hand SC</vt:lpstr>
      <vt:lpstr>Arial</vt:lpstr>
      <vt:lpstr>Seyton template</vt:lpstr>
      <vt:lpstr>Herramientas de correspondencia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138</cp:revision>
  <dcterms:modified xsi:type="dcterms:W3CDTF">2021-11-22T05:42:48Z</dcterms:modified>
</cp:coreProperties>
</file>