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316" r:id="rId2"/>
    <p:sldId id="256" r:id="rId3"/>
    <p:sldId id="317" r:id="rId4"/>
    <p:sldId id="318" r:id="rId5"/>
    <p:sldId id="319" r:id="rId6"/>
  </p:sldIdLst>
  <p:sldSz cx="9144000" cy="5143500" type="screen16x9"/>
  <p:notesSz cx="6858000" cy="9144000"/>
  <p:embeddedFontLst>
    <p:embeddedFont>
      <p:font typeface="Patrick Hand SC" panose="020B0604020202020204" charset="0"/>
      <p:regular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Snigle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6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Entorno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93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90" y="1068235"/>
            <a:ext cx="6358758" cy="3266566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6012161" y="3090041"/>
            <a:ext cx="444214" cy="5888"/>
          </a:xfrm>
          <a:prstGeom prst="straightConnector1">
            <a:avLst/>
          </a:prstGeom>
          <a:ln w="317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352947" y="2945415"/>
            <a:ext cx="111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Barra</a:t>
            </a:r>
            <a:r>
              <a:rPr lang="es-MX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 </a:t>
            </a:r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de </a:t>
            </a:r>
          </a:p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desplazamiento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447303" y="1176708"/>
            <a:ext cx="97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Barra de</a:t>
            </a:r>
            <a:b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</a:br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herramientas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8" name="Abrir llave 7"/>
          <p:cNvSpPr/>
          <p:nvPr/>
        </p:nvSpPr>
        <p:spPr>
          <a:xfrm>
            <a:off x="7317176" y="1232693"/>
            <a:ext cx="189874" cy="28814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/>
          <p:cNvCxnSpPr>
            <a:stCxn id="10" idx="1"/>
          </p:cNvCxnSpPr>
          <p:nvPr/>
        </p:nvCxnSpPr>
        <p:spPr>
          <a:xfrm flipH="1">
            <a:off x="4335702" y="1205799"/>
            <a:ext cx="225297" cy="18180"/>
          </a:xfrm>
          <a:prstGeom prst="straightConnector1">
            <a:avLst/>
          </a:prstGeom>
          <a:ln w="317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560999" y="1082688"/>
            <a:ext cx="116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Barra</a:t>
            </a:r>
            <a:r>
              <a:rPr lang="es-MX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 </a:t>
            </a:r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de menús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5481396" y="3942704"/>
            <a:ext cx="5768" cy="331973"/>
          </a:xfrm>
          <a:prstGeom prst="straightConnector1">
            <a:avLst/>
          </a:prstGeom>
          <a:ln w="317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042848" y="3481039"/>
            <a:ext cx="82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Barra</a:t>
            </a:r>
            <a:r>
              <a:rPr lang="es-MX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 </a:t>
            </a:r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de estado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13" name="Abrir llave 12"/>
          <p:cNvSpPr/>
          <p:nvPr/>
        </p:nvSpPr>
        <p:spPr>
          <a:xfrm>
            <a:off x="3531131" y="2558139"/>
            <a:ext cx="246656" cy="744705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Abrir llave 13"/>
          <p:cNvSpPr/>
          <p:nvPr/>
        </p:nvSpPr>
        <p:spPr>
          <a:xfrm rot="10800000">
            <a:off x="4243699" y="2558138"/>
            <a:ext cx="246656" cy="744705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3733111" y="2717321"/>
            <a:ext cx="80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Área de trabajo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1615678" y="2404657"/>
            <a:ext cx="284849" cy="2277"/>
          </a:xfrm>
          <a:prstGeom prst="straightConnector1">
            <a:avLst/>
          </a:prstGeom>
          <a:ln w="317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978552" y="2283824"/>
            <a:ext cx="6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Regla vertical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68094" y="1939160"/>
            <a:ext cx="858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Regla horizontal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2619514" y="1637414"/>
            <a:ext cx="38413" cy="357191"/>
          </a:xfrm>
          <a:prstGeom prst="straightConnector1">
            <a:avLst/>
          </a:prstGeom>
          <a:ln w="317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2504519" y="1109583"/>
            <a:ext cx="245871" cy="1"/>
          </a:xfrm>
          <a:prstGeom prst="straightConnector1">
            <a:avLst/>
          </a:prstGeom>
          <a:ln w="317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728895" y="986472"/>
            <a:ext cx="107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Barra</a:t>
            </a:r>
            <a:r>
              <a:rPr lang="es-MX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 </a:t>
            </a:r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de título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634227" y="4000224"/>
            <a:ext cx="1009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niglet" panose="020B0604020202020204" charset="0"/>
                <a:ea typeface="Verdana" panose="020B0604030504040204" pitchFamily="34" charset="0"/>
              </a:rPr>
              <a:t>Panel lateral</a:t>
            </a:r>
            <a:endParaRPr lang="es-MX" sz="1000" dirty="0">
              <a:solidFill>
                <a:schemeClr val="bg2">
                  <a:lumMod val="60000"/>
                  <a:lumOff val="40000"/>
                </a:schemeClr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7033293" y="3737862"/>
            <a:ext cx="61" cy="204842"/>
          </a:xfrm>
          <a:prstGeom prst="straightConnector1">
            <a:avLst/>
          </a:prstGeom>
          <a:ln w="317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54;p13"/>
          <p:cNvSpPr txBox="1">
            <a:spLocks/>
          </p:cNvSpPr>
          <p:nvPr/>
        </p:nvSpPr>
        <p:spPr>
          <a:xfrm>
            <a:off x="806209" y="428967"/>
            <a:ext cx="6822748" cy="4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sz="2800" dirty="0" smtClean="0"/>
              <a:t>Componentes de </a:t>
            </a:r>
            <a:r>
              <a:rPr lang="es-MX" sz="2800" dirty="0" err="1" smtClean="0"/>
              <a:t>writer</a:t>
            </a:r>
            <a:endParaRPr lang="es-MX" sz="2800" dirty="0"/>
          </a:p>
        </p:txBody>
      </p:sp>
      <p:sp>
        <p:nvSpPr>
          <p:cNvPr id="25" name="Marcador de número de diapositiva 3"/>
          <p:cNvSpPr txBox="1">
            <a:spLocks/>
          </p:cNvSpPr>
          <p:nvPr/>
        </p:nvSpPr>
        <p:spPr>
          <a:xfrm>
            <a:off x="8594725" y="4840288"/>
            <a:ext cx="549275" cy="303212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MX" dirty="0" smtClean="0"/>
              <a:t>1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18" name="Google Shape;56;p13"/>
          <p:cNvSpPr txBox="1">
            <a:spLocks/>
          </p:cNvSpPr>
          <p:nvPr/>
        </p:nvSpPr>
        <p:spPr>
          <a:xfrm>
            <a:off x="904125" y="893385"/>
            <a:ext cx="6991349" cy="914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900" dirty="0" smtClean="0">
                <a:solidFill>
                  <a:srgbClr val="2A95B7"/>
                </a:solidFill>
                <a:latin typeface="Sniglet" panose="020B0604020202020204" charset="0"/>
              </a:rPr>
              <a:t>Barra de título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Ubicada en el extremo superior de la ventana del documento, esta barra se identifica por mostrar el nombre del documento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(extremo izquierdo) así como los botones de Minimizar, Maximizar/Restaurar y  Cerrar (extremo derecho)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 que nos permitirán manejar la disposición de la ventana en el escritorio.</a:t>
            </a:r>
            <a:r>
              <a:rPr lang="es-MX" sz="9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5" y="729155"/>
            <a:ext cx="6991350" cy="3429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24" y="1810089"/>
            <a:ext cx="5924550" cy="323850"/>
          </a:xfrm>
          <a:prstGeom prst="rect">
            <a:avLst/>
          </a:prstGeom>
        </p:spPr>
      </p:pic>
      <p:sp>
        <p:nvSpPr>
          <p:cNvPr id="22" name="Google Shape;56;p13"/>
          <p:cNvSpPr txBox="1">
            <a:spLocks/>
          </p:cNvSpPr>
          <p:nvPr/>
        </p:nvSpPr>
        <p:spPr>
          <a:xfrm>
            <a:off x="904124" y="1957575"/>
            <a:ext cx="6991349" cy="588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900" dirty="0" smtClean="0">
                <a:solidFill>
                  <a:srgbClr val="2A95B7"/>
                </a:solidFill>
                <a:latin typeface="Sniglet" panose="020B0604020202020204" charset="0"/>
              </a:rPr>
              <a:t>Barra de menús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La barra de menús muestra diferentes menús desplegables desde donde podemos acceder a todas las órdenes o comandos 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del procesador de textos. 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2545818"/>
            <a:ext cx="6895348" cy="586265"/>
          </a:xfrm>
          <a:prstGeom prst="rect">
            <a:avLst/>
          </a:prstGeom>
        </p:spPr>
      </p:pic>
      <p:sp>
        <p:nvSpPr>
          <p:cNvPr id="24" name="Google Shape;56;p13"/>
          <p:cNvSpPr txBox="1">
            <a:spLocks/>
          </p:cNvSpPr>
          <p:nvPr/>
        </p:nvSpPr>
        <p:spPr>
          <a:xfrm>
            <a:off x="904124" y="3034886"/>
            <a:ext cx="6991349" cy="588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900" dirty="0" smtClean="0">
                <a:solidFill>
                  <a:srgbClr val="2A95B7"/>
                </a:solidFill>
                <a:latin typeface="Sniglet" panose="020B0604020202020204" charset="0"/>
              </a:rPr>
              <a:t>Barra de herramientas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Las barras de herramientas son conjuntos de iconos, desplegables, casillas de verificación y otros elementos que permiten 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acceder con mayor facilidad a las órdenes que podríamos ejecutar desde un menú.</a:t>
            </a:r>
          </a:p>
        </p:txBody>
      </p:sp>
    </p:spTree>
    <p:extLst>
      <p:ext uri="{BB962C8B-B14F-4D97-AF65-F5344CB8AC3E}">
        <p14:creationId xmlns:p14="http://schemas.microsoft.com/office/powerpoint/2010/main" val="1347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3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7" y="700416"/>
            <a:ext cx="7252137" cy="270212"/>
          </a:xfrm>
          <a:prstGeom prst="rect">
            <a:avLst/>
          </a:prstGeom>
        </p:spPr>
      </p:pic>
      <p:sp>
        <p:nvSpPr>
          <p:cNvPr id="4" name="Google Shape;56;p13"/>
          <p:cNvSpPr txBox="1">
            <a:spLocks/>
          </p:cNvSpPr>
          <p:nvPr/>
        </p:nvSpPr>
        <p:spPr>
          <a:xfrm>
            <a:off x="904125" y="819815"/>
            <a:ext cx="6991349" cy="1502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900" dirty="0">
                <a:solidFill>
                  <a:srgbClr val="2A95B7"/>
                </a:solidFill>
                <a:latin typeface="Sniglet" panose="020B0604020202020204" charset="0"/>
              </a:rPr>
              <a:t>Regla horizontal/vertical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Las reglas cuya medida es cm, permiten ver los tamaños de los márgenes izquierdo, derecho, arriba y abajo, permitiendo acomodar el contenido d</a:t>
            </a:r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e </a:t>
            </a: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lo </a:t>
            </a:r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redactado</a:t>
            </a:r>
          </a:p>
          <a:p>
            <a:endParaRPr lang="es-MX" sz="900" dirty="0">
              <a:solidFill>
                <a:srgbClr val="434343"/>
              </a:solidFill>
              <a:latin typeface="Sniglet" panose="020B060402020202020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s-MX" sz="900" dirty="0" smtClean="0">
                <a:solidFill>
                  <a:srgbClr val="2A95B7"/>
                </a:solidFill>
                <a:latin typeface="Sniglet" panose="020B0604020202020204" charset="0"/>
              </a:rPr>
              <a:t>Área de trabajo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En el área central del documento se muestra el área de texto donde colocaremos el contenido del mismo, escribiéndolo, copiándolo o insertándolo </a:t>
            </a:r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desde </a:t>
            </a: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algún otro documento o programa.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Mientras escribimos el texto fluirá a lo largo del documento provocando automáticamente los saltos de línea en función de los márgenes de la </a:t>
            </a:r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página </a:t>
            </a: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y tan sólo pulsaremos la tecla </a:t>
            </a:r>
            <a:r>
              <a:rPr lang="es-MX" sz="900" b="1" dirty="0" err="1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Intro</a:t>
            </a: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  cuando finalicemos un </a:t>
            </a:r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párrafo.</a:t>
            </a:r>
            <a:endParaRPr lang="es-MX" sz="900" dirty="0">
              <a:solidFill>
                <a:srgbClr val="434343"/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7" y="2452697"/>
            <a:ext cx="7252138" cy="301018"/>
          </a:xfrm>
          <a:prstGeom prst="rect">
            <a:avLst/>
          </a:prstGeom>
        </p:spPr>
      </p:pic>
      <p:sp>
        <p:nvSpPr>
          <p:cNvPr id="6" name="Google Shape;56;p13"/>
          <p:cNvSpPr txBox="1">
            <a:spLocks/>
          </p:cNvSpPr>
          <p:nvPr/>
        </p:nvSpPr>
        <p:spPr>
          <a:xfrm>
            <a:off x="939690" y="2638102"/>
            <a:ext cx="6991349" cy="609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900" dirty="0" smtClean="0">
                <a:solidFill>
                  <a:srgbClr val="2A95B7"/>
                </a:solidFill>
                <a:latin typeface="Sniglet" panose="020B0604020202020204" charset="0"/>
              </a:rPr>
              <a:t>Barra de estado</a:t>
            </a:r>
            <a:endParaRPr lang="es-MX" sz="900" dirty="0">
              <a:solidFill>
                <a:srgbClr val="2A95B7"/>
              </a:solidFill>
              <a:latin typeface="Sniglet" panose="020B0604020202020204" charset="0"/>
            </a:endParaRP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Esta barra está dividida en apartados que facilitan diversa información, además de permitir acceder a otras herramientas pulsando 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sobre los diferentes apartados:</a:t>
            </a:r>
          </a:p>
          <a:p>
            <a:endParaRPr lang="es-MX" sz="900" dirty="0">
              <a:solidFill>
                <a:srgbClr val="434343"/>
              </a:solidFill>
              <a:latin typeface="Sniglet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66496" y="3247698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El número de página.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Estadísticas de palabras y caracteres sobre el documento.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El estilo de página actual.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El diccionario activo para la corrección ortográfica del texto seleccionado.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Otras informaciones variadas, dependiendo del contexto.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Al extremo derecho de la barra de estado, un control de zoom, nos permitirá cambiar el escalado del documento en pantalla </a:t>
            </a:r>
          </a:p>
        </p:txBody>
      </p:sp>
    </p:spTree>
    <p:extLst>
      <p:ext uri="{BB962C8B-B14F-4D97-AF65-F5344CB8AC3E}">
        <p14:creationId xmlns:p14="http://schemas.microsoft.com/office/powerpoint/2010/main" val="28155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4</a:t>
            </a:r>
            <a:endParaRPr lang="es-MX" dirty="0"/>
          </a:p>
        </p:txBody>
      </p:sp>
      <p:sp>
        <p:nvSpPr>
          <p:cNvPr id="3" name="Google Shape;56;p13"/>
          <p:cNvSpPr txBox="1">
            <a:spLocks/>
          </p:cNvSpPr>
          <p:nvPr/>
        </p:nvSpPr>
        <p:spPr>
          <a:xfrm>
            <a:off x="904125" y="819815"/>
            <a:ext cx="6991349" cy="1502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MX" sz="900" dirty="0" smtClean="0">
                <a:solidFill>
                  <a:srgbClr val="2A95B7"/>
                </a:solidFill>
                <a:latin typeface="Sniglet" panose="020B0604020202020204" charset="0"/>
              </a:rPr>
              <a:t>Otras configuraciones</a:t>
            </a:r>
            <a:endParaRPr lang="es-MX" sz="900" dirty="0">
              <a:solidFill>
                <a:srgbClr val="2A95B7"/>
              </a:solidFill>
              <a:latin typeface="Sniglet" panose="020B0604020202020204" charset="0"/>
            </a:endParaRPr>
          </a:p>
          <a:p>
            <a:r>
              <a:rPr lang="es-MX" sz="900" dirty="0" err="1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LibreOffice</a:t>
            </a: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 dispone de una cantidad de características configurables que permiten adaptar la apariencia del programa a diferentes necesidades de sus usuarios.</a:t>
            </a:r>
          </a:p>
          <a:p>
            <a:endParaRPr lang="es-MX" sz="900" dirty="0">
              <a:solidFill>
                <a:srgbClr val="434343"/>
              </a:solidFill>
              <a:latin typeface="Sniglet" panose="020B060402020202020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s-MX" sz="900" dirty="0">
                <a:solidFill>
                  <a:srgbClr val="2A95B7"/>
                </a:solidFill>
                <a:latin typeface="Sniglet" panose="020B0604020202020204" charset="0"/>
              </a:rPr>
              <a:t>Cambiar idioma de la interfaz</a:t>
            </a:r>
          </a:p>
          <a:p>
            <a:r>
              <a:rPr lang="es-MX" sz="900" dirty="0" smtClean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Para </a:t>
            </a: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cambiar el idioma de la interfaz, accederemos al menú Herramientas &gt; Opciones &gt; Configuración de idiomas &gt; Idiomas </a:t>
            </a:r>
          </a:p>
          <a:p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  <a:ea typeface="Verdana" panose="020B0604030504040204" pitchFamily="34" charset="0"/>
              </a:rPr>
              <a:t>y seleccionaremos el idioma deseado.  Tras el reinicio del programa la interfaz ya se mostrará en el nuevo idioma.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37" y="2083263"/>
            <a:ext cx="3140487" cy="2341592"/>
          </a:xfrm>
          <a:prstGeom prst="rect">
            <a:avLst/>
          </a:prstGeom>
        </p:spPr>
      </p:pic>
      <p:sp>
        <p:nvSpPr>
          <p:cNvPr id="5" name="Google Shape;334;p38"/>
          <p:cNvSpPr/>
          <p:nvPr/>
        </p:nvSpPr>
        <p:spPr>
          <a:xfrm>
            <a:off x="4805865" y="2778930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6" name="Google Shape;55;p13"/>
          <p:cNvSpPr txBox="1">
            <a:spLocks/>
          </p:cNvSpPr>
          <p:nvPr/>
        </p:nvSpPr>
        <p:spPr>
          <a:xfrm>
            <a:off x="5168024" y="2673059"/>
            <a:ext cx="3798294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100" dirty="0">
                <a:solidFill>
                  <a:srgbClr val="2A95B7"/>
                </a:solidFill>
                <a:latin typeface="Sniglet"/>
                <a:ea typeface="Sniglet"/>
                <a:cs typeface="Sniglet"/>
                <a:sym typeface="Sniglet"/>
              </a:rPr>
              <a:t>¿ Sabías qué ?</a:t>
            </a:r>
            <a:r>
              <a:rPr lang="es-MX" sz="900" dirty="0">
                <a:latin typeface="Sniglet" panose="020B0604020202020204" charset="0"/>
              </a:rPr>
              <a:t/>
            </a:r>
            <a:br>
              <a:rPr lang="es-MX" sz="900" dirty="0">
                <a:latin typeface="Sniglet" panose="020B0604020202020204" charset="0"/>
              </a:rPr>
            </a:br>
            <a:r>
              <a:rPr lang="es-MX" sz="900" dirty="0">
                <a:solidFill>
                  <a:srgbClr val="434343"/>
                </a:solidFill>
                <a:latin typeface="Sniglet" panose="020B0604020202020204" charset="0"/>
              </a:rPr>
              <a:t>Puedes acceder a la configuración, utilizando el atajo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65" y="3093751"/>
            <a:ext cx="26098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415</Words>
  <Application>Microsoft Office PowerPoint</Application>
  <PresentationFormat>Presentación en pantalla (16:9)</PresentationFormat>
  <Paragraphs>48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Patrick Hand SC</vt:lpstr>
      <vt:lpstr>Verdana</vt:lpstr>
      <vt:lpstr>Sniglet</vt:lpstr>
      <vt:lpstr>Wingdings</vt:lpstr>
      <vt:lpstr>Arial</vt:lpstr>
      <vt:lpstr>Seyton template</vt:lpstr>
      <vt:lpstr>Entorno de trabajo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127</cp:revision>
  <dcterms:modified xsi:type="dcterms:W3CDTF">2021-11-15T01:58:21Z</dcterms:modified>
</cp:coreProperties>
</file>