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320" r:id="rId2"/>
    <p:sldId id="257" r:id="rId3"/>
    <p:sldId id="258" r:id="rId4"/>
    <p:sldId id="292" r:id="rId5"/>
    <p:sldId id="293" r:id="rId6"/>
    <p:sldId id="294" r:id="rId7"/>
    <p:sldId id="284" r:id="rId8"/>
    <p:sldId id="285" r:id="rId9"/>
    <p:sldId id="289" r:id="rId10"/>
    <p:sldId id="288" r:id="rId11"/>
    <p:sldId id="286" r:id="rId12"/>
  </p:sldIdLst>
  <p:sldSz cx="9144000" cy="5143500" type="screen16x9"/>
  <p:notesSz cx="6858000" cy="9144000"/>
  <p:embeddedFontLst>
    <p:embeddedFont>
      <p:font typeface="Patrick Hand SC" panose="020B0604020202020204" charset="0"/>
      <p:regular r:id="rId14"/>
    </p:embeddedFont>
    <p:embeddedFont>
      <p:font typeface="Sniglet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1F25F3-CE5F-46FC-A4F5-CE578367417C}">
  <a:tblStyle styleId="{881F25F3-CE5F-46FC-A4F5-CE57836741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94" d="100"/>
          <a:sy n="94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63998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530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699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4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298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397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701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810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080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520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56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+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1049500" y="1459650"/>
            <a:ext cx="34179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4676725" y="1459650"/>
            <a:ext cx="33936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3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Formato de texto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863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9</a:t>
            </a:r>
            <a:endParaRPr dirty="0"/>
          </a:p>
        </p:txBody>
      </p:sp>
      <p:sp>
        <p:nvSpPr>
          <p:cNvPr id="3" name="Google Shape;54;p13"/>
          <p:cNvSpPr txBox="1">
            <a:spLocks noGrp="1"/>
          </p:cNvSpPr>
          <p:nvPr>
            <p:ph type="title"/>
          </p:nvPr>
        </p:nvSpPr>
        <p:spPr>
          <a:xfrm>
            <a:off x="1049500" y="53201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dirty="0" smtClean="0"/>
              <a:t>Interlineado</a:t>
            </a:r>
            <a:endParaRPr lang="es-MX" dirty="0"/>
          </a:p>
        </p:txBody>
      </p:sp>
      <p:sp>
        <p:nvSpPr>
          <p:cNvPr id="2" name="Rectángulo 1"/>
          <p:cNvSpPr/>
          <p:nvPr/>
        </p:nvSpPr>
        <p:spPr>
          <a:xfrm>
            <a:off x="1049500" y="1088857"/>
            <a:ext cx="344979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 </a:t>
            </a:r>
            <a:r>
              <a:rPr lang="es-MX" sz="11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El</a:t>
            </a:r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 interlineado define la separación entre líneas de un mismo párrafo. Puede establecerse a un espacio, a espacio y medio, a doble espacio, proporcional, entre otros..</a:t>
            </a:r>
          </a:p>
        </p:txBody>
      </p:sp>
      <p:pic>
        <p:nvPicPr>
          <p:cNvPr id="4098" name="Picture 2" descr="Ejemplo de distintos interlinead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061" y="1839157"/>
            <a:ext cx="285194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058" y="1272155"/>
            <a:ext cx="2561902" cy="153797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421471" y="846205"/>
            <a:ext cx="1726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</a:pPr>
            <a:r>
              <a:rPr lang="es-MX" dirty="0">
                <a:solidFill>
                  <a:srgbClr val="2A95B7"/>
                </a:solidFill>
              </a:rPr>
              <a:t>¿Cómo se aplican?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4581" y="1221355"/>
            <a:ext cx="774747" cy="211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2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4;p13"/>
          <p:cNvSpPr txBox="1">
            <a:spLocks noGrp="1"/>
          </p:cNvSpPr>
          <p:nvPr>
            <p:ph type="title"/>
          </p:nvPr>
        </p:nvSpPr>
        <p:spPr>
          <a:xfrm>
            <a:off x="1049500" y="53201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dirty="0" smtClean="0"/>
              <a:t>Alineación</a:t>
            </a:r>
            <a:endParaRPr lang="es-MX"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10</a:t>
            </a:r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1049500" y="1021517"/>
            <a:ext cx="709882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Las opciones de alineación disponibles son</a:t>
            </a:r>
            <a:r>
              <a:rPr lang="es-MX" sz="11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:</a:t>
            </a:r>
          </a:p>
          <a:p>
            <a:pPr algn="just"/>
            <a:endParaRPr lang="es-MX" sz="1100" dirty="0">
              <a:solidFill>
                <a:srgbClr val="434343"/>
              </a:solidFill>
              <a:latin typeface="Sniglet"/>
              <a:ea typeface="Sniglet"/>
              <a:cs typeface="Snigle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Izquierda: el texto se muestra delimitado por la izquierda en el margen de la sangría antes del texto, mientras que por la derecha las líneas finalizan desniveladas.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Derecha: el texto se muestra alineado por la derecha en el margen de la sangría después del texto, quedando desniveladas las líneas por la izquierda.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Centro: las líneas de texto se muestran centradas entre los márgenes de ambas sangrías, dejando desniveles a ambos lados de las líneas.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Justificado: se rellenan automáticamente los espacios para conseguir el efecto de que ambos lados queden alineados con sus respectivos márgenes de las sangrías</a:t>
            </a:r>
          </a:p>
        </p:txBody>
      </p:sp>
      <p:sp>
        <p:nvSpPr>
          <p:cNvPr id="5" name="Google Shape;334;p38"/>
          <p:cNvSpPr/>
          <p:nvPr/>
        </p:nvSpPr>
        <p:spPr>
          <a:xfrm>
            <a:off x="2763705" y="3071784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6" name="Google Shape;55;p13"/>
          <p:cNvSpPr txBox="1">
            <a:spLocks noGrp="1"/>
          </p:cNvSpPr>
          <p:nvPr>
            <p:ph type="body" idx="4294967295"/>
          </p:nvPr>
        </p:nvSpPr>
        <p:spPr>
          <a:xfrm>
            <a:off x="3125864" y="2965912"/>
            <a:ext cx="3798294" cy="1220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Arial"/>
              <a:buNone/>
            </a:pPr>
            <a:r>
              <a:rPr lang="es-MX" sz="8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¿ Sa</a:t>
            </a:r>
            <a:r>
              <a:rPr lang="es-MX" sz="800" dirty="0"/>
              <a:t>bías </a:t>
            </a:r>
            <a:r>
              <a:rPr lang="es-MX" sz="8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qué ?</a:t>
            </a:r>
            <a:br>
              <a:rPr lang="es-MX" sz="8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</a:br>
            <a:r>
              <a:rPr lang="es-MX" sz="800" dirty="0" smtClean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Puedes alinear el texto con los siguientes atajos:</a:t>
            </a:r>
          </a:p>
          <a:p>
            <a:pPr marL="0" lvl="0" indent="0">
              <a:buFont typeface="Arial"/>
              <a:buNone/>
            </a:pPr>
            <a:endParaRPr lang="es-MX" sz="800" dirty="0"/>
          </a:p>
          <a:p>
            <a:pPr>
              <a:spcBef>
                <a:spcPts val="0"/>
              </a:spcBef>
              <a:buSzPct val="150000"/>
              <a:buFont typeface="Arial" panose="020B0604020202020204" pitchFamily="34" charset="0"/>
              <a:buChar char="•"/>
            </a:pPr>
            <a:r>
              <a:rPr lang="es-MX" sz="800" dirty="0" smtClean="0"/>
              <a:t>Izquierda</a:t>
            </a:r>
            <a:r>
              <a:rPr lang="es-MX" sz="800" dirty="0"/>
              <a:t>: </a:t>
            </a:r>
            <a:r>
              <a:rPr lang="es-MX" sz="800" dirty="0" err="1"/>
              <a:t>Ctrl+L</a:t>
            </a:r>
            <a:endParaRPr lang="es-MX" sz="800" dirty="0"/>
          </a:p>
          <a:p>
            <a:pPr>
              <a:spcBef>
                <a:spcPts val="0"/>
              </a:spcBef>
              <a:buSzPct val="150000"/>
              <a:buFont typeface="Arial" panose="020B0604020202020204" pitchFamily="34" charset="0"/>
              <a:buChar char="•"/>
            </a:pPr>
            <a:r>
              <a:rPr lang="es-MX" sz="800" dirty="0"/>
              <a:t>Derecha: </a:t>
            </a:r>
            <a:r>
              <a:rPr lang="es-MX" sz="800" dirty="0" err="1"/>
              <a:t>Ctrl+R</a:t>
            </a:r>
            <a:endParaRPr lang="es-MX" sz="800" dirty="0"/>
          </a:p>
          <a:p>
            <a:pPr>
              <a:spcBef>
                <a:spcPts val="0"/>
              </a:spcBef>
              <a:buSzPct val="150000"/>
              <a:buFont typeface="Arial" panose="020B0604020202020204" pitchFamily="34" charset="0"/>
              <a:buChar char="•"/>
            </a:pPr>
            <a:r>
              <a:rPr lang="es-MX" sz="800" dirty="0"/>
              <a:t>Centro: </a:t>
            </a:r>
            <a:r>
              <a:rPr lang="es-MX" sz="800" dirty="0" err="1" smtClean="0"/>
              <a:t>Ctrl+T</a:t>
            </a:r>
            <a:endParaRPr lang="es-MX" sz="800" dirty="0" smtClean="0"/>
          </a:p>
          <a:p>
            <a:pPr>
              <a:spcBef>
                <a:spcPts val="0"/>
              </a:spcBef>
              <a:buSzPct val="150000"/>
              <a:buFont typeface="Arial" panose="020B0604020202020204" pitchFamily="34" charset="0"/>
              <a:buChar char="•"/>
            </a:pPr>
            <a:r>
              <a:rPr lang="es-MX" sz="800" dirty="0" smtClean="0"/>
              <a:t>Justificar: </a:t>
            </a:r>
            <a:r>
              <a:rPr lang="es-MX" sz="800" dirty="0" err="1" smtClean="0"/>
              <a:t>Ctrl+J</a:t>
            </a:r>
            <a:endParaRPr lang="es-MX" sz="800" dirty="0" smtClean="0"/>
          </a:p>
          <a:p>
            <a:pPr marL="0" lvl="0" indent="0">
              <a:buFont typeface="Arial"/>
              <a:buNone/>
            </a:pPr>
            <a:endParaRPr sz="800" dirty="0">
              <a:solidFill>
                <a:srgbClr val="434343"/>
              </a:solidFill>
              <a:latin typeface="Sniglet"/>
              <a:ea typeface="Sniglet"/>
              <a:cs typeface="Sniglet"/>
            </a:endParaRPr>
          </a:p>
        </p:txBody>
      </p:sp>
    </p:spTree>
    <p:extLst>
      <p:ext uri="{BB962C8B-B14F-4D97-AF65-F5344CB8AC3E}">
        <p14:creationId xmlns:p14="http://schemas.microsoft.com/office/powerpoint/2010/main" val="54833185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Formatos de carácter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2"/>
          </p:nvPr>
        </p:nvSpPr>
        <p:spPr>
          <a:xfrm>
            <a:off x="1049500" y="1425750"/>
            <a:ext cx="3259200" cy="700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sz="1100" dirty="0"/>
              <a:t>Los formatos de carácter son los diferentes atributos y propiedades que se pueden aplicar a un texto </a:t>
            </a:r>
            <a:r>
              <a:rPr lang="es-MX" sz="1100" dirty="0" smtClean="0"/>
              <a:t>seleccionado.</a:t>
            </a:r>
            <a:endParaRPr sz="1100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4491975" y="1425750"/>
            <a:ext cx="3403500" cy="17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100" dirty="0" smtClean="0">
                <a:solidFill>
                  <a:srgbClr val="2A95B7"/>
                </a:solidFill>
              </a:rPr>
              <a:t>¿Cómo se aplican?</a:t>
            </a:r>
            <a:endParaRPr sz="1100" dirty="0">
              <a:solidFill>
                <a:srgbClr val="2A95B7"/>
              </a:solidFill>
            </a:endParaRPr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es-MX" sz="1100" dirty="0"/>
              <a:t>Si hemos seleccionado previamente un texto, se aplicarán a la selección.</a:t>
            </a:r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es-MX" sz="1100" dirty="0"/>
              <a:t>Si no hemos seleccionado un texto, se aplicarán al nuevo texto que se agregue desde la posición actual del punto de inserción.</a:t>
            </a:r>
            <a:endParaRPr sz="11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</a:t>
            </a:r>
            <a:endParaRPr dirty="0"/>
          </a:p>
        </p:txBody>
      </p:sp>
      <p:sp>
        <p:nvSpPr>
          <p:cNvPr id="7" name="Google Shape;334;p38"/>
          <p:cNvSpPr/>
          <p:nvPr/>
        </p:nvSpPr>
        <p:spPr>
          <a:xfrm>
            <a:off x="1442905" y="3813464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8" name="Google Shape;55;p13"/>
          <p:cNvSpPr txBox="1">
            <a:spLocks noGrp="1"/>
          </p:cNvSpPr>
          <p:nvPr>
            <p:ph type="body" idx="2"/>
          </p:nvPr>
        </p:nvSpPr>
        <p:spPr>
          <a:xfrm>
            <a:off x="1805064" y="3707593"/>
            <a:ext cx="3798294" cy="700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sz="900" dirty="0" smtClean="0"/>
              <a:t>¿ Sabías qué ?</a:t>
            </a:r>
            <a:r>
              <a:rPr lang="es-MX" sz="900" dirty="0"/>
              <a:t/>
            </a:r>
            <a:br>
              <a:rPr lang="es-MX" sz="900" dirty="0"/>
            </a:br>
            <a:r>
              <a:rPr lang="es-MX" sz="900" dirty="0"/>
              <a:t>Al formato de carácter también se le denomina formato de tipo de letra o formato de fuente</a:t>
            </a:r>
            <a:endParaRPr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</a:t>
            </a:r>
            <a:endParaRPr dirty="0"/>
          </a:p>
        </p:txBody>
      </p:sp>
      <p:sp>
        <p:nvSpPr>
          <p:cNvPr id="8" name="Google Shape;56;p13"/>
          <p:cNvSpPr txBox="1">
            <a:spLocks noGrp="1"/>
          </p:cNvSpPr>
          <p:nvPr>
            <p:ph type="body" idx="4294967295"/>
          </p:nvPr>
        </p:nvSpPr>
        <p:spPr>
          <a:xfrm>
            <a:off x="991027" y="679033"/>
            <a:ext cx="4197661" cy="838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100" dirty="0" smtClean="0">
                <a:solidFill>
                  <a:srgbClr val="2A95B7"/>
                </a:solidFill>
              </a:rPr>
              <a:t>Tipo de letra</a:t>
            </a:r>
            <a:endParaRPr sz="1100" dirty="0">
              <a:solidFill>
                <a:srgbClr val="2A95B7"/>
              </a:solidFill>
            </a:endParaRPr>
          </a:p>
          <a:p>
            <a:pPr marL="76200" lvl="0" indent="0">
              <a:buNone/>
            </a:pPr>
            <a:r>
              <a:rPr lang="es-MX" sz="1100" dirty="0" smtClean="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En </a:t>
            </a:r>
            <a:r>
              <a:rPr lang="es-MX" sz="1100" dirty="0" err="1" smtClean="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Writer</a:t>
            </a:r>
            <a:r>
              <a:rPr lang="es-MX" sz="1100" dirty="0" smtClean="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 disponemos de diferentes maneras de cambiar el tipo de letra, tamaño o estilo tipográfico del texto.</a:t>
            </a:r>
            <a:endParaRPr sz="1100" dirty="0">
              <a:solidFill>
                <a:srgbClr val="434343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095153" y="1701202"/>
            <a:ext cx="40935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MX" sz="10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En el diálogo Carácter que se abrirá desde el menú Formato &gt; Carácter, en la pestaña Tipo de letra.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0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Desde el menú contextual &gt; Carácter que abrirá el mismo diálogo.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0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Algunos estilos tipográficos desde el menú Formato &gt; Texto.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0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Desde la barra de herramientas de Formato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0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Desde el panel Propiedades de la barra lateral.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689" y="679033"/>
            <a:ext cx="2849525" cy="2572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</a:t>
            </a:r>
            <a:endParaRPr dirty="0"/>
          </a:p>
        </p:txBody>
      </p:sp>
      <p:sp>
        <p:nvSpPr>
          <p:cNvPr id="3" name="Google Shape;56;p13"/>
          <p:cNvSpPr txBox="1">
            <a:spLocks noGrp="1"/>
          </p:cNvSpPr>
          <p:nvPr>
            <p:ph type="body" idx="4294967295"/>
          </p:nvPr>
        </p:nvSpPr>
        <p:spPr>
          <a:xfrm>
            <a:off x="991027" y="701040"/>
            <a:ext cx="4197661" cy="386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100" dirty="0" smtClean="0">
                <a:solidFill>
                  <a:srgbClr val="2A95B7"/>
                </a:solidFill>
              </a:rPr>
              <a:t>Estilo tipográfico</a:t>
            </a:r>
            <a:endParaRPr sz="1100" dirty="0">
              <a:solidFill>
                <a:srgbClr val="2A95B7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043088" y="1172882"/>
            <a:ext cx="58758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1000" b="1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Normal</a:t>
            </a:r>
            <a:r>
              <a:rPr lang="es-MX" sz="10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 (o Regular): La fuente tipográfica corriente.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000" b="1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Negrita</a:t>
            </a:r>
            <a:r>
              <a:rPr lang="es-MX" sz="10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: Estilo tipográfico que muestra los trazos del carácter más gruesos.   Atajo de teclado: </a:t>
            </a:r>
            <a:r>
              <a:rPr lang="es-MX" sz="1000" dirty="0" err="1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Ctrl+N</a:t>
            </a:r>
            <a:r>
              <a:rPr lang="es-MX" sz="10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000" b="1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Cursiva</a:t>
            </a:r>
            <a:r>
              <a:rPr lang="es-MX" sz="10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: También denominada Itálica, o en algunos contextos, Oblicua, muestra una ligera inclinación del carácter. Atajos de teclado: </a:t>
            </a:r>
            <a:r>
              <a:rPr lang="es-MX" sz="1000" dirty="0" err="1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Ctrl+K</a:t>
            </a:r>
            <a:r>
              <a:rPr lang="es-MX" sz="10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 o </a:t>
            </a:r>
            <a:r>
              <a:rPr lang="es-MX" sz="1000" dirty="0" err="1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Ctrl+I</a:t>
            </a:r>
            <a:r>
              <a:rPr lang="es-MX" sz="10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000" b="1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Negrita</a:t>
            </a:r>
            <a:r>
              <a:rPr lang="es-MX" sz="10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 </a:t>
            </a:r>
            <a:r>
              <a:rPr lang="es-MX" sz="1000" b="1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Cursiva</a:t>
            </a:r>
            <a:r>
              <a:rPr lang="es-MX" sz="10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: Se aplican simultáneamente los dos últimos estilos.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MX" sz="1000" dirty="0">
              <a:solidFill>
                <a:srgbClr val="434343"/>
              </a:solidFill>
              <a:latin typeface="Sniglet"/>
              <a:ea typeface="Sniglet"/>
              <a:cs typeface="Sniglet"/>
            </a:endParaRPr>
          </a:p>
        </p:txBody>
      </p:sp>
      <p:pic>
        <p:nvPicPr>
          <p:cNvPr id="5122" name="Picture 2" descr="Ejemplos de diferentes estilos de let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88" y="2188545"/>
            <a:ext cx="2438400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44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</a:t>
            </a:r>
            <a:endParaRPr dirty="0"/>
          </a:p>
        </p:txBody>
      </p:sp>
      <p:sp>
        <p:nvSpPr>
          <p:cNvPr id="3" name="Google Shape;56;p13"/>
          <p:cNvSpPr txBox="1">
            <a:spLocks noGrp="1"/>
          </p:cNvSpPr>
          <p:nvPr>
            <p:ph type="body" idx="4294967295"/>
          </p:nvPr>
        </p:nvSpPr>
        <p:spPr>
          <a:xfrm>
            <a:off x="991027" y="701040"/>
            <a:ext cx="4197661" cy="386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2000" dirty="0" smtClean="0">
                <a:solidFill>
                  <a:srgbClr val="2A95B7"/>
                </a:solidFill>
              </a:rPr>
              <a:t>Color de letra</a:t>
            </a:r>
            <a:endParaRPr sz="2000" dirty="0">
              <a:solidFill>
                <a:srgbClr val="2A95B7"/>
              </a:solidFill>
            </a:endParaRPr>
          </a:p>
        </p:txBody>
      </p:sp>
      <p:sp>
        <p:nvSpPr>
          <p:cNvPr id="7" name="Google Shape;56;p13"/>
          <p:cNvSpPr txBox="1">
            <a:spLocks noGrp="1"/>
          </p:cNvSpPr>
          <p:nvPr>
            <p:ph type="body" idx="4294967295"/>
          </p:nvPr>
        </p:nvSpPr>
        <p:spPr>
          <a:xfrm>
            <a:off x="3374375" y="1242870"/>
            <a:ext cx="3403500" cy="17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100" dirty="0" smtClean="0">
                <a:solidFill>
                  <a:srgbClr val="2A95B7"/>
                </a:solidFill>
              </a:rPr>
              <a:t>¿Cómo se aplican?</a:t>
            </a:r>
            <a:endParaRPr sz="1100" dirty="0">
              <a:solidFill>
                <a:srgbClr val="2A95B7"/>
              </a:solidFill>
            </a:endParaRPr>
          </a:p>
          <a:p>
            <a:pPr marL="171450" lvl="0" indent="-171450">
              <a:buFont typeface="Wingdings" panose="05000000000000000000" pitchFamily="2" charset="2"/>
              <a:buChar char="ü"/>
            </a:pPr>
            <a:r>
              <a:rPr lang="es-MX" sz="10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Pulsando sobre el desplegable Color de letra, se muestra una paleta de colores predeterminada desde donde podemos seleccionar un color determinado</a:t>
            </a:r>
            <a:endParaRPr sz="1000" dirty="0">
              <a:solidFill>
                <a:srgbClr val="434343"/>
              </a:solidFill>
              <a:latin typeface="Sniglet"/>
              <a:ea typeface="Sniglet"/>
              <a:cs typeface="Sniglet"/>
            </a:endParaRPr>
          </a:p>
        </p:txBody>
      </p:sp>
      <p:pic>
        <p:nvPicPr>
          <p:cNvPr id="8194" name="Picture 2" descr="Desplegable de color de let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336" y="1242870"/>
            <a:ext cx="1507879" cy="301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3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5</a:t>
            </a:r>
            <a:endParaRPr dirty="0"/>
          </a:p>
        </p:txBody>
      </p:sp>
      <p:sp>
        <p:nvSpPr>
          <p:cNvPr id="3" name="Google Shape;56;p13"/>
          <p:cNvSpPr txBox="1">
            <a:spLocks noGrp="1"/>
          </p:cNvSpPr>
          <p:nvPr>
            <p:ph type="body" idx="4294967295"/>
          </p:nvPr>
        </p:nvSpPr>
        <p:spPr>
          <a:xfrm>
            <a:off x="991027" y="701040"/>
            <a:ext cx="4197661" cy="386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2000" dirty="0" smtClean="0">
                <a:solidFill>
                  <a:srgbClr val="2A95B7"/>
                </a:solidFill>
              </a:rPr>
              <a:t>Subrayado</a:t>
            </a:r>
            <a:endParaRPr sz="2000" dirty="0">
              <a:solidFill>
                <a:srgbClr val="2A95B7"/>
              </a:solidFill>
            </a:endParaRPr>
          </a:p>
        </p:txBody>
      </p:sp>
      <p:sp>
        <p:nvSpPr>
          <p:cNvPr id="7" name="Google Shape;56;p13"/>
          <p:cNvSpPr txBox="1">
            <a:spLocks noGrp="1"/>
          </p:cNvSpPr>
          <p:nvPr>
            <p:ph type="body" idx="4294967295"/>
          </p:nvPr>
        </p:nvSpPr>
        <p:spPr>
          <a:xfrm>
            <a:off x="991027" y="1153755"/>
            <a:ext cx="6761053" cy="17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sz="1000" dirty="0" smtClean="0"/>
              <a:t>El </a:t>
            </a:r>
            <a:r>
              <a:rPr lang="es-MX" sz="1000" dirty="0"/>
              <a:t>desplegable </a:t>
            </a:r>
            <a:r>
              <a:rPr lang="es-MX" sz="1000" b="1" dirty="0"/>
              <a:t>Subrayado</a:t>
            </a:r>
            <a:r>
              <a:rPr lang="es-MX" sz="1000" dirty="0"/>
              <a:t> nos permite escoger entre diferentes estilos de subrayado: </a:t>
            </a:r>
            <a:endParaRPr lang="es-MX" sz="1000" dirty="0" smtClean="0"/>
          </a:p>
          <a:p>
            <a:pPr marL="171450" indent="-171450">
              <a:buSzPct val="120000"/>
              <a:buFont typeface="Wingdings" panose="05000000000000000000" pitchFamily="2" charset="2"/>
              <a:buChar char="q"/>
            </a:pPr>
            <a:r>
              <a:rPr lang="es-MX" sz="1000" dirty="0"/>
              <a:t>C</a:t>
            </a:r>
            <a:r>
              <a:rPr lang="es-MX" sz="1000" dirty="0" smtClean="0"/>
              <a:t>ontinuos</a:t>
            </a:r>
            <a:r>
              <a:rPr lang="es-MX" sz="1000" dirty="0"/>
              <a:t>, </a:t>
            </a:r>
            <a:endParaRPr lang="es-MX" sz="1000" dirty="0" smtClean="0"/>
          </a:p>
          <a:p>
            <a:pPr marL="171450" indent="-171450">
              <a:buSzPct val="120000"/>
              <a:buFont typeface="Wingdings" panose="05000000000000000000" pitchFamily="2" charset="2"/>
              <a:buChar char="q"/>
            </a:pPr>
            <a:r>
              <a:rPr lang="es-MX" sz="1000" dirty="0" smtClean="0"/>
              <a:t>Punteados</a:t>
            </a:r>
            <a:r>
              <a:rPr lang="es-MX" sz="1000" dirty="0"/>
              <a:t>, </a:t>
            </a:r>
            <a:endParaRPr lang="es-MX" sz="1000" dirty="0" smtClean="0"/>
          </a:p>
          <a:p>
            <a:pPr marL="171450" indent="-171450">
              <a:buSzPct val="120000"/>
              <a:buFont typeface="Wingdings" panose="05000000000000000000" pitchFamily="2" charset="2"/>
              <a:buChar char="q"/>
            </a:pPr>
            <a:r>
              <a:rPr lang="es-MX" sz="1000" dirty="0"/>
              <a:t>C</a:t>
            </a:r>
            <a:r>
              <a:rPr lang="es-MX" sz="1000" dirty="0" smtClean="0"/>
              <a:t>on </a:t>
            </a:r>
            <a:r>
              <a:rPr lang="es-MX" sz="1000" dirty="0"/>
              <a:t>guiones, </a:t>
            </a:r>
            <a:endParaRPr lang="es-MX" sz="1000" dirty="0" smtClean="0"/>
          </a:p>
          <a:p>
            <a:pPr marL="171450" indent="-171450">
              <a:buSzPct val="120000"/>
              <a:buFont typeface="Wingdings" panose="05000000000000000000" pitchFamily="2" charset="2"/>
              <a:buChar char="q"/>
            </a:pPr>
            <a:r>
              <a:rPr lang="es-MX" sz="1000" dirty="0"/>
              <a:t>O</a:t>
            </a:r>
            <a:r>
              <a:rPr lang="es-MX" sz="1000" dirty="0" smtClean="0"/>
              <a:t>ndulados </a:t>
            </a:r>
          </a:p>
          <a:p>
            <a:pPr marL="171450" indent="-171450">
              <a:buSzPct val="120000"/>
              <a:buFont typeface="Wingdings" panose="05000000000000000000" pitchFamily="2" charset="2"/>
              <a:buChar char="q"/>
            </a:pPr>
            <a:endParaRPr lang="es-MX" sz="1000" dirty="0"/>
          </a:p>
          <a:p>
            <a:pPr marL="0" indent="0">
              <a:buSzPct val="120000"/>
              <a:buNone/>
            </a:pPr>
            <a:r>
              <a:rPr lang="es-MX" sz="1000" dirty="0" smtClean="0"/>
              <a:t>Cuando </a:t>
            </a:r>
            <a:r>
              <a:rPr lang="es-MX" sz="1000" dirty="0"/>
              <a:t>hemos seleccionado un estilo de subrayado, el desplegable </a:t>
            </a:r>
            <a:r>
              <a:rPr lang="es-MX" sz="1000" b="1" dirty="0"/>
              <a:t>Color de subrayado</a:t>
            </a:r>
            <a:r>
              <a:rPr lang="es-MX" sz="1000" dirty="0"/>
              <a:t> nos permitirá seleccionar un color de la paleta para el subrayado. Activando la casilla </a:t>
            </a:r>
            <a:r>
              <a:rPr lang="es-MX" sz="1000" b="1" dirty="0"/>
              <a:t>Palabras individuales</a:t>
            </a:r>
            <a:r>
              <a:rPr lang="es-MX" sz="1000" dirty="0"/>
              <a:t>, el subrayado no se aplicará a los espacios entre palabra y palabra.</a:t>
            </a:r>
            <a:endParaRPr sz="1000" dirty="0">
              <a:solidFill>
                <a:srgbClr val="434343"/>
              </a:solidFill>
              <a:latin typeface="Sniglet"/>
              <a:ea typeface="Sniglet"/>
              <a:cs typeface="Sniglet"/>
            </a:endParaRPr>
          </a:p>
        </p:txBody>
      </p:sp>
      <p:pic>
        <p:nvPicPr>
          <p:cNvPr id="9218" name="Picture 2" descr="Ejemplo de textos con diferentes estilos de subrayad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15" y="1467148"/>
            <a:ext cx="2292985" cy="110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8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6</a:t>
            </a:r>
            <a:endParaRPr dirty="0"/>
          </a:p>
        </p:txBody>
      </p:sp>
      <p:sp>
        <p:nvSpPr>
          <p:cNvPr id="3" name="Google Shape;54;p13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Formatos de párrafo</a:t>
            </a:r>
            <a:endParaRPr dirty="0"/>
          </a:p>
        </p:txBody>
      </p:sp>
      <p:sp>
        <p:nvSpPr>
          <p:cNvPr id="4" name="Google Shape;55;p13"/>
          <p:cNvSpPr txBox="1">
            <a:spLocks noGrp="1"/>
          </p:cNvSpPr>
          <p:nvPr>
            <p:ph type="body" idx="4294967295"/>
          </p:nvPr>
        </p:nvSpPr>
        <p:spPr>
          <a:xfrm>
            <a:off x="1049500" y="1425750"/>
            <a:ext cx="3259200" cy="700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Un párrafo es un bloque de texto separado por saltos </a:t>
            </a:r>
            <a:r>
              <a:rPr lang="es-MX" sz="1100" dirty="0" smtClean="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de línea</a:t>
            </a:r>
            <a:endParaRPr sz="1100" dirty="0">
              <a:solidFill>
                <a:srgbClr val="434343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" name="Google Shape;56;p13"/>
          <p:cNvSpPr txBox="1">
            <a:spLocks noGrp="1"/>
          </p:cNvSpPr>
          <p:nvPr>
            <p:ph type="body" idx="4294967295"/>
          </p:nvPr>
        </p:nvSpPr>
        <p:spPr>
          <a:xfrm>
            <a:off x="4491975" y="1425750"/>
            <a:ext cx="3403500" cy="17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100" dirty="0" smtClean="0">
                <a:solidFill>
                  <a:srgbClr val="2A95B7"/>
                </a:solidFill>
              </a:rPr>
              <a:t>¿Cómo se aplican?</a:t>
            </a:r>
            <a:endParaRPr sz="1100" dirty="0">
              <a:solidFill>
                <a:srgbClr val="2A95B7"/>
              </a:solidFill>
            </a:endParaRPr>
          </a:p>
          <a:p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Si hemos seleccionado previamente un texto, se aplicarán a la selección.</a:t>
            </a:r>
          </a:p>
          <a:p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Si no hemos seleccionado un texto, se aplicarán al nuevo texto que se agregue desde la posición actual del punto de inserción.</a:t>
            </a:r>
            <a:endParaRPr sz="1100" dirty="0">
              <a:solidFill>
                <a:srgbClr val="434343"/>
              </a:solidFill>
              <a:latin typeface="Sniglet"/>
              <a:ea typeface="Sniglet"/>
              <a:cs typeface="Sniglet"/>
            </a:endParaRPr>
          </a:p>
        </p:txBody>
      </p:sp>
      <p:sp>
        <p:nvSpPr>
          <p:cNvPr id="6" name="Google Shape;334;p38"/>
          <p:cNvSpPr/>
          <p:nvPr/>
        </p:nvSpPr>
        <p:spPr>
          <a:xfrm>
            <a:off x="1442905" y="3813464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7" name="Google Shape;55;p13"/>
          <p:cNvSpPr txBox="1">
            <a:spLocks noGrp="1"/>
          </p:cNvSpPr>
          <p:nvPr>
            <p:ph type="body" idx="4294967295"/>
          </p:nvPr>
        </p:nvSpPr>
        <p:spPr>
          <a:xfrm>
            <a:off x="1805064" y="3707593"/>
            <a:ext cx="3798294" cy="700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Arial"/>
              <a:buNone/>
            </a:pPr>
            <a:r>
              <a:rPr lang="es-MX" sz="8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¿ Sabías qué ?</a:t>
            </a:r>
            <a:br>
              <a:rPr lang="es-MX" sz="8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</a:br>
            <a:r>
              <a:rPr lang="es-MX" sz="800" dirty="0">
                <a:solidFill>
                  <a:srgbClr val="434343"/>
                </a:solidFill>
                <a:latin typeface="Sniglet"/>
                <a:ea typeface="Sniglet"/>
                <a:cs typeface="Sniglet"/>
              </a:rPr>
              <a:t>Al formato de carácter también se le denomina formato de tipo de letra o formato de fuente</a:t>
            </a:r>
            <a:endParaRPr sz="800" dirty="0">
              <a:solidFill>
                <a:srgbClr val="434343"/>
              </a:solidFill>
              <a:latin typeface="Sniglet"/>
              <a:ea typeface="Sniglet"/>
              <a:cs typeface="Sniglet"/>
            </a:endParaRPr>
          </a:p>
        </p:txBody>
      </p:sp>
      <p:pic>
        <p:nvPicPr>
          <p:cNvPr id="1026" name="Picture 2" descr="Marca de fin de párraf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905" y="1959241"/>
            <a:ext cx="1504950" cy="9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347864" y="2877125"/>
            <a:ext cx="18726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800" dirty="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Visualización de la marca de párrafo</a:t>
            </a:r>
            <a:r>
              <a:rPr lang="es-MX" i="1" dirty="0">
                <a:latin typeface="Arial" panose="020B0604020202020204" pitchFamily="34" charset="0"/>
              </a:rPr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29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7</a:t>
            </a:r>
            <a:endParaRPr dirty="0"/>
          </a:p>
        </p:txBody>
      </p:sp>
      <p:sp>
        <p:nvSpPr>
          <p:cNvPr id="3" name="Google Shape;54;p13"/>
          <p:cNvSpPr txBox="1">
            <a:spLocks noGrp="1"/>
          </p:cNvSpPr>
          <p:nvPr>
            <p:ph type="title"/>
          </p:nvPr>
        </p:nvSpPr>
        <p:spPr>
          <a:xfrm>
            <a:off x="1049500" y="6437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dirty="0"/>
              <a:t>Sangría, espaciado e interlineado</a:t>
            </a:r>
          </a:p>
        </p:txBody>
      </p:sp>
      <p:sp>
        <p:nvSpPr>
          <p:cNvPr id="2" name="Rectángulo 1"/>
          <p:cNvSpPr/>
          <p:nvPr/>
        </p:nvSpPr>
        <p:spPr>
          <a:xfrm>
            <a:off x="894080" y="1222762"/>
            <a:ext cx="425704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En la pestaña Sangría y espaciado </a:t>
            </a:r>
            <a:r>
              <a:rPr lang="es-MX" sz="1100" dirty="0" smtClean="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del diálogo</a:t>
            </a:r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 Párrafo </a:t>
            </a:r>
            <a:r>
              <a:rPr lang="es-MX" sz="1100" dirty="0" smtClean="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podemos aplicar</a:t>
            </a:r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 sangrías, espaciados e interlineados.</a:t>
            </a:r>
            <a:b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</a:br>
            <a:endParaRPr lang="es-MX" sz="1100" dirty="0">
              <a:solidFill>
                <a:srgbClr val="434343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La sangría es el espacio en blanco que se deja entre los márgenes laterales de la página y el propio párrafo.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El espaciado es el espacio en blanco que se deja por encima o por debajo del párrafo.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El interlineado es el espacio entre línea y línea dentro del párrafo.</a:t>
            </a:r>
          </a:p>
          <a:p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2050" name="Picture 2" descr="Pestaña Sangría y espaciado del diálogo Forma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112" y="1161802"/>
            <a:ext cx="2807287" cy="246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63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8</a:t>
            </a:r>
            <a:endParaRPr dirty="0"/>
          </a:p>
        </p:txBody>
      </p:sp>
      <p:sp>
        <p:nvSpPr>
          <p:cNvPr id="3" name="Google Shape;54;p13"/>
          <p:cNvSpPr txBox="1">
            <a:spLocks noGrp="1"/>
          </p:cNvSpPr>
          <p:nvPr>
            <p:ph type="title"/>
          </p:nvPr>
        </p:nvSpPr>
        <p:spPr>
          <a:xfrm>
            <a:off x="1049500" y="53201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dirty="0" smtClean="0"/>
              <a:t>Tipos de sangría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894080" y="1090683"/>
            <a:ext cx="7447280" cy="1489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En </a:t>
            </a:r>
            <a:r>
              <a:rPr lang="es-MX" sz="1100" dirty="0" err="1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Writer</a:t>
            </a:r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 disponemos de tres tipos de sangría:</a:t>
            </a:r>
          </a:p>
          <a:p>
            <a:endParaRPr lang="es-MX" sz="1100" dirty="0">
              <a:solidFill>
                <a:srgbClr val="434343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Antes del texto: es la distancia en blanco que dejaremos entre el margen izquierdo de la página y el párrafo por su izquierda (también conocida en nuestro marco cultural como sangría izquierda).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Después del texto: es la distancia en blanco que dejaremos entre el margen derecho de la página y el párrafo por su derecha (también conocida como sangría derecha).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Primera línea: es una sangría antes del texto pero que sólo afecta a la primera línea del párrafo.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3074" name="Picture 2" descr="Identrificar las sangrías por los símbolos en la reg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55" y="2503673"/>
            <a:ext cx="615315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41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1594</TotalTime>
  <Words>424</Words>
  <Application>Microsoft Office PowerPoint</Application>
  <PresentationFormat>Presentación en pantalla (16:9)</PresentationFormat>
  <Paragraphs>75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Patrick Hand SC</vt:lpstr>
      <vt:lpstr>Sniglet</vt:lpstr>
      <vt:lpstr>Wingdings</vt:lpstr>
      <vt:lpstr>Arial</vt:lpstr>
      <vt:lpstr>Seyton template</vt:lpstr>
      <vt:lpstr>Formato de texto</vt:lpstr>
      <vt:lpstr>Formatos de carácter</vt:lpstr>
      <vt:lpstr>Presentación de PowerPoint</vt:lpstr>
      <vt:lpstr>Presentación de PowerPoint</vt:lpstr>
      <vt:lpstr>Presentación de PowerPoint</vt:lpstr>
      <vt:lpstr>Presentación de PowerPoint</vt:lpstr>
      <vt:lpstr>Formatos de párrafo</vt:lpstr>
      <vt:lpstr>Sangría, espaciado e interlineado</vt:lpstr>
      <vt:lpstr>Tipos de sangría</vt:lpstr>
      <vt:lpstr>Interlineado</vt:lpstr>
      <vt:lpstr>Alineación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formato de texto</dc:title>
  <dc:creator>Armando Villarreal Gómez</dc:creator>
  <cp:lastModifiedBy>Cuenta Microsoft</cp:lastModifiedBy>
  <cp:revision>125</cp:revision>
  <dcterms:modified xsi:type="dcterms:W3CDTF">2021-11-15T02:14:58Z</dcterms:modified>
</cp:coreProperties>
</file>